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4"/>
    <p:sldMasterId id="2147483697" r:id="rId5"/>
    <p:sldMasterId id="2147483709" r:id="rId6"/>
  </p:sldMasterIdLst>
  <p:notesMasterIdLst>
    <p:notesMasterId r:id="rId65"/>
  </p:notesMasterIdLst>
  <p:sldIdLst>
    <p:sldId id="265" r:id="rId7"/>
    <p:sldId id="385" r:id="rId8"/>
    <p:sldId id="258" r:id="rId9"/>
    <p:sldId id="259" r:id="rId10"/>
    <p:sldId id="285" r:id="rId11"/>
    <p:sldId id="256" r:id="rId12"/>
    <p:sldId id="291" r:id="rId13"/>
    <p:sldId id="289" r:id="rId14"/>
    <p:sldId id="286" r:id="rId15"/>
    <p:sldId id="287" r:id="rId16"/>
    <p:sldId id="288" r:id="rId17"/>
    <p:sldId id="260" r:id="rId18"/>
    <p:sldId id="263" r:id="rId19"/>
    <p:sldId id="261" r:id="rId20"/>
    <p:sldId id="262" r:id="rId21"/>
    <p:sldId id="266" r:id="rId22"/>
    <p:sldId id="267" r:id="rId23"/>
    <p:sldId id="269" r:id="rId24"/>
    <p:sldId id="270" r:id="rId25"/>
    <p:sldId id="271" r:id="rId26"/>
    <p:sldId id="272" r:id="rId27"/>
    <p:sldId id="273" r:id="rId28"/>
    <p:sldId id="333" r:id="rId29"/>
    <p:sldId id="335" r:id="rId30"/>
    <p:sldId id="274" r:id="rId31"/>
    <p:sldId id="275" r:id="rId32"/>
    <p:sldId id="370" r:id="rId33"/>
    <p:sldId id="371" r:id="rId34"/>
    <p:sldId id="331" r:id="rId35"/>
    <p:sldId id="329" r:id="rId36"/>
    <p:sldId id="330" r:id="rId37"/>
    <p:sldId id="281" r:id="rId38"/>
    <p:sldId id="280" r:id="rId39"/>
    <p:sldId id="372" r:id="rId40"/>
    <p:sldId id="279" r:id="rId41"/>
    <p:sldId id="293" r:id="rId42"/>
    <p:sldId id="294" r:id="rId43"/>
    <p:sldId id="295" r:id="rId44"/>
    <p:sldId id="264" r:id="rId45"/>
    <p:sldId id="296" r:id="rId46"/>
    <p:sldId id="297" r:id="rId47"/>
    <p:sldId id="298" r:id="rId48"/>
    <p:sldId id="299" r:id="rId49"/>
    <p:sldId id="268" r:id="rId50"/>
    <p:sldId id="384" r:id="rId51"/>
    <p:sldId id="325" r:id="rId52"/>
    <p:sldId id="447" r:id="rId53"/>
    <p:sldId id="448" r:id="rId54"/>
    <p:sldId id="449" r:id="rId55"/>
    <p:sldId id="328" r:id="rId56"/>
    <p:sldId id="450" r:id="rId57"/>
    <p:sldId id="379" r:id="rId58"/>
    <p:sldId id="454" r:id="rId59"/>
    <p:sldId id="453" r:id="rId60"/>
    <p:sldId id="451" r:id="rId61"/>
    <p:sldId id="452" r:id="rId62"/>
    <p:sldId id="346" r:id="rId63"/>
    <p:sldId id="347" r:id="rId64"/>
  </p:sldIdLst>
  <p:sldSz cx="12192000" cy="6858000"/>
  <p:notesSz cx="6858000" cy="9144000"/>
  <p:custDataLst>
    <p:tags r:id="rId6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garet Neal" initials="" lastIdx="4" clrIdx="0"/>
  <p:cmAuthor id="2" name="Dick Lycan" initials="DRL" lastIdx="1" clrIdx="1">
    <p:extLst>
      <p:ext uri="{19B8F6BF-5375-455C-9EA6-DF929625EA0E}">
        <p15:presenceInfo xmlns:p15="http://schemas.microsoft.com/office/powerpoint/2012/main" userId="Dick Lyc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4B25"/>
    <a:srgbClr val="CDCDCD"/>
    <a:srgbClr val="D9D9D9"/>
    <a:srgbClr val="D5D5D5"/>
    <a:srgbClr val="DDDDDD"/>
    <a:srgbClr val="C0C0C0"/>
    <a:srgbClr val="E4E1DE"/>
    <a:srgbClr val="ACC0E4"/>
    <a:srgbClr val="F9F9F8"/>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046" autoAdjust="0"/>
    <p:restoredTop sz="79300" autoAdjust="0"/>
  </p:normalViewPr>
  <p:slideViewPr>
    <p:cSldViewPr snapToGrid="0">
      <p:cViewPr varScale="1">
        <p:scale>
          <a:sx n="159" d="100"/>
          <a:sy n="159" d="100"/>
        </p:scale>
        <p:origin x="124" y="96"/>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ags" Target="tags/tag1.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B08548-C80D-49D9-B235-A523F28A2801}" type="datetimeFigureOut">
              <a:rPr lang="en-US" smtClean="0"/>
              <a:t>10/26/2021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95D80C-5BBA-4525-A6BD-8E800F94F6CE}" type="slidenum">
              <a:rPr lang="en-US" smtClean="0"/>
              <a:t>‹#›</a:t>
            </a:fld>
            <a:endParaRPr lang="en-US"/>
          </a:p>
        </p:txBody>
      </p:sp>
    </p:spTree>
    <p:extLst>
      <p:ext uri="{BB962C8B-B14F-4D97-AF65-F5344CB8AC3E}">
        <p14:creationId xmlns:p14="http://schemas.microsoft.com/office/powerpoint/2010/main" val="1207043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1" dirty="0"/>
          </a:p>
        </p:txBody>
      </p:sp>
      <p:sp>
        <p:nvSpPr>
          <p:cNvPr id="4" name="Slide Number Placeholder 3"/>
          <p:cNvSpPr>
            <a:spLocks noGrp="1"/>
          </p:cNvSpPr>
          <p:nvPr>
            <p:ph type="sldNum" sz="quarter" idx="10"/>
          </p:nvPr>
        </p:nvSpPr>
        <p:spPr/>
        <p:txBody>
          <a:bodyPr/>
          <a:lstStyle/>
          <a:p>
            <a:fld id="{4995D80C-5BBA-4525-A6BD-8E800F94F6CE}" type="slidenum">
              <a:rPr lang="en-US" smtClean="0"/>
              <a:t>1</a:t>
            </a:fld>
            <a:endParaRPr lang="en-US"/>
          </a:p>
        </p:txBody>
      </p:sp>
    </p:spTree>
    <p:extLst>
      <p:ext uri="{BB962C8B-B14F-4D97-AF65-F5344CB8AC3E}">
        <p14:creationId xmlns:p14="http://schemas.microsoft.com/office/powerpoint/2010/main" val="3093034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95D80C-5BBA-4525-A6BD-8E800F94F6CE}" type="slidenum">
              <a:rPr lang="en-US" smtClean="0"/>
              <a:t>10</a:t>
            </a:fld>
            <a:endParaRPr lang="en-US"/>
          </a:p>
        </p:txBody>
      </p:sp>
    </p:spTree>
    <p:extLst>
      <p:ext uri="{BB962C8B-B14F-4D97-AF65-F5344CB8AC3E}">
        <p14:creationId xmlns:p14="http://schemas.microsoft.com/office/powerpoint/2010/main" val="1542583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95D80C-5BBA-4525-A6BD-8E800F94F6CE}" type="slidenum">
              <a:rPr lang="en-US" smtClean="0"/>
              <a:t>11</a:t>
            </a:fld>
            <a:endParaRPr lang="en-US"/>
          </a:p>
        </p:txBody>
      </p:sp>
    </p:spTree>
    <p:extLst>
      <p:ext uri="{BB962C8B-B14F-4D97-AF65-F5344CB8AC3E}">
        <p14:creationId xmlns:p14="http://schemas.microsoft.com/office/powerpoint/2010/main" val="2227670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95D80C-5BBA-4525-A6BD-8E800F94F6CE}" type="slidenum">
              <a:rPr lang="en-US" smtClean="0"/>
              <a:t>12</a:t>
            </a:fld>
            <a:endParaRPr lang="en-US"/>
          </a:p>
        </p:txBody>
      </p:sp>
    </p:spTree>
    <p:extLst>
      <p:ext uri="{BB962C8B-B14F-4D97-AF65-F5344CB8AC3E}">
        <p14:creationId xmlns:p14="http://schemas.microsoft.com/office/powerpoint/2010/main" val="2251984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4995D80C-5BBA-4525-A6BD-8E800F94F6CE}" type="slidenum">
              <a:rPr lang="en-US" smtClean="0"/>
              <a:t>13</a:t>
            </a:fld>
            <a:endParaRPr lang="en-US"/>
          </a:p>
        </p:txBody>
      </p:sp>
    </p:spTree>
    <p:extLst>
      <p:ext uri="{BB962C8B-B14F-4D97-AF65-F5344CB8AC3E}">
        <p14:creationId xmlns:p14="http://schemas.microsoft.com/office/powerpoint/2010/main" val="1251364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4995D80C-5BBA-4525-A6BD-8E800F94F6CE}" type="slidenum">
              <a:rPr lang="en-US" smtClean="0"/>
              <a:t>14</a:t>
            </a:fld>
            <a:endParaRPr lang="en-US"/>
          </a:p>
        </p:txBody>
      </p:sp>
    </p:spTree>
    <p:extLst>
      <p:ext uri="{BB962C8B-B14F-4D97-AF65-F5344CB8AC3E}">
        <p14:creationId xmlns:p14="http://schemas.microsoft.com/office/powerpoint/2010/main" val="3305435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95D80C-5BBA-4525-A6BD-8E800F94F6CE}" type="slidenum">
              <a:rPr lang="en-US" smtClean="0"/>
              <a:t>15</a:t>
            </a:fld>
            <a:endParaRPr lang="en-US"/>
          </a:p>
        </p:txBody>
      </p:sp>
    </p:spTree>
    <p:extLst>
      <p:ext uri="{BB962C8B-B14F-4D97-AF65-F5344CB8AC3E}">
        <p14:creationId xmlns:p14="http://schemas.microsoft.com/office/powerpoint/2010/main" val="3853912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Dick, I like this slide and want to keep it but wonder, why 2000 rather than 2010, or a combined 2000-2010 pyramid?  </a:t>
            </a:r>
          </a:p>
        </p:txBody>
      </p:sp>
      <p:sp>
        <p:nvSpPr>
          <p:cNvPr id="4" name="Slide Number Placeholder 3"/>
          <p:cNvSpPr>
            <a:spLocks noGrp="1"/>
          </p:cNvSpPr>
          <p:nvPr>
            <p:ph type="sldNum" sz="quarter" idx="10"/>
          </p:nvPr>
        </p:nvSpPr>
        <p:spPr/>
        <p:txBody>
          <a:bodyPr/>
          <a:lstStyle/>
          <a:p>
            <a:fld id="{4995D80C-5BBA-4525-A6BD-8E800F94F6CE}" type="slidenum">
              <a:rPr lang="en-US" smtClean="0"/>
              <a:t>16</a:t>
            </a:fld>
            <a:endParaRPr lang="en-US"/>
          </a:p>
        </p:txBody>
      </p:sp>
    </p:spTree>
    <p:extLst>
      <p:ext uri="{BB962C8B-B14F-4D97-AF65-F5344CB8AC3E}">
        <p14:creationId xmlns:p14="http://schemas.microsoft.com/office/powerpoint/2010/main" val="841610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95D80C-5BBA-4525-A6BD-8E800F94F6CE}" type="slidenum">
              <a:rPr lang="en-US" smtClean="0"/>
              <a:t>17</a:t>
            </a:fld>
            <a:endParaRPr lang="en-US"/>
          </a:p>
        </p:txBody>
      </p:sp>
    </p:spTree>
    <p:extLst>
      <p:ext uri="{BB962C8B-B14F-4D97-AF65-F5344CB8AC3E}">
        <p14:creationId xmlns:p14="http://schemas.microsoft.com/office/powerpoint/2010/main" val="261334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Dick, I removed the TOC from this slide as the natural section break seems to be the previous slide (Mapping of Race and Diversity). </a:t>
            </a:r>
          </a:p>
        </p:txBody>
      </p:sp>
      <p:sp>
        <p:nvSpPr>
          <p:cNvPr id="4" name="Slide Number Placeholder 3"/>
          <p:cNvSpPr>
            <a:spLocks noGrp="1"/>
          </p:cNvSpPr>
          <p:nvPr>
            <p:ph type="sldNum" sz="quarter" idx="10"/>
          </p:nvPr>
        </p:nvSpPr>
        <p:spPr/>
        <p:txBody>
          <a:bodyPr/>
          <a:lstStyle/>
          <a:p>
            <a:fld id="{A7012C6D-84A8-4450-9AA2-30B881EE79D5}" type="slidenum">
              <a:rPr lang="en-US" smtClean="0"/>
              <a:t>18</a:t>
            </a:fld>
            <a:endParaRPr lang="en-US"/>
          </a:p>
        </p:txBody>
      </p:sp>
    </p:spTree>
    <p:extLst>
      <p:ext uri="{BB962C8B-B14F-4D97-AF65-F5344CB8AC3E}">
        <p14:creationId xmlns:p14="http://schemas.microsoft.com/office/powerpoint/2010/main" val="507359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012C6D-84A8-4450-9AA2-30B881EE79D5}" type="slidenum">
              <a:rPr lang="en-US" smtClean="0"/>
              <a:t>19</a:t>
            </a:fld>
            <a:endParaRPr lang="en-US"/>
          </a:p>
        </p:txBody>
      </p:sp>
    </p:spTree>
    <p:extLst>
      <p:ext uri="{BB962C8B-B14F-4D97-AF65-F5344CB8AC3E}">
        <p14:creationId xmlns:p14="http://schemas.microsoft.com/office/powerpoint/2010/main" val="1434079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95D80C-5BBA-4525-A6BD-8E800F94F6CE}" type="slidenum">
              <a:rPr lang="en-US" smtClean="0"/>
              <a:t>2</a:t>
            </a:fld>
            <a:endParaRPr lang="en-US"/>
          </a:p>
        </p:txBody>
      </p:sp>
    </p:spTree>
    <p:extLst>
      <p:ext uri="{BB962C8B-B14F-4D97-AF65-F5344CB8AC3E}">
        <p14:creationId xmlns:p14="http://schemas.microsoft.com/office/powerpoint/2010/main" val="4103321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012C6D-84A8-4450-9AA2-30B881EE79D5}" type="slidenum">
              <a:rPr lang="en-US" smtClean="0"/>
              <a:t>20</a:t>
            </a:fld>
            <a:endParaRPr lang="en-US"/>
          </a:p>
        </p:txBody>
      </p:sp>
    </p:spTree>
    <p:extLst>
      <p:ext uri="{BB962C8B-B14F-4D97-AF65-F5344CB8AC3E}">
        <p14:creationId xmlns:p14="http://schemas.microsoft.com/office/powerpoint/2010/main" val="2109281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012C6D-84A8-4450-9AA2-30B881EE79D5}" type="slidenum">
              <a:rPr lang="en-US" smtClean="0"/>
              <a:t>21</a:t>
            </a:fld>
            <a:endParaRPr lang="en-US"/>
          </a:p>
        </p:txBody>
      </p:sp>
    </p:spTree>
    <p:extLst>
      <p:ext uri="{BB962C8B-B14F-4D97-AF65-F5344CB8AC3E}">
        <p14:creationId xmlns:p14="http://schemas.microsoft.com/office/powerpoint/2010/main" val="24889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A7012C6D-84A8-4450-9AA2-30B881EE79D5}" type="slidenum">
              <a:rPr lang="en-US" smtClean="0"/>
              <a:t>22</a:t>
            </a:fld>
            <a:endParaRPr lang="en-US"/>
          </a:p>
        </p:txBody>
      </p:sp>
    </p:spTree>
    <p:extLst>
      <p:ext uri="{BB962C8B-B14F-4D97-AF65-F5344CB8AC3E}">
        <p14:creationId xmlns:p14="http://schemas.microsoft.com/office/powerpoint/2010/main" val="122106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95D80C-5BBA-4525-A6BD-8E800F94F6CE}" type="slidenum">
              <a:rPr lang="en-US" smtClean="0"/>
              <a:t>23</a:t>
            </a:fld>
            <a:endParaRPr lang="en-US"/>
          </a:p>
        </p:txBody>
      </p:sp>
    </p:spTree>
    <p:extLst>
      <p:ext uri="{BB962C8B-B14F-4D97-AF65-F5344CB8AC3E}">
        <p14:creationId xmlns:p14="http://schemas.microsoft.com/office/powerpoint/2010/main" val="15079371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4995D80C-5BBA-4525-A6BD-8E800F94F6CE}" type="slidenum">
              <a:rPr lang="en-US" smtClean="0"/>
              <a:t>24</a:t>
            </a:fld>
            <a:endParaRPr lang="en-US"/>
          </a:p>
        </p:txBody>
      </p:sp>
    </p:spTree>
    <p:extLst>
      <p:ext uri="{BB962C8B-B14F-4D97-AF65-F5344CB8AC3E}">
        <p14:creationId xmlns:p14="http://schemas.microsoft.com/office/powerpoint/2010/main" val="1614009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95D80C-5BBA-4525-A6BD-8E800F94F6CE}" type="slidenum">
              <a:rPr lang="en-US" smtClean="0"/>
              <a:t>25</a:t>
            </a:fld>
            <a:endParaRPr lang="en-US"/>
          </a:p>
        </p:txBody>
      </p:sp>
    </p:spTree>
    <p:extLst>
      <p:ext uri="{BB962C8B-B14F-4D97-AF65-F5344CB8AC3E}">
        <p14:creationId xmlns:p14="http://schemas.microsoft.com/office/powerpoint/2010/main" val="32159415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995D80C-5BBA-4525-A6BD-8E800F94F6CE}" type="slidenum">
              <a:rPr lang="en-US" smtClean="0"/>
              <a:t>26</a:t>
            </a:fld>
            <a:endParaRPr lang="en-US"/>
          </a:p>
        </p:txBody>
      </p:sp>
    </p:spTree>
    <p:extLst>
      <p:ext uri="{BB962C8B-B14F-4D97-AF65-F5344CB8AC3E}">
        <p14:creationId xmlns:p14="http://schemas.microsoft.com/office/powerpoint/2010/main" val="17659387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5" name="Google Shape;62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26" name="Google Shape;62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6" name="Google Shape;636;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95D80C-5BBA-4525-A6BD-8E800F94F6CE}" type="slidenum">
              <a:rPr lang="en-US" smtClean="0"/>
              <a:t>29</a:t>
            </a:fld>
            <a:endParaRPr lang="en-US"/>
          </a:p>
        </p:txBody>
      </p:sp>
    </p:spTree>
    <p:extLst>
      <p:ext uri="{BB962C8B-B14F-4D97-AF65-F5344CB8AC3E}">
        <p14:creationId xmlns:p14="http://schemas.microsoft.com/office/powerpoint/2010/main" val="2080766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95D80C-5BBA-4525-A6BD-8E800F94F6CE}" type="slidenum">
              <a:rPr lang="en-US" smtClean="0"/>
              <a:t>3</a:t>
            </a:fld>
            <a:endParaRPr lang="en-US"/>
          </a:p>
        </p:txBody>
      </p:sp>
    </p:spTree>
    <p:extLst>
      <p:ext uri="{BB962C8B-B14F-4D97-AF65-F5344CB8AC3E}">
        <p14:creationId xmlns:p14="http://schemas.microsoft.com/office/powerpoint/2010/main" val="4524762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95D80C-5BBA-4525-A6BD-8E800F94F6CE}" type="slidenum">
              <a:rPr lang="en-US" smtClean="0"/>
              <a:t>30</a:t>
            </a:fld>
            <a:endParaRPr lang="en-US"/>
          </a:p>
        </p:txBody>
      </p:sp>
    </p:spTree>
    <p:extLst>
      <p:ext uri="{BB962C8B-B14F-4D97-AF65-F5344CB8AC3E}">
        <p14:creationId xmlns:p14="http://schemas.microsoft.com/office/powerpoint/2010/main" val="2094618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4995D80C-5BBA-4525-A6BD-8E800F94F6CE}" type="slidenum">
              <a:rPr lang="en-US" smtClean="0"/>
              <a:t>31</a:t>
            </a:fld>
            <a:endParaRPr lang="en-US"/>
          </a:p>
        </p:txBody>
      </p:sp>
    </p:spTree>
    <p:extLst>
      <p:ext uri="{BB962C8B-B14F-4D97-AF65-F5344CB8AC3E}">
        <p14:creationId xmlns:p14="http://schemas.microsoft.com/office/powerpoint/2010/main" val="16035211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995D80C-5BBA-4525-A6BD-8E800F94F6CE}" type="slidenum">
              <a:rPr lang="en-US" smtClean="0"/>
              <a:t>32</a:t>
            </a:fld>
            <a:endParaRPr lang="en-US"/>
          </a:p>
        </p:txBody>
      </p:sp>
    </p:spTree>
    <p:extLst>
      <p:ext uri="{BB962C8B-B14F-4D97-AF65-F5344CB8AC3E}">
        <p14:creationId xmlns:p14="http://schemas.microsoft.com/office/powerpoint/2010/main" val="8524864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95D80C-5BBA-4525-A6BD-8E800F94F6CE}" type="slidenum">
              <a:rPr lang="en-US" smtClean="0"/>
              <a:t>33</a:t>
            </a:fld>
            <a:endParaRPr lang="en-US"/>
          </a:p>
        </p:txBody>
      </p:sp>
    </p:spTree>
    <p:extLst>
      <p:ext uri="{BB962C8B-B14F-4D97-AF65-F5344CB8AC3E}">
        <p14:creationId xmlns:p14="http://schemas.microsoft.com/office/powerpoint/2010/main" val="25467404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3" name="Google Shape;673;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74" name="Google Shape;674;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995D80C-5BBA-4525-A6BD-8E800F94F6CE}" type="slidenum">
              <a:rPr lang="en-US" smtClean="0"/>
              <a:t>35</a:t>
            </a:fld>
            <a:endParaRPr lang="en-US"/>
          </a:p>
        </p:txBody>
      </p:sp>
    </p:spTree>
    <p:extLst>
      <p:ext uri="{BB962C8B-B14F-4D97-AF65-F5344CB8AC3E}">
        <p14:creationId xmlns:p14="http://schemas.microsoft.com/office/powerpoint/2010/main" val="14835894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95D80C-5BBA-4525-A6BD-8E800F94F6CE}" type="slidenum">
              <a:rPr lang="en-US" smtClean="0"/>
              <a:t>36</a:t>
            </a:fld>
            <a:endParaRPr lang="en-US"/>
          </a:p>
        </p:txBody>
      </p:sp>
    </p:spTree>
    <p:extLst>
      <p:ext uri="{BB962C8B-B14F-4D97-AF65-F5344CB8AC3E}">
        <p14:creationId xmlns:p14="http://schemas.microsoft.com/office/powerpoint/2010/main" val="33946444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95D80C-5BBA-4525-A6BD-8E800F94F6CE}" type="slidenum">
              <a:rPr lang="en-US" smtClean="0"/>
              <a:t>37</a:t>
            </a:fld>
            <a:endParaRPr lang="en-US"/>
          </a:p>
        </p:txBody>
      </p:sp>
    </p:spTree>
    <p:extLst>
      <p:ext uri="{BB962C8B-B14F-4D97-AF65-F5344CB8AC3E}">
        <p14:creationId xmlns:p14="http://schemas.microsoft.com/office/powerpoint/2010/main" val="27931676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4995D80C-5BBA-4525-A6BD-8E800F94F6CE}" type="slidenum">
              <a:rPr lang="en-US" smtClean="0"/>
              <a:t>38</a:t>
            </a:fld>
            <a:endParaRPr lang="en-US"/>
          </a:p>
        </p:txBody>
      </p:sp>
    </p:spTree>
    <p:extLst>
      <p:ext uri="{BB962C8B-B14F-4D97-AF65-F5344CB8AC3E}">
        <p14:creationId xmlns:p14="http://schemas.microsoft.com/office/powerpoint/2010/main" val="41944850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4995D80C-5BBA-4525-A6BD-8E800F94F6CE}" type="slidenum">
              <a:rPr lang="en-US" smtClean="0"/>
              <a:t>39</a:t>
            </a:fld>
            <a:endParaRPr lang="en-US"/>
          </a:p>
        </p:txBody>
      </p:sp>
    </p:spTree>
    <p:extLst>
      <p:ext uri="{BB962C8B-B14F-4D97-AF65-F5344CB8AC3E}">
        <p14:creationId xmlns:p14="http://schemas.microsoft.com/office/powerpoint/2010/main" val="938961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4995D80C-5BBA-4525-A6BD-8E800F94F6CE}" type="slidenum">
              <a:rPr lang="en-US" smtClean="0"/>
              <a:t>4</a:t>
            </a:fld>
            <a:endParaRPr lang="en-US"/>
          </a:p>
        </p:txBody>
      </p:sp>
    </p:spTree>
    <p:extLst>
      <p:ext uri="{BB962C8B-B14F-4D97-AF65-F5344CB8AC3E}">
        <p14:creationId xmlns:p14="http://schemas.microsoft.com/office/powerpoint/2010/main" val="29446053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Dick, source data needed for this slide. </a:t>
            </a:r>
          </a:p>
        </p:txBody>
      </p:sp>
      <p:sp>
        <p:nvSpPr>
          <p:cNvPr id="4" name="Slide Number Placeholder 3"/>
          <p:cNvSpPr>
            <a:spLocks noGrp="1"/>
          </p:cNvSpPr>
          <p:nvPr>
            <p:ph type="sldNum" sz="quarter" idx="5"/>
          </p:nvPr>
        </p:nvSpPr>
        <p:spPr/>
        <p:txBody>
          <a:bodyPr/>
          <a:lstStyle/>
          <a:p>
            <a:fld id="{4995D80C-5BBA-4525-A6BD-8E800F94F6CE}" type="slidenum">
              <a:rPr lang="en-US" smtClean="0"/>
              <a:t>40</a:t>
            </a:fld>
            <a:endParaRPr lang="en-US"/>
          </a:p>
        </p:txBody>
      </p:sp>
    </p:spTree>
    <p:extLst>
      <p:ext uri="{BB962C8B-B14F-4D97-AF65-F5344CB8AC3E}">
        <p14:creationId xmlns:p14="http://schemas.microsoft.com/office/powerpoint/2010/main" val="24428582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95D80C-5BBA-4525-A6BD-8E800F94F6CE}" type="slidenum">
              <a:rPr lang="en-US" smtClean="0"/>
              <a:t>41</a:t>
            </a:fld>
            <a:endParaRPr lang="en-US"/>
          </a:p>
        </p:txBody>
      </p:sp>
    </p:spTree>
    <p:extLst>
      <p:ext uri="{BB962C8B-B14F-4D97-AF65-F5344CB8AC3E}">
        <p14:creationId xmlns:p14="http://schemas.microsoft.com/office/powerpoint/2010/main" val="29594953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95D80C-5BBA-4525-A6BD-8E800F94F6CE}" type="slidenum">
              <a:rPr lang="en-US" smtClean="0"/>
              <a:t>42</a:t>
            </a:fld>
            <a:endParaRPr lang="en-US"/>
          </a:p>
        </p:txBody>
      </p:sp>
    </p:spTree>
    <p:extLst>
      <p:ext uri="{BB962C8B-B14F-4D97-AF65-F5344CB8AC3E}">
        <p14:creationId xmlns:p14="http://schemas.microsoft.com/office/powerpoint/2010/main" val="36792606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95D80C-5BBA-4525-A6BD-8E800F94F6CE}" type="slidenum">
              <a:rPr lang="en-US" smtClean="0"/>
              <a:t>43</a:t>
            </a:fld>
            <a:endParaRPr lang="en-US"/>
          </a:p>
        </p:txBody>
      </p:sp>
    </p:spTree>
    <p:extLst>
      <p:ext uri="{BB962C8B-B14F-4D97-AF65-F5344CB8AC3E}">
        <p14:creationId xmlns:p14="http://schemas.microsoft.com/office/powerpoint/2010/main" val="39484738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95D80C-5BBA-4525-A6BD-8E800F94F6CE}" type="slidenum">
              <a:rPr lang="en-US" smtClean="0"/>
              <a:t>44</a:t>
            </a:fld>
            <a:endParaRPr lang="en-US"/>
          </a:p>
        </p:txBody>
      </p:sp>
    </p:spTree>
    <p:extLst>
      <p:ext uri="{BB962C8B-B14F-4D97-AF65-F5344CB8AC3E}">
        <p14:creationId xmlns:p14="http://schemas.microsoft.com/office/powerpoint/2010/main" val="32255930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95D80C-5BBA-4525-A6BD-8E800F94F6CE}" type="slidenum">
              <a:rPr lang="en-US" smtClean="0"/>
              <a:t>45</a:t>
            </a:fld>
            <a:endParaRPr lang="en-US"/>
          </a:p>
        </p:txBody>
      </p:sp>
    </p:spTree>
    <p:extLst>
      <p:ext uri="{BB962C8B-B14F-4D97-AF65-F5344CB8AC3E}">
        <p14:creationId xmlns:p14="http://schemas.microsoft.com/office/powerpoint/2010/main" val="24449042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D928C4-F054-4DB1-B620-EDC3F2AE72F5}" type="slidenum">
              <a:rPr lang="en-US" smtClean="0"/>
              <a:t>47</a:t>
            </a:fld>
            <a:endParaRPr lang="en-US"/>
          </a:p>
        </p:txBody>
      </p:sp>
    </p:spTree>
    <p:extLst>
      <p:ext uri="{BB962C8B-B14F-4D97-AF65-F5344CB8AC3E}">
        <p14:creationId xmlns:p14="http://schemas.microsoft.com/office/powerpoint/2010/main" val="9846943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0" name="Google Shape;31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718D8FA6-A8D0-46B1-A7CB-9CF8F6D9ECB1}" type="slidenum">
              <a:rPr lang="en-US" smtClean="0"/>
              <a:t>49</a:t>
            </a:fld>
            <a:endParaRPr lang="en-US"/>
          </a:p>
        </p:txBody>
      </p:sp>
    </p:spTree>
    <p:extLst>
      <p:ext uri="{BB962C8B-B14F-4D97-AF65-F5344CB8AC3E}">
        <p14:creationId xmlns:p14="http://schemas.microsoft.com/office/powerpoint/2010/main" val="3955066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95D80C-5BBA-4525-A6BD-8E800F94F6CE}" type="slidenum">
              <a:rPr lang="en-US" smtClean="0"/>
              <a:t>5</a:t>
            </a:fld>
            <a:endParaRPr lang="en-US"/>
          </a:p>
        </p:txBody>
      </p:sp>
    </p:spTree>
    <p:extLst>
      <p:ext uri="{BB962C8B-B14F-4D97-AF65-F5344CB8AC3E}">
        <p14:creationId xmlns:p14="http://schemas.microsoft.com/office/powerpoint/2010/main" val="42220165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8D8FA6-A8D0-46B1-A7CB-9CF8F6D9ECB1}" type="slidenum">
              <a:rPr lang="en-US" smtClean="0"/>
              <a:t>50</a:t>
            </a:fld>
            <a:endParaRPr lang="en-US"/>
          </a:p>
        </p:txBody>
      </p:sp>
    </p:spTree>
    <p:extLst>
      <p:ext uri="{BB962C8B-B14F-4D97-AF65-F5344CB8AC3E}">
        <p14:creationId xmlns:p14="http://schemas.microsoft.com/office/powerpoint/2010/main" val="25370700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8D8FA6-A8D0-46B1-A7CB-9CF8F6D9ECB1}" type="slidenum">
              <a:rPr lang="en-US" smtClean="0"/>
              <a:t>51</a:t>
            </a:fld>
            <a:endParaRPr lang="en-US"/>
          </a:p>
        </p:txBody>
      </p:sp>
    </p:spTree>
    <p:extLst>
      <p:ext uri="{BB962C8B-B14F-4D97-AF65-F5344CB8AC3E}">
        <p14:creationId xmlns:p14="http://schemas.microsoft.com/office/powerpoint/2010/main" val="20681033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D8FA6-A8D0-46B1-A7CB-9CF8F6D9EC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9828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D8FA6-A8D0-46B1-A7CB-9CF8F6D9EC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13186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D8FA6-A8D0-46B1-A7CB-9CF8F6D9EC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4710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D8FA6-A8D0-46B1-A7CB-9CF8F6D9EC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7687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D37063-DEAF-484B-9802-D839F553A5DA}" type="slidenum">
              <a:rPr lang="en-US" smtClean="0"/>
              <a:t>56</a:t>
            </a:fld>
            <a:endParaRPr lang="en-US"/>
          </a:p>
        </p:txBody>
      </p:sp>
    </p:spTree>
    <p:extLst>
      <p:ext uri="{BB962C8B-B14F-4D97-AF65-F5344CB8AC3E}">
        <p14:creationId xmlns:p14="http://schemas.microsoft.com/office/powerpoint/2010/main" val="38290498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D8FA6-A8D0-46B1-A7CB-9CF8F6D9EC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21678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18" name="Google Shape;41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4995D80C-5BBA-4525-A6BD-8E800F94F6CE}" type="slidenum">
              <a:rPr lang="en-US" smtClean="0"/>
              <a:t>6</a:t>
            </a:fld>
            <a:endParaRPr lang="en-US"/>
          </a:p>
        </p:txBody>
      </p:sp>
    </p:spTree>
    <p:extLst>
      <p:ext uri="{BB962C8B-B14F-4D97-AF65-F5344CB8AC3E}">
        <p14:creationId xmlns:p14="http://schemas.microsoft.com/office/powerpoint/2010/main" val="59932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95D80C-5BBA-4525-A6BD-8E800F94F6CE}" type="slidenum">
              <a:rPr lang="en-US" smtClean="0"/>
              <a:t>7</a:t>
            </a:fld>
            <a:endParaRPr lang="en-US"/>
          </a:p>
        </p:txBody>
      </p:sp>
    </p:spTree>
    <p:extLst>
      <p:ext uri="{BB962C8B-B14F-4D97-AF65-F5344CB8AC3E}">
        <p14:creationId xmlns:p14="http://schemas.microsoft.com/office/powerpoint/2010/main" val="4068140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95D80C-5BBA-4525-A6BD-8E800F94F6CE}" type="slidenum">
              <a:rPr lang="en-US" smtClean="0"/>
              <a:t>8</a:t>
            </a:fld>
            <a:endParaRPr lang="en-US"/>
          </a:p>
        </p:txBody>
      </p:sp>
    </p:spTree>
    <p:extLst>
      <p:ext uri="{BB962C8B-B14F-4D97-AF65-F5344CB8AC3E}">
        <p14:creationId xmlns:p14="http://schemas.microsoft.com/office/powerpoint/2010/main" val="605786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95D80C-5BBA-4525-A6BD-8E800F94F6CE}" type="slidenum">
              <a:rPr lang="en-US" smtClean="0"/>
              <a:t>9</a:t>
            </a:fld>
            <a:endParaRPr lang="en-US"/>
          </a:p>
        </p:txBody>
      </p:sp>
    </p:spTree>
    <p:extLst>
      <p:ext uri="{BB962C8B-B14F-4D97-AF65-F5344CB8AC3E}">
        <p14:creationId xmlns:p14="http://schemas.microsoft.com/office/powerpoint/2010/main" val="261025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800">
                <a:solidFill>
                  <a:schemeClr val="accent5">
                    <a:lumMod val="75000"/>
                  </a:schemeClr>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3600">
                <a:solidFill>
                  <a:srgbClr val="714B2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745583" y="6260556"/>
            <a:ext cx="2743200" cy="365125"/>
          </a:xfrm>
          <a:prstGeom prst="rect">
            <a:avLst/>
          </a:prstGeom>
        </p:spPr>
        <p:txBody>
          <a:bodyPr/>
          <a:lstStyle>
            <a:lvl1pPr>
              <a:defRPr sz="1600">
                <a:solidFill>
                  <a:srgbClr val="714B25"/>
                </a:solidFill>
              </a:defRPr>
            </a:lvl1pPr>
          </a:lstStyle>
          <a:p>
            <a:endParaRPr lang="en-US"/>
          </a:p>
        </p:txBody>
      </p:sp>
      <p:sp>
        <p:nvSpPr>
          <p:cNvPr id="5" name="Footer Placeholder 4"/>
          <p:cNvSpPr>
            <a:spLocks noGrp="1"/>
          </p:cNvSpPr>
          <p:nvPr>
            <p:ph type="ftr" sz="quarter" idx="11"/>
          </p:nvPr>
        </p:nvSpPr>
        <p:spPr>
          <a:xfrm>
            <a:off x="261256" y="6347641"/>
            <a:ext cx="4302035" cy="365125"/>
          </a:xfrm>
          <a:prstGeom prst="rect">
            <a:avLst/>
          </a:prstGeom>
        </p:spPr>
        <p:txBody>
          <a:bodyPr/>
          <a:lstStyle>
            <a:lvl1pPr algn="ctr">
              <a:defRPr sz="1600">
                <a:solidFill>
                  <a:srgbClr val="714B25"/>
                </a:solidFill>
              </a:defRPr>
            </a:lvl1pPr>
          </a:lstStyle>
          <a:p>
            <a:endParaRPr lang="en-US"/>
          </a:p>
        </p:txBody>
      </p:sp>
      <p:sp>
        <p:nvSpPr>
          <p:cNvPr id="6" name="Slide Number Placeholder 3">
            <a:extLst>
              <a:ext uri="{FF2B5EF4-FFF2-40B4-BE49-F238E27FC236}">
                <a16:creationId xmlns:a16="http://schemas.microsoft.com/office/drawing/2014/main" id="{29C6270C-7B05-4401-978C-D86425DFDCEC}"/>
              </a:ext>
            </a:extLst>
          </p:cNvPr>
          <p:cNvSpPr>
            <a:spLocks noGrp="1"/>
          </p:cNvSpPr>
          <p:nvPr>
            <p:ph type="sldNum" sz="quarter" idx="4"/>
          </p:nvPr>
        </p:nvSpPr>
        <p:spPr>
          <a:xfrm>
            <a:off x="11521441" y="-17416"/>
            <a:ext cx="48206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76CED3-3A32-4ECA-A687-1D1204EB9FF6}" type="slidenum">
              <a:rPr lang="en-US" smtClean="0"/>
              <a:t>‹#›</a:t>
            </a:fld>
            <a:endParaRPr lang="en-US" dirty="0"/>
          </a:p>
        </p:txBody>
      </p:sp>
    </p:spTree>
    <p:extLst>
      <p:ext uri="{BB962C8B-B14F-4D97-AF65-F5344CB8AC3E}">
        <p14:creationId xmlns:p14="http://schemas.microsoft.com/office/powerpoint/2010/main" val="2528273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3512925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939712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30231647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741910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1583615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3505379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37217299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34862691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19296122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811048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7051" y="0"/>
            <a:ext cx="4302035" cy="870857"/>
          </a:xfrm>
        </p:spPr>
        <p:txBody>
          <a:bodyPr>
            <a:no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357051" y="940526"/>
            <a:ext cx="4302035" cy="5817325"/>
          </a:xfrm>
        </p:spPr>
        <p:txBody>
          <a:bodyPr/>
          <a:lstStyle>
            <a:lvl1pPr>
              <a:defRPr sz="1400">
                <a:solidFill>
                  <a:srgbClr val="714B25"/>
                </a:solidFill>
              </a:defRPr>
            </a:lvl1pPr>
            <a:lvl2pPr>
              <a:defRPr sz="1400">
                <a:solidFill>
                  <a:srgbClr val="714B25"/>
                </a:solidFill>
              </a:defRPr>
            </a:lvl2pPr>
            <a:lvl3pPr>
              <a:defRPr sz="1400">
                <a:solidFill>
                  <a:srgbClr val="714B25"/>
                </a:solidFill>
              </a:defRPr>
            </a:lvl3pPr>
            <a:lvl4pPr marL="1371600" indent="0">
              <a:buNone/>
              <a:defRPr/>
            </a:lvl4pPr>
          </a:lstStyle>
          <a:p>
            <a:pPr lvl="0"/>
            <a:r>
              <a:rPr lang="en-US"/>
              <a:t>Click to edit Master text styles</a:t>
            </a:r>
          </a:p>
          <a:p>
            <a:pPr lvl="1"/>
            <a:r>
              <a:rPr lang="en-US"/>
              <a:t>Second level</a:t>
            </a:r>
          </a:p>
          <a:p>
            <a:pPr lvl="2"/>
            <a:r>
              <a:rPr lang="en-US"/>
              <a:t>Third level</a:t>
            </a:r>
          </a:p>
        </p:txBody>
      </p:sp>
      <p:sp>
        <p:nvSpPr>
          <p:cNvPr id="4" name="Slide Number Placeholder 3">
            <a:extLst>
              <a:ext uri="{FF2B5EF4-FFF2-40B4-BE49-F238E27FC236}">
                <a16:creationId xmlns:a16="http://schemas.microsoft.com/office/drawing/2014/main" id="{5AC6B92F-2341-4596-9601-575E47B5E46F}"/>
              </a:ext>
            </a:extLst>
          </p:cNvPr>
          <p:cNvSpPr>
            <a:spLocks noGrp="1"/>
          </p:cNvSpPr>
          <p:nvPr>
            <p:ph type="sldNum" sz="quarter" idx="4"/>
          </p:nvPr>
        </p:nvSpPr>
        <p:spPr>
          <a:xfrm>
            <a:off x="11521441" y="-17416"/>
            <a:ext cx="482065" cy="365125"/>
          </a:xfrm>
          <a:prstGeom prst="rect">
            <a:avLst/>
          </a:prstGeom>
        </p:spPr>
        <p:txBody>
          <a:bodyPr vert="horz" lIns="91440" tIns="45720" rIns="91440" bIns="45720" rtlCol="0" anchor="ctr"/>
          <a:lstStyle>
            <a:lvl1pPr algn="r">
              <a:defRPr sz="1400" b="1">
                <a:solidFill>
                  <a:srgbClr val="714B25"/>
                </a:solidFill>
              </a:defRPr>
            </a:lvl1pPr>
          </a:lstStyle>
          <a:p>
            <a:fld id="{6F76CED3-3A32-4ECA-A687-1D1204EB9FF6}" type="slidenum">
              <a:rPr lang="en-US" smtClean="0"/>
              <a:pPr/>
              <a:t>‹#›</a:t>
            </a:fld>
            <a:endParaRPr lang="en-US" dirty="0"/>
          </a:p>
        </p:txBody>
      </p:sp>
    </p:spTree>
    <p:extLst>
      <p:ext uri="{BB962C8B-B14F-4D97-AF65-F5344CB8AC3E}">
        <p14:creationId xmlns:p14="http://schemas.microsoft.com/office/powerpoint/2010/main" val="11318004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2882739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876059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8811335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11344899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1108137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583121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4860113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17079006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5678327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641344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7051" y="207335"/>
            <a:ext cx="4376463" cy="663522"/>
          </a:xfrm>
        </p:spPr>
        <p:txBody>
          <a:bodyPr>
            <a:no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1557670" y="1018954"/>
            <a:ext cx="3175844" cy="5817325"/>
          </a:xfrm>
        </p:spPr>
        <p:txBody>
          <a:bodyPr/>
          <a:lstStyle>
            <a:lvl1pPr>
              <a:defRPr sz="1400">
                <a:solidFill>
                  <a:srgbClr val="714B25"/>
                </a:solidFill>
              </a:defRPr>
            </a:lvl1pPr>
            <a:lvl2pPr>
              <a:defRPr sz="1400">
                <a:solidFill>
                  <a:srgbClr val="714B25"/>
                </a:solidFill>
              </a:defRPr>
            </a:lvl2pPr>
            <a:lvl3pPr>
              <a:defRPr sz="1400">
                <a:solidFill>
                  <a:srgbClr val="714B25"/>
                </a:solidFill>
              </a:defRPr>
            </a:lvl3pPr>
            <a:lvl4pPr marL="1371600" indent="0">
              <a:buNone/>
              <a:defRPr/>
            </a:lvl4pPr>
          </a:lstStyle>
          <a:p>
            <a:pPr lvl="0"/>
            <a:r>
              <a:rPr lang="en-US"/>
              <a:t>Click to edit Master text styles</a:t>
            </a:r>
          </a:p>
          <a:p>
            <a:pPr lvl="1"/>
            <a:r>
              <a:rPr lang="en-US"/>
              <a:t>Second level</a:t>
            </a:r>
          </a:p>
          <a:p>
            <a:pPr lvl="2"/>
            <a:r>
              <a:rPr lang="en-US"/>
              <a:t>Third level</a:t>
            </a:r>
          </a:p>
        </p:txBody>
      </p:sp>
      <p:sp>
        <p:nvSpPr>
          <p:cNvPr id="4" name="Content Placeholder 2">
            <a:extLst>
              <a:ext uri="{FF2B5EF4-FFF2-40B4-BE49-F238E27FC236}">
                <a16:creationId xmlns:a16="http://schemas.microsoft.com/office/drawing/2014/main" id="{26F873C5-7AA3-459C-A8B0-3A5D1E6C70F0}"/>
              </a:ext>
            </a:extLst>
          </p:cNvPr>
          <p:cNvSpPr>
            <a:spLocks noGrp="1"/>
          </p:cNvSpPr>
          <p:nvPr>
            <p:ph idx="10" hasCustomPrompt="1"/>
          </p:nvPr>
        </p:nvSpPr>
        <p:spPr>
          <a:xfrm>
            <a:off x="164805" y="1010195"/>
            <a:ext cx="1318437" cy="5817325"/>
          </a:xfr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txBody>
          <a:bodyPr>
            <a:normAutofit/>
          </a:bodyPr>
          <a:lstStyle>
            <a:lvl1pPr>
              <a:defRPr sz="1200">
                <a:solidFill>
                  <a:schemeClr val="accent5">
                    <a:lumMod val="75000"/>
                  </a:schemeClr>
                </a:solidFill>
              </a:defRPr>
            </a:lvl1pPr>
            <a:lvl2pPr marL="457200" indent="0">
              <a:buNone/>
              <a:defRPr sz="1600">
                <a:solidFill>
                  <a:srgbClr val="714B25"/>
                </a:solidFill>
              </a:defRPr>
            </a:lvl2pPr>
            <a:lvl3pPr>
              <a:defRPr sz="1400">
                <a:solidFill>
                  <a:srgbClr val="714B25"/>
                </a:solidFill>
              </a:defRPr>
            </a:lvl3pPr>
            <a:lvl4pPr marL="1371600" indent="0">
              <a:buNone/>
              <a:defRPr/>
            </a:lvl4pPr>
          </a:lstStyle>
          <a:p>
            <a:pPr lvl="0"/>
            <a:r>
              <a:rPr lang="en-US" dirty="0"/>
              <a:t>TOC</a:t>
            </a:r>
          </a:p>
        </p:txBody>
      </p:sp>
      <p:sp>
        <p:nvSpPr>
          <p:cNvPr id="5" name="Slide Number Placeholder 3">
            <a:extLst>
              <a:ext uri="{FF2B5EF4-FFF2-40B4-BE49-F238E27FC236}">
                <a16:creationId xmlns:a16="http://schemas.microsoft.com/office/drawing/2014/main" id="{6E472CB5-310B-4192-9FA1-7D4814148225}"/>
              </a:ext>
            </a:extLst>
          </p:cNvPr>
          <p:cNvSpPr>
            <a:spLocks noGrp="1"/>
          </p:cNvSpPr>
          <p:nvPr>
            <p:ph type="sldNum" sz="quarter" idx="4"/>
          </p:nvPr>
        </p:nvSpPr>
        <p:spPr>
          <a:xfrm>
            <a:off x="11521441" y="-17416"/>
            <a:ext cx="482065" cy="365125"/>
          </a:xfrm>
          <a:prstGeom prst="rect">
            <a:avLst/>
          </a:prstGeom>
        </p:spPr>
        <p:txBody>
          <a:bodyPr vert="horz" lIns="91440" tIns="45720" rIns="91440" bIns="45720" rtlCol="0" anchor="ctr"/>
          <a:lstStyle>
            <a:lvl1pPr algn="r">
              <a:defRPr sz="1400" b="1">
                <a:solidFill>
                  <a:srgbClr val="714B25"/>
                </a:solidFill>
              </a:defRPr>
            </a:lvl1pPr>
          </a:lstStyle>
          <a:p>
            <a:fld id="{6F76CED3-3A32-4ECA-A687-1D1204EB9FF6}" type="slidenum">
              <a:rPr lang="en-US" smtClean="0"/>
              <a:pPr/>
              <a:t>‹#›</a:t>
            </a:fld>
            <a:endParaRPr lang="en-US" dirty="0"/>
          </a:p>
        </p:txBody>
      </p:sp>
    </p:spTree>
    <p:extLst>
      <p:ext uri="{BB962C8B-B14F-4D97-AF65-F5344CB8AC3E}">
        <p14:creationId xmlns:p14="http://schemas.microsoft.com/office/powerpoint/2010/main" val="18183036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941084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57049" y="230977"/>
            <a:ext cx="4302035" cy="574242"/>
          </a:xfrm>
        </p:spPr>
        <p:txBody>
          <a:bodyPr>
            <a:normAutofit/>
          </a:bodyPr>
          <a:lstStyle>
            <a:lvl1pPr>
              <a:defRPr sz="2400"/>
            </a:lvl1pPr>
          </a:lstStyle>
          <a:p>
            <a:r>
              <a:rPr lang="en-US"/>
              <a:t>Click to edit Master title style</a:t>
            </a:r>
          </a:p>
        </p:txBody>
      </p:sp>
      <p:sp>
        <p:nvSpPr>
          <p:cNvPr id="3" name="Content Placeholder 2"/>
          <p:cNvSpPr>
            <a:spLocks noGrp="1"/>
          </p:cNvSpPr>
          <p:nvPr>
            <p:ph sz="half" idx="1"/>
          </p:nvPr>
        </p:nvSpPr>
        <p:spPr>
          <a:xfrm>
            <a:off x="357049" y="968991"/>
            <a:ext cx="3383280" cy="5486400"/>
          </a:xfrm>
        </p:spPr>
        <p:txBody>
          <a:bodyPr>
            <a:normAutofit/>
          </a:bodyPr>
          <a:lstStyle>
            <a:lvl1pPr marL="0" indent="0">
              <a:buFontTx/>
              <a:buNone/>
              <a:defRPr sz="1400"/>
            </a:lvl1pPr>
            <a:lvl2pPr marL="742950" indent="-285750">
              <a:buFont typeface="Arial" panose="020B0604020202020204" pitchFamily="34" charset="0"/>
              <a:buChar char="•"/>
              <a:defRPr sz="1400"/>
            </a:lvl2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261861" y="968991"/>
            <a:ext cx="3383280" cy="5486400"/>
          </a:xfrm>
        </p:spPr>
        <p:txBody>
          <a:bodyPr>
            <a:normAutofit/>
          </a:bodyPr>
          <a:lstStyle>
            <a:lvl1pPr marL="0" indent="0">
              <a:buFontTx/>
              <a:buNone/>
              <a:defRPr sz="1400"/>
            </a:lvl1pPr>
            <a:lvl2pPr marL="742950" indent="-285750">
              <a:buFont typeface="Arial" panose="020B0604020202020204" pitchFamily="34" charset="0"/>
              <a:buChar char="•"/>
              <a:defRPr sz="1400"/>
            </a:lvl2pPr>
          </a:lstStyle>
          <a:p>
            <a:pPr lvl="0"/>
            <a:r>
              <a:rPr lang="en-US"/>
              <a:t>Click to edit Master text styles</a:t>
            </a:r>
          </a:p>
          <a:p>
            <a:pPr lvl="1"/>
            <a:r>
              <a:rPr lang="en-US"/>
              <a:t>Second level</a:t>
            </a:r>
          </a:p>
        </p:txBody>
      </p:sp>
      <p:sp>
        <p:nvSpPr>
          <p:cNvPr id="7" name="Slide Number Placeholder 6"/>
          <p:cNvSpPr>
            <a:spLocks noGrp="1"/>
          </p:cNvSpPr>
          <p:nvPr>
            <p:ph type="sldNum" sz="quarter" idx="12"/>
          </p:nvPr>
        </p:nvSpPr>
        <p:spPr>
          <a:xfrm>
            <a:off x="11317942" y="6479227"/>
            <a:ext cx="815842" cy="365125"/>
          </a:xfrm>
          <a:prstGeom prst="rect">
            <a:avLst/>
          </a:prstGeom>
        </p:spPr>
        <p:txBody>
          <a:bodyPr/>
          <a:lstStyle/>
          <a:p>
            <a:fld id="{28D4BD10-CC58-45E2-A053-D7A914BD003A}" type="slidenum">
              <a:rPr lang="en-US" smtClean="0"/>
              <a:t>‹#›</a:t>
            </a:fld>
            <a:endParaRPr lang="en-US"/>
          </a:p>
        </p:txBody>
      </p:sp>
      <p:sp>
        <p:nvSpPr>
          <p:cNvPr id="6" name="Content Placeholder 3"/>
          <p:cNvSpPr>
            <a:spLocks noGrp="1"/>
          </p:cNvSpPr>
          <p:nvPr>
            <p:ph sz="half" idx="13"/>
          </p:nvPr>
        </p:nvSpPr>
        <p:spPr>
          <a:xfrm>
            <a:off x="8166674" y="968991"/>
            <a:ext cx="3383280" cy="5486400"/>
          </a:xfrm>
        </p:spPr>
        <p:txBody>
          <a:bodyPr>
            <a:normAutofit/>
          </a:bodyPr>
          <a:lstStyle>
            <a:lvl1pPr marL="0" indent="0">
              <a:buFontTx/>
              <a:buNone/>
              <a:defRPr sz="1400"/>
            </a:lvl1pPr>
            <a:lvl2pPr marL="742950" indent="-285750">
              <a:buFont typeface="Arial" panose="020B0604020202020204" pitchFamily="34" charset="0"/>
              <a:buChar char="•"/>
              <a:defRPr sz="1400"/>
            </a:lvl2pPr>
          </a:lstStyle>
          <a:p>
            <a:pPr lvl="0"/>
            <a:r>
              <a:rPr lang="en-US"/>
              <a:t>Click to edit Master text styles</a:t>
            </a:r>
          </a:p>
          <a:p>
            <a:pPr lvl="1"/>
            <a:r>
              <a:rPr lang="en-US"/>
              <a:t>Second level</a:t>
            </a:r>
          </a:p>
        </p:txBody>
      </p:sp>
      <p:sp>
        <p:nvSpPr>
          <p:cNvPr id="8" name="Slide Number Placeholder 3">
            <a:extLst>
              <a:ext uri="{FF2B5EF4-FFF2-40B4-BE49-F238E27FC236}">
                <a16:creationId xmlns:a16="http://schemas.microsoft.com/office/drawing/2014/main" id="{DE63E0C4-4796-4C9A-B385-2C2E5663F34F}"/>
              </a:ext>
            </a:extLst>
          </p:cNvPr>
          <p:cNvSpPr txBox="1">
            <a:spLocks/>
          </p:cNvSpPr>
          <p:nvPr userDrawn="1"/>
        </p:nvSpPr>
        <p:spPr>
          <a:xfrm>
            <a:off x="11521441" y="-17416"/>
            <a:ext cx="48206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F76CED3-3A32-4ECA-A687-1D1204EB9FF6}" type="slidenum">
              <a:rPr lang="en-US" sz="1400" b="1" smtClean="0">
                <a:solidFill>
                  <a:srgbClr val="714B25"/>
                </a:solidFill>
              </a:rPr>
              <a:pPr/>
              <a:t>‹#›</a:t>
            </a:fld>
            <a:endParaRPr lang="en-US" sz="1400" b="1" dirty="0">
              <a:solidFill>
                <a:srgbClr val="714B25"/>
              </a:solidFill>
            </a:endParaRPr>
          </a:p>
        </p:txBody>
      </p:sp>
    </p:spTree>
    <p:extLst>
      <p:ext uri="{BB962C8B-B14F-4D97-AF65-F5344CB8AC3E}">
        <p14:creationId xmlns:p14="http://schemas.microsoft.com/office/powerpoint/2010/main" val="1925523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092C3CE8-94F0-4FEA-A8B3-B67A08D26DDC}"/>
              </a:ext>
            </a:extLst>
          </p:cNvPr>
          <p:cNvSpPr>
            <a:spLocks noGrp="1"/>
          </p:cNvSpPr>
          <p:nvPr>
            <p:ph type="sldNum" sz="quarter" idx="4"/>
          </p:nvPr>
        </p:nvSpPr>
        <p:spPr>
          <a:xfrm>
            <a:off x="11521441" y="-17416"/>
            <a:ext cx="482065" cy="365125"/>
          </a:xfrm>
          <a:prstGeom prst="rect">
            <a:avLst/>
          </a:prstGeom>
        </p:spPr>
        <p:txBody>
          <a:bodyPr vert="horz" lIns="91440" tIns="45720" rIns="91440" bIns="45720" rtlCol="0" anchor="ctr"/>
          <a:lstStyle>
            <a:lvl1pPr algn="r">
              <a:defRPr sz="1400" b="1">
                <a:solidFill>
                  <a:srgbClr val="714B25"/>
                </a:solidFill>
              </a:defRPr>
            </a:lvl1pPr>
          </a:lstStyle>
          <a:p>
            <a:fld id="{6F76CED3-3A32-4ECA-A687-1D1204EB9FF6}" type="slidenum">
              <a:rPr lang="en-US" smtClean="0"/>
              <a:pPr/>
              <a:t>‹#›</a:t>
            </a:fld>
            <a:endParaRPr lang="en-US" dirty="0"/>
          </a:p>
        </p:txBody>
      </p:sp>
    </p:spTree>
    <p:extLst>
      <p:ext uri="{BB962C8B-B14F-4D97-AF65-F5344CB8AC3E}">
        <p14:creationId xmlns:p14="http://schemas.microsoft.com/office/powerpoint/2010/main" val="494734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4840" y="239044"/>
            <a:ext cx="3932237" cy="874946"/>
          </a:xfrm>
        </p:spPr>
        <p:txBody>
          <a:bodyPr anchor="b"/>
          <a:lstStyle>
            <a:lvl1pPr>
              <a:defRPr sz="2800"/>
            </a:lvl1pPr>
          </a:lstStyle>
          <a:p>
            <a:r>
              <a:rPr lang="en-US"/>
              <a:t>Click to edit Master title style</a:t>
            </a:r>
            <a:endParaRPr lang="en-US" dirty="0"/>
          </a:p>
        </p:txBody>
      </p:sp>
      <p:sp>
        <p:nvSpPr>
          <p:cNvPr id="3" name="Picture Placeholder 2"/>
          <p:cNvSpPr>
            <a:spLocks noGrp="1"/>
          </p:cNvSpPr>
          <p:nvPr>
            <p:ph type="pic" idx="1"/>
          </p:nvPr>
        </p:nvSpPr>
        <p:spPr>
          <a:xfrm>
            <a:off x="4996585" y="109812"/>
            <a:ext cx="7030074" cy="6657675"/>
          </a:xfrm>
        </p:spPr>
        <p:txBody>
          <a:bodyPr/>
          <a:lstStyle>
            <a:lvl1pPr marL="0" indent="0">
              <a:buNone/>
              <a:defRPr sz="3200">
                <a:solidFill>
                  <a:srgbClr val="714B2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44840" y="1324023"/>
            <a:ext cx="3932237" cy="5294933"/>
          </a:xfrm>
        </p:spPr>
        <p:txBody>
          <a:bodyPr/>
          <a:lstStyle>
            <a:lvl1pPr marL="0" indent="0">
              <a:buNone/>
              <a:defRPr sz="1600">
                <a:solidFill>
                  <a:srgbClr val="714B2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3">
            <a:extLst>
              <a:ext uri="{FF2B5EF4-FFF2-40B4-BE49-F238E27FC236}">
                <a16:creationId xmlns:a16="http://schemas.microsoft.com/office/drawing/2014/main" id="{4948917E-F954-4E51-B91D-C1C842D86888}"/>
              </a:ext>
            </a:extLst>
          </p:cNvPr>
          <p:cNvSpPr>
            <a:spLocks noGrp="1"/>
          </p:cNvSpPr>
          <p:nvPr>
            <p:ph type="sldNum" sz="quarter" idx="4"/>
          </p:nvPr>
        </p:nvSpPr>
        <p:spPr>
          <a:xfrm>
            <a:off x="11521441" y="-17416"/>
            <a:ext cx="482065" cy="365125"/>
          </a:xfrm>
          <a:prstGeom prst="rect">
            <a:avLst/>
          </a:prstGeom>
        </p:spPr>
        <p:txBody>
          <a:bodyPr vert="horz" lIns="91440" tIns="45720" rIns="91440" bIns="45720" rtlCol="0" anchor="ctr"/>
          <a:lstStyle>
            <a:lvl1pPr algn="r">
              <a:defRPr sz="1400" b="1">
                <a:solidFill>
                  <a:srgbClr val="714B25"/>
                </a:solidFill>
              </a:defRPr>
            </a:lvl1pPr>
          </a:lstStyle>
          <a:p>
            <a:fld id="{6F76CED3-3A32-4ECA-A687-1D1204EB9FF6}" type="slidenum">
              <a:rPr lang="en-US" smtClean="0"/>
              <a:pPr/>
              <a:t>‹#›</a:t>
            </a:fld>
            <a:endParaRPr lang="en-US" dirty="0"/>
          </a:p>
        </p:txBody>
      </p:sp>
    </p:spTree>
    <p:extLst>
      <p:ext uri="{BB962C8B-B14F-4D97-AF65-F5344CB8AC3E}">
        <p14:creationId xmlns:p14="http://schemas.microsoft.com/office/powerpoint/2010/main" val="3922969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070076" y="365125"/>
            <a:ext cx="847928"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365125"/>
            <a:ext cx="9998413" cy="5811838"/>
          </a:xfrm>
        </p:spPr>
        <p:txBody>
          <a:bodyPr vert="eaVert"/>
          <a:lstStyle>
            <a:lvl1pPr>
              <a:defRPr b="1">
                <a:solidFill>
                  <a:schemeClr val="accent5">
                    <a:lumMod val="75000"/>
                  </a:schemeClr>
                </a:solidFill>
              </a:defRPr>
            </a:lvl1pPr>
            <a:lvl2pPr>
              <a:defRPr sz="1400">
                <a:solidFill>
                  <a:srgbClr val="714B25"/>
                </a:solidFill>
              </a:defRPr>
            </a:lvl2pPr>
            <a:lvl3pPr>
              <a:defRPr sz="1400"/>
            </a:lvl3pPr>
            <a:lvl4pPr>
              <a:defRPr sz="1400">
                <a:solidFill>
                  <a:srgbClr val="714B25"/>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12"/>
          </p:nvPr>
        </p:nvSpPr>
        <p:spPr>
          <a:xfrm>
            <a:off x="9246326" y="6479540"/>
            <a:ext cx="2743200" cy="365125"/>
          </a:xfrm>
          <a:prstGeom prst="rect">
            <a:avLst/>
          </a:prstGeom>
        </p:spPr>
        <p:txBody>
          <a:bodyPr/>
          <a:lstStyle/>
          <a:p>
            <a:fld id="{8F2BDC6C-F519-4C12-BF89-E87FD5445389}" type="slidenum">
              <a:rPr lang="en-US" smtClean="0"/>
              <a:t>‹#›</a:t>
            </a:fld>
            <a:endParaRPr lang="en-US"/>
          </a:p>
        </p:txBody>
      </p:sp>
      <p:sp>
        <p:nvSpPr>
          <p:cNvPr id="5" name="Slide Number Placeholder 3">
            <a:extLst>
              <a:ext uri="{FF2B5EF4-FFF2-40B4-BE49-F238E27FC236}">
                <a16:creationId xmlns:a16="http://schemas.microsoft.com/office/drawing/2014/main" id="{862D3734-D1BC-48BD-995F-2ADA3A5E8061}"/>
              </a:ext>
            </a:extLst>
          </p:cNvPr>
          <p:cNvSpPr txBox="1">
            <a:spLocks/>
          </p:cNvSpPr>
          <p:nvPr userDrawn="1"/>
        </p:nvSpPr>
        <p:spPr>
          <a:xfrm>
            <a:off x="11521441" y="-17416"/>
            <a:ext cx="48206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F76CED3-3A32-4ECA-A687-1D1204EB9FF6}" type="slidenum">
              <a:rPr lang="en-US" sz="1400" b="1" smtClean="0">
                <a:solidFill>
                  <a:srgbClr val="714B25"/>
                </a:solidFill>
              </a:rPr>
              <a:pPr/>
              <a:t>‹#›</a:t>
            </a:fld>
            <a:endParaRPr lang="en-US" sz="1400" b="1" dirty="0">
              <a:solidFill>
                <a:srgbClr val="714B25"/>
              </a:solidFill>
            </a:endParaRPr>
          </a:p>
        </p:txBody>
      </p:sp>
    </p:spTree>
    <p:extLst>
      <p:ext uri="{BB962C8B-B14F-4D97-AF65-F5344CB8AC3E}">
        <p14:creationId xmlns:p14="http://schemas.microsoft.com/office/powerpoint/2010/main" val="3571088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57049" y="230976"/>
            <a:ext cx="4302035" cy="1325563"/>
          </a:xfrm>
        </p:spPr>
        <p:txBody>
          <a:bodyPr/>
          <a:lstStyle/>
          <a:p>
            <a:r>
              <a:rPr lang="en-US"/>
              <a:t>Click to edit Master title style</a:t>
            </a:r>
          </a:p>
        </p:txBody>
      </p:sp>
      <p:sp>
        <p:nvSpPr>
          <p:cNvPr id="3" name="Content Placeholder 2"/>
          <p:cNvSpPr>
            <a:spLocks noGrp="1"/>
          </p:cNvSpPr>
          <p:nvPr>
            <p:ph sz="half" idx="1"/>
          </p:nvPr>
        </p:nvSpPr>
        <p:spPr>
          <a:xfrm>
            <a:off x="357049" y="1750344"/>
            <a:ext cx="5181600" cy="4351338"/>
          </a:xfrm>
        </p:spPr>
        <p:txBody>
          <a:body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43017" y="1750344"/>
            <a:ext cx="5181600" cy="4351338"/>
          </a:xfrm>
        </p:spPr>
        <p:txBody>
          <a:bodyPr/>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12"/>
          </p:nvPr>
        </p:nvSpPr>
        <p:spPr>
          <a:xfrm>
            <a:off x="8581417" y="6401719"/>
            <a:ext cx="2743200" cy="365125"/>
          </a:xfrm>
          <a:prstGeom prst="rect">
            <a:avLst/>
          </a:prstGeom>
        </p:spPr>
        <p:txBody>
          <a:bodyPr/>
          <a:lstStyle/>
          <a:p>
            <a:fld id="{8F2BDC6C-F519-4C12-BF89-E87FD5445389}" type="slidenum">
              <a:rPr lang="en-US" smtClean="0"/>
              <a:t>‹#›</a:t>
            </a:fld>
            <a:endParaRPr lang="en-US"/>
          </a:p>
        </p:txBody>
      </p:sp>
      <p:sp>
        <p:nvSpPr>
          <p:cNvPr id="6" name="Slide Number Placeholder 3">
            <a:extLst>
              <a:ext uri="{FF2B5EF4-FFF2-40B4-BE49-F238E27FC236}">
                <a16:creationId xmlns:a16="http://schemas.microsoft.com/office/drawing/2014/main" id="{52856167-69DD-4BF2-8734-B8B35DB85028}"/>
              </a:ext>
            </a:extLst>
          </p:cNvPr>
          <p:cNvSpPr txBox="1">
            <a:spLocks/>
          </p:cNvSpPr>
          <p:nvPr userDrawn="1"/>
        </p:nvSpPr>
        <p:spPr>
          <a:xfrm>
            <a:off x="11521441" y="-17416"/>
            <a:ext cx="48206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F76CED3-3A32-4ECA-A687-1D1204EB9FF6}" type="slidenum">
              <a:rPr lang="en-US" sz="1400" b="1" smtClean="0"/>
              <a:pPr/>
              <a:t>‹#›</a:t>
            </a:fld>
            <a:endParaRPr lang="en-US" sz="1400" b="1" dirty="0"/>
          </a:p>
        </p:txBody>
      </p:sp>
    </p:spTree>
    <p:extLst>
      <p:ext uri="{BB962C8B-B14F-4D97-AF65-F5344CB8AC3E}">
        <p14:creationId xmlns:p14="http://schemas.microsoft.com/office/powerpoint/2010/main" val="1280777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1242333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50000">
              <a:srgbClr val="F5EADB"/>
            </a:gs>
            <a:gs pos="0">
              <a:schemeClr val="accent5">
                <a:lumMod val="40000"/>
                <a:lumOff val="60000"/>
              </a:schemeClr>
            </a:gs>
            <a:gs pos="100000">
              <a:srgbClr val="EBD7C3"/>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051" y="347709"/>
            <a:ext cx="4302035" cy="78484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57051" y="1234672"/>
            <a:ext cx="4302035" cy="54448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AFBD259D-6FA3-4DD5-BF47-8966E24A65CA}"/>
              </a:ext>
            </a:extLst>
          </p:cNvPr>
          <p:cNvSpPr>
            <a:spLocks noGrp="1"/>
          </p:cNvSpPr>
          <p:nvPr>
            <p:ph type="sldNum" sz="quarter" idx="4"/>
          </p:nvPr>
        </p:nvSpPr>
        <p:spPr>
          <a:xfrm>
            <a:off x="11521441" y="-17416"/>
            <a:ext cx="48206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76CED3-3A32-4ECA-A687-1D1204EB9FF6}" type="slidenum">
              <a:rPr lang="en-US" smtClean="0"/>
              <a:t>‹#›</a:t>
            </a:fld>
            <a:endParaRPr lang="en-US" dirty="0"/>
          </a:p>
        </p:txBody>
      </p:sp>
    </p:spTree>
    <p:extLst>
      <p:ext uri="{BB962C8B-B14F-4D97-AF65-F5344CB8AC3E}">
        <p14:creationId xmlns:p14="http://schemas.microsoft.com/office/powerpoint/2010/main" val="95195438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Lst>
  <p:hf hdr="0" dt="0"/>
  <p:txStyles>
    <p:titleStyle>
      <a:lvl1pPr algn="l" defTabSz="914400" rtl="0" eaLnBrk="1" latinLnBrk="0" hangingPunct="1">
        <a:lnSpc>
          <a:spcPct val="90000"/>
        </a:lnSpc>
        <a:spcBef>
          <a:spcPct val="0"/>
        </a:spcBef>
        <a:buNone/>
        <a:defRPr sz="2800" b="1" kern="1200">
          <a:solidFill>
            <a:schemeClr val="accent5">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5829" y="177838"/>
            <a:ext cx="5937173" cy="5492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24FFB-39D9-47CC-BE03-538A538BFEF7}" type="slidenum">
              <a:rPr lang="en-US" smtClean="0"/>
              <a:t>‹#›</a:t>
            </a:fld>
            <a:endParaRPr lang="en-US"/>
          </a:p>
        </p:txBody>
      </p:sp>
    </p:spTree>
    <p:extLst>
      <p:ext uri="{BB962C8B-B14F-4D97-AF65-F5344CB8AC3E}">
        <p14:creationId xmlns:p14="http://schemas.microsoft.com/office/powerpoint/2010/main" val="312486070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5829" y="177838"/>
            <a:ext cx="5937173" cy="5492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24FFB-39D9-47CC-BE03-538A538BFEF7}" type="slidenum">
              <a:rPr lang="en-US" smtClean="0"/>
              <a:t>‹#›</a:t>
            </a:fld>
            <a:endParaRPr lang="en-US"/>
          </a:p>
        </p:txBody>
      </p:sp>
    </p:spTree>
    <p:extLst>
      <p:ext uri="{BB962C8B-B14F-4D97-AF65-F5344CB8AC3E}">
        <p14:creationId xmlns:p14="http://schemas.microsoft.com/office/powerpoint/2010/main" val="112674806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32.xml"/><Relationship Id="rId3" Type="http://schemas.openxmlformats.org/officeDocument/2006/relationships/notesSlide" Target="../notesSlides/notesSlide1.xml"/><Relationship Id="rId7" Type="http://schemas.openxmlformats.org/officeDocument/2006/relationships/slide" Target="slide6.xml"/><Relationship Id="rId12" Type="http://schemas.openxmlformats.org/officeDocument/2006/relationships/slide" Target="slide29.xml"/><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slide" Target="slide3.xml"/><Relationship Id="rId11" Type="http://schemas.openxmlformats.org/officeDocument/2006/relationships/slide" Target="slide25.xml"/><Relationship Id="rId5" Type="http://schemas.openxmlformats.org/officeDocument/2006/relationships/image" Target="../media/image1.png"/><Relationship Id="rId10" Type="http://schemas.openxmlformats.org/officeDocument/2006/relationships/slide" Target="slide18.xml"/><Relationship Id="rId4" Type="http://schemas.openxmlformats.org/officeDocument/2006/relationships/slide" Target="slide55.xml"/><Relationship Id="rId9" Type="http://schemas.openxmlformats.org/officeDocument/2006/relationships/slide" Target="slide17.xml"/></Relationships>
</file>

<file path=ppt/slides/_rels/slide10.xml.rels><?xml version="1.0" encoding="UTF-8" standalone="yes"?>
<Relationships xmlns="http://schemas.openxmlformats.org/package/2006/relationships"><Relationship Id="rId8" Type="http://schemas.openxmlformats.org/officeDocument/2006/relationships/slide" Target="slide45.xml"/><Relationship Id="rId3" Type="http://schemas.openxmlformats.org/officeDocument/2006/relationships/notesSlide" Target="../notesSlides/notesSlide10.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hyperlink" Target="https://soaportland.cupa.pdx.edu/overview/" TargetMode="External"/></Relationships>
</file>

<file path=ppt/slides/_rels/slide11.xml.rels><?xml version="1.0" encoding="UTF-8" standalone="yes"?>
<Relationships xmlns="http://schemas.openxmlformats.org/package/2006/relationships"><Relationship Id="rId8" Type="http://schemas.openxmlformats.org/officeDocument/2006/relationships/slide" Target="slide45.xml"/><Relationship Id="rId3" Type="http://schemas.openxmlformats.org/officeDocument/2006/relationships/notesSlide" Target="../notesSlides/notesSlide11.xml"/><Relationship Id="rId7" Type="http://schemas.openxmlformats.org/officeDocument/2006/relationships/slide" Target="slide37.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slide" Target="slide38.xml"/><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hyperlink" Target="https://soaportland.cupa.pdx.edu/overview/"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12.xml"/><Relationship Id="rId7" Type="http://schemas.openxmlformats.org/officeDocument/2006/relationships/slide" Target="slide45.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13.xml"/><Relationship Id="rId7" Type="http://schemas.openxmlformats.org/officeDocument/2006/relationships/slide" Target="slide45.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slide" Target="slide45.xml"/><Relationship Id="rId3" Type="http://schemas.openxmlformats.org/officeDocument/2006/relationships/notesSlide" Target="../notesSlides/notesSlide14.xml"/><Relationship Id="rId7" Type="http://schemas.openxmlformats.org/officeDocument/2006/relationships/slide" Target="slide3.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33.emf"/><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hyperlink" Target="https://soaportland.cupa.pdx.edu/overview/"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15.xml"/><Relationship Id="rId7" Type="http://schemas.openxmlformats.org/officeDocument/2006/relationships/slide" Target="slide45.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slide" Target="slide45.xml"/><Relationship Id="rId3" Type="http://schemas.openxmlformats.org/officeDocument/2006/relationships/notesSlide" Target="../notesSlides/notesSlide1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hyperlink" Target="https://soaportland.cupa.pdx.edu/overview/" TargetMode="External"/></Relationships>
</file>

<file path=ppt/slides/_rels/slide17.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32.xml"/><Relationship Id="rId3" Type="http://schemas.openxmlformats.org/officeDocument/2006/relationships/notesSlide" Target="../notesSlides/notesSlide17.xml"/><Relationship Id="rId7" Type="http://schemas.openxmlformats.org/officeDocument/2006/relationships/slide" Target="slide6.xml"/><Relationship Id="rId12" Type="http://schemas.openxmlformats.org/officeDocument/2006/relationships/slide" Target="slide29.xml"/><Relationship Id="rId2" Type="http://schemas.openxmlformats.org/officeDocument/2006/relationships/slideLayout" Target="../slideLayouts/slideLayout3.xml"/><Relationship Id="rId1" Type="http://schemas.openxmlformats.org/officeDocument/2006/relationships/tags" Target="../tags/tag18.xml"/><Relationship Id="rId6" Type="http://schemas.openxmlformats.org/officeDocument/2006/relationships/slide" Target="slide3.xml"/><Relationship Id="rId11" Type="http://schemas.openxmlformats.org/officeDocument/2006/relationships/slide" Target="slide25.xml"/><Relationship Id="rId5" Type="http://schemas.openxmlformats.org/officeDocument/2006/relationships/image" Target="../media/image42.png"/><Relationship Id="rId15" Type="http://schemas.openxmlformats.org/officeDocument/2006/relationships/hyperlink" Target="https://soaportland.cupa.pdx.edu/overview/" TargetMode="External"/><Relationship Id="rId10" Type="http://schemas.openxmlformats.org/officeDocument/2006/relationships/slide" Target="slide18.xml"/><Relationship Id="rId4" Type="http://schemas.openxmlformats.org/officeDocument/2006/relationships/image" Target="../media/image41.png"/><Relationship Id="rId9" Type="http://schemas.openxmlformats.org/officeDocument/2006/relationships/slide" Target="slide17.xml"/><Relationship Id="rId14" Type="http://schemas.openxmlformats.org/officeDocument/2006/relationships/slide" Target="slide45.xml"/></Relationships>
</file>

<file path=ppt/slides/_rels/slide18.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32.xml"/><Relationship Id="rId3" Type="http://schemas.openxmlformats.org/officeDocument/2006/relationships/notesSlide" Target="../notesSlides/notesSlide18.xml"/><Relationship Id="rId7" Type="http://schemas.openxmlformats.org/officeDocument/2006/relationships/slide" Target="slide6.xml"/><Relationship Id="rId12" Type="http://schemas.openxmlformats.org/officeDocument/2006/relationships/slide" Target="slide29.xml"/><Relationship Id="rId2" Type="http://schemas.openxmlformats.org/officeDocument/2006/relationships/slideLayout" Target="../slideLayouts/slideLayout3.xml"/><Relationship Id="rId1" Type="http://schemas.openxmlformats.org/officeDocument/2006/relationships/tags" Target="../tags/tag19.xml"/><Relationship Id="rId6" Type="http://schemas.openxmlformats.org/officeDocument/2006/relationships/slide" Target="slide3.xml"/><Relationship Id="rId11" Type="http://schemas.openxmlformats.org/officeDocument/2006/relationships/slide" Target="slide25.xml"/><Relationship Id="rId5" Type="http://schemas.openxmlformats.org/officeDocument/2006/relationships/image" Target="../media/image44.png"/><Relationship Id="rId15" Type="http://schemas.openxmlformats.org/officeDocument/2006/relationships/hyperlink" Target="https://soaportland.cupa.pdx.edu/overview/" TargetMode="External"/><Relationship Id="rId10" Type="http://schemas.openxmlformats.org/officeDocument/2006/relationships/slide" Target="slide18.xml"/><Relationship Id="rId4" Type="http://schemas.openxmlformats.org/officeDocument/2006/relationships/image" Target="../media/image43.png"/><Relationship Id="rId9" Type="http://schemas.openxmlformats.org/officeDocument/2006/relationships/slide" Target="slide17.xml"/><Relationship Id="rId14" Type="http://schemas.openxmlformats.org/officeDocument/2006/relationships/slide" Target="slide4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hyperlink" Target="https://soaportland.cupa.pdx.edu/overview/" TargetMode="Externa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slide" Target="slide45.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hyperlink" Target="https://soaportland.cupa.pdx.edu/overview/" TargetMode="External"/><Relationship Id="rId5" Type="http://schemas.openxmlformats.org/officeDocument/2006/relationships/slide" Target="slide45.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hyperlink" Target="https://soaportland.cupa.pdx.edu/overview/" TargetMode="External"/><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slide" Target="slide45.xml"/><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hyperlink" Target="https://soaportland.cupa.pdx.edu/overview/" TargetMode="Externa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slide" Target="slide45.xml"/><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hyperlink" Target="https://soaportland.cupa.pdx.edu/overview/" TargetMode="External"/><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slide" Target="slide45.xml"/><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hyperlink" Target="https://soaportland.cupa.pdx.edu/overview/" TargetMode="External"/><Relationship Id="rId5" Type="http://schemas.openxmlformats.org/officeDocument/2006/relationships/slide" Target="slide45.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hyperlink" Target="https://soaportland.cupa.pdx.edu/overview/" TargetMode="External"/><Relationship Id="rId5" Type="http://schemas.openxmlformats.org/officeDocument/2006/relationships/slide" Target="slide45.xml"/><Relationship Id="rId4" Type="http://schemas.openxmlformats.org/officeDocument/2006/relationships/image" Target="../media/image54.jpg"/></Relationships>
</file>

<file path=ppt/slides/_rels/slide25.xml.rels><?xml version="1.0" encoding="UTF-8" standalone="yes"?>
<Relationships xmlns="http://schemas.openxmlformats.org/package/2006/relationships"><Relationship Id="rId8" Type="http://schemas.openxmlformats.org/officeDocument/2006/relationships/hyperlink" Target="https://pdxscholar.library.pdx.edu/socwork_fac/93/" TargetMode="External"/><Relationship Id="rId13" Type="http://schemas.openxmlformats.org/officeDocument/2006/relationships/slide" Target="slide18.xml"/><Relationship Id="rId3" Type="http://schemas.openxmlformats.org/officeDocument/2006/relationships/notesSlide" Target="../notesSlides/notesSlide25.xml"/><Relationship Id="rId7" Type="http://schemas.openxmlformats.org/officeDocument/2006/relationships/image" Target="../media/image58.png"/><Relationship Id="rId12" Type="http://schemas.openxmlformats.org/officeDocument/2006/relationships/slide" Target="slide17.xml"/><Relationship Id="rId2" Type="http://schemas.openxmlformats.org/officeDocument/2006/relationships/slideLayout" Target="../slideLayouts/slideLayout2.xml"/><Relationship Id="rId16" Type="http://schemas.openxmlformats.org/officeDocument/2006/relationships/slide" Target="slide32.xml"/><Relationship Id="rId1" Type="http://schemas.openxmlformats.org/officeDocument/2006/relationships/tags" Target="../tags/tag26.xml"/><Relationship Id="rId6" Type="http://schemas.openxmlformats.org/officeDocument/2006/relationships/image" Target="../media/image57.png"/><Relationship Id="rId11" Type="http://schemas.openxmlformats.org/officeDocument/2006/relationships/slide" Target="slide9.xml"/><Relationship Id="rId5" Type="http://schemas.openxmlformats.org/officeDocument/2006/relationships/image" Target="../media/image56.png"/><Relationship Id="rId15" Type="http://schemas.openxmlformats.org/officeDocument/2006/relationships/slide" Target="slide29.xml"/><Relationship Id="rId10" Type="http://schemas.openxmlformats.org/officeDocument/2006/relationships/slide" Target="slide6.xml"/><Relationship Id="rId4" Type="http://schemas.openxmlformats.org/officeDocument/2006/relationships/image" Target="../media/image55.png"/><Relationship Id="rId9" Type="http://schemas.openxmlformats.org/officeDocument/2006/relationships/slide" Target="slide3.xml"/><Relationship Id="rId14" Type="http://schemas.openxmlformats.org/officeDocument/2006/relationships/slide" Target="slide2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hyperlink" Target="https://soaportland.cupa.pdx.edu/overview/" TargetMode="External"/><Relationship Id="rId5" Type="http://schemas.openxmlformats.org/officeDocument/2006/relationships/slide" Target="slide45.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8" Type="http://schemas.openxmlformats.org/officeDocument/2006/relationships/slide" Target="slide45.xml"/><Relationship Id="rId3" Type="http://schemas.openxmlformats.org/officeDocument/2006/relationships/notesSlide" Target="../notesSlides/notesSlide27.xml"/><Relationship Id="rId7" Type="http://schemas.openxmlformats.org/officeDocument/2006/relationships/slide" Target="slide48.xml"/><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slide" Target="slide50.xml"/><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hyperlink" Target="https://soaportland.cupa.pdx.edu/overview/"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hyperlink" Target="https://soaportland.cupa.pdx.edu/overview/" TargetMode="External"/><Relationship Id="rId5" Type="http://schemas.openxmlformats.org/officeDocument/2006/relationships/slide" Target="slide45.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45.xml"/><Relationship Id="rId3" Type="http://schemas.openxmlformats.org/officeDocument/2006/relationships/notesSlide" Target="../notesSlides/notesSlide29.xml"/><Relationship Id="rId7" Type="http://schemas.openxmlformats.org/officeDocument/2006/relationships/slide" Target="slide9.xml"/><Relationship Id="rId12" Type="http://schemas.openxmlformats.org/officeDocument/2006/relationships/slide" Target="slide32.xm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slide" Target="slide6.xml"/><Relationship Id="rId11" Type="http://schemas.openxmlformats.org/officeDocument/2006/relationships/slide" Target="slide29.xml"/><Relationship Id="rId5" Type="http://schemas.openxmlformats.org/officeDocument/2006/relationships/slide" Target="slide3.xml"/><Relationship Id="rId10" Type="http://schemas.openxmlformats.org/officeDocument/2006/relationships/slide" Target="slide25.xml"/><Relationship Id="rId4" Type="http://schemas.openxmlformats.org/officeDocument/2006/relationships/image" Target="../media/image63.png"/><Relationship Id="rId9" Type="http://schemas.openxmlformats.org/officeDocument/2006/relationships/slide" Target="slide18.xml"/><Relationship Id="rId14" Type="http://schemas.openxmlformats.org/officeDocument/2006/relationships/hyperlink" Target="https://soaportland.cupa.pdx.edu/overview/" TargetMode="External"/></Relationships>
</file>

<file path=ppt/slides/_rels/slide3.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4.png"/><Relationship Id="rId3" Type="http://schemas.openxmlformats.org/officeDocument/2006/relationships/notesSlide" Target="../notesSlides/notesSlide3.xml"/><Relationship Id="rId7" Type="http://schemas.openxmlformats.org/officeDocument/2006/relationships/slide" Target="slide9.xml"/><Relationship Id="rId12" Type="http://schemas.openxmlformats.org/officeDocument/2006/relationships/slide" Target="slide32.xml"/><Relationship Id="rId2" Type="http://schemas.openxmlformats.org/officeDocument/2006/relationships/slideLayout" Target="../slideLayouts/slideLayout3.xml"/><Relationship Id="rId16" Type="http://schemas.openxmlformats.org/officeDocument/2006/relationships/hyperlink" Target="https://soaportland.cupa.pdx.edu/overview/" TargetMode="External"/><Relationship Id="rId1" Type="http://schemas.openxmlformats.org/officeDocument/2006/relationships/tags" Target="../tags/tag4.xml"/><Relationship Id="rId6" Type="http://schemas.openxmlformats.org/officeDocument/2006/relationships/slide" Target="slide6.xml"/><Relationship Id="rId11" Type="http://schemas.openxmlformats.org/officeDocument/2006/relationships/slide" Target="slide29.xml"/><Relationship Id="rId5" Type="http://schemas.openxmlformats.org/officeDocument/2006/relationships/slide" Target="slide3.xml"/><Relationship Id="rId15" Type="http://schemas.openxmlformats.org/officeDocument/2006/relationships/slide" Target="slide45.xml"/><Relationship Id="rId10" Type="http://schemas.openxmlformats.org/officeDocument/2006/relationships/slide" Target="slide25.xml"/><Relationship Id="rId4" Type="http://schemas.openxmlformats.org/officeDocument/2006/relationships/slide" Target="slide52.xml"/><Relationship Id="rId9" Type="http://schemas.openxmlformats.org/officeDocument/2006/relationships/slide" Target="slide18.xml"/><Relationship Id="rId14" Type="http://schemas.openxmlformats.org/officeDocument/2006/relationships/slide" Target="slide49.xml"/></Relationships>
</file>

<file path=ppt/slides/_rels/slide30.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notesSlide" Target="../notesSlides/notesSlide30.xml"/><Relationship Id="rId7" Type="http://schemas.openxmlformats.org/officeDocument/2006/relationships/image" Target="../media/image67.jpg"/><Relationship Id="rId12" Type="http://schemas.openxmlformats.org/officeDocument/2006/relationships/hyperlink" Target="https://soaportland.cupa.pdx.edu/overview/" TargetMode="External"/><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66.jpg"/><Relationship Id="rId11" Type="http://schemas.openxmlformats.org/officeDocument/2006/relationships/slide" Target="slide45.xml"/><Relationship Id="rId5" Type="http://schemas.openxmlformats.org/officeDocument/2006/relationships/image" Target="../media/image65.jpg"/><Relationship Id="rId10" Type="http://schemas.openxmlformats.org/officeDocument/2006/relationships/hyperlink" Target="https://pubmed.ncbi.nlm.nih.gov/25552757/" TargetMode="External"/><Relationship Id="rId4" Type="http://schemas.openxmlformats.org/officeDocument/2006/relationships/image" Target="../media/image64.jpg"/><Relationship Id="rId9" Type="http://schemas.openxmlformats.org/officeDocument/2006/relationships/image" Target="../media/image69.jpg"/></Relationships>
</file>

<file path=ppt/slides/_rels/slide3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31.xml"/><Relationship Id="rId7"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hyperlink" Target="https://soaportland.cupa.pdx.edu/overview/" TargetMode="External"/><Relationship Id="rId4" Type="http://schemas.openxmlformats.org/officeDocument/2006/relationships/hyperlink" Target="https://pubmed.ncbi.nlm.nih.gov/25552757/" TargetMode="External"/><Relationship Id="rId9" Type="http://schemas.openxmlformats.org/officeDocument/2006/relationships/slide" Target="slide45.xml"/></Relationships>
</file>

<file path=ppt/slides/_rels/slide32.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29.xml"/><Relationship Id="rId3" Type="http://schemas.openxmlformats.org/officeDocument/2006/relationships/notesSlide" Target="../notesSlides/notesSlide32.xml"/><Relationship Id="rId7" Type="http://schemas.openxmlformats.org/officeDocument/2006/relationships/slide" Target="slide3.xml"/><Relationship Id="rId12" Type="http://schemas.openxmlformats.org/officeDocument/2006/relationships/slide" Target="slide25.xml"/><Relationship Id="rId2" Type="http://schemas.openxmlformats.org/officeDocument/2006/relationships/slideLayout" Target="../slideLayouts/slideLayout2.xml"/><Relationship Id="rId16" Type="http://schemas.openxmlformats.org/officeDocument/2006/relationships/hyperlink" Target="https://soaportland.cupa.pdx.edu/overview/" TargetMode="External"/><Relationship Id="rId1" Type="http://schemas.openxmlformats.org/officeDocument/2006/relationships/tags" Target="../tags/tag33.xml"/><Relationship Id="rId6" Type="http://schemas.openxmlformats.org/officeDocument/2006/relationships/image" Target="../media/image76.png"/><Relationship Id="rId11" Type="http://schemas.openxmlformats.org/officeDocument/2006/relationships/slide" Target="slide18.xml"/><Relationship Id="rId5" Type="http://schemas.openxmlformats.org/officeDocument/2006/relationships/image" Target="../media/image75.png"/><Relationship Id="rId15" Type="http://schemas.openxmlformats.org/officeDocument/2006/relationships/slide" Target="slide45.xml"/><Relationship Id="rId10" Type="http://schemas.openxmlformats.org/officeDocument/2006/relationships/slide" Target="slide17.xml"/><Relationship Id="rId4" Type="http://schemas.openxmlformats.org/officeDocument/2006/relationships/image" Target="../media/image74.png"/><Relationship Id="rId9" Type="http://schemas.openxmlformats.org/officeDocument/2006/relationships/slide" Target="slide9.xml"/><Relationship Id="rId14" Type="http://schemas.openxmlformats.org/officeDocument/2006/relationships/slide" Target="slide32.xml"/></Relationships>
</file>

<file path=ppt/slides/_rels/slide33.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33.xml"/><Relationship Id="rId7" Type="http://schemas.openxmlformats.org/officeDocument/2006/relationships/slide" Target="slide45.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32.png"/><Relationship Id="rId5" Type="http://schemas.openxmlformats.org/officeDocument/2006/relationships/image" Target="../media/image78.png"/><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34.xml"/><Relationship Id="rId7" Type="http://schemas.openxmlformats.org/officeDocument/2006/relationships/slide" Target="slide45.xml"/><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8" Type="http://schemas.openxmlformats.org/officeDocument/2006/relationships/slide" Target="slide45.xml"/><Relationship Id="rId3" Type="http://schemas.openxmlformats.org/officeDocument/2006/relationships/notesSlide" Target="../notesSlides/notesSlide35.xml"/><Relationship Id="rId7" Type="http://schemas.openxmlformats.org/officeDocument/2006/relationships/image" Target="../media/image84.png"/><Relationship Id="rId2" Type="http://schemas.openxmlformats.org/officeDocument/2006/relationships/slideLayout" Target="../slideLayouts/slideLayout3.xml"/><Relationship Id="rId1" Type="http://schemas.openxmlformats.org/officeDocument/2006/relationships/tags" Target="../tags/tag3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hyperlink" Target="https://soaportland.cupa.pdx.edu/overview/"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hyperlink" Target="https://soaportland.cupa.pdx.edu/overview/" TargetMode="External"/><Relationship Id="rId5" Type="http://schemas.openxmlformats.org/officeDocument/2006/relationships/slide" Target="slide45.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8.xml"/><Relationship Id="rId5" Type="http://schemas.openxmlformats.org/officeDocument/2006/relationships/hyperlink" Target="https://soaportland.cupa.pdx.edu/overview/" TargetMode="External"/><Relationship Id="rId4" Type="http://schemas.openxmlformats.org/officeDocument/2006/relationships/slide" Target="slide45.xml"/></Relationships>
</file>

<file path=ppt/slides/_rels/slide38.xml.rels><?xml version="1.0" encoding="UTF-8" standalone="yes"?>
<Relationships xmlns="http://schemas.openxmlformats.org/package/2006/relationships"><Relationship Id="rId8" Type="http://schemas.openxmlformats.org/officeDocument/2006/relationships/slide" Target="slide45.xml"/><Relationship Id="rId3" Type="http://schemas.openxmlformats.org/officeDocument/2006/relationships/notesSlide" Target="../notesSlides/notesSlide38.xml"/><Relationship Id="rId7" Type="http://schemas.openxmlformats.org/officeDocument/2006/relationships/image" Target="../media/image88.png"/><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image" Target="../media/image87.png"/><Relationship Id="rId5" Type="http://schemas.openxmlformats.org/officeDocument/2006/relationships/image" Target="../media/image86.jpg"/><Relationship Id="rId10" Type="http://schemas.openxmlformats.org/officeDocument/2006/relationships/slide" Target="slide11.xml"/><Relationship Id="rId4" Type="http://schemas.openxmlformats.org/officeDocument/2006/relationships/image" Target="../media/image85.jpg"/><Relationship Id="rId9" Type="http://schemas.openxmlformats.org/officeDocument/2006/relationships/hyperlink" Target="https://soaportland.cupa.pdx.edu/overview/"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notesSlide" Target="../notesSlides/notesSlide39.xml"/><Relationship Id="rId7" Type="http://schemas.openxmlformats.org/officeDocument/2006/relationships/image" Target="../media/image92.png"/><Relationship Id="rId12" Type="http://schemas.openxmlformats.org/officeDocument/2006/relationships/slide" Target="slide11.xml"/><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image" Target="../media/image91.png"/><Relationship Id="rId11" Type="http://schemas.openxmlformats.org/officeDocument/2006/relationships/hyperlink" Target="https://soaportland.cupa.pdx.edu/overview/" TargetMode="External"/><Relationship Id="rId5" Type="http://schemas.openxmlformats.org/officeDocument/2006/relationships/image" Target="../media/image90.svg"/><Relationship Id="rId10" Type="http://schemas.openxmlformats.org/officeDocument/2006/relationships/slide" Target="slide45.xml"/><Relationship Id="rId4" Type="http://schemas.openxmlformats.org/officeDocument/2006/relationships/image" Target="../media/image89.png"/><Relationship Id="rId9" Type="http://schemas.openxmlformats.org/officeDocument/2006/relationships/image" Target="../media/image94.png"/></Relationships>
</file>

<file path=ppt/slides/_rels/slide4.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4.xml"/><Relationship Id="rId7" Type="http://schemas.openxmlformats.org/officeDocument/2006/relationships/slide" Target="slide45.xml"/><Relationship Id="rId2" Type="http://schemas.openxmlformats.org/officeDocument/2006/relationships/slideLayout" Target="../slideLayouts/slideLayout8.xml"/><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notesSlide" Target="../notesSlides/notesSlide40.xml"/><Relationship Id="rId7" Type="http://schemas.openxmlformats.org/officeDocument/2006/relationships/image" Target="../media/image98.png"/><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image" Target="../media/image97.png"/><Relationship Id="rId11" Type="http://schemas.openxmlformats.org/officeDocument/2006/relationships/slide" Target="slide11.xml"/><Relationship Id="rId5" Type="http://schemas.openxmlformats.org/officeDocument/2006/relationships/image" Target="../media/image96.svg"/><Relationship Id="rId10" Type="http://schemas.openxmlformats.org/officeDocument/2006/relationships/hyperlink" Target="https://soaportland.cupa.pdx.edu/overview/" TargetMode="External"/><Relationship Id="rId4" Type="http://schemas.openxmlformats.org/officeDocument/2006/relationships/image" Target="../media/image95.png"/><Relationship Id="rId9" Type="http://schemas.openxmlformats.org/officeDocument/2006/relationships/slide" Target="slide45.xml"/></Relationships>
</file>

<file path=ppt/slides/_rels/slide41.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notesSlide" Target="../notesSlides/notesSlide41.xml"/><Relationship Id="rId7" Type="http://schemas.openxmlformats.org/officeDocument/2006/relationships/hyperlink" Target="https://soaportland.cupa.pdx.edu/overview/" TargetMode="External"/><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slide" Target="slide45.xml"/><Relationship Id="rId5" Type="http://schemas.openxmlformats.org/officeDocument/2006/relationships/image" Target="../media/image101.jpg"/><Relationship Id="rId4" Type="http://schemas.openxmlformats.org/officeDocument/2006/relationships/image" Target="../media/image100.jpg"/></Relationships>
</file>

<file path=ppt/slides/_rels/slide42.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notesSlide" Target="../notesSlides/notesSlide42.xml"/><Relationship Id="rId7" Type="http://schemas.openxmlformats.org/officeDocument/2006/relationships/hyperlink" Target="https://soaportland.cupa.pdx.edu/overview/" TargetMode="External"/><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slide" Target="slide45.xml"/><Relationship Id="rId5" Type="http://schemas.openxmlformats.org/officeDocument/2006/relationships/image" Target="../media/image54.jpg"/><Relationship Id="rId4" Type="http://schemas.openxmlformats.org/officeDocument/2006/relationships/image" Target="../media/image102.jpg"/></Relationships>
</file>

<file path=ppt/slides/_rels/slide43.xml.rels><?xml version="1.0" encoding="UTF-8" standalone="yes"?>
<Relationships xmlns="http://schemas.openxmlformats.org/package/2006/relationships"><Relationship Id="rId8" Type="http://schemas.openxmlformats.org/officeDocument/2006/relationships/slide" Target="slide45.xml"/><Relationship Id="rId3" Type="http://schemas.openxmlformats.org/officeDocument/2006/relationships/notesSlide" Target="../notesSlides/notesSlide43.xml"/><Relationship Id="rId7" Type="http://schemas.openxmlformats.org/officeDocument/2006/relationships/image" Target="../media/image106.jpg"/><Relationship Id="rId2" Type="http://schemas.openxmlformats.org/officeDocument/2006/relationships/slideLayout" Target="../slideLayouts/slideLayout2.xml"/><Relationship Id="rId1" Type="http://schemas.openxmlformats.org/officeDocument/2006/relationships/tags" Target="../tags/tag44.xml"/><Relationship Id="rId6" Type="http://schemas.openxmlformats.org/officeDocument/2006/relationships/image" Target="../media/image105.jpg"/><Relationship Id="rId5" Type="http://schemas.openxmlformats.org/officeDocument/2006/relationships/image" Target="../media/image104.jpg"/><Relationship Id="rId10" Type="http://schemas.openxmlformats.org/officeDocument/2006/relationships/slide" Target="slide11.xml"/><Relationship Id="rId4" Type="http://schemas.openxmlformats.org/officeDocument/2006/relationships/image" Target="../media/image103.jpg"/><Relationship Id="rId9" Type="http://schemas.openxmlformats.org/officeDocument/2006/relationships/hyperlink" Target="https://soaportland.cupa.pdx.edu/overview/"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44.xml"/><Relationship Id="rId7" Type="http://schemas.openxmlformats.org/officeDocument/2006/relationships/slide" Target="slide45.xml"/><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image" Target="../media/image109.png"/><Relationship Id="rId5" Type="http://schemas.openxmlformats.org/officeDocument/2006/relationships/image" Target="../media/image108.jpg"/><Relationship Id="rId4" Type="http://schemas.openxmlformats.org/officeDocument/2006/relationships/image" Target="../media/image107.jpg"/><Relationship Id="rId9" Type="http://schemas.openxmlformats.org/officeDocument/2006/relationships/slide" Target="slide11.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slide" Target="slide11.xml"/><Relationship Id="rId2" Type="http://schemas.openxmlformats.org/officeDocument/2006/relationships/slideLayout" Target="../slideLayouts/slideLayout2.xml"/><Relationship Id="rId1" Type="http://schemas.openxmlformats.org/officeDocument/2006/relationships/tags" Target="../tags/tag46.xml"/><Relationship Id="rId6" Type="http://schemas.openxmlformats.org/officeDocument/2006/relationships/image" Target="../media/image1.png"/><Relationship Id="rId5" Type="http://schemas.openxmlformats.org/officeDocument/2006/relationships/hyperlink" Target="https://soaportland.cupa.pdx.edu/overview/" TargetMode="External"/><Relationship Id="rId4" Type="http://schemas.openxmlformats.org/officeDocument/2006/relationships/slide" Target="slide45.xml"/></Relationships>
</file>

<file path=ppt/slides/_rels/slide46.xml.rels><?xml version="1.0" encoding="UTF-8" standalone="yes"?>
<Relationships xmlns="http://schemas.openxmlformats.org/package/2006/relationships"><Relationship Id="rId8" Type="http://schemas.openxmlformats.org/officeDocument/2006/relationships/slide" Target="slide50.xml"/><Relationship Id="rId13" Type="http://schemas.openxmlformats.org/officeDocument/2006/relationships/slide" Target="slide55.xml"/><Relationship Id="rId3" Type="http://schemas.openxmlformats.org/officeDocument/2006/relationships/notesSlide" Target="../notesSlides/notesSlide46.xml"/><Relationship Id="rId7" Type="http://schemas.openxmlformats.org/officeDocument/2006/relationships/slide" Target="slide49.xml"/><Relationship Id="rId12" Type="http://schemas.openxmlformats.org/officeDocument/2006/relationships/slide" Target="slide54.xml"/><Relationship Id="rId17" Type="http://schemas.openxmlformats.org/officeDocument/2006/relationships/hyperlink" Target="https://soaportland.cupa.pdx.edu/overview/" TargetMode="External"/><Relationship Id="rId2" Type="http://schemas.openxmlformats.org/officeDocument/2006/relationships/slideLayout" Target="../slideLayouts/slideLayout1.xml"/><Relationship Id="rId16" Type="http://schemas.openxmlformats.org/officeDocument/2006/relationships/slide" Target="slide45.xml"/><Relationship Id="rId1" Type="http://schemas.openxmlformats.org/officeDocument/2006/relationships/tags" Target="../tags/tag47.xml"/><Relationship Id="rId6" Type="http://schemas.openxmlformats.org/officeDocument/2006/relationships/slide" Target="slide48.xml"/><Relationship Id="rId11" Type="http://schemas.openxmlformats.org/officeDocument/2006/relationships/slide" Target="slide53.xml"/><Relationship Id="rId5" Type="http://schemas.openxmlformats.org/officeDocument/2006/relationships/slide" Target="slide47.xml"/><Relationship Id="rId15" Type="http://schemas.openxmlformats.org/officeDocument/2006/relationships/slide" Target="slide57.xml"/><Relationship Id="rId10" Type="http://schemas.openxmlformats.org/officeDocument/2006/relationships/slide" Target="slide52.xml"/><Relationship Id="rId4" Type="http://schemas.openxmlformats.org/officeDocument/2006/relationships/image" Target="../media/image1.png"/><Relationship Id="rId9" Type="http://schemas.openxmlformats.org/officeDocument/2006/relationships/slide" Target="slide51.xml"/><Relationship Id="rId14" Type="http://schemas.openxmlformats.org/officeDocument/2006/relationships/slide" Target="slide56.xml"/></Relationships>
</file>

<file path=ppt/slides/_rels/slide47.xml.rels><?xml version="1.0" encoding="UTF-8" standalone="yes"?>
<Relationships xmlns="http://schemas.openxmlformats.org/package/2006/relationships"><Relationship Id="rId8" Type="http://schemas.openxmlformats.org/officeDocument/2006/relationships/hyperlink" Target="mailto:carderp@pdx.edu" TargetMode="External"/><Relationship Id="rId3" Type="http://schemas.openxmlformats.org/officeDocument/2006/relationships/notesSlide" Target="../notesSlides/notesSlide47.xml"/><Relationship Id="rId7" Type="http://schemas.openxmlformats.org/officeDocument/2006/relationships/hyperlink" Target="mailto:nealm@pdx.edu" TargetMode="External"/><Relationship Id="rId2" Type="http://schemas.openxmlformats.org/officeDocument/2006/relationships/slideLayout" Target="../slideLayouts/slideLayout2.xml"/><Relationship Id="rId1" Type="http://schemas.openxmlformats.org/officeDocument/2006/relationships/tags" Target="../tags/tag48.xml"/><Relationship Id="rId6" Type="http://schemas.openxmlformats.org/officeDocument/2006/relationships/hyperlink" Target="mailto:lycand@pdx.edu" TargetMode="External"/><Relationship Id="rId11" Type="http://schemas.openxmlformats.org/officeDocument/2006/relationships/slide" Target="slide1.xml"/><Relationship Id="rId5" Type="http://schemas.openxmlformats.org/officeDocument/2006/relationships/hyperlink" Target="mailto:Alan.DeLaTorre@portlandoregon.gov" TargetMode="External"/><Relationship Id="rId10" Type="http://schemas.openxmlformats.org/officeDocument/2006/relationships/image" Target="../media/image110.png"/><Relationship Id="rId4" Type="http://schemas.openxmlformats.org/officeDocument/2006/relationships/hyperlink" Target="mailto:aland@pdx.edu" TargetMode="External"/><Relationship Id="rId9" Type="http://schemas.openxmlformats.org/officeDocument/2006/relationships/hyperlink" Target="https://soaportland.cupa.pdx.edu/"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notesSlide" Target="../notesSlides/notesSlide48.xml"/><Relationship Id="rId7" Type="http://schemas.openxmlformats.org/officeDocument/2006/relationships/hyperlink" Target="https://demographics.coopercenter.org/guide-to-publicly-available-demographic-data" TargetMode="External"/><Relationship Id="rId2" Type="http://schemas.openxmlformats.org/officeDocument/2006/relationships/slideLayout" Target="../slideLayouts/slideLayout2.xml"/><Relationship Id="rId1" Type="http://schemas.openxmlformats.org/officeDocument/2006/relationships/tags" Target="../tags/tag49.xml"/><Relationship Id="rId6" Type="http://schemas.openxmlformats.org/officeDocument/2006/relationships/hyperlink" Target="https://data.census.gov/cedsci/" TargetMode="External"/><Relationship Id="rId5" Type="http://schemas.openxmlformats.org/officeDocument/2006/relationships/hyperlink" Target="https://www.census.gov/programs-surveys/decennial-census/decade/2020/2020-census-results.html" TargetMode="External"/><Relationship Id="rId4" Type="http://schemas.openxmlformats.org/officeDocument/2006/relationships/hyperlink" Target="https://www.census.gov/programs-surveys/decennial-census.html" TargetMode="External"/><Relationship Id="rId9" Type="http://schemas.openxmlformats.org/officeDocument/2006/relationships/slide" Target="slide1.xml"/></Relationships>
</file>

<file path=ppt/slides/_rels/slide49.xml.rels><?xml version="1.0" encoding="UTF-8" standalone="yes"?>
<Relationships xmlns="http://schemas.openxmlformats.org/package/2006/relationships"><Relationship Id="rId8" Type="http://schemas.openxmlformats.org/officeDocument/2006/relationships/hyperlink" Target="https://demographics.coopercenter.org/guide-to-publicly-available-demographic-data" TargetMode="External"/><Relationship Id="rId3" Type="http://schemas.openxmlformats.org/officeDocument/2006/relationships/notesSlide" Target="../notesSlides/notesSlide49.xml"/><Relationship Id="rId7" Type="http://schemas.openxmlformats.org/officeDocument/2006/relationships/slide" Target="slide56.xml"/><Relationship Id="rId2" Type="http://schemas.openxmlformats.org/officeDocument/2006/relationships/slideLayout" Target="../slideLayouts/slideLayout4.xml"/><Relationship Id="rId1" Type="http://schemas.openxmlformats.org/officeDocument/2006/relationships/tags" Target="../tags/tag50.xml"/><Relationship Id="rId6" Type="http://schemas.openxmlformats.org/officeDocument/2006/relationships/hyperlink" Target="https://data.census.gov/cedsci/" TargetMode="External"/><Relationship Id="rId5" Type="http://schemas.openxmlformats.org/officeDocument/2006/relationships/hyperlink" Target="https://www.census.gov/programs-surveys/acs/news/data-releases.html" TargetMode="External"/><Relationship Id="rId10" Type="http://schemas.openxmlformats.org/officeDocument/2006/relationships/slide" Target="slide1.xml"/><Relationship Id="rId4" Type="http://schemas.openxmlformats.org/officeDocument/2006/relationships/hyperlink" Target="http://www.census.gov/programs-surveys/acs/" TargetMode="External"/><Relationship Id="rId9" Type="http://schemas.openxmlformats.org/officeDocument/2006/relationships/image" Target="../media/image110.png"/></Relationships>
</file>

<file path=ppt/slides/_rels/slide5.xml.rels><?xml version="1.0" encoding="UTF-8" standalone="yes"?>
<Relationships xmlns="http://schemas.openxmlformats.org/package/2006/relationships"><Relationship Id="rId8" Type="http://schemas.openxmlformats.org/officeDocument/2006/relationships/slide" Target="slide45.xml"/><Relationship Id="rId3" Type="http://schemas.openxmlformats.org/officeDocument/2006/relationships/notesSlide" Target="../notesSlides/notesSlide5.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hyperlink" Target="https://soaportland.cupa.pdx.edu/overview/"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notesSlide" Target="../notesSlides/notesSlide50.xml"/><Relationship Id="rId7" Type="http://schemas.openxmlformats.org/officeDocument/2006/relationships/image" Target="../media/image112.png"/><Relationship Id="rId2" Type="http://schemas.openxmlformats.org/officeDocument/2006/relationships/slideLayout" Target="../slideLayouts/slideLayout2.xml"/><Relationship Id="rId1" Type="http://schemas.openxmlformats.org/officeDocument/2006/relationships/tags" Target="../tags/tag51.xml"/><Relationship Id="rId6" Type="http://schemas.openxmlformats.org/officeDocument/2006/relationships/image" Target="../media/image111.png"/><Relationship Id="rId5" Type="http://schemas.openxmlformats.org/officeDocument/2006/relationships/hyperlink" Target="https://www.portlandonline.com/portlandplan/index.cfm?a=288098&amp;c=52256" TargetMode="External"/><Relationship Id="rId10" Type="http://schemas.openxmlformats.org/officeDocument/2006/relationships/slide" Target="slide1.xml"/><Relationship Id="rId4" Type="http://schemas.openxmlformats.org/officeDocument/2006/relationships/slide" Target="slide50.xml"/><Relationship Id="rId9" Type="http://schemas.openxmlformats.org/officeDocument/2006/relationships/image" Target="../media/image110.png"/></Relationships>
</file>

<file path=ppt/slides/_rels/slide51.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notesSlide" Target="../notesSlides/notesSlide51.xml"/><Relationship Id="rId7" Type="http://schemas.openxmlformats.org/officeDocument/2006/relationships/image" Target="../media/image110.png"/><Relationship Id="rId2" Type="http://schemas.openxmlformats.org/officeDocument/2006/relationships/slideLayout" Target="../slideLayouts/slideLayout2.xml"/><Relationship Id="rId1" Type="http://schemas.openxmlformats.org/officeDocument/2006/relationships/tags" Target="../tags/tag52.xml"/><Relationship Id="rId6" Type="http://schemas.openxmlformats.org/officeDocument/2006/relationships/hyperlink" Target="https://www.census.gov/programs-surveys/ahs/about.html" TargetMode="External"/><Relationship Id="rId5" Type="http://schemas.openxmlformats.org/officeDocument/2006/relationships/hyperlink" Target="https://www.census.gov/programs-surveys/ahs/data/interactive/ahstablecreator.html?s_areas=38900&amp;s_year=2019&amp;s_tablename=TABLE1&amp;s_bygroup1=1&amp;s_bygroup2=1&amp;s_filtergroup1=1&amp;s_filtergroup2=1" TargetMode="External"/><Relationship Id="rId4" Type="http://schemas.openxmlformats.org/officeDocument/2006/relationships/hyperlink" Target="https://www.census.gov/programs-surveys/ahs/data/2019/ahs-2019-public-use-file--puf-.html"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notesSlide" Target="../notesSlides/notesSlide52.xml"/><Relationship Id="rId7" Type="http://schemas.openxmlformats.org/officeDocument/2006/relationships/image" Target="../media/image117.png"/><Relationship Id="rId2" Type="http://schemas.openxmlformats.org/officeDocument/2006/relationships/slideLayout" Target="../slideLayouts/slideLayout2.xml"/><Relationship Id="rId1" Type="http://schemas.openxmlformats.org/officeDocument/2006/relationships/tags" Target="../tags/tag53.xml"/><Relationship Id="rId6" Type="http://schemas.openxmlformats.org/officeDocument/2006/relationships/image" Target="../media/image116.png"/><Relationship Id="rId11" Type="http://schemas.openxmlformats.org/officeDocument/2006/relationships/image" Target="../media/image119.png"/><Relationship Id="rId5" Type="http://schemas.openxmlformats.org/officeDocument/2006/relationships/image" Target="../media/image115.png"/><Relationship Id="rId10" Type="http://schemas.openxmlformats.org/officeDocument/2006/relationships/slide" Target="slide1.xml"/><Relationship Id="rId4" Type="http://schemas.openxmlformats.org/officeDocument/2006/relationships/image" Target="../media/image114.png"/><Relationship Id="rId9" Type="http://schemas.openxmlformats.org/officeDocument/2006/relationships/image" Target="../media/image110.png"/></Relationships>
</file>

<file path=ppt/slides/_rels/slide53.xml.rels><?xml version="1.0" encoding="UTF-8" standalone="yes"?>
<Relationships xmlns="http://schemas.openxmlformats.org/package/2006/relationships"><Relationship Id="rId8" Type="http://schemas.openxmlformats.org/officeDocument/2006/relationships/image" Target="../media/image124.jpg"/><Relationship Id="rId3" Type="http://schemas.openxmlformats.org/officeDocument/2006/relationships/notesSlide" Target="../notesSlides/notesSlide53.xml"/><Relationship Id="rId7" Type="http://schemas.openxmlformats.org/officeDocument/2006/relationships/image" Target="../media/image123.emf"/><Relationship Id="rId2" Type="http://schemas.openxmlformats.org/officeDocument/2006/relationships/slideLayout" Target="../slideLayouts/slideLayout2.xml"/><Relationship Id="rId1" Type="http://schemas.openxmlformats.org/officeDocument/2006/relationships/tags" Target="../tags/tag54.xml"/><Relationship Id="rId6" Type="http://schemas.openxmlformats.org/officeDocument/2006/relationships/image" Target="../media/image122.png"/><Relationship Id="rId5" Type="http://schemas.openxmlformats.org/officeDocument/2006/relationships/image" Target="../media/image121.png"/><Relationship Id="rId10" Type="http://schemas.openxmlformats.org/officeDocument/2006/relationships/image" Target="../media/image125.png"/><Relationship Id="rId4" Type="http://schemas.openxmlformats.org/officeDocument/2006/relationships/image" Target="../media/image120.png"/><Relationship Id="rId9" Type="http://schemas.openxmlformats.org/officeDocument/2006/relationships/slide" Target="slide28.xml"/></Relationships>
</file>

<file path=ppt/slides/_rels/slide54.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notesSlide" Target="../notesSlides/notesSlide54.xml"/><Relationship Id="rId7" Type="http://schemas.openxmlformats.org/officeDocument/2006/relationships/image" Target="../media/image128.jpg"/><Relationship Id="rId2" Type="http://schemas.openxmlformats.org/officeDocument/2006/relationships/slideLayout" Target="../slideLayouts/slideLayout2.xml"/><Relationship Id="rId1" Type="http://schemas.openxmlformats.org/officeDocument/2006/relationships/tags" Target="../tags/tag55.xml"/><Relationship Id="rId6" Type="http://schemas.openxmlformats.org/officeDocument/2006/relationships/image" Target="../media/image127.jpg"/><Relationship Id="rId5" Type="http://schemas.openxmlformats.org/officeDocument/2006/relationships/image" Target="../media/image126.png"/><Relationship Id="rId4" Type="http://schemas.openxmlformats.org/officeDocument/2006/relationships/image" Target="../media/image124.jpg"/><Relationship Id="rId9" Type="http://schemas.openxmlformats.org/officeDocument/2006/relationships/image" Target="../media/image125.png"/></Relationships>
</file>

<file path=ppt/slides/_rels/slide55.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notesSlide" Target="../notesSlides/notesSlide55.xml"/><Relationship Id="rId7" Type="http://schemas.openxmlformats.org/officeDocument/2006/relationships/hyperlink" Target="https://ask.census.gov/prweb/PRServletCustom?pyActivity=pyMobileSnapStart&amp;ArticleID=KCP-2950" TargetMode="External"/><Relationship Id="rId2" Type="http://schemas.openxmlformats.org/officeDocument/2006/relationships/slideLayout" Target="../slideLayouts/slideLayout2.xml"/><Relationship Id="rId1" Type="http://schemas.openxmlformats.org/officeDocument/2006/relationships/tags" Target="../tags/tag56.xml"/><Relationship Id="rId6" Type="http://schemas.openxmlformats.org/officeDocument/2006/relationships/hyperlink" Target="https://usa.ipums.org/usa/index.shtml" TargetMode="External"/><Relationship Id="rId5" Type="http://schemas.openxmlformats.org/officeDocument/2006/relationships/hyperlink" Target="http://www2.census.gov/programs-surveys/acs/data/pums/" TargetMode="External"/><Relationship Id="rId10" Type="http://schemas.openxmlformats.org/officeDocument/2006/relationships/slide" Target="slide1.xml"/><Relationship Id="rId4" Type="http://schemas.openxmlformats.org/officeDocument/2006/relationships/hyperlink" Target="https://data.census.gov/mdat/#/" TargetMode="External"/><Relationship Id="rId9" Type="http://schemas.openxmlformats.org/officeDocument/2006/relationships/image" Target="../media/image110.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57.xml"/><Relationship Id="rId6" Type="http://schemas.openxmlformats.org/officeDocument/2006/relationships/slide" Target="slide1.xml"/><Relationship Id="rId5" Type="http://schemas.openxmlformats.org/officeDocument/2006/relationships/image" Target="../media/image110.png"/><Relationship Id="rId4" Type="http://schemas.openxmlformats.org/officeDocument/2006/relationships/hyperlink" Target="https://www.nabj.org/page/styleguide" TargetMode="Externa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slide" Target="slide1.xml"/><Relationship Id="rId2" Type="http://schemas.openxmlformats.org/officeDocument/2006/relationships/slideLayout" Target="../slideLayouts/slideLayout2.xml"/><Relationship Id="rId1" Type="http://schemas.openxmlformats.org/officeDocument/2006/relationships/tags" Target="../tags/tag58.xml"/><Relationship Id="rId6" Type="http://schemas.openxmlformats.org/officeDocument/2006/relationships/image" Target="../media/image110.png"/><Relationship Id="rId5" Type="http://schemas.openxmlformats.org/officeDocument/2006/relationships/hyperlink" Target="https://www.census.gov/newsroom/blogs/random-samplings/2021/03/2020-census-group-quarters.html" TargetMode="External"/><Relationship Id="rId4" Type="http://schemas.openxmlformats.org/officeDocument/2006/relationships/hyperlink" Target="https://metrocouncil.org/Handbook/Files/Resources/Fact-Sheet/LAND-USE/Housing-Unit-vs-Group-Quarter.aspx" TargetMode="Externa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59.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29.xml"/><Relationship Id="rId3" Type="http://schemas.openxmlformats.org/officeDocument/2006/relationships/notesSlide" Target="../notesSlides/notesSlide6.xml"/><Relationship Id="rId7" Type="http://schemas.openxmlformats.org/officeDocument/2006/relationships/slide" Target="slide3.xml"/><Relationship Id="rId12" Type="http://schemas.openxmlformats.org/officeDocument/2006/relationships/slide" Target="slide25.xml"/><Relationship Id="rId17" Type="http://schemas.openxmlformats.org/officeDocument/2006/relationships/hyperlink" Target="https://soaportland.cupa.pdx.edu/overview/" TargetMode="External"/><Relationship Id="rId2" Type="http://schemas.openxmlformats.org/officeDocument/2006/relationships/slideLayout" Target="../slideLayouts/slideLayout3.xml"/><Relationship Id="rId16" Type="http://schemas.openxmlformats.org/officeDocument/2006/relationships/slide" Target="slide45.xml"/><Relationship Id="rId1" Type="http://schemas.openxmlformats.org/officeDocument/2006/relationships/tags" Target="../tags/tag7.xml"/><Relationship Id="rId6" Type="http://schemas.openxmlformats.org/officeDocument/2006/relationships/slide" Target="slide54.xml"/><Relationship Id="rId11" Type="http://schemas.openxmlformats.org/officeDocument/2006/relationships/slide" Target="slide18.xml"/><Relationship Id="rId5" Type="http://schemas.openxmlformats.org/officeDocument/2006/relationships/image" Target="../media/image13.png"/><Relationship Id="rId15" Type="http://schemas.openxmlformats.org/officeDocument/2006/relationships/slide" Target="slide48.xml"/><Relationship Id="rId10" Type="http://schemas.openxmlformats.org/officeDocument/2006/relationships/slide" Target="slide17.xml"/><Relationship Id="rId4" Type="http://schemas.openxmlformats.org/officeDocument/2006/relationships/image" Target="../media/image12.png"/><Relationship Id="rId9" Type="http://schemas.openxmlformats.org/officeDocument/2006/relationships/slide" Target="slide9.xml"/><Relationship Id="rId14" Type="http://schemas.openxmlformats.org/officeDocument/2006/relationships/slide" Target="slide3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hyperlink" Target="https://soaportland.cupa.pdx.edu/overview/" TargetMode="External"/><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slide" Target="slide45.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45.xml"/><Relationship Id="rId3" Type="http://schemas.openxmlformats.org/officeDocument/2006/relationships/notesSlide" Target="../notesSlides/notesSlide8.xml"/><Relationship Id="rId7" Type="http://schemas.openxmlformats.org/officeDocument/2006/relationships/slide" Target="slide9.xml"/><Relationship Id="rId12" Type="http://schemas.openxmlformats.org/officeDocument/2006/relationships/slide" Target="slide32.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slide" Target="slide6.xml"/><Relationship Id="rId11" Type="http://schemas.openxmlformats.org/officeDocument/2006/relationships/slide" Target="slide29.xml"/><Relationship Id="rId5" Type="http://schemas.openxmlformats.org/officeDocument/2006/relationships/slide" Target="slide3.xml"/><Relationship Id="rId10" Type="http://schemas.openxmlformats.org/officeDocument/2006/relationships/slide" Target="slide25.xml"/><Relationship Id="rId4" Type="http://schemas.openxmlformats.org/officeDocument/2006/relationships/image" Target="../media/image16.png"/><Relationship Id="rId9" Type="http://schemas.openxmlformats.org/officeDocument/2006/relationships/slide" Target="slide18.xml"/><Relationship Id="rId14" Type="http://schemas.openxmlformats.org/officeDocument/2006/relationships/hyperlink" Target="https://soaportland.cupa.pdx.edu/overview/"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9.xml"/><Relationship Id="rId7" Type="http://schemas.openxmlformats.org/officeDocument/2006/relationships/slide" Target="slide45.xml"/><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9814" y="143578"/>
            <a:ext cx="7857066" cy="663522"/>
          </a:xfrm>
        </p:spPr>
        <p:txBody>
          <a:bodyPr/>
          <a:lstStyle/>
          <a:p>
            <a:r>
              <a:rPr lang="en-US" sz="4400" b="1" dirty="0">
                <a:latin typeface="+mn-lt"/>
              </a:rPr>
              <a:t>The State of Aging in Portland</a:t>
            </a:r>
          </a:p>
        </p:txBody>
      </p:sp>
      <p:sp>
        <p:nvSpPr>
          <p:cNvPr id="4" name="TextBox 3"/>
          <p:cNvSpPr txBox="1"/>
          <p:nvPr/>
        </p:nvSpPr>
        <p:spPr>
          <a:xfrm>
            <a:off x="1789784" y="1586146"/>
            <a:ext cx="4482112" cy="3750001"/>
          </a:xfrm>
          <a:prstGeom prst="rect">
            <a:avLst/>
          </a:prstGeom>
          <a:noFill/>
        </p:spPr>
        <p:txBody>
          <a:bodyPr wrap="square" rtlCol="0">
            <a:spAutoFit/>
          </a:bodyPr>
          <a:lstStyle/>
          <a:p>
            <a:pPr>
              <a:lnSpc>
                <a:spcPts val="2000"/>
              </a:lnSpc>
              <a:spcAft>
                <a:spcPts val="600"/>
              </a:spcAft>
            </a:pPr>
            <a:r>
              <a:rPr lang="en-US" sz="1600" dirty="0">
                <a:solidFill>
                  <a:srgbClr val="714B25"/>
                </a:solidFill>
              </a:rPr>
              <a:t>The largest racial/ethnic group in the city of Portland for persons age 65+ is </a:t>
            </a:r>
            <a:r>
              <a:rPr lang="en-US" sz="1600" b="1" dirty="0">
                <a:solidFill>
                  <a:srgbClr val="714B25"/>
                </a:solidFill>
              </a:rPr>
              <a:t>White non-Hispanic</a:t>
            </a:r>
            <a:r>
              <a:rPr lang="en-US" sz="1600" dirty="0">
                <a:solidFill>
                  <a:srgbClr val="714B25"/>
                </a:solidFill>
              </a:rPr>
              <a:t>. In general, minority groups have fewer older persons, in part due to recent immigration of younger minority persons. </a:t>
            </a:r>
          </a:p>
          <a:p>
            <a:pPr>
              <a:lnSpc>
                <a:spcPts val="2000"/>
              </a:lnSpc>
              <a:spcAft>
                <a:spcPts val="600"/>
              </a:spcAft>
            </a:pPr>
            <a:r>
              <a:rPr lang="en-US" sz="1600" dirty="0">
                <a:solidFill>
                  <a:srgbClr val="714B25"/>
                </a:solidFill>
              </a:rPr>
              <a:t>Portland’s </a:t>
            </a:r>
            <a:r>
              <a:rPr lang="en-US" sz="1600" b="1" dirty="0">
                <a:solidFill>
                  <a:srgbClr val="714B25"/>
                </a:solidFill>
              </a:rPr>
              <a:t>Black</a:t>
            </a:r>
            <a:r>
              <a:rPr lang="en-US" sz="1600" dirty="0">
                <a:solidFill>
                  <a:srgbClr val="714B25"/>
                </a:solidFill>
              </a:rPr>
              <a:t> community began with settlement in the Albina area, first by railway workers then later by those who came to work in the shipyards during World War II. In the past two decades many Blacks have left the core in Northeast Portland and moved mainly to East Portland. More older Blacks have stayed in the core Northeast Portland area, perhaps due to higher rates of home ownership compared to younger Blacks.  </a:t>
            </a:r>
          </a:p>
        </p:txBody>
      </p:sp>
      <p:sp>
        <p:nvSpPr>
          <p:cNvPr id="6" name="TextBox 5">
            <a:extLst>
              <a:ext uri="{FF2B5EF4-FFF2-40B4-BE49-F238E27FC236}">
                <a16:creationId xmlns:a16="http://schemas.microsoft.com/office/drawing/2014/main" id="{BAFBED6F-C1BA-447C-A3F5-B15F35B6ED08}"/>
              </a:ext>
            </a:extLst>
          </p:cNvPr>
          <p:cNvSpPr txBox="1"/>
          <p:nvPr/>
        </p:nvSpPr>
        <p:spPr>
          <a:xfrm>
            <a:off x="6739165" y="1586146"/>
            <a:ext cx="4482113" cy="5083699"/>
          </a:xfrm>
          <a:prstGeom prst="rect">
            <a:avLst/>
          </a:prstGeom>
          <a:noFill/>
        </p:spPr>
        <p:txBody>
          <a:bodyPr wrap="square" rtlCol="0">
            <a:spAutoFit/>
          </a:bodyPr>
          <a:lstStyle/>
          <a:p>
            <a:pPr>
              <a:lnSpc>
                <a:spcPts val="2000"/>
              </a:lnSpc>
              <a:spcAft>
                <a:spcPts val="600"/>
              </a:spcAft>
            </a:pPr>
            <a:r>
              <a:rPr lang="en-US" sz="1600" b="1" dirty="0">
                <a:solidFill>
                  <a:srgbClr val="714B25"/>
                </a:solidFill>
              </a:rPr>
              <a:t>Hispanics</a:t>
            </a:r>
            <a:r>
              <a:rPr lang="en-US" sz="1600" dirty="0">
                <a:solidFill>
                  <a:srgbClr val="714B25"/>
                </a:solidFill>
              </a:rPr>
              <a:t> in Oregon originally came principally from Mexico and mainly to work in the agricultural industries, but in recent years many have moved to urban occupations. Somewhat like the Black community, Hispanics have shifted eastward from Central Eastside residences. </a:t>
            </a:r>
          </a:p>
          <a:p>
            <a:pPr>
              <a:lnSpc>
                <a:spcPts val="2000"/>
              </a:lnSpc>
              <a:spcAft>
                <a:spcPts val="600"/>
              </a:spcAft>
            </a:pPr>
            <a:r>
              <a:rPr lang="en-US" sz="1600" dirty="0">
                <a:solidFill>
                  <a:srgbClr val="714B25"/>
                </a:solidFill>
              </a:rPr>
              <a:t>Portland has a relatively large </a:t>
            </a:r>
            <a:r>
              <a:rPr lang="en-US" sz="1600" b="1" dirty="0">
                <a:solidFill>
                  <a:srgbClr val="714B25"/>
                </a:solidFill>
              </a:rPr>
              <a:t>Asian</a:t>
            </a:r>
            <a:r>
              <a:rPr lang="en-US" sz="1600" dirty="0">
                <a:solidFill>
                  <a:srgbClr val="714B25"/>
                </a:solidFill>
              </a:rPr>
              <a:t> population. The Asian population is composed of persons from many different national origins, each with its own pattern of location.</a:t>
            </a:r>
          </a:p>
          <a:p>
            <a:pPr>
              <a:lnSpc>
                <a:spcPts val="2000"/>
              </a:lnSpc>
              <a:spcAft>
                <a:spcPts val="600"/>
              </a:spcAft>
            </a:pPr>
            <a:r>
              <a:rPr lang="en-US" sz="1600" dirty="0">
                <a:solidFill>
                  <a:srgbClr val="714B25"/>
                </a:solidFill>
              </a:rPr>
              <a:t>Portland’s </a:t>
            </a:r>
            <a:r>
              <a:rPr lang="en-US" sz="1600" b="1" dirty="0">
                <a:solidFill>
                  <a:srgbClr val="714B25"/>
                </a:solidFill>
              </a:rPr>
              <a:t>Native American </a:t>
            </a:r>
            <a:r>
              <a:rPr lang="en-US" sz="1600" dirty="0">
                <a:solidFill>
                  <a:srgbClr val="714B25"/>
                </a:solidFill>
              </a:rPr>
              <a:t>community is widely distributed across the region, with some local concentrations. Those in the age 70+ group fall off sharply compared to younger age cohorts indicating out migration or, more likely, lower survival rates.</a:t>
            </a:r>
          </a:p>
          <a:p>
            <a:pPr>
              <a:lnSpc>
                <a:spcPts val="2000"/>
              </a:lnSpc>
              <a:spcAft>
                <a:spcPts val="600"/>
              </a:spcAft>
            </a:pPr>
            <a:r>
              <a:rPr lang="en-US" sz="1600" dirty="0">
                <a:solidFill>
                  <a:srgbClr val="714B25"/>
                </a:solidFill>
              </a:rPr>
              <a:t> </a:t>
            </a:r>
            <a:r>
              <a:rPr lang="en-US" sz="1600" dirty="0">
                <a:solidFill>
                  <a:srgbClr val="714B25"/>
                </a:solidFill>
                <a:hlinkClick r:id="rId4" action="ppaction://hlinksldjump">
                  <a:extLst>
                    <a:ext uri="{A12FA001-AC4F-418D-AE19-62706E023703}">
                      <ahyp:hlinkClr xmlns:ahyp="http://schemas.microsoft.com/office/drawing/2018/hyperlinkcolor" val="tx"/>
                    </a:ext>
                  </a:extLst>
                </a:hlinkClick>
              </a:rPr>
              <a:t>Click here </a:t>
            </a:r>
            <a:r>
              <a:rPr lang="en-US" sz="1600" dirty="0">
                <a:solidFill>
                  <a:srgbClr val="714B25"/>
                </a:solidFill>
              </a:rPr>
              <a:t>to learn about the nomenclature for this section (e.g., Hispanic vs. Latinx, White vs. white).  </a:t>
            </a:r>
          </a:p>
          <a:p>
            <a:pPr>
              <a:lnSpc>
                <a:spcPts val="2000"/>
              </a:lnSpc>
              <a:spcAft>
                <a:spcPts val="600"/>
              </a:spcAft>
            </a:pPr>
            <a:endParaRPr lang="en-US" sz="1600" dirty="0">
              <a:solidFill>
                <a:schemeClr val="accent4">
                  <a:lumMod val="50000"/>
                </a:schemeClr>
              </a:solidFill>
            </a:endParaRPr>
          </a:p>
        </p:txBody>
      </p:sp>
      <p:pic>
        <p:nvPicPr>
          <p:cNvPr id="11" name="Picture 10">
            <a:extLst>
              <a:ext uri="{FF2B5EF4-FFF2-40B4-BE49-F238E27FC236}">
                <a16:creationId xmlns:a16="http://schemas.microsoft.com/office/drawing/2014/main" id="{0A2CAD92-B395-4337-97C4-FC856D7A60C2}"/>
              </a:ext>
            </a:extLst>
          </p:cNvPr>
          <p:cNvPicPr>
            <a:picLocks noChangeAspect="1"/>
          </p:cNvPicPr>
          <p:nvPr/>
        </p:nvPicPr>
        <p:blipFill>
          <a:blip r:embed="rId5"/>
          <a:stretch>
            <a:fillRect/>
          </a:stretch>
        </p:blipFill>
        <p:spPr>
          <a:xfrm>
            <a:off x="565020" y="6194960"/>
            <a:ext cx="2002115" cy="474885"/>
          </a:xfrm>
          <a:prstGeom prst="rect">
            <a:avLst/>
          </a:prstGeom>
        </p:spPr>
      </p:pic>
      <p:sp>
        <p:nvSpPr>
          <p:cNvPr id="14" name="Rectangle 13">
            <a:extLst>
              <a:ext uri="{FF2B5EF4-FFF2-40B4-BE49-F238E27FC236}">
                <a16:creationId xmlns:a16="http://schemas.microsoft.com/office/drawing/2014/main" id="{628FD08A-4DA7-4FB3-B9B9-93B80936009D}"/>
              </a:ext>
            </a:extLst>
          </p:cNvPr>
          <p:cNvSpPr/>
          <p:nvPr/>
        </p:nvSpPr>
        <p:spPr>
          <a:xfrm>
            <a:off x="4886783" y="807100"/>
            <a:ext cx="2532745" cy="646331"/>
          </a:xfrm>
          <a:prstGeom prst="rect">
            <a:avLst/>
          </a:prstGeom>
        </p:spPr>
        <p:txBody>
          <a:bodyPr wrap="none">
            <a:spAutoFit/>
          </a:bodyPr>
          <a:lstStyle/>
          <a:p>
            <a:r>
              <a:rPr lang="en-US" sz="3600" dirty="0">
                <a:solidFill>
                  <a:srgbClr val="714B25"/>
                </a:solidFill>
                <a:latin typeface="Calibri" panose="020F0502020204030204" pitchFamily="34" charset="0"/>
              </a:rPr>
              <a:t>Part 3 - Race</a:t>
            </a:r>
            <a:endParaRPr lang="en-US" sz="3600" dirty="0"/>
          </a:p>
        </p:txBody>
      </p:sp>
      <p:sp>
        <p:nvSpPr>
          <p:cNvPr id="8" name="Content Placeholder 3">
            <a:extLst>
              <a:ext uri="{FF2B5EF4-FFF2-40B4-BE49-F238E27FC236}">
                <a16:creationId xmlns:a16="http://schemas.microsoft.com/office/drawing/2014/main" id="{FC9DEA71-47A6-443D-A22B-F179B5E11907}"/>
              </a:ext>
            </a:extLst>
          </p:cNvPr>
          <p:cNvSpPr txBox="1">
            <a:spLocks/>
          </p:cNvSpPr>
          <p:nvPr/>
        </p:nvSpPr>
        <p:spPr>
          <a:xfrm>
            <a:off x="148143" y="1698886"/>
            <a:ext cx="1351245" cy="3721797"/>
          </a:xfrm>
          <a:prstGeom prst="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linkClick r:id="" action="ppaction://hlinkshowjump?jump=firstslide"/>
              </a:rPr>
              <a:t>First page</a:t>
            </a:r>
            <a:endParaRPr lang="en-US" dirty="0">
              <a:hlinkClick r:id="rId6" action="ppaction://hlinksldjump"/>
            </a:endParaRPr>
          </a:p>
          <a:p>
            <a:r>
              <a:rPr lang="en-US" dirty="0">
                <a:hlinkClick r:id="rId6" action="ppaction://hlinksldjump"/>
              </a:rPr>
              <a:t>Portland and comparison cities</a:t>
            </a:r>
            <a:endParaRPr lang="en-US" dirty="0"/>
          </a:p>
          <a:p>
            <a:r>
              <a:rPr lang="en-US" dirty="0">
                <a:hlinkClick r:id="rId7" action="ppaction://hlinksldjump"/>
              </a:rPr>
              <a:t>City-suburb comparison</a:t>
            </a:r>
            <a:endParaRPr lang="en-US" dirty="0"/>
          </a:p>
          <a:p>
            <a:r>
              <a:rPr lang="en-US" dirty="0">
                <a:hlinkClick r:id="rId8" action="ppaction://hlinksldjump"/>
              </a:rPr>
              <a:t>Age structure by race</a:t>
            </a:r>
            <a:endParaRPr lang="en-US" dirty="0"/>
          </a:p>
          <a:p>
            <a:r>
              <a:rPr lang="en-US" dirty="0">
                <a:hlinkClick r:id="rId9" action="ppaction://hlinksldjump"/>
              </a:rPr>
              <a:t>Mapping race and diversity</a:t>
            </a:r>
            <a:endParaRPr lang="en-US" dirty="0"/>
          </a:p>
          <a:p>
            <a:r>
              <a:rPr lang="en-US" dirty="0">
                <a:hlinkClick r:id="rId10" action="ppaction://hlinksldjump"/>
              </a:rPr>
              <a:t>Blacks</a:t>
            </a:r>
            <a:endParaRPr lang="en-US" dirty="0"/>
          </a:p>
          <a:p>
            <a:r>
              <a:rPr lang="en-US" dirty="0">
                <a:hlinkClick r:id="rId11" action="ppaction://hlinksldjump"/>
              </a:rPr>
              <a:t>Asians</a:t>
            </a:r>
            <a:endParaRPr lang="en-US" dirty="0"/>
          </a:p>
          <a:p>
            <a:r>
              <a:rPr lang="en-US" dirty="0">
                <a:hlinkClick r:id="rId12" action="ppaction://hlinksldjump"/>
              </a:rPr>
              <a:t>Native Americans</a:t>
            </a:r>
            <a:endParaRPr lang="en-US" dirty="0"/>
          </a:p>
          <a:p>
            <a:r>
              <a:rPr lang="en-US" dirty="0">
                <a:hlinkClick r:id="rId13" action="ppaction://hlinksldjump"/>
              </a:rPr>
              <a:t>Hispanics</a:t>
            </a:r>
            <a:endParaRPr lang="en-US" dirty="0"/>
          </a:p>
        </p:txBody>
      </p:sp>
      <p:sp>
        <p:nvSpPr>
          <p:cNvPr id="3" name="Slide Number Placeholder 2">
            <a:extLst>
              <a:ext uri="{FF2B5EF4-FFF2-40B4-BE49-F238E27FC236}">
                <a16:creationId xmlns:a16="http://schemas.microsoft.com/office/drawing/2014/main" id="{6A11E080-B7FD-4E50-91D0-78330E19E2F6}"/>
              </a:ext>
            </a:extLst>
          </p:cNvPr>
          <p:cNvSpPr>
            <a:spLocks noGrp="1"/>
          </p:cNvSpPr>
          <p:nvPr>
            <p:ph type="sldNum" sz="quarter" idx="4"/>
          </p:nvPr>
        </p:nvSpPr>
        <p:spPr/>
        <p:txBody>
          <a:bodyPr/>
          <a:lstStyle/>
          <a:p>
            <a:fld id="{6F76CED3-3A32-4ECA-A687-1D1204EB9FF6}" type="slidenum">
              <a:rPr lang="en-US" sz="1400" b="1" smtClean="0"/>
              <a:t>1</a:t>
            </a:fld>
            <a:endParaRPr lang="en-US" sz="1400" b="1" dirty="0"/>
          </a:p>
        </p:txBody>
      </p:sp>
    </p:spTree>
    <p:custDataLst>
      <p:tags r:id="rId1"/>
    </p:custDataLst>
    <p:extLst>
      <p:ext uri="{BB962C8B-B14F-4D97-AF65-F5344CB8AC3E}">
        <p14:creationId xmlns:p14="http://schemas.microsoft.com/office/powerpoint/2010/main" val="369716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a:grpSpLocks noChangeAspect="1"/>
          </p:cNvGrpSpPr>
          <p:nvPr/>
        </p:nvGrpSpPr>
        <p:grpSpPr>
          <a:xfrm>
            <a:off x="3179540" y="356784"/>
            <a:ext cx="8869680" cy="2974550"/>
            <a:chOff x="-14515" y="0"/>
            <a:chExt cx="12087225" cy="4053591"/>
          </a:xfrm>
        </p:grpSpPr>
        <p:pic>
          <p:nvPicPr>
            <p:cNvPr id="5" name="Picture 4"/>
            <p:cNvPicPr>
              <a:picLocks noChangeAspect="1"/>
            </p:cNvPicPr>
            <p:nvPr/>
          </p:nvPicPr>
          <p:blipFill>
            <a:blip r:embed="rId4"/>
            <a:stretch>
              <a:fillRect/>
            </a:stretch>
          </p:blipFill>
          <p:spPr>
            <a:xfrm>
              <a:off x="-14515" y="0"/>
              <a:ext cx="4029075" cy="4038600"/>
            </a:xfrm>
            <a:prstGeom prst="rect">
              <a:avLst/>
            </a:prstGeom>
          </p:spPr>
        </p:pic>
        <p:pic>
          <p:nvPicPr>
            <p:cNvPr id="6" name="Picture 5"/>
            <p:cNvPicPr>
              <a:picLocks noChangeAspect="1"/>
            </p:cNvPicPr>
            <p:nvPr/>
          </p:nvPicPr>
          <p:blipFill>
            <a:blip r:embed="rId5"/>
            <a:stretch>
              <a:fillRect/>
            </a:stretch>
          </p:blipFill>
          <p:spPr>
            <a:xfrm>
              <a:off x="4014560" y="14991"/>
              <a:ext cx="4029075" cy="4038600"/>
            </a:xfrm>
            <a:prstGeom prst="rect">
              <a:avLst/>
            </a:prstGeom>
          </p:spPr>
        </p:pic>
        <p:pic>
          <p:nvPicPr>
            <p:cNvPr id="7" name="Picture 6"/>
            <p:cNvPicPr>
              <a:picLocks noChangeAspect="1"/>
            </p:cNvPicPr>
            <p:nvPr/>
          </p:nvPicPr>
          <p:blipFill>
            <a:blip r:embed="rId6"/>
            <a:stretch>
              <a:fillRect/>
            </a:stretch>
          </p:blipFill>
          <p:spPr>
            <a:xfrm>
              <a:off x="8043635" y="0"/>
              <a:ext cx="4029075" cy="4029075"/>
            </a:xfrm>
            <a:prstGeom prst="rect">
              <a:avLst/>
            </a:prstGeom>
          </p:spPr>
        </p:pic>
      </p:grpSp>
      <p:pic>
        <p:nvPicPr>
          <p:cNvPr id="11" name="Picture 10"/>
          <p:cNvPicPr>
            <a:picLocks noChangeAspect="1"/>
          </p:cNvPicPr>
          <p:nvPr/>
        </p:nvPicPr>
        <p:blipFill>
          <a:blip r:embed="rId7"/>
          <a:stretch>
            <a:fillRect/>
          </a:stretch>
        </p:blipFill>
        <p:spPr>
          <a:xfrm>
            <a:off x="3179540" y="3429000"/>
            <a:ext cx="8869680" cy="2965506"/>
          </a:xfrm>
          <a:prstGeom prst="rect">
            <a:avLst/>
          </a:prstGeom>
        </p:spPr>
      </p:pic>
      <p:sp>
        <p:nvSpPr>
          <p:cNvPr id="13" name="Content Placeholder 12"/>
          <p:cNvSpPr>
            <a:spLocks noGrp="1"/>
          </p:cNvSpPr>
          <p:nvPr>
            <p:ph idx="1"/>
          </p:nvPr>
        </p:nvSpPr>
        <p:spPr>
          <a:xfrm>
            <a:off x="32171" y="1666495"/>
            <a:ext cx="2995448" cy="3329677"/>
          </a:xfrm>
        </p:spPr>
        <p:txBody>
          <a:bodyPr>
            <a:normAutofit/>
          </a:bodyPr>
          <a:lstStyle/>
          <a:p>
            <a:r>
              <a:rPr lang="en-US" sz="1600" dirty="0"/>
              <a:t>Seattle and Portland have similar age structures for the three racial/Hispanic groups.</a:t>
            </a:r>
          </a:p>
          <a:p>
            <a:r>
              <a:rPr lang="en-US" sz="1600" dirty="0"/>
              <a:t>However, Seattle’s Black and Asian populations are larger proportionally than Portland’s.</a:t>
            </a:r>
          </a:p>
          <a:p>
            <a:r>
              <a:rPr lang="en-US" sz="1600" dirty="0"/>
              <a:t>Portland’s Hispanic population is slightly larger than Seattle’s.</a:t>
            </a:r>
          </a:p>
        </p:txBody>
      </p:sp>
      <p:sp>
        <p:nvSpPr>
          <p:cNvPr id="9" name="TextBox 8"/>
          <p:cNvSpPr txBox="1"/>
          <p:nvPr/>
        </p:nvSpPr>
        <p:spPr>
          <a:xfrm>
            <a:off x="358204" y="5191505"/>
            <a:ext cx="1988267" cy="430887"/>
          </a:xfrm>
          <a:prstGeom prst="rect">
            <a:avLst/>
          </a:prstGeom>
          <a:noFill/>
        </p:spPr>
        <p:txBody>
          <a:bodyPr wrap="square" rtlCol="0">
            <a:spAutoFit/>
          </a:bodyPr>
          <a:lstStyle/>
          <a:p>
            <a:r>
              <a:rPr lang="en-US" sz="1100" dirty="0"/>
              <a:t>Source: 2013-2017 5-year ACS, table B01001, H-I.</a:t>
            </a:r>
          </a:p>
        </p:txBody>
      </p:sp>
      <p:sp>
        <p:nvSpPr>
          <p:cNvPr id="12" name="TextBox 11"/>
          <p:cNvSpPr txBox="1"/>
          <p:nvPr/>
        </p:nvSpPr>
        <p:spPr>
          <a:xfrm>
            <a:off x="64343" y="164018"/>
            <a:ext cx="2931105" cy="1384995"/>
          </a:xfrm>
          <a:prstGeom prst="rect">
            <a:avLst/>
          </a:prstGeom>
          <a:noFill/>
        </p:spPr>
        <p:txBody>
          <a:bodyPr wrap="square" rtlCol="0">
            <a:spAutoFit/>
          </a:bodyPr>
          <a:lstStyle/>
          <a:p>
            <a:r>
              <a:rPr lang="en-US" sz="2800" b="1" dirty="0">
                <a:solidFill>
                  <a:schemeClr val="accent5">
                    <a:lumMod val="75000"/>
                  </a:schemeClr>
                </a:solidFill>
              </a:rPr>
              <a:t>Hispanics &amp; </a:t>
            </a:r>
          </a:p>
          <a:p>
            <a:r>
              <a:rPr lang="en-US" sz="2800" b="1" dirty="0">
                <a:solidFill>
                  <a:schemeClr val="accent5">
                    <a:lumMod val="75000"/>
                  </a:schemeClr>
                </a:solidFill>
              </a:rPr>
              <a:t>non-Hispanics –   </a:t>
            </a:r>
          </a:p>
          <a:p>
            <a:r>
              <a:rPr lang="en-US" sz="2800" b="1" dirty="0">
                <a:solidFill>
                  <a:schemeClr val="accent5">
                    <a:lumMod val="75000"/>
                  </a:schemeClr>
                </a:solidFill>
              </a:rPr>
              <a:t>Seattle &amp; Portland</a:t>
            </a:r>
          </a:p>
        </p:txBody>
      </p:sp>
      <p:sp>
        <p:nvSpPr>
          <p:cNvPr id="2" name="Arrow: Right 1">
            <a:extLst>
              <a:ext uri="{FF2B5EF4-FFF2-40B4-BE49-F238E27FC236}">
                <a16:creationId xmlns:a16="http://schemas.microsoft.com/office/drawing/2014/main" id="{02403A4B-24FF-4E5B-AEE7-7192BDE686B7}"/>
              </a:ext>
            </a:extLst>
          </p:cNvPr>
          <p:cNvSpPr/>
          <p:nvPr/>
        </p:nvSpPr>
        <p:spPr>
          <a:xfrm rot="5400000">
            <a:off x="10416768" y="36818"/>
            <a:ext cx="308344" cy="31105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Right 13">
            <a:extLst>
              <a:ext uri="{FF2B5EF4-FFF2-40B4-BE49-F238E27FC236}">
                <a16:creationId xmlns:a16="http://schemas.microsoft.com/office/drawing/2014/main" id="{66D81ED8-37F4-4508-A74B-301067656916}"/>
              </a:ext>
            </a:extLst>
          </p:cNvPr>
          <p:cNvSpPr/>
          <p:nvPr/>
        </p:nvSpPr>
        <p:spPr>
          <a:xfrm rot="16200000">
            <a:off x="7460208" y="6404614"/>
            <a:ext cx="308344" cy="31105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6">
            <a:extLst>
              <a:ext uri="{FF2B5EF4-FFF2-40B4-BE49-F238E27FC236}">
                <a16:creationId xmlns:a16="http://schemas.microsoft.com/office/drawing/2014/main" id="{2F142640-3691-46FE-9FC4-D2FCE7C56338}"/>
              </a:ext>
            </a:extLst>
          </p:cNvPr>
          <p:cNvSpPr>
            <a:spLocks noGrp="1"/>
          </p:cNvSpPr>
          <p:nvPr>
            <p:ph type="sldNum" sz="quarter" idx="4"/>
          </p:nvPr>
        </p:nvSpPr>
        <p:spPr>
          <a:xfrm>
            <a:off x="11521441" y="-17416"/>
            <a:ext cx="482065" cy="365125"/>
          </a:xfrm>
        </p:spPr>
        <p:txBody>
          <a:bodyPr/>
          <a:lstStyle/>
          <a:p>
            <a:fld id="{6F76CED3-3A32-4ECA-A687-1D1204EB9FF6}" type="slidenum">
              <a:rPr lang="en-US" sz="1400" b="1" smtClean="0">
                <a:solidFill>
                  <a:srgbClr val="714B25"/>
                </a:solidFill>
              </a:rPr>
              <a:t>10</a:t>
            </a:fld>
            <a:endParaRPr lang="en-US" sz="1400" b="1" dirty="0">
              <a:solidFill>
                <a:srgbClr val="714B25"/>
              </a:solidFill>
            </a:endParaRPr>
          </a:p>
        </p:txBody>
      </p:sp>
      <p:grpSp>
        <p:nvGrpSpPr>
          <p:cNvPr id="22" name="Group 21">
            <a:extLst>
              <a:ext uri="{FF2B5EF4-FFF2-40B4-BE49-F238E27FC236}">
                <a16:creationId xmlns:a16="http://schemas.microsoft.com/office/drawing/2014/main" id="{A98E9CFE-1E3E-44F6-B558-21F9693653A6}"/>
              </a:ext>
            </a:extLst>
          </p:cNvPr>
          <p:cNvGrpSpPr/>
          <p:nvPr/>
        </p:nvGrpSpPr>
        <p:grpSpPr>
          <a:xfrm>
            <a:off x="87067" y="6452900"/>
            <a:ext cx="2006049" cy="365760"/>
            <a:chOff x="87067" y="6452900"/>
            <a:chExt cx="2006049" cy="365760"/>
          </a:xfrm>
        </p:grpSpPr>
        <p:sp>
          <p:nvSpPr>
            <p:cNvPr id="23" name="Action Button: Go to Beginning 22">
              <a:hlinkClick r:id="" action="ppaction://hlinkshowjump?jump=firstslide" highlightClick="1"/>
              <a:extLst>
                <a:ext uri="{FF2B5EF4-FFF2-40B4-BE49-F238E27FC236}">
                  <a16:creationId xmlns:a16="http://schemas.microsoft.com/office/drawing/2014/main" id="{B7D9131B-CFD3-410C-8047-3DB8DB271ED9}"/>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Go Back or Previous 23">
              <a:hlinkClick r:id="" action="ppaction://hlinkshowjump?jump=previousslide" highlightClick="1"/>
              <a:extLst>
                <a:ext uri="{FF2B5EF4-FFF2-40B4-BE49-F238E27FC236}">
                  <a16:creationId xmlns:a16="http://schemas.microsoft.com/office/drawing/2014/main" id="{4ADEA1BB-DAF7-46EE-9A55-5384DB0AB9C8}"/>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ction Button: Go Forward or Next 24">
              <a:hlinkClick r:id="" action="ppaction://hlinkshowjump?jump=nextslide" highlightClick="1"/>
              <a:extLst>
                <a:ext uri="{FF2B5EF4-FFF2-40B4-BE49-F238E27FC236}">
                  <a16:creationId xmlns:a16="http://schemas.microsoft.com/office/drawing/2014/main" id="{3A61AC5F-C5EB-474F-8910-92AD86B7863A}"/>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ction Button: Go to End 25">
              <a:hlinkClick r:id="rId8" action="ppaction://hlinksldjump" highlightClick="1"/>
              <a:extLst>
                <a:ext uri="{FF2B5EF4-FFF2-40B4-BE49-F238E27FC236}">
                  <a16:creationId xmlns:a16="http://schemas.microsoft.com/office/drawing/2014/main" id="{2ECA3D3D-71EE-43A0-8317-9D6C54372ADA}"/>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hlinkClick r:id="rId9"/>
              <a:extLst>
                <a:ext uri="{FF2B5EF4-FFF2-40B4-BE49-F238E27FC236}">
                  <a16:creationId xmlns:a16="http://schemas.microsoft.com/office/drawing/2014/main" id="{59C816D8-A98D-456D-838F-5F12F3BD5BD9}"/>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403101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xEl>
                                              <p:pRg st="2" end="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3608515" y="2927553"/>
            <a:ext cx="8583485" cy="2869819"/>
          </a:xfrm>
          <a:prstGeom prst="rect">
            <a:avLst/>
          </a:prstGeom>
        </p:spPr>
      </p:pic>
      <p:sp>
        <p:nvSpPr>
          <p:cNvPr id="13" name="Content Placeholder 12"/>
          <p:cNvSpPr>
            <a:spLocks noGrp="1"/>
          </p:cNvSpPr>
          <p:nvPr>
            <p:ph idx="1"/>
          </p:nvPr>
        </p:nvSpPr>
        <p:spPr>
          <a:xfrm>
            <a:off x="463294" y="2381693"/>
            <a:ext cx="2720839" cy="3352335"/>
          </a:xfrm>
        </p:spPr>
        <p:txBody>
          <a:bodyPr>
            <a:normAutofit/>
          </a:bodyPr>
          <a:lstStyle/>
          <a:p>
            <a:r>
              <a:rPr lang="en-US" sz="1600" dirty="0"/>
              <a:t>Portland has a larger W</a:t>
            </a:r>
            <a:r>
              <a:rPr lang="en-US" sz="1600" i="1" dirty="0"/>
              <a:t>hite non-Hispanic </a:t>
            </a:r>
            <a:r>
              <a:rPr lang="en-US" sz="1600" dirty="0"/>
              <a:t>population ages 25-74 than Minneapolis. </a:t>
            </a:r>
          </a:p>
          <a:p>
            <a:r>
              <a:rPr lang="en-US" sz="1600" dirty="0"/>
              <a:t>In Minneapolis the numbers of White non-Hispanics do not decline much from ages 35-65. </a:t>
            </a:r>
          </a:p>
          <a:p>
            <a:r>
              <a:rPr lang="en-US" sz="1600" dirty="0"/>
              <a:t>The </a:t>
            </a:r>
            <a:r>
              <a:rPr lang="en-US" sz="1600" i="1" dirty="0"/>
              <a:t>other non-Hispanic </a:t>
            </a:r>
            <a:r>
              <a:rPr lang="en-US" sz="1600" dirty="0"/>
              <a:t>population of Minneapolis is larger than Portland’s and includes more Blacks.</a:t>
            </a:r>
          </a:p>
        </p:txBody>
      </p:sp>
      <p:pic>
        <p:nvPicPr>
          <p:cNvPr id="2" name="Picture 1"/>
          <p:cNvPicPr>
            <a:picLocks noChangeAspect="1"/>
          </p:cNvPicPr>
          <p:nvPr/>
        </p:nvPicPr>
        <p:blipFill>
          <a:blip r:embed="rId5"/>
          <a:stretch>
            <a:fillRect/>
          </a:stretch>
        </p:blipFill>
        <p:spPr>
          <a:xfrm>
            <a:off x="3589782" y="0"/>
            <a:ext cx="8602218" cy="2860643"/>
          </a:xfrm>
          <a:prstGeom prst="rect">
            <a:avLst/>
          </a:prstGeom>
        </p:spPr>
      </p:pic>
      <p:sp>
        <p:nvSpPr>
          <p:cNvPr id="6" name="TextBox 5"/>
          <p:cNvSpPr txBox="1"/>
          <p:nvPr/>
        </p:nvSpPr>
        <p:spPr>
          <a:xfrm>
            <a:off x="606376" y="5662576"/>
            <a:ext cx="2001822" cy="430887"/>
          </a:xfrm>
          <a:prstGeom prst="rect">
            <a:avLst/>
          </a:prstGeom>
          <a:noFill/>
        </p:spPr>
        <p:txBody>
          <a:bodyPr wrap="square" rtlCol="0">
            <a:spAutoFit/>
          </a:bodyPr>
          <a:lstStyle/>
          <a:p>
            <a:r>
              <a:rPr lang="en-US" sz="1100" dirty="0"/>
              <a:t>Source: 2013-2017 5-year ACS, table B01001, H-I.</a:t>
            </a:r>
          </a:p>
        </p:txBody>
      </p:sp>
      <p:sp>
        <p:nvSpPr>
          <p:cNvPr id="7" name="TextBox 6"/>
          <p:cNvSpPr txBox="1"/>
          <p:nvPr/>
        </p:nvSpPr>
        <p:spPr>
          <a:xfrm>
            <a:off x="463293" y="216031"/>
            <a:ext cx="2720840" cy="2062103"/>
          </a:xfrm>
          <a:prstGeom prst="rect">
            <a:avLst/>
          </a:prstGeom>
          <a:noFill/>
        </p:spPr>
        <p:txBody>
          <a:bodyPr wrap="square" rtlCol="0">
            <a:spAutoFit/>
          </a:bodyPr>
          <a:lstStyle/>
          <a:p>
            <a:r>
              <a:rPr lang="en-US" sz="3200" b="1" dirty="0">
                <a:solidFill>
                  <a:schemeClr val="accent5">
                    <a:lumMod val="75000"/>
                  </a:schemeClr>
                </a:solidFill>
              </a:rPr>
              <a:t>Hispanics &amp; </a:t>
            </a:r>
          </a:p>
          <a:p>
            <a:r>
              <a:rPr lang="en-US" sz="3200" b="1" dirty="0">
                <a:solidFill>
                  <a:schemeClr val="accent5">
                    <a:lumMod val="75000"/>
                  </a:schemeClr>
                </a:solidFill>
              </a:rPr>
              <a:t>non-Hispanics in Minneapolis and Portland</a:t>
            </a:r>
          </a:p>
        </p:txBody>
      </p:sp>
      <p:sp>
        <p:nvSpPr>
          <p:cNvPr id="10" name="Arrow: Right 9">
            <a:extLst>
              <a:ext uri="{FF2B5EF4-FFF2-40B4-BE49-F238E27FC236}">
                <a16:creationId xmlns:a16="http://schemas.microsoft.com/office/drawing/2014/main" id="{B3E29D1E-46D0-47CA-8063-ADEE376A5E27}"/>
              </a:ext>
            </a:extLst>
          </p:cNvPr>
          <p:cNvSpPr/>
          <p:nvPr/>
        </p:nvSpPr>
        <p:spPr>
          <a:xfrm>
            <a:off x="3184133" y="4206933"/>
            <a:ext cx="308344" cy="31105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Right 11">
            <a:extLst>
              <a:ext uri="{FF2B5EF4-FFF2-40B4-BE49-F238E27FC236}">
                <a16:creationId xmlns:a16="http://schemas.microsoft.com/office/drawing/2014/main" id="{6F33B3BB-3AD3-41BF-A3CE-FC9ECAC4365D}"/>
              </a:ext>
            </a:extLst>
          </p:cNvPr>
          <p:cNvSpPr/>
          <p:nvPr/>
        </p:nvSpPr>
        <p:spPr>
          <a:xfrm>
            <a:off x="3232785" y="1274792"/>
            <a:ext cx="308344" cy="31105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Brace 13">
            <a:extLst>
              <a:ext uri="{FF2B5EF4-FFF2-40B4-BE49-F238E27FC236}">
                <a16:creationId xmlns:a16="http://schemas.microsoft.com/office/drawing/2014/main" id="{E2FB92ED-ACA1-46ED-AA5C-B7E4BC60026C}"/>
              </a:ext>
            </a:extLst>
          </p:cNvPr>
          <p:cNvSpPr/>
          <p:nvPr/>
        </p:nvSpPr>
        <p:spPr>
          <a:xfrm>
            <a:off x="5638344" y="765545"/>
            <a:ext cx="135134" cy="888219"/>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TextBox 14">
            <a:hlinkClick r:id="rId6" action="ppaction://hlinksldjump"/>
            <a:extLst>
              <a:ext uri="{FF2B5EF4-FFF2-40B4-BE49-F238E27FC236}">
                <a16:creationId xmlns:a16="http://schemas.microsoft.com/office/drawing/2014/main" id="{68E2E6C0-293C-4F9B-922C-51B27ECC3D6B}"/>
              </a:ext>
            </a:extLst>
          </p:cNvPr>
          <p:cNvSpPr txBox="1"/>
          <p:nvPr/>
        </p:nvSpPr>
        <p:spPr>
          <a:xfrm>
            <a:off x="7739069" y="6120420"/>
            <a:ext cx="2833039" cy="276999"/>
          </a:xfrm>
          <a:prstGeom prst="rect">
            <a:avLst/>
          </a:prstGeom>
          <a:noFill/>
        </p:spPr>
        <p:txBody>
          <a:bodyPr wrap="square" rtlCol="0">
            <a:spAutoFit/>
          </a:bodyPr>
          <a:lstStyle/>
          <a:p>
            <a:r>
              <a:rPr lang="en-US" sz="1200" b="1" dirty="0">
                <a:solidFill>
                  <a:schemeClr val="accent1">
                    <a:lumMod val="75000"/>
                  </a:schemeClr>
                </a:solidFill>
                <a:hlinkClick r:id="rId7" action="ppaction://hlinksldjump"/>
              </a:rPr>
              <a:t>Learn more about Minneapolis</a:t>
            </a:r>
            <a:endParaRPr lang="en-US" sz="1200" b="1" dirty="0">
              <a:solidFill>
                <a:schemeClr val="accent1">
                  <a:lumMod val="75000"/>
                </a:schemeClr>
              </a:solidFill>
            </a:endParaRPr>
          </a:p>
        </p:txBody>
      </p:sp>
      <p:sp>
        <p:nvSpPr>
          <p:cNvPr id="3" name="Slide Number Placeholder 2">
            <a:extLst>
              <a:ext uri="{FF2B5EF4-FFF2-40B4-BE49-F238E27FC236}">
                <a16:creationId xmlns:a16="http://schemas.microsoft.com/office/drawing/2014/main" id="{A5966F99-5621-481E-B17A-F1AA98C92F3C}"/>
              </a:ext>
            </a:extLst>
          </p:cNvPr>
          <p:cNvSpPr>
            <a:spLocks noGrp="1"/>
          </p:cNvSpPr>
          <p:nvPr>
            <p:ph type="sldNum" sz="quarter" idx="4"/>
          </p:nvPr>
        </p:nvSpPr>
        <p:spPr>
          <a:xfrm>
            <a:off x="11709935" y="-66910"/>
            <a:ext cx="482065" cy="365125"/>
          </a:xfrm>
        </p:spPr>
        <p:txBody>
          <a:bodyPr/>
          <a:lstStyle/>
          <a:p>
            <a:fld id="{6F76CED3-3A32-4ECA-A687-1D1204EB9FF6}" type="slidenum">
              <a:rPr lang="en-US" sz="1400" b="1" smtClean="0">
                <a:solidFill>
                  <a:srgbClr val="714B25"/>
                </a:solidFill>
              </a:rPr>
              <a:t>11</a:t>
            </a:fld>
            <a:endParaRPr lang="en-US" sz="1400" b="1" dirty="0">
              <a:solidFill>
                <a:srgbClr val="714B25"/>
              </a:solidFill>
            </a:endParaRPr>
          </a:p>
        </p:txBody>
      </p:sp>
      <p:grpSp>
        <p:nvGrpSpPr>
          <p:cNvPr id="22" name="Group 21">
            <a:extLst>
              <a:ext uri="{FF2B5EF4-FFF2-40B4-BE49-F238E27FC236}">
                <a16:creationId xmlns:a16="http://schemas.microsoft.com/office/drawing/2014/main" id="{A8CF828F-B5C3-4353-8C72-40FB45BDFCDE}"/>
              </a:ext>
            </a:extLst>
          </p:cNvPr>
          <p:cNvGrpSpPr/>
          <p:nvPr/>
        </p:nvGrpSpPr>
        <p:grpSpPr>
          <a:xfrm>
            <a:off x="87067" y="6452900"/>
            <a:ext cx="2006049" cy="365760"/>
            <a:chOff x="87067" y="6452900"/>
            <a:chExt cx="2006049" cy="365760"/>
          </a:xfrm>
        </p:grpSpPr>
        <p:sp>
          <p:nvSpPr>
            <p:cNvPr id="23" name="Action Button: Go to Beginning 22">
              <a:hlinkClick r:id="" action="ppaction://hlinkshowjump?jump=firstslide" highlightClick="1"/>
              <a:extLst>
                <a:ext uri="{FF2B5EF4-FFF2-40B4-BE49-F238E27FC236}">
                  <a16:creationId xmlns:a16="http://schemas.microsoft.com/office/drawing/2014/main" id="{016BB3F4-157B-44AC-8E83-1FA130C4535F}"/>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Go Back or Previous 23">
              <a:hlinkClick r:id="" action="ppaction://hlinkshowjump?jump=previousslide" highlightClick="1"/>
              <a:extLst>
                <a:ext uri="{FF2B5EF4-FFF2-40B4-BE49-F238E27FC236}">
                  <a16:creationId xmlns:a16="http://schemas.microsoft.com/office/drawing/2014/main" id="{0CFCD5B3-2EB7-40A8-A00F-E02768F6C27D}"/>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ction Button: Go Forward or Next 24">
              <a:hlinkClick r:id="" action="ppaction://hlinkshowjump?jump=nextslide" highlightClick="1"/>
              <a:extLst>
                <a:ext uri="{FF2B5EF4-FFF2-40B4-BE49-F238E27FC236}">
                  <a16:creationId xmlns:a16="http://schemas.microsoft.com/office/drawing/2014/main" id="{583C063A-AF5E-473D-86BE-5F1B0F5647AD}"/>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ction Button: Go to End 25">
              <a:hlinkClick r:id="rId8" action="ppaction://hlinksldjump" highlightClick="1"/>
              <a:extLst>
                <a:ext uri="{FF2B5EF4-FFF2-40B4-BE49-F238E27FC236}">
                  <a16:creationId xmlns:a16="http://schemas.microsoft.com/office/drawing/2014/main" id="{601A604D-CDEB-4B54-89E7-D9A27670FE4F}"/>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hlinkClick r:id="rId9"/>
              <a:extLst>
                <a:ext uri="{FF2B5EF4-FFF2-40B4-BE49-F238E27FC236}">
                  <a16:creationId xmlns:a16="http://schemas.microsoft.com/office/drawing/2014/main" id="{9613B9C5-215D-4608-ABAB-6E56DCF837DB}"/>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84839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xEl>
                                              <p:pRg st="2" end="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2"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4976626" y="42496"/>
            <a:ext cx="3448431" cy="2768347"/>
          </a:xfrm>
          <a:prstGeom prst="rect">
            <a:avLst/>
          </a:prstGeom>
        </p:spPr>
      </p:pic>
      <p:pic>
        <p:nvPicPr>
          <p:cNvPr id="8" name="Picture 7"/>
          <p:cNvPicPr>
            <a:picLocks noChangeAspect="1"/>
          </p:cNvPicPr>
          <p:nvPr/>
        </p:nvPicPr>
        <p:blipFill>
          <a:blip r:embed="rId5"/>
          <a:stretch>
            <a:fillRect/>
          </a:stretch>
        </p:blipFill>
        <p:spPr>
          <a:xfrm>
            <a:off x="8537126" y="35766"/>
            <a:ext cx="3472435" cy="2768347"/>
          </a:xfrm>
          <a:prstGeom prst="rect">
            <a:avLst/>
          </a:prstGeom>
        </p:spPr>
      </p:pic>
      <p:pic>
        <p:nvPicPr>
          <p:cNvPr id="9" name="Picture 8"/>
          <p:cNvPicPr>
            <a:picLocks noChangeAspect="1"/>
          </p:cNvPicPr>
          <p:nvPr/>
        </p:nvPicPr>
        <p:blipFill>
          <a:blip r:embed="rId6"/>
          <a:stretch>
            <a:fillRect/>
          </a:stretch>
        </p:blipFill>
        <p:spPr>
          <a:xfrm>
            <a:off x="6405372" y="2937553"/>
            <a:ext cx="4263507" cy="3391204"/>
          </a:xfrm>
          <a:prstGeom prst="rect">
            <a:avLst/>
          </a:prstGeom>
        </p:spPr>
      </p:pic>
      <p:sp>
        <p:nvSpPr>
          <p:cNvPr id="12" name="Title 11"/>
          <p:cNvSpPr>
            <a:spLocks noGrp="1"/>
          </p:cNvSpPr>
          <p:nvPr>
            <p:ph type="title"/>
          </p:nvPr>
        </p:nvSpPr>
        <p:spPr>
          <a:xfrm>
            <a:off x="250043" y="250439"/>
            <a:ext cx="3845536" cy="650875"/>
          </a:xfrm>
        </p:spPr>
        <p:txBody>
          <a:bodyPr>
            <a:noAutofit/>
          </a:bodyPr>
          <a:lstStyle/>
          <a:p>
            <a:r>
              <a:rPr lang="en-US" sz="3200" b="1" dirty="0"/>
              <a:t>White non-Hispanics – Portland (2000-2010)</a:t>
            </a:r>
          </a:p>
        </p:txBody>
      </p:sp>
      <p:sp>
        <p:nvSpPr>
          <p:cNvPr id="13" name="Content Placeholder 12"/>
          <p:cNvSpPr>
            <a:spLocks noGrp="1"/>
          </p:cNvSpPr>
          <p:nvPr>
            <p:ph idx="1"/>
          </p:nvPr>
        </p:nvSpPr>
        <p:spPr>
          <a:xfrm>
            <a:off x="377171" y="1295836"/>
            <a:ext cx="3670581" cy="4632811"/>
          </a:xfrm>
        </p:spPr>
        <p:txBody>
          <a:bodyPr>
            <a:normAutofit lnSpcReduction="10000"/>
          </a:bodyPr>
          <a:lstStyle/>
          <a:p>
            <a:r>
              <a:rPr lang="en-US" sz="1600" dirty="0"/>
              <a:t>The age 65+ White non-Hispanic population of Portland decreased from 53,783 persons in 2000 to 51,032 in 2010 (-2,751). </a:t>
            </a:r>
          </a:p>
          <a:p>
            <a:r>
              <a:rPr lang="en-US" sz="1600" dirty="0"/>
              <a:t>In this combined population pyramid, population in 2000 is shown with green and blue outlines; the 2010 population is shown with green cross-hatching and solid blue (see legend at bottom of this slide and the next 4).</a:t>
            </a:r>
          </a:p>
          <a:p>
            <a:r>
              <a:rPr lang="en-US" sz="1600" dirty="0"/>
              <a:t>Note that the 45-54 cohort in 2000 resulted in a large 55-64 cohort in 2010, which in 2020 will be age 65-74 (see if you can see cohort trends over the next 4 slides). </a:t>
            </a:r>
          </a:p>
          <a:p>
            <a:r>
              <a:rPr lang="en-US" sz="1600" dirty="0"/>
              <a:t>The large cohort moving into retirement age is due in part to the larger numbers of births post World War II and to earlier periods of in-migration of workforce age persons to Portland.</a:t>
            </a:r>
          </a:p>
        </p:txBody>
      </p:sp>
      <p:sp>
        <p:nvSpPr>
          <p:cNvPr id="14" name="Right Bracket 13"/>
          <p:cNvSpPr/>
          <p:nvPr/>
        </p:nvSpPr>
        <p:spPr>
          <a:xfrm>
            <a:off x="9689459" y="4008474"/>
            <a:ext cx="45719" cy="575646"/>
          </a:xfrm>
          <a:prstGeom prst="rightBracket">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AF60DFD7-2177-46D3-9A0C-F765D209C30F}"/>
              </a:ext>
            </a:extLst>
          </p:cNvPr>
          <p:cNvSpPr txBox="1"/>
          <p:nvPr/>
        </p:nvSpPr>
        <p:spPr>
          <a:xfrm>
            <a:off x="2954701" y="6392117"/>
            <a:ext cx="2649204"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Source: 2000 and 2010 Decennial Census, SF1, tables 12A and 12G.</a:t>
            </a:r>
          </a:p>
        </p:txBody>
      </p:sp>
      <p:sp>
        <p:nvSpPr>
          <p:cNvPr id="16" name="Right Bracket 15">
            <a:extLst>
              <a:ext uri="{FF2B5EF4-FFF2-40B4-BE49-F238E27FC236}">
                <a16:creationId xmlns:a16="http://schemas.microsoft.com/office/drawing/2014/main" id="{16DFF6EE-2935-45A3-AAAF-23B59257D623}"/>
              </a:ext>
            </a:extLst>
          </p:cNvPr>
          <p:cNvSpPr/>
          <p:nvPr/>
        </p:nvSpPr>
        <p:spPr>
          <a:xfrm rot="10800000">
            <a:off x="5762847" y="1148315"/>
            <a:ext cx="63795" cy="239723"/>
          </a:xfrm>
          <a:prstGeom prst="rightBracket">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ight Bracket 16">
            <a:extLst>
              <a:ext uri="{FF2B5EF4-FFF2-40B4-BE49-F238E27FC236}">
                <a16:creationId xmlns:a16="http://schemas.microsoft.com/office/drawing/2014/main" id="{BFDD48F5-5962-4CAC-8946-7FF844934B65}"/>
              </a:ext>
            </a:extLst>
          </p:cNvPr>
          <p:cNvSpPr/>
          <p:nvPr/>
        </p:nvSpPr>
        <p:spPr>
          <a:xfrm rot="10800000">
            <a:off x="7363738" y="4008474"/>
            <a:ext cx="45719" cy="575646"/>
          </a:xfrm>
          <a:prstGeom prst="rightBracket">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ight Bracket 17">
            <a:extLst>
              <a:ext uri="{FF2B5EF4-FFF2-40B4-BE49-F238E27FC236}">
                <a16:creationId xmlns:a16="http://schemas.microsoft.com/office/drawing/2014/main" id="{4EBDA3F5-C732-479C-96C6-FA3CBEB3DB0E}"/>
              </a:ext>
            </a:extLst>
          </p:cNvPr>
          <p:cNvSpPr/>
          <p:nvPr/>
        </p:nvSpPr>
        <p:spPr>
          <a:xfrm rot="10800000">
            <a:off x="9413357" y="908591"/>
            <a:ext cx="63795" cy="239723"/>
          </a:xfrm>
          <a:prstGeom prst="rightBracket">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3D579462-7845-4D72-ACD4-C9DA691E3B94}"/>
              </a:ext>
            </a:extLst>
          </p:cNvPr>
          <p:cNvSpPr>
            <a:spLocks noGrp="1"/>
          </p:cNvSpPr>
          <p:nvPr>
            <p:ph type="sldNum" sz="quarter" idx="4"/>
          </p:nvPr>
        </p:nvSpPr>
        <p:spPr/>
        <p:txBody>
          <a:bodyPr/>
          <a:lstStyle/>
          <a:p>
            <a:fld id="{6F76CED3-3A32-4ECA-A687-1D1204EB9FF6}" type="slidenum">
              <a:rPr lang="en-US" sz="1400" b="1" smtClean="0">
                <a:solidFill>
                  <a:srgbClr val="714B25"/>
                </a:solidFill>
              </a:rPr>
              <a:t>12</a:t>
            </a:fld>
            <a:endParaRPr lang="en-US" sz="1400" b="1" dirty="0">
              <a:solidFill>
                <a:srgbClr val="714B25"/>
              </a:solidFill>
            </a:endParaRPr>
          </a:p>
        </p:txBody>
      </p:sp>
      <p:grpSp>
        <p:nvGrpSpPr>
          <p:cNvPr id="25" name="Group 24">
            <a:extLst>
              <a:ext uri="{FF2B5EF4-FFF2-40B4-BE49-F238E27FC236}">
                <a16:creationId xmlns:a16="http://schemas.microsoft.com/office/drawing/2014/main" id="{1C871CC8-FD90-4126-ADEC-1B14D0077A20}"/>
              </a:ext>
            </a:extLst>
          </p:cNvPr>
          <p:cNvGrpSpPr/>
          <p:nvPr/>
        </p:nvGrpSpPr>
        <p:grpSpPr>
          <a:xfrm>
            <a:off x="87067" y="6452900"/>
            <a:ext cx="2006049" cy="365760"/>
            <a:chOff x="87067" y="6452900"/>
            <a:chExt cx="2006049" cy="365760"/>
          </a:xfrm>
        </p:grpSpPr>
        <p:sp>
          <p:nvSpPr>
            <p:cNvPr id="26" name="Action Button: Go to Beginning 25">
              <a:hlinkClick r:id="" action="ppaction://hlinkshowjump?jump=firstslide" highlightClick="1"/>
              <a:extLst>
                <a:ext uri="{FF2B5EF4-FFF2-40B4-BE49-F238E27FC236}">
                  <a16:creationId xmlns:a16="http://schemas.microsoft.com/office/drawing/2014/main" id="{E4305D6F-6EE5-44A2-B380-E1E7B1F37CD6}"/>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ction Button: Go Back or Previous 26">
              <a:hlinkClick r:id="" action="ppaction://hlinkshowjump?jump=previousslide" highlightClick="1"/>
              <a:extLst>
                <a:ext uri="{FF2B5EF4-FFF2-40B4-BE49-F238E27FC236}">
                  <a16:creationId xmlns:a16="http://schemas.microsoft.com/office/drawing/2014/main" id="{43FB9BC4-6513-4C83-A347-216ECE4034C4}"/>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ction Button: Go Forward or Next 27">
              <a:hlinkClick r:id="" action="ppaction://hlinkshowjump?jump=nextslide" highlightClick="1"/>
              <a:extLst>
                <a:ext uri="{FF2B5EF4-FFF2-40B4-BE49-F238E27FC236}">
                  <a16:creationId xmlns:a16="http://schemas.microsoft.com/office/drawing/2014/main" id="{5292A13C-F165-406E-9361-063BA2F1F224}"/>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Go to End 28">
              <a:hlinkClick r:id="rId7" action="ppaction://hlinksldjump" highlightClick="1"/>
              <a:extLst>
                <a:ext uri="{FF2B5EF4-FFF2-40B4-BE49-F238E27FC236}">
                  <a16:creationId xmlns:a16="http://schemas.microsoft.com/office/drawing/2014/main" id="{9B4B9093-E8E4-4710-8D26-9073A2C19213}"/>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hlinkClick r:id="rId8"/>
              <a:extLst>
                <a:ext uri="{FF2B5EF4-FFF2-40B4-BE49-F238E27FC236}">
                  <a16:creationId xmlns:a16="http://schemas.microsoft.com/office/drawing/2014/main" id="{9672F19A-B309-4239-BA57-F890F7599E8D}"/>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13935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5047993" y="182764"/>
            <a:ext cx="3448431" cy="2768346"/>
          </a:xfrm>
          <a:prstGeom prst="rect">
            <a:avLst/>
          </a:prstGeom>
        </p:spPr>
      </p:pic>
      <p:pic>
        <p:nvPicPr>
          <p:cNvPr id="6" name="Picture 5"/>
          <p:cNvPicPr>
            <a:picLocks noChangeAspect="1"/>
          </p:cNvPicPr>
          <p:nvPr/>
        </p:nvPicPr>
        <p:blipFill>
          <a:blip r:embed="rId5"/>
          <a:stretch>
            <a:fillRect/>
          </a:stretch>
        </p:blipFill>
        <p:spPr>
          <a:xfrm>
            <a:off x="8668893" y="182764"/>
            <a:ext cx="3472434" cy="2768346"/>
          </a:xfrm>
          <a:prstGeom prst="rect">
            <a:avLst/>
          </a:prstGeom>
        </p:spPr>
      </p:pic>
      <p:pic>
        <p:nvPicPr>
          <p:cNvPr id="7" name="Picture 6"/>
          <p:cNvPicPr>
            <a:picLocks noChangeAspect="1"/>
          </p:cNvPicPr>
          <p:nvPr/>
        </p:nvPicPr>
        <p:blipFill>
          <a:blip r:embed="rId6"/>
          <a:stretch>
            <a:fillRect/>
          </a:stretch>
        </p:blipFill>
        <p:spPr>
          <a:xfrm>
            <a:off x="6437791" y="3116589"/>
            <a:ext cx="4266128" cy="3393288"/>
          </a:xfrm>
          <a:prstGeom prst="rect">
            <a:avLst/>
          </a:prstGeom>
        </p:spPr>
      </p:pic>
      <p:sp>
        <p:nvSpPr>
          <p:cNvPr id="8" name="Title 7"/>
          <p:cNvSpPr>
            <a:spLocks noGrp="1"/>
          </p:cNvSpPr>
          <p:nvPr>
            <p:ph type="title"/>
          </p:nvPr>
        </p:nvSpPr>
        <p:spPr>
          <a:xfrm>
            <a:off x="568983" y="448578"/>
            <a:ext cx="3136739" cy="486699"/>
          </a:xfrm>
        </p:spPr>
        <p:txBody>
          <a:bodyPr>
            <a:noAutofit/>
          </a:bodyPr>
          <a:lstStyle/>
          <a:p>
            <a:r>
              <a:rPr lang="en-US" sz="3200" dirty="0"/>
              <a:t>Blacks – Portland (2000-2010)</a:t>
            </a:r>
            <a:endParaRPr lang="en-US" sz="3200" b="1" dirty="0"/>
          </a:p>
        </p:txBody>
      </p:sp>
      <p:sp>
        <p:nvSpPr>
          <p:cNvPr id="9" name="Content Placeholder 8"/>
          <p:cNvSpPr>
            <a:spLocks noGrp="1"/>
          </p:cNvSpPr>
          <p:nvPr>
            <p:ph idx="1"/>
          </p:nvPr>
        </p:nvSpPr>
        <p:spPr>
          <a:xfrm>
            <a:off x="568983" y="1286540"/>
            <a:ext cx="3662775" cy="5388696"/>
          </a:xfrm>
        </p:spPr>
        <p:txBody>
          <a:bodyPr>
            <a:normAutofit/>
          </a:bodyPr>
          <a:lstStyle/>
          <a:p>
            <a:r>
              <a:rPr lang="en-US" sz="1600" dirty="0"/>
              <a:t>The age 65+ Black population of Portland increased slightly from 2,855 in 2000 to 3,246 in 2010 (+391).</a:t>
            </a:r>
          </a:p>
          <a:p>
            <a:r>
              <a:rPr lang="en-US" sz="1600" dirty="0"/>
              <a:t>However, the 45-54 cohort in 2000 resulted in a large 55-64 cohort in 2010, which in 2020 will be age 65-74. </a:t>
            </a:r>
          </a:p>
          <a:p>
            <a:r>
              <a:rPr lang="en-US" sz="1600" dirty="0"/>
              <a:t>Over the past 20 years there has been outmigration of Blacks from the city due to displacement and more attainable housing price options elsewhere, but this has occurred to a lesser degree for older Black households, many of whom are home-owners.</a:t>
            </a:r>
          </a:p>
        </p:txBody>
      </p:sp>
      <p:sp>
        <p:nvSpPr>
          <p:cNvPr id="11" name="TextBox 10">
            <a:extLst>
              <a:ext uri="{FF2B5EF4-FFF2-40B4-BE49-F238E27FC236}">
                <a16:creationId xmlns:a16="http://schemas.microsoft.com/office/drawing/2014/main" id="{BEA8D1C0-0A0C-4BFF-AD62-0E56CE235AF0}"/>
              </a:ext>
            </a:extLst>
          </p:cNvPr>
          <p:cNvSpPr txBox="1"/>
          <p:nvPr/>
        </p:nvSpPr>
        <p:spPr>
          <a:xfrm>
            <a:off x="2450625" y="6387773"/>
            <a:ext cx="2597368" cy="430887"/>
          </a:xfrm>
          <a:prstGeom prst="rect">
            <a:avLst/>
          </a:prstGeom>
          <a:noFill/>
        </p:spPr>
        <p:txBody>
          <a:bodyPr wrap="square">
            <a:spAutoFit/>
          </a:bodyPr>
          <a:lstStyle/>
          <a:p>
            <a:pPr lvl="0"/>
            <a:r>
              <a:rPr lang="en-US" sz="1100" dirty="0"/>
              <a:t>Source: 2000 and 2010 Decennial Census, SF1, table P12B.</a:t>
            </a:r>
          </a:p>
        </p:txBody>
      </p:sp>
      <p:sp>
        <p:nvSpPr>
          <p:cNvPr id="2" name="Slide Number Placeholder 1">
            <a:extLst>
              <a:ext uri="{FF2B5EF4-FFF2-40B4-BE49-F238E27FC236}">
                <a16:creationId xmlns:a16="http://schemas.microsoft.com/office/drawing/2014/main" id="{1E2AE1C0-0379-4D6C-A035-F560BF316AAA}"/>
              </a:ext>
            </a:extLst>
          </p:cNvPr>
          <p:cNvSpPr>
            <a:spLocks noGrp="1"/>
          </p:cNvSpPr>
          <p:nvPr>
            <p:ph type="sldNum" sz="quarter" idx="4"/>
          </p:nvPr>
        </p:nvSpPr>
        <p:spPr/>
        <p:txBody>
          <a:bodyPr/>
          <a:lstStyle/>
          <a:p>
            <a:fld id="{6F76CED3-3A32-4ECA-A687-1D1204EB9FF6}" type="slidenum">
              <a:rPr lang="en-US" sz="1400" b="1" smtClean="0">
                <a:solidFill>
                  <a:srgbClr val="714B25"/>
                </a:solidFill>
              </a:rPr>
              <a:t>13</a:t>
            </a:fld>
            <a:endParaRPr lang="en-US" sz="1400" b="1" dirty="0">
              <a:solidFill>
                <a:srgbClr val="714B25"/>
              </a:solidFill>
            </a:endParaRPr>
          </a:p>
        </p:txBody>
      </p:sp>
      <p:grpSp>
        <p:nvGrpSpPr>
          <p:cNvPr id="17" name="Group 16">
            <a:extLst>
              <a:ext uri="{FF2B5EF4-FFF2-40B4-BE49-F238E27FC236}">
                <a16:creationId xmlns:a16="http://schemas.microsoft.com/office/drawing/2014/main" id="{E66C34E9-741C-4EE4-ACBA-9E2CC6723A55}"/>
              </a:ext>
            </a:extLst>
          </p:cNvPr>
          <p:cNvGrpSpPr/>
          <p:nvPr/>
        </p:nvGrpSpPr>
        <p:grpSpPr>
          <a:xfrm>
            <a:off x="87067" y="6452900"/>
            <a:ext cx="2006049" cy="365760"/>
            <a:chOff x="87067" y="6452900"/>
            <a:chExt cx="2006049" cy="365760"/>
          </a:xfrm>
        </p:grpSpPr>
        <p:sp>
          <p:nvSpPr>
            <p:cNvPr id="18" name="Action Button: Go to Beginning 17">
              <a:hlinkClick r:id="" action="ppaction://hlinkshowjump?jump=firstslide" highlightClick="1"/>
              <a:extLst>
                <a:ext uri="{FF2B5EF4-FFF2-40B4-BE49-F238E27FC236}">
                  <a16:creationId xmlns:a16="http://schemas.microsoft.com/office/drawing/2014/main" id="{17D195D5-C226-4ACD-B96F-D0341DCF6D57}"/>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ction Button: Go Back or Previous 18">
              <a:hlinkClick r:id="" action="ppaction://hlinkshowjump?jump=previousslide" highlightClick="1"/>
              <a:extLst>
                <a:ext uri="{FF2B5EF4-FFF2-40B4-BE49-F238E27FC236}">
                  <a16:creationId xmlns:a16="http://schemas.microsoft.com/office/drawing/2014/main" id="{51C00609-B675-4337-BFC8-C7296AF6DE6D}"/>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ction Button: Go Forward or Next 19">
              <a:hlinkClick r:id="" action="ppaction://hlinkshowjump?jump=nextslide" highlightClick="1"/>
              <a:extLst>
                <a:ext uri="{FF2B5EF4-FFF2-40B4-BE49-F238E27FC236}">
                  <a16:creationId xmlns:a16="http://schemas.microsoft.com/office/drawing/2014/main" id="{98C9E6D3-52FA-4E31-9256-83CDAC7248EC}"/>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ction Button: Go to End 20">
              <a:hlinkClick r:id="rId7" action="ppaction://hlinksldjump" highlightClick="1"/>
              <a:extLst>
                <a:ext uri="{FF2B5EF4-FFF2-40B4-BE49-F238E27FC236}">
                  <a16:creationId xmlns:a16="http://schemas.microsoft.com/office/drawing/2014/main" id="{9A10185C-E814-4EFC-8241-7BFA5653796B}"/>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hlinkClick r:id="rId8"/>
              <a:extLst>
                <a:ext uri="{FF2B5EF4-FFF2-40B4-BE49-F238E27FC236}">
                  <a16:creationId xmlns:a16="http://schemas.microsoft.com/office/drawing/2014/main" id="{33221C4E-D263-4697-A048-FBC8214D189A}"/>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190675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4904482" y="106539"/>
            <a:ext cx="3448431" cy="2768346"/>
          </a:xfrm>
          <a:prstGeom prst="rect">
            <a:avLst/>
          </a:prstGeom>
        </p:spPr>
      </p:pic>
      <p:pic>
        <p:nvPicPr>
          <p:cNvPr id="6" name="Picture 5"/>
          <p:cNvPicPr>
            <a:picLocks noChangeAspect="1"/>
          </p:cNvPicPr>
          <p:nvPr/>
        </p:nvPicPr>
        <p:blipFill>
          <a:blip r:embed="rId5"/>
          <a:stretch>
            <a:fillRect/>
          </a:stretch>
        </p:blipFill>
        <p:spPr>
          <a:xfrm>
            <a:off x="8636373" y="106539"/>
            <a:ext cx="3472434" cy="2768346"/>
          </a:xfrm>
          <a:prstGeom prst="rect">
            <a:avLst/>
          </a:prstGeom>
        </p:spPr>
      </p:pic>
      <p:pic>
        <p:nvPicPr>
          <p:cNvPr id="7" name="Picture 6"/>
          <p:cNvPicPr>
            <a:picLocks noChangeAspect="1"/>
          </p:cNvPicPr>
          <p:nvPr/>
        </p:nvPicPr>
        <p:blipFill>
          <a:blip r:embed="rId6"/>
          <a:stretch>
            <a:fillRect/>
          </a:stretch>
        </p:blipFill>
        <p:spPr>
          <a:xfrm>
            <a:off x="6391772" y="3051051"/>
            <a:ext cx="4241820" cy="3377061"/>
          </a:xfrm>
          <a:prstGeom prst="rect">
            <a:avLst/>
          </a:prstGeom>
        </p:spPr>
      </p:pic>
      <p:sp>
        <p:nvSpPr>
          <p:cNvPr id="9" name="Title 8"/>
          <p:cNvSpPr>
            <a:spLocks noGrp="1"/>
          </p:cNvSpPr>
          <p:nvPr>
            <p:ph type="title"/>
          </p:nvPr>
        </p:nvSpPr>
        <p:spPr>
          <a:xfrm>
            <a:off x="444896" y="341078"/>
            <a:ext cx="3840817" cy="529955"/>
          </a:xfrm>
        </p:spPr>
        <p:txBody>
          <a:bodyPr>
            <a:noAutofit/>
          </a:bodyPr>
          <a:lstStyle/>
          <a:p>
            <a:r>
              <a:rPr lang="en-US" sz="3200" dirty="0"/>
              <a:t>Hispanics – Portland (2000-2010)</a:t>
            </a:r>
            <a:endParaRPr lang="en-US" sz="3200" b="1" dirty="0"/>
          </a:p>
        </p:txBody>
      </p:sp>
      <p:sp>
        <p:nvSpPr>
          <p:cNvPr id="10" name="Content Placeholder 9"/>
          <p:cNvSpPr>
            <a:spLocks noGrp="1"/>
          </p:cNvSpPr>
          <p:nvPr>
            <p:ph idx="1"/>
          </p:nvPr>
        </p:nvSpPr>
        <p:spPr>
          <a:xfrm>
            <a:off x="444896" y="1371600"/>
            <a:ext cx="3744332" cy="5771291"/>
          </a:xfrm>
        </p:spPr>
        <p:txBody>
          <a:bodyPr>
            <a:normAutofit/>
          </a:bodyPr>
          <a:lstStyle/>
          <a:p>
            <a:r>
              <a:rPr lang="en-US" sz="1600" dirty="0"/>
              <a:t>Both in 2000 and 2010, the numbers of Hispanics age 65+ were relatively small (769 and 1,326, respectively); however, from 2000 to 2010, the numbers nearly doubled (+557).</a:t>
            </a:r>
          </a:p>
          <a:p>
            <a:r>
              <a:rPr lang="en-US" sz="1600" dirty="0"/>
              <a:t>In-migration of workforce-age Hispanics over the past two decades will mean a large increase in the numbers of age 65+ Hispanics by 2040.</a:t>
            </a:r>
          </a:p>
          <a:p>
            <a:r>
              <a:rPr lang="en-US" sz="1600" dirty="0"/>
              <a:t>Note the gender imbalance in the pyramids; for those ages 15-54 there are significantly more males than females (this disparity is more pronounced in 2000 and decreases somewhat by 2010).</a:t>
            </a:r>
          </a:p>
        </p:txBody>
      </p:sp>
      <p:sp>
        <p:nvSpPr>
          <p:cNvPr id="8" name="Rounded Rectangle 7">
            <a:hlinkClick r:id="rId7" action="ppaction://hlinksldjump"/>
          </p:cNvPr>
          <p:cNvSpPr>
            <a:spLocks noChangeAspect="1"/>
          </p:cNvSpPr>
          <p:nvPr/>
        </p:nvSpPr>
        <p:spPr>
          <a:xfrm>
            <a:off x="11625157" y="6604278"/>
            <a:ext cx="483650" cy="198371"/>
          </a:xfrm>
          <a:prstGeom prst="roundRect">
            <a:avLst/>
          </a:prstGeom>
          <a:gradFill flip="none" rotWithShape="1">
            <a:gsLst>
              <a:gs pos="11615">
                <a:srgbClr val="ACC0E4"/>
              </a:gs>
              <a:gs pos="0">
                <a:srgbClr val="BBCBE9"/>
              </a:gs>
              <a:gs pos="23000">
                <a:srgbClr val="AABFE4"/>
              </a:gs>
              <a:gs pos="69000">
                <a:srgbClr val="7193D1"/>
              </a:gs>
              <a:gs pos="97000">
                <a:srgbClr val="517BC7"/>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TOC</a:t>
            </a:r>
          </a:p>
        </p:txBody>
      </p:sp>
      <p:sp>
        <p:nvSpPr>
          <p:cNvPr id="12" name="TextBox 11">
            <a:extLst>
              <a:ext uri="{FF2B5EF4-FFF2-40B4-BE49-F238E27FC236}">
                <a16:creationId xmlns:a16="http://schemas.microsoft.com/office/drawing/2014/main" id="{9E25916F-7E00-4CA1-9FCA-6531E3A39AD6}"/>
              </a:ext>
            </a:extLst>
          </p:cNvPr>
          <p:cNvSpPr txBox="1"/>
          <p:nvPr/>
        </p:nvSpPr>
        <p:spPr>
          <a:xfrm>
            <a:off x="2317062" y="6320574"/>
            <a:ext cx="2722611"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Source: 2000 and 2010 Decennial Census, SF1, table P12H.</a:t>
            </a:r>
          </a:p>
        </p:txBody>
      </p:sp>
      <p:sp>
        <p:nvSpPr>
          <p:cNvPr id="4" name="Left Bracket 3">
            <a:extLst>
              <a:ext uri="{FF2B5EF4-FFF2-40B4-BE49-F238E27FC236}">
                <a16:creationId xmlns:a16="http://schemas.microsoft.com/office/drawing/2014/main" id="{7360EE94-8CDE-4FC5-A0AF-41DA1D0005F3}"/>
              </a:ext>
            </a:extLst>
          </p:cNvPr>
          <p:cNvSpPr/>
          <p:nvPr/>
        </p:nvSpPr>
        <p:spPr>
          <a:xfrm rot="5400000">
            <a:off x="7136753" y="-166978"/>
            <a:ext cx="85061" cy="1101173"/>
          </a:xfrm>
          <a:prstGeom prst="leftBracket">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Left Bracket 12">
            <a:extLst>
              <a:ext uri="{FF2B5EF4-FFF2-40B4-BE49-F238E27FC236}">
                <a16:creationId xmlns:a16="http://schemas.microsoft.com/office/drawing/2014/main" id="{9CFE29F8-EC7B-4DDF-A920-76B7864F5603}"/>
              </a:ext>
            </a:extLst>
          </p:cNvPr>
          <p:cNvSpPr/>
          <p:nvPr/>
        </p:nvSpPr>
        <p:spPr>
          <a:xfrm rot="5400000">
            <a:off x="10917243" y="-203578"/>
            <a:ext cx="85063" cy="1174371"/>
          </a:xfrm>
          <a:prstGeom prst="leftBracket">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Left Bracket 13">
            <a:extLst>
              <a:ext uri="{FF2B5EF4-FFF2-40B4-BE49-F238E27FC236}">
                <a16:creationId xmlns:a16="http://schemas.microsoft.com/office/drawing/2014/main" id="{86DF9FFB-6DA9-497B-B6A9-90B076C19D96}"/>
              </a:ext>
            </a:extLst>
          </p:cNvPr>
          <p:cNvSpPr/>
          <p:nvPr/>
        </p:nvSpPr>
        <p:spPr>
          <a:xfrm rot="5400000">
            <a:off x="9195162" y="2661457"/>
            <a:ext cx="85063" cy="1450025"/>
          </a:xfrm>
          <a:prstGeom prst="leftBracket">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1D84A0FA-3FC9-4795-AE7E-3AF6BC3E417B}"/>
              </a:ext>
            </a:extLst>
          </p:cNvPr>
          <p:cNvSpPr>
            <a:spLocks noGrp="1"/>
          </p:cNvSpPr>
          <p:nvPr>
            <p:ph type="sldNum" sz="quarter" idx="4"/>
          </p:nvPr>
        </p:nvSpPr>
        <p:spPr/>
        <p:txBody>
          <a:bodyPr/>
          <a:lstStyle/>
          <a:p>
            <a:fld id="{6F76CED3-3A32-4ECA-A687-1D1204EB9FF6}" type="slidenum">
              <a:rPr lang="en-US" sz="1400" b="1" smtClean="0">
                <a:solidFill>
                  <a:srgbClr val="714B25"/>
                </a:solidFill>
              </a:rPr>
              <a:t>14</a:t>
            </a:fld>
            <a:endParaRPr lang="en-US" sz="1400" b="1" dirty="0">
              <a:solidFill>
                <a:srgbClr val="714B25"/>
              </a:solidFill>
            </a:endParaRPr>
          </a:p>
        </p:txBody>
      </p:sp>
      <p:grpSp>
        <p:nvGrpSpPr>
          <p:cNvPr id="21" name="Group 20">
            <a:extLst>
              <a:ext uri="{FF2B5EF4-FFF2-40B4-BE49-F238E27FC236}">
                <a16:creationId xmlns:a16="http://schemas.microsoft.com/office/drawing/2014/main" id="{33800269-8C8A-48DF-9DF6-BA6BA2C1896E}"/>
              </a:ext>
            </a:extLst>
          </p:cNvPr>
          <p:cNvGrpSpPr/>
          <p:nvPr/>
        </p:nvGrpSpPr>
        <p:grpSpPr>
          <a:xfrm>
            <a:off x="87067" y="6452900"/>
            <a:ext cx="2006049" cy="365760"/>
            <a:chOff x="87067" y="6452900"/>
            <a:chExt cx="2006049" cy="365760"/>
          </a:xfrm>
        </p:grpSpPr>
        <p:sp>
          <p:nvSpPr>
            <p:cNvPr id="22" name="Action Button: Go to Beginning 21">
              <a:hlinkClick r:id="" action="ppaction://hlinkshowjump?jump=firstslide" highlightClick="1"/>
              <a:extLst>
                <a:ext uri="{FF2B5EF4-FFF2-40B4-BE49-F238E27FC236}">
                  <a16:creationId xmlns:a16="http://schemas.microsoft.com/office/drawing/2014/main" id="{A19300D3-B6AD-4AB8-A7B1-D5260206EE6A}"/>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Go Back or Previous 22">
              <a:hlinkClick r:id="" action="ppaction://hlinkshowjump?jump=previousslide" highlightClick="1"/>
              <a:extLst>
                <a:ext uri="{FF2B5EF4-FFF2-40B4-BE49-F238E27FC236}">
                  <a16:creationId xmlns:a16="http://schemas.microsoft.com/office/drawing/2014/main" id="{8671C867-90DF-4E9D-B9C4-43484EDAD1BD}"/>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Go Forward or Next 23">
              <a:hlinkClick r:id="" action="ppaction://hlinkshowjump?jump=nextslide" highlightClick="1"/>
              <a:extLst>
                <a:ext uri="{FF2B5EF4-FFF2-40B4-BE49-F238E27FC236}">
                  <a16:creationId xmlns:a16="http://schemas.microsoft.com/office/drawing/2014/main" id="{476AF553-A29A-4EDE-95F2-C681CF648F7C}"/>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ction Button: Go to End 24">
              <a:hlinkClick r:id="rId8" action="ppaction://hlinksldjump" highlightClick="1"/>
              <a:extLst>
                <a:ext uri="{FF2B5EF4-FFF2-40B4-BE49-F238E27FC236}">
                  <a16:creationId xmlns:a16="http://schemas.microsoft.com/office/drawing/2014/main" id="{091CC3EE-B4ED-4BC3-B750-7181BB12BB46}"/>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hlinkClick r:id="rId9"/>
              <a:extLst>
                <a:ext uri="{FF2B5EF4-FFF2-40B4-BE49-F238E27FC236}">
                  <a16:creationId xmlns:a16="http://schemas.microsoft.com/office/drawing/2014/main" id="{D0D04250-0FFC-48CA-8CDA-2159C14A6DFE}"/>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427534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5117723" y="203204"/>
            <a:ext cx="3448431" cy="2768346"/>
          </a:xfrm>
          <a:prstGeom prst="rect">
            <a:avLst/>
          </a:prstGeom>
        </p:spPr>
      </p:pic>
      <p:pic>
        <p:nvPicPr>
          <p:cNvPr id="6" name="Picture 5"/>
          <p:cNvPicPr>
            <a:picLocks noChangeAspect="1"/>
          </p:cNvPicPr>
          <p:nvPr/>
        </p:nvPicPr>
        <p:blipFill>
          <a:blip r:embed="rId5"/>
          <a:stretch>
            <a:fillRect/>
          </a:stretch>
        </p:blipFill>
        <p:spPr>
          <a:xfrm>
            <a:off x="8566154" y="203204"/>
            <a:ext cx="3472434" cy="2768346"/>
          </a:xfrm>
          <a:prstGeom prst="rect">
            <a:avLst/>
          </a:prstGeom>
        </p:spPr>
      </p:pic>
      <p:pic>
        <p:nvPicPr>
          <p:cNvPr id="7" name="Picture 6"/>
          <p:cNvPicPr>
            <a:picLocks noChangeAspect="1"/>
          </p:cNvPicPr>
          <p:nvPr/>
        </p:nvPicPr>
        <p:blipFill>
          <a:blip r:embed="rId6"/>
          <a:stretch>
            <a:fillRect/>
          </a:stretch>
        </p:blipFill>
        <p:spPr>
          <a:xfrm>
            <a:off x="6463034" y="3150301"/>
            <a:ext cx="4206240" cy="3345656"/>
          </a:xfrm>
          <a:prstGeom prst="rect">
            <a:avLst/>
          </a:prstGeom>
        </p:spPr>
      </p:pic>
      <p:sp>
        <p:nvSpPr>
          <p:cNvPr id="8" name="Title 7"/>
          <p:cNvSpPr>
            <a:spLocks noGrp="1"/>
          </p:cNvSpPr>
          <p:nvPr>
            <p:ph type="title"/>
          </p:nvPr>
        </p:nvSpPr>
        <p:spPr>
          <a:xfrm>
            <a:off x="347730" y="321252"/>
            <a:ext cx="3698915" cy="1103510"/>
          </a:xfrm>
        </p:spPr>
        <p:txBody>
          <a:bodyPr>
            <a:normAutofit/>
          </a:bodyPr>
          <a:lstStyle/>
          <a:p>
            <a:r>
              <a:rPr lang="en-US" sz="3200" b="1" dirty="0"/>
              <a:t>Asians </a:t>
            </a:r>
            <a:r>
              <a:rPr lang="en-US" sz="3200" dirty="0"/>
              <a:t>– Portland (2000-2010)</a:t>
            </a:r>
            <a:r>
              <a:rPr lang="en-US" sz="3200" b="1" dirty="0"/>
              <a:t> </a:t>
            </a:r>
          </a:p>
        </p:txBody>
      </p:sp>
      <p:sp>
        <p:nvSpPr>
          <p:cNvPr id="9" name="Content Placeholder 8"/>
          <p:cNvSpPr>
            <a:spLocks noGrp="1"/>
          </p:cNvSpPr>
          <p:nvPr>
            <p:ph idx="1"/>
          </p:nvPr>
        </p:nvSpPr>
        <p:spPr>
          <a:xfrm>
            <a:off x="347730" y="1605515"/>
            <a:ext cx="3990940" cy="5196009"/>
          </a:xfrm>
        </p:spPr>
        <p:txBody>
          <a:bodyPr>
            <a:normAutofit/>
          </a:bodyPr>
          <a:lstStyle/>
          <a:p>
            <a:r>
              <a:rPr lang="en-US" sz="1600" dirty="0"/>
              <a:t>The city of Portland’s age 65+ Asian population grew from 2,764 in 2000 to 4,202 in 2010 (+1,438). </a:t>
            </a:r>
          </a:p>
          <a:p>
            <a:r>
              <a:rPr lang="en-US" sz="1600" dirty="0"/>
              <a:t>As will be shown in following sections, Portland’s older Asian population is diverse. Based on the 2013-2017 ACS the largest number in Asian sub-populations were Chinese (1,777), followed by Vietnamese  (1,570).</a:t>
            </a:r>
          </a:p>
          <a:p>
            <a:r>
              <a:rPr lang="en-US" sz="1600" dirty="0"/>
              <a:t>Nearly 50% of the Portland Metro Area’s population for these groups live in the city of Portland.</a:t>
            </a:r>
          </a:p>
          <a:p>
            <a:r>
              <a:rPr lang="en-US" sz="1600" dirty="0"/>
              <a:t>The age structure of the Asian population suggests that there will be steady growth of the age 65+ population.</a:t>
            </a:r>
          </a:p>
          <a:p>
            <a:endParaRPr lang="en-US" sz="2000" dirty="0"/>
          </a:p>
        </p:txBody>
      </p:sp>
      <p:sp>
        <p:nvSpPr>
          <p:cNvPr id="12" name="TextBox 11">
            <a:extLst>
              <a:ext uri="{FF2B5EF4-FFF2-40B4-BE49-F238E27FC236}">
                <a16:creationId xmlns:a16="http://schemas.microsoft.com/office/drawing/2014/main" id="{E1D9D6B4-387C-45A8-B1A7-CD0E91A3E8E2}"/>
              </a:ext>
            </a:extLst>
          </p:cNvPr>
          <p:cNvSpPr txBox="1"/>
          <p:nvPr/>
        </p:nvSpPr>
        <p:spPr>
          <a:xfrm>
            <a:off x="2273283" y="6370637"/>
            <a:ext cx="2659155"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Source: 2000 and 2010 Decennial Census, SF1, table P12D.</a:t>
            </a:r>
          </a:p>
        </p:txBody>
      </p:sp>
      <p:sp>
        <p:nvSpPr>
          <p:cNvPr id="2" name="Slide Number Placeholder 1">
            <a:extLst>
              <a:ext uri="{FF2B5EF4-FFF2-40B4-BE49-F238E27FC236}">
                <a16:creationId xmlns:a16="http://schemas.microsoft.com/office/drawing/2014/main" id="{604BEC8D-5649-4F41-8C30-CE14942779DD}"/>
              </a:ext>
            </a:extLst>
          </p:cNvPr>
          <p:cNvSpPr>
            <a:spLocks noGrp="1"/>
          </p:cNvSpPr>
          <p:nvPr>
            <p:ph type="sldNum" sz="quarter" idx="4"/>
          </p:nvPr>
        </p:nvSpPr>
        <p:spPr/>
        <p:txBody>
          <a:bodyPr/>
          <a:lstStyle/>
          <a:p>
            <a:fld id="{6F76CED3-3A32-4ECA-A687-1D1204EB9FF6}" type="slidenum">
              <a:rPr lang="en-US" smtClean="0"/>
              <a:t>15</a:t>
            </a:fld>
            <a:endParaRPr lang="en-US" dirty="0"/>
          </a:p>
        </p:txBody>
      </p:sp>
      <p:grpSp>
        <p:nvGrpSpPr>
          <p:cNvPr id="17" name="Group 16">
            <a:extLst>
              <a:ext uri="{FF2B5EF4-FFF2-40B4-BE49-F238E27FC236}">
                <a16:creationId xmlns:a16="http://schemas.microsoft.com/office/drawing/2014/main" id="{7175209B-ADE1-4CBA-9165-34E889CEE98E}"/>
              </a:ext>
            </a:extLst>
          </p:cNvPr>
          <p:cNvGrpSpPr/>
          <p:nvPr/>
        </p:nvGrpSpPr>
        <p:grpSpPr>
          <a:xfrm>
            <a:off x="87067" y="6452900"/>
            <a:ext cx="2006049" cy="365760"/>
            <a:chOff x="87067" y="6452900"/>
            <a:chExt cx="2006049" cy="365760"/>
          </a:xfrm>
        </p:grpSpPr>
        <p:sp>
          <p:nvSpPr>
            <p:cNvPr id="18" name="Action Button: Go to Beginning 17">
              <a:hlinkClick r:id="" action="ppaction://hlinkshowjump?jump=firstslide" highlightClick="1"/>
              <a:extLst>
                <a:ext uri="{FF2B5EF4-FFF2-40B4-BE49-F238E27FC236}">
                  <a16:creationId xmlns:a16="http://schemas.microsoft.com/office/drawing/2014/main" id="{57069BD5-8219-45DC-A3CC-A12D4AAFC433}"/>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ction Button: Go Back or Previous 18">
              <a:hlinkClick r:id="" action="ppaction://hlinkshowjump?jump=previousslide" highlightClick="1"/>
              <a:extLst>
                <a:ext uri="{FF2B5EF4-FFF2-40B4-BE49-F238E27FC236}">
                  <a16:creationId xmlns:a16="http://schemas.microsoft.com/office/drawing/2014/main" id="{EBCBEDC2-19EA-4ACC-AE60-D4759C1B74D3}"/>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ction Button: Go Forward or Next 19">
              <a:hlinkClick r:id="" action="ppaction://hlinkshowjump?jump=nextslide" highlightClick="1"/>
              <a:extLst>
                <a:ext uri="{FF2B5EF4-FFF2-40B4-BE49-F238E27FC236}">
                  <a16:creationId xmlns:a16="http://schemas.microsoft.com/office/drawing/2014/main" id="{92FF0AEB-8893-4707-BBE8-4380D814E853}"/>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ction Button: Go to End 20">
              <a:hlinkClick r:id="rId7" action="ppaction://hlinksldjump" highlightClick="1"/>
              <a:extLst>
                <a:ext uri="{FF2B5EF4-FFF2-40B4-BE49-F238E27FC236}">
                  <a16:creationId xmlns:a16="http://schemas.microsoft.com/office/drawing/2014/main" id="{C35EF6CC-9BDC-4A27-84D6-09EFDFB3BF6E}"/>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hlinkClick r:id="rId8"/>
              <a:extLst>
                <a:ext uri="{FF2B5EF4-FFF2-40B4-BE49-F238E27FC236}">
                  <a16:creationId xmlns:a16="http://schemas.microsoft.com/office/drawing/2014/main" id="{9AA76F7E-7295-477E-9546-703BDA00C117}"/>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134717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51" y="335969"/>
            <a:ext cx="3803248" cy="453386"/>
          </a:xfrm>
        </p:spPr>
        <p:txBody>
          <a:bodyPr>
            <a:noAutofit/>
          </a:bodyPr>
          <a:lstStyle/>
          <a:p>
            <a:r>
              <a:rPr lang="en-US" sz="3200" b="1" dirty="0"/>
              <a:t>Other Racial Groups </a:t>
            </a:r>
            <a:r>
              <a:rPr lang="en-US" sz="3200" dirty="0"/>
              <a:t>– Portland (2000)</a:t>
            </a:r>
            <a:endParaRPr lang="en-US" sz="3200" b="1" dirty="0"/>
          </a:p>
        </p:txBody>
      </p:sp>
      <p:sp>
        <p:nvSpPr>
          <p:cNvPr id="3" name="Content Placeholder 2"/>
          <p:cNvSpPr>
            <a:spLocks noGrp="1"/>
          </p:cNvSpPr>
          <p:nvPr>
            <p:ph idx="1"/>
          </p:nvPr>
        </p:nvSpPr>
        <p:spPr>
          <a:xfrm>
            <a:off x="358151" y="1020724"/>
            <a:ext cx="4607254" cy="5432514"/>
          </a:xfrm>
        </p:spPr>
        <p:txBody>
          <a:bodyPr>
            <a:normAutofit/>
          </a:bodyPr>
          <a:lstStyle/>
          <a:p>
            <a:r>
              <a:rPr lang="en-US" sz="1600" b="1" dirty="0"/>
              <a:t>Native Americans: </a:t>
            </a:r>
            <a:r>
              <a:rPr lang="en-US" sz="1600" dirty="0"/>
              <a:t>The number of older Native Americans in Portland is small. There are substantial numbers in the pre-65 age groups that could foretell growth.</a:t>
            </a:r>
          </a:p>
          <a:p>
            <a:r>
              <a:rPr lang="en-US" sz="1600" b="1" dirty="0"/>
              <a:t>Hawaiians and Pacific Islanders: </a:t>
            </a:r>
            <a:r>
              <a:rPr lang="en-US" sz="1600" dirty="0"/>
              <a:t>This is a relatively young population with the numbers falling off sharply over age 50.</a:t>
            </a:r>
          </a:p>
          <a:p>
            <a:r>
              <a:rPr lang="en-US" sz="1600" b="1" dirty="0"/>
              <a:t>Other races: </a:t>
            </a:r>
            <a:r>
              <a:rPr lang="en-US" sz="1600" dirty="0"/>
              <a:t>These are mainly persons of Hispanic origin who did not identify with any of the race groups and checked the “other” box. Note the imbalance in males and females for age groups under 50, especially the 20-44 age groups. Often Hispanics select the </a:t>
            </a:r>
            <a:r>
              <a:rPr lang="en-US" sz="1600" i="1" dirty="0"/>
              <a:t>other</a:t>
            </a:r>
            <a:r>
              <a:rPr lang="en-US" sz="1600" dirty="0"/>
              <a:t> race category.</a:t>
            </a:r>
          </a:p>
          <a:p>
            <a:r>
              <a:rPr lang="en-US" sz="1600" b="1" dirty="0"/>
              <a:t>Two or more races</a:t>
            </a:r>
            <a:r>
              <a:rPr lang="en-US" sz="1600" dirty="0"/>
              <a:t>.  The Census allows the respondent to choose multiple race categories. Larger numbers for the young may be due to increased rates of inter-racial marriage and greater acceptance of the concept of multi-racial.</a:t>
            </a:r>
            <a:endParaRPr lang="en-US" sz="1600" u="sng" dirty="0"/>
          </a:p>
        </p:txBody>
      </p:sp>
      <p:pic>
        <p:nvPicPr>
          <p:cNvPr id="4" name="Picture 3"/>
          <p:cNvPicPr>
            <a:picLocks noChangeAspect="1"/>
          </p:cNvPicPr>
          <p:nvPr/>
        </p:nvPicPr>
        <p:blipFill>
          <a:blip r:embed="rId4"/>
          <a:stretch>
            <a:fillRect/>
          </a:stretch>
        </p:blipFill>
        <p:spPr>
          <a:xfrm>
            <a:off x="5541462" y="206787"/>
            <a:ext cx="3120009" cy="2504694"/>
          </a:xfrm>
          <a:prstGeom prst="rect">
            <a:avLst/>
          </a:prstGeom>
        </p:spPr>
      </p:pic>
      <p:pic>
        <p:nvPicPr>
          <p:cNvPr id="6" name="Picture 5"/>
          <p:cNvPicPr>
            <a:picLocks noChangeAspect="1"/>
          </p:cNvPicPr>
          <p:nvPr/>
        </p:nvPicPr>
        <p:blipFill>
          <a:blip r:embed="rId5"/>
          <a:stretch>
            <a:fillRect/>
          </a:stretch>
        </p:blipFill>
        <p:spPr>
          <a:xfrm>
            <a:off x="5541461" y="2903770"/>
            <a:ext cx="3120009" cy="2504694"/>
          </a:xfrm>
          <a:prstGeom prst="rect">
            <a:avLst/>
          </a:prstGeom>
        </p:spPr>
      </p:pic>
      <p:pic>
        <p:nvPicPr>
          <p:cNvPr id="7" name="Picture 6"/>
          <p:cNvPicPr>
            <a:picLocks noChangeAspect="1"/>
          </p:cNvPicPr>
          <p:nvPr/>
        </p:nvPicPr>
        <p:blipFill>
          <a:blip r:embed="rId6"/>
          <a:stretch>
            <a:fillRect/>
          </a:stretch>
        </p:blipFill>
        <p:spPr>
          <a:xfrm>
            <a:off x="8768906" y="183222"/>
            <a:ext cx="3120009" cy="2504694"/>
          </a:xfrm>
          <a:prstGeom prst="rect">
            <a:avLst/>
          </a:prstGeom>
        </p:spPr>
      </p:pic>
      <p:pic>
        <p:nvPicPr>
          <p:cNvPr id="8" name="Picture 7"/>
          <p:cNvPicPr>
            <a:picLocks noChangeAspect="1"/>
          </p:cNvPicPr>
          <p:nvPr/>
        </p:nvPicPr>
        <p:blipFill>
          <a:blip r:embed="rId7"/>
          <a:stretch>
            <a:fillRect/>
          </a:stretch>
        </p:blipFill>
        <p:spPr>
          <a:xfrm>
            <a:off x="8768905" y="2882505"/>
            <a:ext cx="3120009" cy="2504694"/>
          </a:xfrm>
          <a:prstGeom prst="rect">
            <a:avLst/>
          </a:prstGeom>
        </p:spPr>
      </p:pic>
      <p:sp>
        <p:nvSpPr>
          <p:cNvPr id="13" name="TextBox 12">
            <a:extLst>
              <a:ext uri="{FF2B5EF4-FFF2-40B4-BE49-F238E27FC236}">
                <a16:creationId xmlns:a16="http://schemas.microsoft.com/office/drawing/2014/main" id="{F1AD80F9-1B0F-460D-A16C-3AA17F7AADD4}"/>
              </a:ext>
            </a:extLst>
          </p:cNvPr>
          <p:cNvSpPr txBox="1"/>
          <p:nvPr/>
        </p:nvSpPr>
        <p:spPr>
          <a:xfrm>
            <a:off x="2304657" y="6306587"/>
            <a:ext cx="2584446"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Source: 2000 and 2010 Decennial Census, SF1, table P12, D-G.</a:t>
            </a:r>
          </a:p>
        </p:txBody>
      </p:sp>
      <p:sp>
        <p:nvSpPr>
          <p:cNvPr id="10" name="Right Bracket 9">
            <a:extLst>
              <a:ext uri="{FF2B5EF4-FFF2-40B4-BE49-F238E27FC236}">
                <a16:creationId xmlns:a16="http://schemas.microsoft.com/office/drawing/2014/main" id="{153B8984-C050-4BF1-90AC-C19E03F0AC20}"/>
              </a:ext>
            </a:extLst>
          </p:cNvPr>
          <p:cNvSpPr/>
          <p:nvPr/>
        </p:nvSpPr>
        <p:spPr>
          <a:xfrm>
            <a:off x="7924454" y="1020724"/>
            <a:ext cx="60597" cy="829341"/>
          </a:xfrm>
          <a:prstGeom prst="rightBracket">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Bracket 10">
            <a:extLst>
              <a:ext uri="{FF2B5EF4-FFF2-40B4-BE49-F238E27FC236}">
                <a16:creationId xmlns:a16="http://schemas.microsoft.com/office/drawing/2014/main" id="{2D19F1EF-BD6C-4A75-ACCC-C324240901AB}"/>
              </a:ext>
            </a:extLst>
          </p:cNvPr>
          <p:cNvSpPr/>
          <p:nvPr/>
        </p:nvSpPr>
        <p:spPr>
          <a:xfrm flipV="1">
            <a:off x="11287887" y="435935"/>
            <a:ext cx="99583" cy="838484"/>
          </a:xfrm>
          <a:prstGeom prst="rightBracket">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Rectangle 4">
            <a:extLst>
              <a:ext uri="{FF2B5EF4-FFF2-40B4-BE49-F238E27FC236}">
                <a16:creationId xmlns:a16="http://schemas.microsoft.com/office/drawing/2014/main" id="{934C4C1E-FE80-46F2-9C34-1EF75583F2B2}"/>
              </a:ext>
            </a:extLst>
          </p:cNvPr>
          <p:cNvSpPr/>
          <p:nvPr/>
        </p:nvSpPr>
        <p:spPr>
          <a:xfrm>
            <a:off x="7101465" y="3997842"/>
            <a:ext cx="1234461" cy="6379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8">
            <a:extLst>
              <a:ext uri="{FF2B5EF4-FFF2-40B4-BE49-F238E27FC236}">
                <a16:creationId xmlns:a16="http://schemas.microsoft.com/office/drawing/2014/main" id="{1870A21C-8F77-473E-B546-07540F24E571}"/>
              </a:ext>
            </a:extLst>
          </p:cNvPr>
          <p:cNvSpPr>
            <a:spLocks noGrp="1"/>
          </p:cNvSpPr>
          <p:nvPr>
            <p:ph type="sldNum" sz="quarter" idx="4"/>
          </p:nvPr>
        </p:nvSpPr>
        <p:spPr/>
        <p:txBody>
          <a:bodyPr/>
          <a:lstStyle/>
          <a:p>
            <a:fld id="{6F76CED3-3A32-4ECA-A687-1D1204EB9FF6}" type="slidenum">
              <a:rPr lang="en-US" smtClean="0"/>
              <a:t>16</a:t>
            </a:fld>
            <a:endParaRPr lang="en-US" dirty="0"/>
          </a:p>
        </p:txBody>
      </p:sp>
      <p:grpSp>
        <p:nvGrpSpPr>
          <p:cNvPr id="20" name="Group 19">
            <a:extLst>
              <a:ext uri="{FF2B5EF4-FFF2-40B4-BE49-F238E27FC236}">
                <a16:creationId xmlns:a16="http://schemas.microsoft.com/office/drawing/2014/main" id="{101B2AE0-A93B-4D6D-8B22-9FDB8DB41490}"/>
              </a:ext>
            </a:extLst>
          </p:cNvPr>
          <p:cNvGrpSpPr/>
          <p:nvPr/>
        </p:nvGrpSpPr>
        <p:grpSpPr>
          <a:xfrm>
            <a:off x="87067" y="6452900"/>
            <a:ext cx="2006049" cy="365760"/>
            <a:chOff x="87067" y="6452900"/>
            <a:chExt cx="2006049" cy="365760"/>
          </a:xfrm>
        </p:grpSpPr>
        <p:sp>
          <p:nvSpPr>
            <p:cNvPr id="21" name="Action Button: Go to Beginning 20">
              <a:hlinkClick r:id="" action="ppaction://hlinkshowjump?jump=firstslide" highlightClick="1"/>
              <a:extLst>
                <a:ext uri="{FF2B5EF4-FFF2-40B4-BE49-F238E27FC236}">
                  <a16:creationId xmlns:a16="http://schemas.microsoft.com/office/drawing/2014/main" id="{62FAD3BB-C857-45CC-9794-BA41B3331A07}"/>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ction Button: Go Back or Previous 21">
              <a:hlinkClick r:id="" action="ppaction://hlinkshowjump?jump=previousslide" highlightClick="1"/>
              <a:extLst>
                <a:ext uri="{FF2B5EF4-FFF2-40B4-BE49-F238E27FC236}">
                  <a16:creationId xmlns:a16="http://schemas.microsoft.com/office/drawing/2014/main" id="{A34421C0-9ECC-48BF-9661-6FA4DFAAD92A}"/>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Go Forward or Next 22">
              <a:hlinkClick r:id="" action="ppaction://hlinkshowjump?jump=nextslide" highlightClick="1"/>
              <a:extLst>
                <a:ext uri="{FF2B5EF4-FFF2-40B4-BE49-F238E27FC236}">
                  <a16:creationId xmlns:a16="http://schemas.microsoft.com/office/drawing/2014/main" id="{67806B49-9001-45CF-98F3-468F28723E95}"/>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Go to End 23">
              <a:hlinkClick r:id="rId8" action="ppaction://hlinksldjump" highlightClick="1"/>
              <a:extLst>
                <a:ext uri="{FF2B5EF4-FFF2-40B4-BE49-F238E27FC236}">
                  <a16:creationId xmlns:a16="http://schemas.microsoft.com/office/drawing/2014/main" id="{38BB20DC-B76E-4176-A7F6-623A53E89F8D}"/>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9"/>
              <a:extLst>
                <a:ext uri="{FF2B5EF4-FFF2-40B4-BE49-F238E27FC236}">
                  <a16:creationId xmlns:a16="http://schemas.microsoft.com/office/drawing/2014/main" id="{6C55D761-F874-4867-AD79-4C0F6D2245B9}"/>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153490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animBg="1"/>
      <p:bldP spid="11"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21721"/>
            <a:ext cx="6858000" cy="6858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0" y="21721"/>
            <a:ext cx="6858000" cy="6858000"/>
          </a:xfrm>
          <a:prstGeom prst="rect">
            <a:avLst/>
          </a:prstGeom>
        </p:spPr>
      </p:pic>
      <p:sp>
        <p:nvSpPr>
          <p:cNvPr id="6" name="Title 5"/>
          <p:cNvSpPr>
            <a:spLocks noGrp="1"/>
          </p:cNvSpPr>
          <p:nvPr>
            <p:ph type="title"/>
          </p:nvPr>
        </p:nvSpPr>
        <p:spPr/>
        <p:txBody>
          <a:bodyPr>
            <a:noAutofit/>
          </a:bodyPr>
          <a:lstStyle/>
          <a:p>
            <a:r>
              <a:rPr lang="en-US" sz="3200" b="1" dirty="0"/>
              <a:t>Mapping of Race and Diversity</a:t>
            </a:r>
          </a:p>
        </p:txBody>
      </p:sp>
      <p:sp>
        <p:nvSpPr>
          <p:cNvPr id="7" name="Content Placeholder 6"/>
          <p:cNvSpPr>
            <a:spLocks noGrp="1"/>
          </p:cNvSpPr>
          <p:nvPr>
            <p:ph idx="1"/>
          </p:nvPr>
        </p:nvSpPr>
        <p:spPr>
          <a:xfrm>
            <a:off x="1444121" y="1018954"/>
            <a:ext cx="3806685" cy="5817325"/>
          </a:xfrm>
        </p:spPr>
        <p:txBody>
          <a:bodyPr>
            <a:normAutofit lnSpcReduction="10000"/>
          </a:bodyPr>
          <a:lstStyle/>
          <a:p>
            <a:r>
              <a:rPr lang="en-US" sz="1600" dirty="0"/>
              <a:t>The maps in this slide are based on data from the 2010 Census.</a:t>
            </a:r>
          </a:p>
          <a:p>
            <a:r>
              <a:rPr lang="en-US" sz="1600" dirty="0"/>
              <a:t>Portland’s age 65+ population is predominately White, except in the northeast (MLK-Alberta, Interstate Corridor, which house much of Portland’s older Black population), and the southeast parts of the city (which house many of Portland’s older Asians; the western suburbs also show more older Asians).  </a:t>
            </a:r>
          </a:p>
          <a:p>
            <a:r>
              <a:rPr lang="en-US" sz="1600" dirty="0"/>
              <a:t>Portland’s population west of the Willamette River is especially lacking in diversity among those age 65+.</a:t>
            </a:r>
          </a:p>
          <a:p>
            <a:r>
              <a:rPr lang="en-US" sz="1600" dirty="0"/>
              <a:t>By contrast, Portland’s younger working-age (20-44) population is more diverse, particularly in St. Johns, </a:t>
            </a:r>
            <a:r>
              <a:rPr lang="en-US" sz="1600" dirty="0" err="1"/>
              <a:t>Roseway</a:t>
            </a:r>
            <a:r>
              <a:rPr lang="en-US" sz="1600" dirty="0"/>
              <a:t>-Cully and most neighborhoods east of 50</a:t>
            </a:r>
            <a:r>
              <a:rPr lang="en-US" sz="1600" baseline="30000" dirty="0"/>
              <a:t>th </a:t>
            </a:r>
            <a:r>
              <a:rPr lang="en-US" sz="1600" dirty="0"/>
              <a:t>Avenue. </a:t>
            </a:r>
          </a:p>
          <a:p>
            <a:r>
              <a:rPr lang="en-US" sz="1600" dirty="0"/>
              <a:t>The MLK-Alberta and Interstate Corridor areas have a smaller share of the younger working-age Black population, compared with the older Black population in that area.</a:t>
            </a:r>
          </a:p>
        </p:txBody>
      </p:sp>
      <p:sp>
        <p:nvSpPr>
          <p:cNvPr id="10" name="Rectangle 9">
            <a:extLst>
              <a:ext uri="{FF2B5EF4-FFF2-40B4-BE49-F238E27FC236}">
                <a16:creationId xmlns:a16="http://schemas.microsoft.com/office/drawing/2014/main" id="{9B65AFB9-8C51-4BD1-920A-9F34DB2D470D}"/>
              </a:ext>
            </a:extLst>
          </p:cNvPr>
          <p:cNvSpPr/>
          <p:nvPr/>
        </p:nvSpPr>
        <p:spPr>
          <a:xfrm>
            <a:off x="10620285" y="6314180"/>
            <a:ext cx="1425636" cy="553998"/>
          </a:xfrm>
          <a:prstGeom prst="rect">
            <a:avLst/>
          </a:prstGeom>
          <a:solidFill>
            <a:schemeClr val="bg1"/>
          </a:solidFill>
        </p:spPr>
        <p:txBody>
          <a:bodyPr wrap="square">
            <a:spAutoFit/>
          </a:bodyPr>
          <a:lstStyle/>
          <a:p>
            <a:pPr lvl="0"/>
            <a:r>
              <a:rPr lang="en-US" sz="1000" dirty="0"/>
              <a:t>Source: 2000 and 2010 </a:t>
            </a:r>
          </a:p>
          <a:p>
            <a:pPr lvl="0"/>
            <a:r>
              <a:rPr lang="en-US" sz="1000" dirty="0"/>
              <a:t>Decennial Census, SF1, tables P12, A-G.</a:t>
            </a:r>
          </a:p>
        </p:txBody>
      </p:sp>
      <p:grpSp>
        <p:nvGrpSpPr>
          <p:cNvPr id="8" name="Group 7">
            <a:extLst>
              <a:ext uri="{FF2B5EF4-FFF2-40B4-BE49-F238E27FC236}">
                <a16:creationId xmlns:a16="http://schemas.microsoft.com/office/drawing/2014/main" id="{B12D5C96-D352-4413-9611-FDDFC7CD932B}"/>
              </a:ext>
            </a:extLst>
          </p:cNvPr>
          <p:cNvGrpSpPr/>
          <p:nvPr/>
        </p:nvGrpSpPr>
        <p:grpSpPr>
          <a:xfrm>
            <a:off x="7566523" y="1003996"/>
            <a:ext cx="833346" cy="4342068"/>
            <a:chOff x="7566523" y="1003996"/>
            <a:chExt cx="833346" cy="4342068"/>
          </a:xfrm>
        </p:grpSpPr>
        <p:sp>
          <p:nvSpPr>
            <p:cNvPr id="3" name="Arrow: Up 2">
              <a:extLst>
                <a:ext uri="{FF2B5EF4-FFF2-40B4-BE49-F238E27FC236}">
                  <a16:creationId xmlns:a16="http://schemas.microsoft.com/office/drawing/2014/main" id="{2B962DAF-28D8-4B7A-93E5-FE358DE0D4CB}"/>
                </a:ext>
              </a:extLst>
            </p:cNvPr>
            <p:cNvSpPr/>
            <p:nvPr/>
          </p:nvSpPr>
          <p:spPr>
            <a:xfrm rot="1346047">
              <a:off x="8185458" y="1003996"/>
              <a:ext cx="214411" cy="214411"/>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Up 8">
              <a:extLst>
                <a:ext uri="{FF2B5EF4-FFF2-40B4-BE49-F238E27FC236}">
                  <a16:creationId xmlns:a16="http://schemas.microsoft.com/office/drawing/2014/main" id="{E8E00C4F-15EC-492D-A9E3-62F20901C1C0}"/>
                </a:ext>
              </a:extLst>
            </p:cNvPr>
            <p:cNvSpPr/>
            <p:nvPr/>
          </p:nvSpPr>
          <p:spPr>
            <a:xfrm>
              <a:off x="7566523" y="5131653"/>
              <a:ext cx="214411" cy="214411"/>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6F294001-114A-43DD-A436-7BC55F029843}"/>
              </a:ext>
            </a:extLst>
          </p:cNvPr>
          <p:cNvSpPr txBox="1"/>
          <p:nvPr/>
        </p:nvSpPr>
        <p:spPr>
          <a:xfrm>
            <a:off x="11515773" y="745120"/>
            <a:ext cx="377605" cy="125737"/>
          </a:xfrm>
          <a:prstGeom prst="rect">
            <a:avLst/>
          </a:prstGeom>
          <a:solidFill>
            <a:schemeClr val="bg2"/>
          </a:solidFill>
        </p:spPr>
        <p:txBody>
          <a:bodyPr wrap="square" lIns="0" tIns="0" rIns="0" bIns="0" rtlCol="0" anchor="ctr" anchorCtr="0">
            <a:spAutoFit/>
          </a:bodyPr>
          <a:lstStyle/>
          <a:p>
            <a:r>
              <a:rPr lang="en-US" sz="800" dirty="0"/>
              <a:t> 1,600</a:t>
            </a:r>
          </a:p>
        </p:txBody>
      </p:sp>
      <p:sp>
        <p:nvSpPr>
          <p:cNvPr id="12" name="Rectangle 11">
            <a:extLst>
              <a:ext uri="{FF2B5EF4-FFF2-40B4-BE49-F238E27FC236}">
                <a16:creationId xmlns:a16="http://schemas.microsoft.com/office/drawing/2014/main" id="{CF8230A8-09B8-46ED-9F6E-D8EB2F5F5188}"/>
              </a:ext>
            </a:extLst>
          </p:cNvPr>
          <p:cNvSpPr/>
          <p:nvPr/>
        </p:nvSpPr>
        <p:spPr>
          <a:xfrm>
            <a:off x="1444121" y="962587"/>
            <a:ext cx="3889879" cy="2336024"/>
          </a:xfrm>
          <a:prstGeom prst="rect">
            <a:avLst/>
          </a:prstGeom>
        </p:spPr>
        <p:txBody>
          <a:bodyPr wrap="square">
            <a:spAutoFit/>
          </a:bodyPr>
          <a:lstStyle/>
          <a:p>
            <a:pPr marL="228600" lvl="0" indent="-228600">
              <a:lnSpc>
                <a:spcPct val="90000"/>
              </a:lnSpc>
              <a:buClr>
                <a:srgbClr val="714B25"/>
              </a:buClr>
              <a:buSzPts val="1600"/>
              <a:buChar char="•"/>
            </a:pPr>
            <a:r>
              <a:rPr lang="en-US" b="1" dirty="0">
                <a:solidFill>
                  <a:srgbClr val="714B25"/>
                </a:solidFill>
              </a:rPr>
              <a:t>Diversity Index:</a:t>
            </a:r>
            <a:r>
              <a:rPr lang="en-US" dirty="0">
                <a:solidFill>
                  <a:srgbClr val="714B25"/>
                </a:solidFill>
              </a:rPr>
              <a:t> This metric details how similar or diverse a census tract is compared to those within the tract. A lower score here (purples) represents more diversity; a higher score (greens) represents less diversity. </a:t>
            </a:r>
          </a:p>
          <a:p>
            <a:pPr marL="228600" lvl="0" indent="-228600">
              <a:lnSpc>
                <a:spcPct val="90000"/>
              </a:lnSpc>
              <a:buClr>
                <a:srgbClr val="714B25"/>
              </a:buClr>
              <a:buSzPts val="1600"/>
              <a:buChar char="•"/>
            </a:pPr>
            <a:r>
              <a:rPr lang="en-US" dirty="0">
                <a:solidFill>
                  <a:srgbClr val="714B25"/>
                </a:solidFill>
              </a:rPr>
              <a:t>Note: Portland’s city boundary in shown as a dashed black line</a:t>
            </a:r>
            <a:r>
              <a:rPr lang="en-US" dirty="0"/>
              <a:t>.</a:t>
            </a:r>
          </a:p>
        </p:txBody>
      </p:sp>
      <p:sp>
        <p:nvSpPr>
          <p:cNvPr id="13" name="Content Placeholder 3">
            <a:extLst>
              <a:ext uri="{FF2B5EF4-FFF2-40B4-BE49-F238E27FC236}">
                <a16:creationId xmlns:a16="http://schemas.microsoft.com/office/drawing/2014/main" id="{3D60DE9E-8ADE-4D7F-BA8B-B5290704546D}"/>
              </a:ext>
            </a:extLst>
          </p:cNvPr>
          <p:cNvSpPr>
            <a:spLocks noGrp="1"/>
          </p:cNvSpPr>
          <p:nvPr>
            <p:ph idx="10"/>
          </p:nvPr>
        </p:nvSpPr>
        <p:spPr>
          <a:xfrm>
            <a:off x="92876" y="1111201"/>
            <a:ext cx="1351245" cy="3721797"/>
          </a:xfrm>
        </p:spPr>
        <p:txBody>
          <a:bodyPr>
            <a:normAutofit/>
          </a:bodyPr>
          <a:lstStyle/>
          <a:p>
            <a:r>
              <a:rPr lang="en-US" dirty="0">
                <a:hlinkClick r:id="" action="ppaction://hlinkshowjump?jump=firstslide"/>
              </a:rPr>
              <a:t>First page</a:t>
            </a:r>
            <a:endParaRPr lang="en-US" dirty="0">
              <a:hlinkClick r:id="rId6" action="ppaction://hlinksldjump"/>
            </a:endParaRPr>
          </a:p>
          <a:p>
            <a:r>
              <a:rPr lang="en-US" dirty="0">
                <a:hlinkClick r:id="rId6" action="ppaction://hlinksldjump"/>
              </a:rPr>
              <a:t>Portland and comparison cities</a:t>
            </a:r>
            <a:endParaRPr lang="en-US" dirty="0"/>
          </a:p>
          <a:p>
            <a:r>
              <a:rPr lang="en-US" dirty="0">
                <a:hlinkClick r:id="rId7" action="ppaction://hlinksldjump"/>
              </a:rPr>
              <a:t>City-suburb comparison</a:t>
            </a:r>
            <a:endParaRPr lang="en-US" dirty="0"/>
          </a:p>
          <a:p>
            <a:r>
              <a:rPr lang="en-US" dirty="0">
                <a:hlinkClick r:id="rId8" action="ppaction://hlinksldjump"/>
              </a:rPr>
              <a:t>Age structure by race</a:t>
            </a:r>
            <a:endParaRPr lang="en-US" dirty="0"/>
          </a:p>
          <a:p>
            <a:r>
              <a:rPr lang="en-US" dirty="0">
                <a:hlinkClick r:id="rId9" action="ppaction://hlinksldjump"/>
              </a:rPr>
              <a:t>Mapping race and diversity</a:t>
            </a:r>
            <a:endParaRPr lang="en-US" dirty="0"/>
          </a:p>
          <a:p>
            <a:r>
              <a:rPr lang="en-US" dirty="0">
                <a:hlinkClick r:id="rId10" action="ppaction://hlinksldjump"/>
              </a:rPr>
              <a:t>Blacks</a:t>
            </a:r>
            <a:endParaRPr lang="en-US" dirty="0"/>
          </a:p>
          <a:p>
            <a:r>
              <a:rPr lang="en-US" dirty="0">
                <a:hlinkClick r:id="rId11" action="ppaction://hlinksldjump"/>
              </a:rPr>
              <a:t>Asians</a:t>
            </a:r>
            <a:endParaRPr lang="en-US" dirty="0"/>
          </a:p>
          <a:p>
            <a:r>
              <a:rPr lang="en-US" dirty="0">
                <a:hlinkClick r:id="rId12" action="ppaction://hlinksldjump"/>
              </a:rPr>
              <a:t>Native Americans</a:t>
            </a:r>
            <a:endParaRPr lang="en-US" dirty="0"/>
          </a:p>
          <a:p>
            <a:r>
              <a:rPr lang="en-US" dirty="0">
                <a:hlinkClick r:id="rId13" action="ppaction://hlinksldjump"/>
              </a:rPr>
              <a:t>Hispanics</a:t>
            </a:r>
            <a:endParaRPr lang="en-US" dirty="0"/>
          </a:p>
        </p:txBody>
      </p:sp>
      <p:sp>
        <p:nvSpPr>
          <p:cNvPr id="2" name="Slide Number Placeholder 1">
            <a:extLst>
              <a:ext uri="{FF2B5EF4-FFF2-40B4-BE49-F238E27FC236}">
                <a16:creationId xmlns:a16="http://schemas.microsoft.com/office/drawing/2014/main" id="{D3D74AD3-3753-4770-B239-C46B3B46654F}"/>
              </a:ext>
            </a:extLst>
          </p:cNvPr>
          <p:cNvSpPr>
            <a:spLocks noGrp="1"/>
          </p:cNvSpPr>
          <p:nvPr>
            <p:ph type="sldNum" sz="quarter" idx="4"/>
          </p:nvPr>
        </p:nvSpPr>
        <p:spPr>
          <a:xfrm>
            <a:off x="11704575" y="-93165"/>
            <a:ext cx="482065" cy="365125"/>
          </a:xfrm>
        </p:spPr>
        <p:txBody>
          <a:bodyPr/>
          <a:lstStyle/>
          <a:p>
            <a:fld id="{6F76CED3-3A32-4ECA-A687-1D1204EB9FF6}" type="slidenum">
              <a:rPr lang="en-US" smtClean="0"/>
              <a:t>17</a:t>
            </a:fld>
            <a:endParaRPr lang="en-US" dirty="0"/>
          </a:p>
        </p:txBody>
      </p:sp>
      <p:grpSp>
        <p:nvGrpSpPr>
          <p:cNvPr id="20" name="Group 19">
            <a:extLst>
              <a:ext uri="{FF2B5EF4-FFF2-40B4-BE49-F238E27FC236}">
                <a16:creationId xmlns:a16="http://schemas.microsoft.com/office/drawing/2014/main" id="{BE74BC41-A885-4238-8ACA-F5800A864C80}"/>
              </a:ext>
            </a:extLst>
          </p:cNvPr>
          <p:cNvGrpSpPr/>
          <p:nvPr/>
        </p:nvGrpSpPr>
        <p:grpSpPr>
          <a:xfrm>
            <a:off x="87067" y="6452900"/>
            <a:ext cx="2006049" cy="365760"/>
            <a:chOff x="87067" y="6452900"/>
            <a:chExt cx="2006049" cy="365760"/>
          </a:xfrm>
        </p:grpSpPr>
        <p:sp>
          <p:nvSpPr>
            <p:cNvPr id="21" name="Action Button: Go to Beginning 20">
              <a:hlinkClick r:id="" action="ppaction://hlinkshowjump?jump=firstslide" highlightClick="1"/>
              <a:extLst>
                <a:ext uri="{FF2B5EF4-FFF2-40B4-BE49-F238E27FC236}">
                  <a16:creationId xmlns:a16="http://schemas.microsoft.com/office/drawing/2014/main" id="{AB6C04AA-7BDD-4746-86BC-49F583122749}"/>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ction Button: Go Back or Previous 21">
              <a:hlinkClick r:id="" action="ppaction://hlinkshowjump?jump=previousslide" highlightClick="1"/>
              <a:extLst>
                <a:ext uri="{FF2B5EF4-FFF2-40B4-BE49-F238E27FC236}">
                  <a16:creationId xmlns:a16="http://schemas.microsoft.com/office/drawing/2014/main" id="{F5792FE5-823F-4CC1-AC7E-C86FF627513A}"/>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Go Forward or Next 22">
              <a:hlinkClick r:id="" action="ppaction://hlinkshowjump?jump=nextslide" highlightClick="1"/>
              <a:extLst>
                <a:ext uri="{FF2B5EF4-FFF2-40B4-BE49-F238E27FC236}">
                  <a16:creationId xmlns:a16="http://schemas.microsoft.com/office/drawing/2014/main" id="{86F55087-21AC-4E54-9350-0EA2DDDC6ABC}"/>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Go to End 23">
              <a:hlinkClick r:id="rId14" action="ppaction://hlinksldjump" highlightClick="1"/>
              <a:extLst>
                <a:ext uri="{FF2B5EF4-FFF2-40B4-BE49-F238E27FC236}">
                  <a16:creationId xmlns:a16="http://schemas.microsoft.com/office/drawing/2014/main" id="{9669423B-0B57-4BC4-A553-EF956DE6BC4D}"/>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15"/>
              <a:extLst>
                <a:ext uri="{FF2B5EF4-FFF2-40B4-BE49-F238E27FC236}">
                  <a16:creationId xmlns:a16="http://schemas.microsoft.com/office/drawing/2014/main" id="{7C7FA896-6D70-42A9-9C78-A19B65A674AF}"/>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311449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2" name="Title 1">
            <a:extLst>
              <a:ext uri="{FF2B5EF4-FFF2-40B4-BE49-F238E27FC236}">
                <a16:creationId xmlns:a16="http://schemas.microsoft.com/office/drawing/2014/main" id="{35165616-9FFB-49DC-8D56-2BB74C5D8763}"/>
              </a:ext>
            </a:extLst>
          </p:cNvPr>
          <p:cNvSpPr>
            <a:spLocks noGrp="1"/>
          </p:cNvSpPr>
          <p:nvPr>
            <p:ph type="title"/>
          </p:nvPr>
        </p:nvSpPr>
        <p:spPr>
          <a:xfrm>
            <a:off x="358745" y="0"/>
            <a:ext cx="4508589" cy="1701209"/>
          </a:xfrm>
        </p:spPr>
        <p:txBody>
          <a:bodyPr/>
          <a:lstStyle/>
          <a:p>
            <a:r>
              <a:rPr lang="en-US" sz="3200" dirty="0"/>
              <a:t>The Changing Location of Portland’s Age 65+ Black Population</a:t>
            </a:r>
          </a:p>
        </p:txBody>
      </p:sp>
      <p:sp>
        <p:nvSpPr>
          <p:cNvPr id="3" name="Content Placeholder 2"/>
          <p:cNvSpPr>
            <a:spLocks noGrp="1"/>
          </p:cNvSpPr>
          <p:nvPr>
            <p:ph idx="1"/>
          </p:nvPr>
        </p:nvSpPr>
        <p:spPr>
          <a:xfrm>
            <a:off x="1510748" y="1701209"/>
            <a:ext cx="3663280" cy="3978784"/>
          </a:xfrm>
        </p:spPr>
        <p:txBody>
          <a:bodyPr>
            <a:normAutofit fontScale="92500"/>
          </a:bodyPr>
          <a:lstStyle/>
          <a:p>
            <a:r>
              <a:rPr lang="en-US" sz="1600" dirty="0"/>
              <a:t>In the past 20 years there has been a major shift in Portland’s Black population from the core area in Northeast Portland to the east side of the city, and outside the city to east Multnomah County and suburban counties.</a:t>
            </a:r>
          </a:p>
          <a:p>
            <a:r>
              <a:rPr lang="en-US" sz="1600" dirty="0"/>
              <a:t>The next two maps show a simulation of the location of Portland’s age 65+ Blacks in 2000 and 2010, based on block-group data from the Census.</a:t>
            </a:r>
          </a:p>
          <a:p>
            <a:r>
              <a:rPr lang="en-US" sz="1600" dirty="0"/>
              <a:t>In 2000, nearly all older Blacks lived in the Interstate Corridor and MLK Alberta supertract/20-minute neighborhoods.</a:t>
            </a:r>
          </a:p>
          <a:p>
            <a:r>
              <a:rPr lang="en-US" sz="1600" dirty="0"/>
              <a:t>By 2010, there had been an eastward shift from the core area, diffusing toward Portland’s east side.</a:t>
            </a:r>
          </a:p>
        </p:txBody>
      </p:sp>
      <p:sp>
        <p:nvSpPr>
          <p:cNvPr id="9" name="Rectangle 8">
            <a:extLst>
              <a:ext uri="{FF2B5EF4-FFF2-40B4-BE49-F238E27FC236}">
                <a16:creationId xmlns:a16="http://schemas.microsoft.com/office/drawing/2014/main" id="{E8A81138-8684-4285-94D1-2820676CDBAC}"/>
              </a:ext>
            </a:extLst>
          </p:cNvPr>
          <p:cNvSpPr/>
          <p:nvPr/>
        </p:nvSpPr>
        <p:spPr>
          <a:xfrm>
            <a:off x="2341899" y="6387773"/>
            <a:ext cx="2594113" cy="430887"/>
          </a:xfrm>
          <a:prstGeom prst="rect">
            <a:avLst/>
          </a:prstGeom>
          <a:noFill/>
        </p:spPr>
        <p:txBody>
          <a:bodyPr wrap="square">
            <a:spAutoFit/>
          </a:bodyPr>
          <a:lstStyle/>
          <a:p>
            <a:pPr lvl="0"/>
            <a:r>
              <a:rPr lang="en-US" sz="1100" dirty="0"/>
              <a:t>Source: 2000 and 2010 Decennial Census, SF1, tables P12B.</a:t>
            </a:r>
          </a:p>
        </p:txBody>
      </p:sp>
      <p:sp>
        <p:nvSpPr>
          <p:cNvPr id="7" name="Content Placeholder 3">
            <a:extLst>
              <a:ext uri="{FF2B5EF4-FFF2-40B4-BE49-F238E27FC236}">
                <a16:creationId xmlns:a16="http://schemas.microsoft.com/office/drawing/2014/main" id="{CB2E3B87-2524-44CB-BBE0-C4DFE87537C3}"/>
              </a:ext>
            </a:extLst>
          </p:cNvPr>
          <p:cNvSpPr>
            <a:spLocks noGrp="1"/>
          </p:cNvSpPr>
          <p:nvPr>
            <p:ph idx="10"/>
          </p:nvPr>
        </p:nvSpPr>
        <p:spPr>
          <a:xfrm>
            <a:off x="79517" y="1761360"/>
            <a:ext cx="1351245" cy="3721797"/>
          </a:xfrm>
        </p:spPr>
        <p:txBody>
          <a:bodyPr>
            <a:normAutofit/>
          </a:bodyPr>
          <a:lstStyle/>
          <a:p>
            <a:r>
              <a:rPr lang="en-US" dirty="0">
                <a:hlinkClick r:id="" action="ppaction://hlinkshowjump?jump=firstslide"/>
              </a:rPr>
              <a:t>First page</a:t>
            </a:r>
            <a:endParaRPr lang="en-US" dirty="0">
              <a:hlinkClick r:id="rId6" action="ppaction://hlinksldjump"/>
            </a:endParaRPr>
          </a:p>
          <a:p>
            <a:r>
              <a:rPr lang="en-US" dirty="0">
                <a:hlinkClick r:id="rId6" action="ppaction://hlinksldjump"/>
              </a:rPr>
              <a:t>Portland and comparison cities</a:t>
            </a:r>
            <a:endParaRPr lang="en-US" dirty="0"/>
          </a:p>
          <a:p>
            <a:r>
              <a:rPr lang="en-US" dirty="0">
                <a:hlinkClick r:id="rId7" action="ppaction://hlinksldjump"/>
              </a:rPr>
              <a:t>City-suburb comparison</a:t>
            </a:r>
            <a:endParaRPr lang="en-US" dirty="0"/>
          </a:p>
          <a:p>
            <a:r>
              <a:rPr lang="en-US" dirty="0">
                <a:hlinkClick r:id="rId8" action="ppaction://hlinksldjump"/>
              </a:rPr>
              <a:t>Age structure by race</a:t>
            </a:r>
            <a:endParaRPr lang="en-US" dirty="0"/>
          </a:p>
          <a:p>
            <a:r>
              <a:rPr lang="en-US" dirty="0">
                <a:hlinkClick r:id="rId9" action="ppaction://hlinksldjump"/>
              </a:rPr>
              <a:t>Mapping race and diversity</a:t>
            </a:r>
            <a:endParaRPr lang="en-US" dirty="0"/>
          </a:p>
          <a:p>
            <a:r>
              <a:rPr lang="en-US" dirty="0">
                <a:hlinkClick r:id="rId10" action="ppaction://hlinksldjump"/>
              </a:rPr>
              <a:t>Blacks</a:t>
            </a:r>
            <a:endParaRPr lang="en-US" dirty="0"/>
          </a:p>
          <a:p>
            <a:r>
              <a:rPr lang="en-US" dirty="0">
                <a:hlinkClick r:id="rId11" action="ppaction://hlinksldjump"/>
              </a:rPr>
              <a:t>Asians</a:t>
            </a:r>
            <a:endParaRPr lang="en-US" dirty="0"/>
          </a:p>
          <a:p>
            <a:r>
              <a:rPr lang="en-US" dirty="0">
                <a:hlinkClick r:id="rId12" action="ppaction://hlinksldjump"/>
              </a:rPr>
              <a:t>Native Americans</a:t>
            </a:r>
            <a:endParaRPr lang="en-US" dirty="0"/>
          </a:p>
          <a:p>
            <a:r>
              <a:rPr lang="en-US" dirty="0">
                <a:hlinkClick r:id="rId13" action="ppaction://hlinksldjump"/>
              </a:rPr>
              <a:t>Hispanics</a:t>
            </a:r>
            <a:endParaRPr lang="en-US" dirty="0"/>
          </a:p>
        </p:txBody>
      </p:sp>
      <p:sp>
        <p:nvSpPr>
          <p:cNvPr id="6" name="Slide Number Placeholder 5">
            <a:extLst>
              <a:ext uri="{FF2B5EF4-FFF2-40B4-BE49-F238E27FC236}">
                <a16:creationId xmlns:a16="http://schemas.microsoft.com/office/drawing/2014/main" id="{88356A3B-44AC-414E-9EDC-8C1D687B12C9}"/>
              </a:ext>
            </a:extLst>
          </p:cNvPr>
          <p:cNvSpPr>
            <a:spLocks noGrp="1"/>
          </p:cNvSpPr>
          <p:nvPr>
            <p:ph type="sldNum" sz="quarter" idx="4"/>
          </p:nvPr>
        </p:nvSpPr>
        <p:spPr/>
        <p:txBody>
          <a:bodyPr/>
          <a:lstStyle/>
          <a:p>
            <a:fld id="{6F76CED3-3A32-4ECA-A687-1D1204EB9FF6}" type="slidenum">
              <a:rPr lang="en-US" smtClean="0"/>
              <a:t>18</a:t>
            </a:fld>
            <a:endParaRPr lang="en-US" dirty="0"/>
          </a:p>
        </p:txBody>
      </p:sp>
      <p:grpSp>
        <p:nvGrpSpPr>
          <p:cNvPr id="16" name="Group 15">
            <a:extLst>
              <a:ext uri="{FF2B5EF4-FFF2-40B4-BE49-F238E27FC236}">
                <a16:creationId xmlns:a16="http://schemas.microsoft.com/office/drawing/2014/main" id="{0ED091CB-B7CB-4692-BCEA-C7C0B90312F1}"/>
              </a:ext>
            </a:extLst>
          </p:cNvPr>
          <p:cNvGrpSpPr/>
          <p:nvPr/>
        </p:nvGrpSpPr>
        <p:grpSpPr>
          <a:xfrm>
            <a:off x="87067" y="6452900"/>
            <a:ext cx="2006049" cy="365760"/>
            <a:chOff x="87067" y="6452900"/>
            <a:chExt cx="2006049" cy="365760"/>
          </a:xfrm>
        </p:grpSpPr>
        <p:sp>
          <p:nvSpPr>
            <p:cNvPr id="17" name="Action Button: Go to Beginning 16">
              <a:hlinkClick r:id="" action="ppaction://hlinkshowjump?jump=firstslide" highlightClick="1"/>
              <a:extLst>
                <a:ext uri="{FF2B5EF4-FFF2-40B4-BE49-F238E27FC236}">
                  <a16:creationId xmlns:a16="http://schemas.microsoft.com/office/drawing/2014/main" id="{2A193CC1-6B84-4961-9F75-4F4EDB38AD45}"/>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Back or Previous 17">
              <a:hlinkClick r:id="" action="ppaction://hlinkshowjump?jump=previousslide" highlightClick="1"/>
              <a:extLst>
                <a:ext uri="{FF2B5EF4-FFF2-40B4-BE49-F238E27FC236}">
                  <a16:creationId xmlns:a16="http://schemas.microsoft.com/office/drawing/2014/main" id="{A67D79BF-739E-480A-A69D-F99906D2AFB7}"/>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ction Button: Go Forward or Next 18">
              <a:hlinkClick r:id="" action="ppaction://hlinkshowjump?jump=nextslide" highlightClick="1"/>
              <a:extLst>
                <a:ext uri="{FF2B5EF4-FFF2-40B4-BE49-F238E27FC236}">
                  <a16:creationId xmlns:a16="http://schemas.microsoft.com/office/drawing/2014/main" id="{28AB01F4-0F52-4E44-9ABC-CDFC8807029C}"/>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ction Button: Go to End 19">
              <a:hlinkClick r:id="rId14" action="ppaction://hlinksldjump" highlightClick="1"/>
              <a:extLst>
                <a:ext uri="{FF2B5EF4-FFF2-40B4-BE49-F238E27FC236}">
                  <a16:creationId xmlns:a16="http://schemas.microsoft.com/office/drawing/2014/main" id="{A3E27D20-4459-45AA-B3A8-42546DB580C1}"/>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hlinkClick r:id="rId15"/>
              <a:extLst>
                <a:ext uri="{FF2B5EF4-FFF2-40B4-BE49-F238E27FC236}">
                  <a16:creationId xmlns:a16="http://schemas.microsoft.com/office/drawing/2014/main" id="{837F8AFE-A82A-4800-A440-9B8188114894}"/>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416422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4" name="Title 3">
            <a:extLst>
              <a:ext uri="{FF2B5EF4-FFF2-40B4-BE49-F238E27FC236}">
                <a16:creationId xmlns:a16="http://schemas.microsoft.com/office/drawing/2014/main" id="{78409D15-AFF0-469B-9E61-3DE1C956E766}"/>
              </a:ext>
            </a:extLst>
          </p:cNvPr>
          <p:cNvSpPr>
            <a:spLocks noGrp="1"/>
          </p:cNvSpPr>
          <p:nvPr>
            <p:ph type="title"/>
          </p:nvPr>
        </p:nvSpPr>
        <p:spPr>
          <a:xfrm>
            <a:off x="419721" y="352421"/>
            <a:ext cx="4302034" cy="870857"/>
          </a:xfrm>
        </p:spPr>
        <p:txBody>
          <a:bodyPr/>
          <a:lstStyle/>
          <a:p>
            <a:r>
              <a:rPr lang="en-US" sz="3200" dirty="0"/>
              <a:t>Change Ratios for the Age 65+ Black Population</a:t>
            </a:r>
          </a:p>
        </p:txBody>
      </p:sp>
      <p:sp>
        <p:nvSpPr>
          <p:cNvPr id="5" name="Content Placeholder 4"/>
          <p:cNvSpPr>
            <a:spLocks noGrp="1"/>
          </p:cNvSpPr>
          <p:nvPr>
            <p:ph idx="1"/>
          </p:nvPr>
        </p:nvSpPr>
        <p:spPr>
          <a:xfrm>
            <a:off x="419720" y="1430142"/>
            <a:ext cx="4302035" cy="5817325"/>
          </a:xfrm>
        </p:spPr>
        <p:txBody>
          <a:bodyPr>
            <a:normAutofit/>
          </a:bodyPr>
          <a:lstStyle/>
          <a:p>
            <a:r>
              <a:rPr lang="en-US" sz="1600" dirty="0"/>
              <a:t>Using the data from the previous two maps this map shows the degree of change in the age 65+ Black population as a ratio of the 2010 to 2000 population.</a:t>
            </a:r>
          </a:p>
          <a:p>
            <a:r>
              <a:rPr lang="en-US" sz="1600" dirty="0"/>
              <a:t>The greatest loss of older Blacks was in the Albina core area, where the 2010 number dropped to as little as 61% (brown shadings) of the number in 2000. </a:t>
            </a:r>
          </a:p>
          <a:p>
            <a:r>
              <a:rPr lang="en-US" sz="1600" dirty="0"/>
              <a:t>By contrast the number grew more than three-fold (green shadings) in the Parkrose-</a:t>
            </a:r>
            <a:r>
              <a:rPr lang="en-US" sz="1600" dirty="0" err="1"/>
              <a:t>Argay</a:t>
            </a:r>
            <a:r>
              <a:rPr lang="en-US" sz="1600" dirty="0"/>
              <a:t> area and along the border of the St Johns and Interstate Corridor supertracts, due in part the constructions of New Columbia.</a:t>
            </a:r>
          </a:p>
          <a:p>
            <a:r>
              <a:rPr lang="en-US" sz="1600" dirty="0"/>
              <a:t>Superimposing the dot map specifically of Portland’s Black age 65+ population in 2010 shows that the majority still resided close to their 2000 Census location in north and northeast Portland.</a:t>
            </a:r>
          </a:p>
        </p:txBody>
      </p:sp>
      <p:sp>
        <p:nvSpPr>
          <p:cNvPr id="6" name="Down Arrow 5"/>
          <p:cNvSpPr/>
          <p:nvPr/>
        </p:nvSpPr>
        <p:spPr>
          <a:xfrm rot="13473356">
            <a:off x="8207829" y="3486743"/>
            <a:ext cx="304800" cy="22860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rot="13473356">
            <a:off x="10356894" y="3484350"/>
            <a:ext cx="304800" cy="22860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rot="13473356">
            <a:off x="7358508" y="2430441"/>
            <a:ext cx="304800" cy="22860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9" name="Rectangle 8">
            <a:extLst>
              <a:ext uri="{FF2B5EF4-FFF2-40B4-BE49-F238E27FC236}">
                <a16:creationId xmlns:a16="http://schemas.microsoft.com/office/drawing/2014/main" id="{5E007BFD-A399-4578-9070-637AD605A5B2}"/>
              </a:ext>
            </a:extLst>
          </p:cNvPr>
          <p:cNvSpPr/>
          <p:nvPr/>
        </p:nvSpPr>
        <p:spPr>
          <a:xfrm>
            <a:off x="2228601" y="6387773"/>
            <a:ext cx="2653748" cy="430887"/>
          </a:xfrm>
          <a:prstGeom prst="rect">
            <a:avLst/>
          </a:prstGeom>
          <a:noFill/>
        </p:spPr>
        <p:txBody>
          <a:bodyPr wrap="square">
            <a:spAutoFit/>
          </a:bodyPr>
          <a:lstStyle/>
          <a:p>
            <a:pPr lvl="0"/>
            <a:r>
              <a:rPr lang="en-US" sz="1100" dirty="0"/>
              <a:t>Source: 2000 and 2010 Decennial Census, SF1, tables P12B.</a:t>
            </a:r>
          </a:p>
        </p:txBody>
      </p:sp>
      <p:sp>
        <p:nvSpPr>
          <p:cNvPr id="10" name="Slide Number Placeholder 9">
            <a:extLst>
              <a:ext uri="{FF2B5EF4-FFF2-40B4-BE49-F238E27FC236}">
                <a16:creationId xmlns:a16="http://schemas.microsoft.com/office/drawing/2014/main" id="{79961B87-B377-4424-AC8B-429536E024EA}"/>
              </a:ext>
            </a:extLst>
          </p:cNvPr>
          <p:cNvSpPr>
            <a:spLocks noGrp="1"/>
          </p:cNvSpPr>
          <p:nvPr>
            <p:ph type="sldNum" sz="quarter" idx="4"/>
          </p:nvPr>
        </p:nvSpPr>
        <p:spPr>
          <a:xfrm>
            <a:off x="11709935" y="-93165"/>
            <a:ext cx="482065" cy="365125"/>
          </a:xfrm>
        </p:spPr>
        <p:txBody>
          <a:bodyPr/>
          <a:lstStyle/>
          <a:p>
            <a:fld id="{6F76CED3-3A32-4ECA-A687-1D1204EB9FF6}" type="slidenum">
              <a:rPr lang="en-US" smtClean="0"/>
              <a:t>19</a:t>
            </a:fld>
            <a:endParaRPr lang="en-US" dirty="0"/>
          </a:p>
        </p:txBody>
      </p:sp>
      <p:grpSp>
        <p:nvGrpSpPr>
          <p:cNvPr id="17" name="Group 16">
            <a:extLst>
              <a:ext uri="{FF2B5EF4-FFF2-40B4-BE49-F238E27FC236}">
                <a16:creationId xmlns:a16="http://schemas.microsoft.com/office/drawing/2014/main" id="{9158A4A9-22A3-4E8A-A926-C4C028D39F71}"/>
              </a:ext>
            </a:extLst>
          </p:cNvPr>
          <p:cNvGrpSpPr/>
          <p:nvPr/>
        </p:nvGrpSpPr>
        <p:grpSpPr>
          <a:xfrm>
            <a:off x="87067" y="6452900"/>
            <a:ext cx="2006049" cy="365760"/>
            <a:chOff x="87067" y="6452900"/>
            <a:chExt cx="2006049" cy="365760"/>
          </a:xfrm>
        </p:grpSpPr>
        <p:sp>
          <p:nvSpPr>
            <p:cNvPr id="18" name="Action Button: Go to Beginning 17">
              <a:hlinkClick r:id="" action="ppaction://hlinkshowjump?jump=firstslide" highlightClick="1"/>
              <a:extLst>
                <a:ext uri="{FF2B5EF4-FFF2-40B4-BE49-F238E27FC236}">
                  <a16:creationId xmlns:a16="http://schemas.microsoft.com/office/drawing/2014/main" id="{33670C2D-7629-41BA-B413-1660065BCAC7}"/>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ction Button: Go Back or Previous 18">
              <a:hlinkClick r:id="" action="ppaction://hlinkshowjump?jump=previousslide" highlightClick="1"/>
              <a:extLst>
                <a:ext uri="{FF2B5EF4-FFF2-40B4-BE49-F238E27FC236}">
                  <a16:creationId xmlns:a16="http://schemas.microsoft.com/office/drawing/2014/main" id="{7665BE79-0647-4FF6-B86B-08E00D5E014F}"/>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ction Button: Go Forward or Next 19">
              <a:hlinkClick r:id="" action="ppaction://hlinkshowjump?jump=nextslide" highlightClick="1"/>
              <a:extLst>
                <a:ext uri="{FF2B5EF4-FFF2-40B4-BE49-F238E27FC236}">
                  <a16:creationId xmlns:a16="http://schemas.microsoft.com/office/drawing/2014/main" id="{F882C3FF-53ED-4B87-BF93-8AC4BC934A16}"/>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ction Button: Go to End 20">
              <a:hlinkClick r:id="rId6" action="ppaction://hlinksldjump" highlightClick="1"/>
              <a:extLst>
                <a:ext uri="{FF2B5EF4-FFF2-40B4-BE49-F238E27FC236}">
                  <a16:creationId xmlns:a16="http://schemas.microsoft.com/office/drawing/2014/main" id="{816A6272-628E-403F-9DB3-7FA593C2B931}"/>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hlinkClick r:id="rId7"/>
              <a:extLst>
                <a:ext uri="{FF2B5EF4-FFF2-40B4-BE49-F238E27FC236}">
                  <a16:creationId xmlns:a16="http://schemas.microsoft.com/office/drawing/2014/main" id="{EF5D7FC3-0FB3-44DF-9E7C-4B52C46B7295}"/>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271502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9B357A7-40B2-45FB-AA5B-65B82CCD6F53}"/>
              </a:ext>
            </a:extLst>
          </p:cNvPr>
          <p:cNvSpPr>
            <a:spLocks noGrp="1"/>
          </p:cNvSpPr>
          <p:nvPr>
            <p:ph type="sldNum" sz="quarter" idx="4"/>
          </p:nvPr>
        </p:nvSpPr>
        <p:spPr/>
        <p:txBody>
          <a:bodyPr/>
          <a:lstStyle/>
          <a:p>
            <a:fld id="{6F76CED3-3A32-4ECA-A687-1D1204EB9FF6}" type="slidenum">
              <a:rPr lang="en-US" smtClean="0"/>
              <a:pPr/>
              <a:t>2</a:t>
            </a:fld>
            <a:endParaRPr lang="en-US" dirty="0"/>
          </a:p>
        </p:txBody>
      </p:sp>
      <p:pic>
        <p:nvPicPr>
          <p:cNvPr id="6" name="Picture 5">
            <a:extLst>
              <a:ext uri="{FF2B5EF4-FFF2-40B4-BE49-F238E27FC236}">
                <a16:creationId xmlns:a16="http://schemas.microsoft.com/office/drawing/2014/main" id="{2402852E-76F0-4EFE-8881-902085567D7B}"/>
              </a:ext>
            </a:extLst>
          </p:cNvPr>
          <p:cNvPicPr>
            <a:picLocks noChangeAspect="1"/>
          </p:cNvPicPr>
          <p:nvPr/>
        </p:nvPicPr>
        <p:blipFill>
          <a:blip r:embed="rId4"/>
          <a:stretch>
            <a:fillRect/>
          </a:stretch>
        </p:blipFill>
        <p:spPr>
          <a:xfrm>
            <a:off x="727759" y="8236492"/>
            <a:ext cx="3115332" cy="3515109"/>
          </a:xfrm>
          <a:prstGeom prst="rect">
            <a:avLst/>
          </a:prstGeom>
        </p:spPr>
      </p:pic>
      <p:grpSp>
        <p:nvGrpSpPr>
          <p:cNvPr id="7" name="Group 6">
            <a:extLst>
              <a:ext uri="{FF2B5EF4-FFF2-40B4-BE49-F238E27FC236}">
                <a16:creationId xmlns:a16="http://schemas.microsoft.com/office/drawing/2014/main" id="{2645D03C-A628-4E61-B722-A042B591C0B1}"/>
              </a:ext>
            </a:extLst>
          </p:cNvPr>
          <p:cNvGrpSpPr/>
          <p:nvPr/>
        </p:nvGrpSpPr>
        <p:grpSpPr>
          <a:xfrm>
            <a:off x="87067" y="6452900"/>
            <a:ext cx="2006049" cy="365760"/>
            <a:chOff x="87067" y="6452900"/>
            <a:chExt cx="2006049" cy="365760"/>
          </a:xfrm>
        </p:grpSpPr>
        <p:sp>
          <p:nvSpPr>
            <p:cNvPr id="8" name="Action Button: Go to Beginning 7">
              <a:hlinkClick r:id="" action="ppaction://hlinkshowjump?jump=firstslide" highlightClick="1"/>
              <a:extLst>
                <a:ext uri="{FF2B5EF4-FFF2-40B4-BE49-F238E27FC236}">
                  <a16:creationId xmlns:a16="http://schemas.microsoft.com/office/drawing/2014/main" id="{BFBB0FA7-49C8-4EF4-AA5A-C79E47A807EA}"/>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Go Back or Previous 8">
              <a:hlinkClick r:id="" action="ppaction://hlinkshowjump?jump=previousslide" highlightClick="1"/>
              <a:extLst>
                <a:ext uri="{FF2B5EF4-FFF2-40B4-BE49-F238E27FC236}">
                  <a16:creationId xmlns:a16="http://schemas.microsoft.com/office/drawing/2014/main" id="{9061C2ED-F974-4A0B-BD85-6F3FEA597AF4}"/>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Go Forward or Next 9">
              <a:hlinkClick r:id="" action="ppaction://hlinkshowjump?jump=nextslide" highlightClick="1"/>
              <a:extLst>
                <a:ext uri="{FF2B5EF4-FFF2-40B4-BE49-F238E27FC236}">
                  <a16:creationId xmlns:a16="http://schemas.microsoft.com/office/drawing/2014/main" id="{67283286-FCEB-4FD2-BCDF-CE2E8659EECD}"/>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Go to End 10">
              <a:hlinkClick r:id="rId5" action="ppaction://hlinksldjump" highlightClick="1"/>
              <a:extLst>
                <a:ext uri="{FF2B5EF4-FFF2-40B4-BE49-F238E27FC236}">
                  <a16:creationId xmlns:a16="http://schemas.microsoft.com/office/drawing/2014/main" id="{A018EAE3-81C2-4583-8F60-848715AC75A5}"/>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hlinkClick r:id="rId6"/>
              <a:extLst>
                <a:ext uri="{FF2B5EF4-FFF2-40B4-BE49-F238E27FC236}">
                  <a16:creationId xmlns:a16="http://schemas.microsoft.com/office/drawing/2014/main" id="{36B7F66F-1E5A-4611-A4B4-523EF9ED15B5}"/>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pic>
        <p:nvPicPr>
          <p:cNvPr id="13" name="Picture 12">
            <a:extLst>
              <a:ext uri="{FF2B5EF4-FFF2-40B4-BE49-F238E27FC236}">
                <a16:creationId xmlns:a16="http://schemas.microsoft.com/office/drawing/2014/main" id="{04A24449-896C-4069-94CC-F6E0190DCE00}"/>
              </a:ext>
            </a:extLst>
          </p:cNvPr>
          <p:cNvPicPr>
            <a:picLocks noChangeAspect="1"/>
          </p:cNvPicPr>
          <p:nvPr/>
        </p:nvPicPr>
        <p:blipFill>
          <a:blip r:embed="rId7"/>
          <a:stretch>
            <a:fillRect/>
          </a:stretch>
        </p:blipFill>
        <p:spPr>
          <a:xfrm>
            <a:off x="501167" y="1938641"/>
            <a:ext cx="2935633" cy="3096427"/>
          </a:xfrm>
          <a:prstGeom prst="rect">
            <a:avLst/>
          </a:prstGeom>
        </p:spPr>
      </p:pic>
    </p:spTree>
    <p:custDataLst>
      <p:tags r:id="rId1"/>
    </p:custDataLst>
    <p:extLst>
      <p:ext uri="{BB962C8B-B14F-4D97-AF65-F5344CB8AC3E}">
        <p14:creationId xmlns:p14="http://schemas.microsoft.com/office/powerpoint/2010/main" val="2459180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4" name="Title 3">
            <a:extLst>
              <a:ext uri="{FF2B5EF4-FFF2-40B4-BE49-F238E27FC236}">
                <a16:creationId xmlns:a16="http://schemas.microsoft.com/office/drawing/2014/main" id="{3E17089F-F262-4885-8A8D-542C2D587C17}"/>
              </a:ext>
            </a:extLst>
          </p:cNvPr>
          <p:cNvSpPr>
            <a:spLocks noGrp="1"/>
          </p:cNvSpPr>
          <p:nvPr>
            <p:ph type="title"/>
          </p:nvPr>
        </p:nvSpPr>
        <p:spPr>
          <a:xfrm>
            <a:off x="546237" y="81231"/>
            <a:ext cx="4449096" cy="1341169"/>
          </a:xfrm>
        </p:spPr>
        <p:txBody>
          <a:bodyPr/>
          <a:lstStyle/>
          <a:p>
            <a:r>
              <a:rPr lang="en-US" sz="3200" dirty="0"/>
              <a:t>The Changing Location of Portland’s Age 20-44 Black Population</a:t>
            </a:r>
          </a:p>
        </p:txBody>
      </p:sp>
      <p:sp>
        <p:nvSpPr>
          <p:cNvPr id="5" name="Content Placeholder 4"/>
          <p:cNvSpPr>
            <a:spLocks noGrp="1"/>
          </p:cNvSpPr>
          <p:nvPr>
            <p:ph idx="1"/>
          </p:nvPr>
        </p:nvSpPr>
        <p:spPr>
          <a:xfrm>
            <a:off x="546237" y="1625601"/>
            <a:ext cx="3912251" cy="3503696"/>
          </a:xfrm>
        </p:spPr>
        <p:txBody>
          <a:bodyPr>
            <a:normAutofit/>
          </a:bodyPr>
          <a:lstStyle/>
          <a:p>
            <a:r>
              <a:rPr lang="en-US" sz="1600" dirty="0"/>
              <a:t>A dot map of the age 20-44 Black population in Portland in 2000 shows that this group was more numerous and distributed more widely than were older Blacks. </a:t>
            </a:r>
          </a:p>
          <a:p>
            <a:r>
              <a:rPr lang="en-US" sz="1600" dirty="0"/>
              <a:t>By the 2010 Census there was a major redistribution of this group of Blacks to east Multnomah County, Gresham, and to suburbs in Clackamas and Washington Counties and Clark County, Washington.</a:t>
            </a:r>
          </a:p>
        </p:txBody>
      </p:sp>
      <p:sp>
        <p:nvSpPr>
          <p:cNvPr id="7" name="Rectangle 6">
            <a:extLst>
              <a:ext uri="{FF2B5EF4-FFF2-40B4-BE49-F238E27FC236}">
                <a16:creationId xmlns:a16="http://schemas.microsoft.com/office/drawing/2014/main" id="{84495472-DD85-40F9-81CF-7CADA068889F}"/>
              </a:ext>
            </a:extLst>
          </p:cNvPr>
          <p:cNvSpPr/>
          <p:nvPr/>
        </p:nvSpPr>
        <p:spPr>
          <a:xfrm>
            <a:off x="2267990" y="6345882"/>
            <a:ext cx="2628254" cy="430887"/>
          </a:xfrm>
          <a:prstGeom prst="rect">
            <a:avLst/>
          </a:prstGeom>
          <a:noFill/>
        </p:spPr>
        <p:txBody>
          <a:bodyPr wrap="square">
            <a:spAutoFit/>
          </a:bodyPr>
          <a:lstStyle/>
          <a:p>
            <a:pPr lvl="0"/>
            <a:r>
              <a:rPr lang="en-US" sz="1100" dirty="0"/>
              <a:t>Source: 2000 and 2010 Decennial Census, SF1, tables P12B.</a:t>
            </a:r>
          </a:p>
        </p:txBody>
      </p:sp>
      <p:sp>
        <p:nvSpPr>
          <p:cNvPr id="6" name="Slide Number Placeholder 5">
            <a:extLst>
              <a:ext uri="{FF2B5EF4-FFF2-40B4-BE49-F238E27FC236}">
                <a16:creationId xmlns:a16="http://schemas.microsoft.com/office/drawing/2014/main" id="{BC1EE371-46F4-4920-B3DD-CE0B894DE5DA}"/>
              </a:ext>
            </a:extLst>
          </p:cNvPr>
          <p:cNvSpPr>
            <a:spLocks noGrp="1"/>
          </p:cNvSpPr>
          <p:nvPr>
            <p:ph type="sldNum" sz="quarter" idx="4"/>
          </p:nvPr>
        </p:nvSpPr>
        <p:spPr>
          <a:xfrm>
            <a:off x="11709935" y="-101332"/>
            <a:ext cx="482065" cy="365125"/>
          </a:xfrm>
        </p:spPr>
        <p:txBody>
          <a:bodyPr/>
          <a:lstStyle/>
          <a:p>
            <a:fld id="{6F76CED3-3A32-4ECA-A687-1D1204EB9FF6}" type="slidenum">
              <a:rPr lang="en-US" smtClean="0"/>
              <a:t>20</a:t>
            </a:fld>
            <a:endParaRPr lang="en-US" dirty="0"/>
          </a:p>
        </p:txBody>
      </p:sp>
      <p:grpSp>
        <p:nvGrpSpPr>
          <p:cNvPr id="14" name="Group 13">
            <a:extLst>
              <a:ext uri="{FF2B5EF4-FFF2-40B4-BE49-F238E27FC236}">
                <a16:creationId xmlns:a16="http://schemas.microsoft.com/office/drawing/2014/main" id="{324DDBBC-9AD7-4825-9A10-B2156B67BFF9}"/>
              </a:ext>
            </a:extLst>
          </p:cNvPr>
          <p:cNvGrpSpPr/>
          <p:nvPr/>
        </p:nvGrpSpPr>
        <p:grpSpPr>
          <a:xfrm>
            <a:off x="87067" y="6452900"/>
            <a:ext cx="2006049" cy="365760"/>
            <a:chOff x="87067" y="6452900"/>
            <a:chExt cx="2006049" cy="365760"/>
          </a:xfrm>
        </p:grpSpPr>
        <p:sp>
          <p:nvSpPr>
            <p:cNvPr id="15" name="Action Button: Go to Beginning 14">
              <a:hlinkClick r:id="" action="ppaction://hlinkshowjump?jump=firstslide" highlightClick="1"/>
              <a:extLst>
                <a:ext uri="{FF2B5EF4-FFF2-40B4-BE49-F238E27FC236}">
                  <a16:creationId xmlns:a16="http://schemas.microsoft.com/office/drawing/2014/main" id="{53ACD054-4A2C-498F-87E8-601DADE26018}"/>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Back or Previous 15">
              <a:hlinkClick r:id="" action="ppaction://hlinkshowjump?jump=previousslide" highlightClick="1"/>
              <a:extLst>
                <a:ext uri="{FF2B5EF4-FFF2-40B4-BE49-F238E27FC236}">
                  <a16:creationId xmlns:a16="http://schemas.microsoft.com/office/drawing/2014/main" id="{D55CBDC7-4DD3-4BD9-9F0A-34C510BF8E2A}"/>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Go Forward or Next 16">
              <a:hlinkClick r:id="" action="ppaction://hlinkshowjump?jump=nextslide" highlightClick="1"/>
              <a:extLst>
                <a:ext uri="{FF2B5EF4-FFF2-40B4-BE49-F238E27FC236}">
                  <a16:creationId xmlns:a16="http://schemas.microsoft.com/office/drawing/2014/main" id="{37DABE8C-BAE5-4D6E-B9CD-4634754359B3}"/>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to End 17">
              <a:hlinkClick r:id="rId6" action="ppaction://hlinksldjump" highlightClick="1"/>
              <a:extLst>
                <a:ext uri="{FF2B5EF4-FFF2-40B4-BE49-F238E27FC236}">
                  <a16:creationId xmlns:a16="http://schemas.microsoft.com/office/drawing/2014/main" id="{85821605-FC93-44C2-A23D-8EAD6B68F5AF}"/>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7"/>
              <a:extLst>
                <a:ext uri="{FF2B5EF4-FFF2-40B4-BE49-F238E27FC236}">
                  <a16:creationId xmlns:a16="http://schemas.microsoft.com/office/drawing/2014/main" id="{C07678F6-EA6F-4316-BC77-874A0D21D9A9}"/>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302579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64635"/>
            <a:ext cx="6858000" cy="6858000"/>
          </a:xfrm>
          <a:prstGeom prst="rect">
            <a:avLst/>
          </a:prstGeom>
        </p:spPr>
      </p:pic>
      <p:sp>
        <p:nvSpPr>
          <p:cNvPr id="2" name="Title 1">
            <a:extLst>
              <a:ext uri="{FF2B5EF4-FFF2-40B4-BE49-F238E27FC236}">
                <a16:creationId xmlns:a16="http://schemas.microsoft.com/office/drawing/2014/main" id="{F815B1C1-6D44-400E-B925-7F6EC7C39DB9}"/>
              </a:ext>
            </a:extLst>
          </p:cNvPr>
          <p:cNvSpPr>
            <a:spLocks noGrp="1"/>
          </p:cNvSpPr>
          <p:nvPr>
            <p:ph type="title"/>
          </p:nvPr>
        </p:nvSpPr>
        <p:spPr>
          <a:xfrm>
            <a:off x="357052" y="0"/>
            <a:ext cx="4699264" cy="1456267"/>
          </a:xfrm>
        </p:spPr>
        <p:txBody>
          <a:bodyPr/>
          <a:lstStyle/>
          <a:p>
            <a:r>
              <a:rPr lang="en-US" sz="3200" dirty="0"/>
              <a:t>Change Ratios for the Black Age 20-44 Population</a:t>
            </a:r>
          </a:p>
        </p:txBody>
      </p:sp>
      <p:sp>
        <p:nvSpPr>
          <p:cNvPr id="3" name="Content Placeholder 2"/>
          <p:cNvSpPr>
            <a:spLocks noGrp="1"/>
          </p:cNvSpPr>
          <p:nvPr>
            <p:ph idx="1"/>
          </p:nvPr>
        </p:nvSpPr>
        <p:spPr>
          <a:xfrm>
            <a:off x="282040" y="1473201"/>
            <a:ext cx="4699264" cy="5817325"/>
          </a:xfrm>
        </p:spPr>
        <p:txBody>
          <a:bodyPr>
            <a:normAutofit/>
          </a:bodyPr>
          <a:lstStyle/>
          <a:p>
            <a:r>
              <a:rPr lang="en-US" sz="1600" dirty="0"/>
              <a:t>This map shows change for the age 20-44 Black population uses the same classes and colors as the map for those age 65+.</a:t>
            </a:r>
          </a:p>
          <a:p>
            <a:r>
              <a:rPr lang="en-US" sz="1600" dirty="0"/>
              <a:t>The much larger area for this age group shown in brown to yellow reveals the lost population in this younger age cohort.</a:t>
            </a:r>
          </a:p>
          <a:p>
            <a:r>
              <a:rPr lang="en-US" sz="1600" dirty="0"/>
              <a:t>The broad green area gained Blacks age 20-44. </a:t>
            </a:r>
          </a:p>
          <a:p>
            <a:r>
              <a:rPr lang="en-US" sz="1600" dirty="0"/>
              <a:t>The magnitude and rate of out-movement from the city core was much greater for Blacks age 20-44 than for those age 65+. </a:t>
            </a:r>
          </a:p>
          <a:p>
            <a:r>
              <a:rPr lang="en-US" sz="1600" dirty="0"/>
              <a:t>The superimposed dot map of the age 20-44 Black population in 2010, shows that despite the shifts the historic north and northeast Portland, those locations still house many of this group.</a:t>
            </a:r>
          </a:p>
        </p:txBody>
      </p:sp>
      <p:sp>
        <p:nvSpPr>
          <p:cNvPr id="4" name="Oval 3"/>
          <p:cNvSpPr/>
          <p:nvPr/>
        </p:nvSpPr>
        <p:spPr>
          <a:xfrm>
            <a:off x="8060436" y="2445393"/>
            <a:ext cx="1234440" cy="1837944"/>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9078333">
            <a:off x="9100794" y="3396111"/>
            <a:ext cx="3076437" cy="2005076"/>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0" y="-64635"/>
            <a:ext cx="6858000" cy="6858000"/>
          </a:xfrm>
          <a:prstGeom prst="rect">
            <a:avLst/>
          </a:prstGeom>
        </p:spPr>
      </p:pic>
      <p:sp>
        <p:nvSpPr>
          <p:cNvPr id="5" name="Rectangle 4">
            <a:extLst>
              <a:ext uri="{FF2B5EF4-FFF2-40B4-BE49-F238E27FC236}">
                <a16:creationId xmlns:a16="http://schemas.microsoft.com/office/drawing/2014/main" id="{A973C38E-4F62-4171-9E48-6F199943B83C}"/>
              </a:ext>
            </a:extLst>
          </p:cNvPr>
          <p:cNvSpPr/>
          <p:nvPr/>
        </p:nvSpPr>
        <p:spPr>
          <a:xfrm>
            <a:off x="10788637" y="463350"/>
            <a:ext cx="319630" cy="320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8743A5D-8BC8-4E3A-AD5E-8113401D0605}"/>
              </a:ext>
            </a:extLst>
          </p:cNvPr>
          <p:cNvSpPr/>
          <p:nvPr/>
        </p:nvSpPr>
        <p:spPr>
          <a:xfrm>
            <a:off x="2288089" y="6362460"/>
            <a:ext cx="2563486" cy="430887"/>
          </a:xfrm>
          <a:prstGeom prst="rect">
            <a:avLst/>
          </a:prstGeom>
          <a:noFill/>
        </p:spPr>
        <p:txBody>
          <a:bodyPr wrap="square">
            <a:spAutoFit/>
          </a:bodyPr>
          <a:lstStyle/>
          <a:p>
            <a:pPr lvl="0"/>
            <a:r>
              <a:rPr lang="en-US" sz="1100" dirty="0"/>
              <a:t>Source: 2000 and 2010 Decennial Census, SF1, tables P12B.</a:t>
            </a:r>
          </a:p>
        </p:txBody>
      </p:sp>
      <p:sp>
        <p:nvSpPr>
          <p:cNvPr id="6" name="Slide Number Placeholder 5">
            <a:extLst>
              <a:ext uri="{FF2B5EF4-FFF2-40B4-BE49-F238E27FC236}">
                <a16:creationId xmlns:a16="http://schemas.microsoft.com/office/drawing/2014/main" id="{7D646CB9-EEF0-4796-A3B0-C41B1C768893}"/>
              </a:ext>
            </a:extLst>
          </p:cNvPr>
          <p:cNvSpPr>
            <a:spLocks noGrp="1"/>
          </p:cNvSpPr>
          <p:nvPr>
            <p:ph type="sldNum" sz="quarter" idx="4"/>
          </p:nvPr>
        </p:nvSpPr>
        <p:spPr>
          <a:xfrm>
            <a:off x="11709935" y="-117928"/>
            <a:ext cx="482065" cy="365125"/>
          </a:xfrm>
        </p:spPr>
        <p:txBody>
          <a:bodyPr/>
          <a:lstStyle/>
          <a:p>
            <a:fld id="{6F76CED3-3A32-4ECA-A687-1D1204EB9FF6}" type="slidenum">
              <a:rPr lang="en-US" smtClean="0"/>
              <a:t>21</a:t>
            </a:fld>
            <a:endParaRPr lang="en-US" dirty="0"/>
          </a:p>
        </p:txBody>
      </p:sp>
      <p:grpSp>
        <p:nvGrpSpPr>
          <p:cNvPr id="18" name="Group 17">
            <a:extLst>
              <a:ext uri="{FF2B5EF4-FFF2-40B4-BE49-F238E27FC236}">
                <a16:creationId xmlns:a16="http://schemas.microsoft.com/office/drawing/2014/main" id="{301EC87E-1F1F-4F93-A25B-B18152C53ACA}"/>
              </a:ext>
            </a:extLst>
          </p:cNvPr>
          <p:cNvGrpSpPr/>
          <p:nvPr/>
        </p:nvGrpSpPr>
        <p:grpSpPr>
          <a:xfrm>
            <a:off x="87067" y="6452900"/>
            <a:ext cx="2006049" cy="365760"/>
            <a:chOff x="87067" y="6452900"/>
            <a:chExt cx="2006049" cy="365760"/>
          </a:xfrm>
        </p:grpSpPr>
        <p:sp>
          <p:nvSpPr>
            <p:cNvPr id="19" name="Action Button: Go to Beginning 18">
              <a:hlinkClick r:id="" action="ppaction://hlinkshowjump?jump=firstslide" highlightClick="1"/>
              <a:extLst>
                <a:ext uri="{FF2B5EF4-FFF2-40B4-BE49-F238E27FC236}">
                  <a16:creationId xmlns:a16="http://schemas.microsoft.com/office/drawing/2014/main" id="{8BFAA559-451A-4867-A560-81FC5F30B230}"/>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ction Button: Go Back or Previous 19">
              <a:hlinkClick r:id="" action="ppaction://hlinkshowjump?jump=previousslide" highlightClick="1"/>
              <a:extLst>
                <a:ext uri="{FF2B5EF4-FFF2-40B4-BE49-F238E27FC236}">
                  <a16:creationId xmlns:a16="http://schemas.microsoft.com/office/drawing/2014/main" id="{E5786D37-445E-4DC9-B954-87E89A160244}"/>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ction Button: Go Forward or Next 20">
              <a:hlinkClick r:id="" action="ppaction://hlinkshowjump?jump=nextslide" highlightClick="1"/>
              <a:extLst>
                <a:ext uri="{FF2B5EF4-FFF2-40B4-BE49-F238E27FC236}">
                  <a16:creationId xmlns:a16="http://schemas.microsoft.com/office/drawing/2014/main" id="{51E33671-BC98-4AFB-AC55-184106EFE424}"/>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ction Button: Go to End 21">
              <a:hlinkClick r:id="rId6" action="ppaction://hlinksldjump" highlightClick="1"/>
              <a:extLst>
                <a:ext uri="{FF2B5EF4-FFF2-40B4-BE49-F238E27FC236}">
                  <a16:creationId xmlns:a16="http://schemas.microsoft.com/office/drawing/2014/main" id="{E6E0994D-67AB-4ED7-B9A5-0347437B138C}"/>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hlinkClick r:id="rId7"/>
              <a:extLst>
                <a:ext uri="{FF2B5EF4-FFF2-40B4-BE49-F238E27FC236}">
                  <a16:creationId xmlns:a16="http://schemas.microsoft.com/office/drawing/2014/main" id="{D0C0E979-95D4-4016-BB6C-BB94F4E89C57}"/>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40481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5"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3A9D02-105F-4E4D-9DB2-13E8ADFC3AFB}"/>
              </a:ext>
            </a:extLst>
          </p:cNvPr>
          <p:cNvSpPr>
            <a:spLocks noGrp="1"/>
          </p:cNvSpPr>
          <p:nvPr>
            <p:ph type="title"/>
          </p:nvPr>
        </p:nvSpPr>
        <p:spPr>
          <a:xfrm>
            <a:off x="343732" y="555158"/>
            <a:ext cx="4617735" cy="870857"/>
          </a:xfrm>
        </p:spPr>
        <p:txBody>
          <a:bodyPr/>
          <a:lstStyle/>
          <a:p>
            <a:r>
              <a:rPr lang="en-US" sz="3200" b="1" dirty="0">
                <a:solidFill>
                  <a:schemeClr val="accent5">
                    <a:lumMod val="75000"/>
                  </a:schemeClr>
                </a:solidFill>
              </a:rPr>
              <a:t>Change in Number of Black Households by Tenure</a:t>
            </a:r>
            <a:br>
              <a:rPr lang="en-US" sz="2800" b="1" dirty="0">
                <a:solidFill>
                  <a:schemeClr val="accent5">
                    <a:lumMod val="75000"/>
                  </a:schemeClr>
                </a:solidFill>
              </a:rPr>
            </a:br>
            <a:endParaRPr lang="en-US" dirty="0"/>
          </a:p>
        </p:txBody>
      </p:sp>
      <p:sp>
        <p:nvSpPr>
          <p:cNvPr id="9" name="Content Placeholder 8"/>
          <p:cNvSpPr>
            <a:spLocks noGrp="1"/>
          </p:cNvSpPr>
          <p:nvPr>
            <p:ph idx="1"/>
          </p:nvPr>
        </p:nvSpPr>
        <p:spPr>
          <a:xfrm>
            <a:off x="401193" y="1426015"/>
            <a:ext cx="4302035" cy="3544977"/>
          </a:xfrm>
        </p:spPr>
        <p:txBody>
          <a:bodyPr>
            <a:noAutofit/>
          </a:bodyPr>
          <a:lstStyle/>
          <a:p>
            <a:r>
              <a:rPr lang="en-US" sz="1600" dirty="0"/>
              <a:t>This map shows the number of age 65+ Black households in 2000 superimposed over a map of the proportion who were homeowners and renters (e.g., 80% own, 20% rent = </a:t>
            </a:r>
            <a:r>
              <a:rPr lang="en-US" sz="1600" b="1" dirty="0">
                <a:solidFill>
                  <a:schemeClr val="accent6">
                    <a:lumMod val="75000"/>
                  </a:schemeClr>
                </a:solidFill>
              </a:rPr>
              <a:t>Green</a:t>
            </a:r>
            <a:r>
              <a:rPr lang="en-US" sz="1600" dirty="0"/>
              <a:t>).</a:t>
            </a:r>
          </a:p>
          <a:p>
            <a:pPr lvl="1"/>
            <a:r>
              <a:rPr lang="en-US" sz="1600" b="1" dirty="0">
                <a:solidFill>
                  <a:schemeClr val="accent6">
                    <a:lumMod val="75000"/>
                  </a:schemeClr>
                </a:solidFill>
              </a:rPr>
              <a:t>Green</a:t>
            </a:r>
            <a:r>
              <a:rPr lang="en-US" sz="1600" dirty="0"/>
              <a:t> shadings – more owners</a:t>
            </a:r>
          </a:p>
          <a:p>
            <a:pPr lvl="1"/>
            <a:r>
              <a:rPr lang="en-US" sz="1600" b="1" dirty="0"/>
              <a:t>Brown</a:t>
            </a:r>
            <a:r>
              <a:rPr lang="en-US" sz="1600" dirty="0"/>
              <a:t> shadings – more renters</a:t>
            </a:r>
          </a:p>
          <a:p>
            <a:r>
              <a:rPr lang="en-US" sz="1600" dirty="0"/>
              <a:t>The size of each </a:t>
            </a:r>
            <a:r>
              <a:rPr lang="en-US" sz="1600" b="1" dirty="0">
                <a:solidFill>
                  <a:srgbClr val="C00000"/>
                </a:solidFill>
              </a:rPr>
              <a:t>red dot </a:t>
            </a:r>
            <a:r>
              <a:rPr lang="en-US" sz="1600" dirty="0"/>
              <a:t>is proportional to the number of households (also represented as numbers in certain areas). </a:t>
            </a:r>
          </a:p>
          <a:p>
            <a:r>
              <a:rPr lang="en-US" sz="1600" dirty="0"/>
              <a:t>The </a:t>
            </a:r>
            <a:r>
              <a:rPr lang="en-US" sz="1600" b="1" dirty="0">
                <a:solidFill>
                  <a:srgbClr val="C00000"/>
                </a:solidFill>
              </a:rPr>
              <a:t>red</a:t>
            </a:r>
            <a:r>
              <a:rPr lang="en-US" sz="1600" dirty="0"/>
              <a:t> outlined area is referred to as the </a:t>
            </a:r>
            <a:r>
              <a:rPr lang="en-US" sz="1600" i="1" dirty="0"/>
              <a:t>core area, </a:t>
            </a:r>
            <a:r>
              <a:rPr lang="en-US" sz="1600" dirty="0"/>
              <a:t>Portland’s historic Black community.</a:t>
            </a:r>
            <a:r>
              <a:rPr lang="en-US" sz="1600" i="1" dirty="0"/>
              <a:t> </a:t>
            </a:r>
          </a:p>
          <a:p>
            <a:r>
              <a:rPr lang="en-US" sz="1600" dirty="0"/>
              <a:t>View the map animation of the change from 2000 to 2010 for age 65+ Black households. Toggle between the two maps to compare..</a:t>
            </a:r>
          </a:p>
          <a:p>
            <a:r>
              <a:rPr lang="en-US" sz="1600" dirty="0"/>
              <a:t>A tabulation of owner and renter Black households in the core and non-core areas follows.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16" name="TextBox 15">
            <a:extLst>
              <a:ext uri="{FF2B5EF4-FFF2-40B4-BE49-F238E27FC236}">
                <a16:creationId xmlns:a16="http://schemas.microsoft.com/office/drawing/2014/main" id="{0FB6941C-391A-43B5-B0E0-30B25A326A49}"/>
              </a:ext>
            </a:extLst>
          </p:cNvPr>
          <p:cNvSpPr txBox="1"/>
          <p:nvPr/>
        </p:nvSpPr>
        <p:spPr>
          <a:xfrm>
            <a:off x="5524507" y="145285"/>
            <a:ext cx="2468880" cy="640080"/>
          </a:xfrm>
          <a:prstGeom prst="rect">
            <a:avLst/>
          </a:prstGeom>
          <a:solidFill>
            <a:schemeClr val="bg1">
              <a:lumMod val="95000"/>
            </a:schemeClr>
          </a:solidFill>
          <a:ln w="9525">
            <a:solidFill>
              <a:schemeClr val="tx1"/>
            </a:solidFill>
          </a:ln>
        </p:spPr>
        <p:txBody>
          <a:bodyPr wrap="square" tIns="0" bIns="0" rtlCol="0" anchor="ctr">
            <a:spAutoFit/>
          </a:bodyPr>
          <a:lstStyle/>
          <a:p>
            <a:pPr algn="ctr"/>
            <a:r>
              <a:rPr lang="en-US" sz="1400" b="1" dirty="0"/>
              <a:t>Black Households, </a:t>
            </a:r>
          </a:p>
          <a:p>
            <a:pPr algn="ctr"/>
            <a:r>
              <a:rPr lang="en-US" sz="1400" b="1" dirty="0"/>
              <a:t>Age 65+, 2000</a:t>
            </a:r>
          </a:p>
        </p:txBody>
      </p:sp>
      <p:sp>
        <p:nvSpPr>
          <p:cNvPr id="17" name="Rectangle 16">
            <a:extLst>
              <a:ext uri="{FF2B5EF4-FFF2-40B4-BE49-F238E27FC236}">
                <a16:creationId xmlns:a16="http://schemas.microsoft.com/office/drawing/2014/main" id="{DB65CEFA-F311-42AF-8E56-6E33191BAB0A}"/>
              </a:ext>
            </a:extLst>
          </p:cNvPr>
          <p:cNvSpPr/>
          <p:nvPr/>
        </p:nvSpPr>
        <p:spPr>
          <a:xfrm>
            <a:off x="2207964" y="6302842"/>
            <a:ext cx="2810650" cy="430887"/>
          </a:xfrm>
          <a:prstGeom prst="rect">
            <a:avLst/>
          </a:prstGeom>
          <a:noFill/>
        </p:spPr>
        <p:txBody>
          <a:bodyPr wrap="square">
            <a:spAutoFit/>
          </a:bodyPr>
          <a:lstStyle/>
          <a:p>
            <a:pPr lvl="0"/>
            <a:r>
              <a:rPr lang="en-US" sz="1100" dirty="0"/>
              <a:t>Source: 2000 and 2010 Decennial Census, SF1,tables H016B in 2000 and H17B in 2010.</a:t>
            </a:r>
          </a:p>
        </p:txBody>
      </p:sp>
      <p:sp>
        <p:nvSpPr>
          <p:cNvPr id="11" name="TextBox 10">
            <a:extLst>
              <a:ext uri="{FF2B5EF4-FFF2-40B4-BE49-F238E27FC236}">
                <a16:creationId xmlns:a16="http://schemas.microsoft.com/office/drawing/2014/main" id="{BE96C824-541F-4BCE-9CE0-CEF4DAF2DE39}"/>
              </a:ext>
            </a:extLst>
          </p:cNvPr>
          <p:cNvSpPr txBox="1"/>
          <p:nvPr/>
        </p:nvSpPr>
        <p:spPr>
          <a:xfrm>
            <a:off x="5524507" y="145285"/>
            <a:ext cx="2468880" cy="640080"/>
          </a:xfrm>
          <a:prstGeom prst="rect">
            <a:avLst/>
          </a:prstGeom>
          <a:solidFill>
            <a:schemeClr val="bg1">
              <a:lumMod val="95000"/>
            </a:schemeClr>
          </a:solidFill>
          <a:ln w="9525">
            <a:solidFill>
              <a:schemeClr val="tx1"/>
            </a:solidFill>
          </a:ln>
        </p:spPr>
        <p:txBody>
          <a:bodyPr wrap="square" tIns="0" bIns="0" rtlCol="0" anchor="ctr">
            <a:spAutoFit/>
          </a:bodyPr>
          <a:lstStyle/>
          <a:p>
            <a:pPr algn="ctr"/>
            <a:r>
              <a:rPr lang="en-US" sz="1400" b="1" dirty="0"/>
              <a:t>Black Households, </a:t>
            </a:r>
          </a:p>
          <a:p>
            <a:pPr algn="ctr"/>
            <a:r>
              <a:rPr lang="en-US" sz="1400" b="1" dirty="0"/>
              <a:t>Age 65+, 2010</a:t>
            </a:r>
          </a:p>
        </p:txBody>
      </p:sp>
      <p:sp>
        <p:nvSpPr>
          <p:cNvPr id="2" name="Slide Number Placeholder 1">
            <a:extLst>
              <a:ext uri="{FF2B5EF4-FFF2-40B4-BE49-F238E27FC236}">
                <a16:creationId xmlns:a16="http://schemas.microsoft.com/office/drawing/2014/main" id="{23F15D1F-EF31-4259-9ED4-5AE0C8A9D999}"/>
              </a:ext>
            </a:extLst>
          </p:cNvPr>
          <p:cNvSpPr>
            <a:spLocks noGrp="1"/>
          </p:cNvSpPr>
          <p:nvPr>
            <p:ph type="sldNum" sz="quarter" idx="4"/>
          </p:nvPr>
        </p:nvSpPr>
        <p:spPr/>
        <p:txBody>
          <a:bodyPr/>
          <a:lstStyle/>
          <a:p>
            <a:fld id="{6F76CED3-3A32-4ECA-A687-1D1204EB9FF6}" type="slidenum">
              <a:rPr lang="en-US" smtClean="0"/>
              <a:t>22</a:t>
            </a:fld>
            <a:endParaRPr lang="en-US" dirty="0"/>
          </a:p>
        </p:txBody>
      </p:sp>
      <p:grpSp>
        <p:nvGrpSpPr>
          <p:cNvPr id="20" name="Group 19">
            <a:extLst>
              <a:ext uri="{FF2B5EF4-FFF2-40B4-BE49-F238E27FC236}">
                <a16:creationId xmlns:a16="http://schemas.microsoft.com/office/drawing/2014/main" id="{82EDB47C-D2D5-4102-9509-A51318C31D37}"/>
              </a:ext>
            </a:extLst>
          </p:cNvPr>
          <p:cNvGrpSpPr/>
          <p:nvPr/>
        </p:nvGrpSpPr>
        <p:grpSpPr>
          <a:xfrm>
            <a:off x="87067" y="6452900"/>
            <a:ext cx="2006049" cy="365760"/>
            <a:chOff x="87067" y="6452900"/>
            <a:chExt cx="2006049" cy="365760"/>
          </a:xfrm>
        </p:grpSpPr>
        <p:sp>
          <p:nvSpPr>
            <p:cNvPr id="21" name="Action Button: Go to Beginning 20">
              <a:hlinkClick r:id="" action="ppaction://hlinkshowjump?jump=firstslide" highlightClick="1"/>
              <a:extLst>
                <a:ext uri="{FF2B5EF4-FFF2-40B4-BE49-F238E27FC236}">
                  <a16:creationId xmlns:a16="http://schemas.microsoft.com/office/drawing/2014/main" id="{0F93A33B-2EA2-4D86-8E0B-59B07B353C85}"/>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ction Button: Go Back or Previous 21">
              <a:hlinkClick r:id="" action="ppaction://hlinkshowjump?jump=previousslide" highlightClick="1"/>
              <a:extLst>
                <a:ext uri="{FF2B5EF4-FFF2-40B4-BE49-F238E27FC236}">
                  <a16:creationId xmlns:a16="http://schemas.microsoft.com/office/drawing/2014/main" id="{299D6D50-3D0F-48CC-ADE1-7CB545094B7D}"/>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Go Forward or Next 22">
              <a:hlinkClick r:id="" action="ppaction://hlinkshowjump?jump=nextslide" highlightClick="1"/>
              <a:extLst>
                <a:ext uri="{FF2B5EF4-FFF2-40B4-BE49-F238E27FC236}">
                  <a16:creationId xmlns:a16="http://schemas.microsoft.com/office/drawing/2014/main" id="{7BD882EF-D08A-4661-9497-5599AEE23BCC}"/>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Go to End 23">
              <a:hlinkClick r:id="rId6" action="ppaction://hlinksldjump" highlightClick="1"/>
              <a:extLst>
                <a:ext uri="{FF2B5EF4-FFF2-40B4-BE49-F238E27FC236}">
                  <a16:creationId xmlns:a16="http://schemas.microsoft.com/office/drawing/2014/main" id="{EF678E06-AA6F-4A06-B7E4-A8DD3EAC080B}"/>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7"/>
              <a:extLst>
                <a:ext uri="{FF2B5EF4-FFF2-40B4-BE49-F238E27FC236}">
                  <a16:creationId xmlns:a16="http://schemas.microsoft.com/office/drawing/2014/main" id="{5311D245-DA8F-4934-9E87-275D2AC36D81}"/>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183833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6707-C2E7-4034-9867-A2EB3DE058F9}"/>
              </a:ext>
            </a:extLst>
          </p:cNvPr>
          <p:cNvSpPr>
            <a:spLocks noGrp="1"/>
          </p:cNvSpPr>
          <p:nvPr>
            <p:ph type="title"/>
          </p:nvPr>
        </p:nvSpPr>
        <p:spPr>
          <a:xfrm>
            <a:off x="493343" y="281956"/>
            <a:ext cx="4696863" cy="870857"/>
          </a:xfrm>
        </p:spPr>
        <p:txBody>
          <a:bodyPr/>
          <a:lstStyle/>
          <a:p>
            <a:r>
              <a:rPr lang="en-US" dirty="0"/>
              <a:t>Tabulation of Core and Non-Core Change by owner/renter</a:t>
            </a:r>
          </a:p>
        </p:txBody>
      </p:sp>
      <p:sp>
        <p:nvSpPr>
          <p:cNvPr id="3" name="Content Placeholder 2">
            <a:extLst>
              <a:ext uri="{FF2B5EF4-FFF2-40B4-BE49-F238E27FC236}">
                <a16:creationId xmlns:a16="http://schemas.microsoft.com/office/drawing/2014/main" id="{9829FEE4-FC3A-4071-BEF4-6A5AA4B61645}"/>
              </a:ext>
            </a:extLst>
          </p:cNvPr>
          <p:cNvSpPr>
            <a:spLocks noGrp="1"/>
          </p:cNvSpPr>
          <p:nvPr>
            <p:ph idx="1"/>
          </p:nvPr>
        </p:nvSpPr>
        <p:spPr>
          <a:xfrm>
            <a:off x="690758" y="1240075"/>
            <a:ext cx="4302035" cy="4262095"/>
          </a:xfrm>
        </p:spPr>
        <p:txBody>
          <a:bodyPr>
            <a:noAutofit/>
          </a:bodyPr>
          <a:lstStyle/>
          <a:p>
            <a:r>
              <a:rPr lang="en-US" sz="1600" dirty="0"/>
              <a:t>This table shows the changes in the number of younger and older Blacks households by owner/renter in the core and non-core areas depicted on the previous slide.</a:t>
            </a:r>
          </a:p>
          <a:p>
            <a:r>
              <a:rPr lang="en-US" sz="1600" dirty="0"/>
              <a:t>For aged 65+ Black households the number in the </a:t>
            </a:r>
            <a:r>
              <a:rPr lang="en-US" sz="1600" i="1" dirty="0"/>
              <a:t>core area </a:t>
            </a:r>
            <a:r>
              <a:rPr lang="en-US" sz="1600" dirty="0"/>
              <a:t>declined from 2,094 in 2000 to 1,636 in 2010 (22%), mostly through the decline in renter households.</a:t>
            </a:r>
          </a:p>
          <a:p>
            <a:r>
              <a:rPr lang="en-US" sz="1600" dirty="0"/>
              <a:t>For age 25-44 Black households the number in the </a:t>
            </a:r>
            <a:r>
              <a:rPr lang="en-US" sz="1600" i="1" dirty="0"/>
              <a:t>core area</a:t>
            </a:r>
            <a:r>
              <a:rPr lang="en-US" sz="1600" dirty="0"/>
              <a:t> declined 31%, from 3,518 in 2000 to 2,448 in 2010.</a:t>
            </a:r>
          </a:p>
          <a:p>
            <a:r>
              <a:rPr lang="en-US" sz="1600" dirty="0"/>
              <a:t>For both Black age groups, the proportion of households who owned their residence grew, both inside and outside of the </a:t>
            </a:r>
            <a:r>
              <a:rPr lang="en-US" sz="1600" i="1" dirty="0"/>
              <a:t>core area</a:t>
            </a:r>
            <a:r>
              <a:rPr lang="en-US" sz="1600" dirty="0"/>
              <a:t>.</a:t>
            </a:r>
          </a:p>
          <a:p>
            <a:r>
              <a:rPr lang="en-US" sz="1600" dirty="0"/>
              <a:t>The smaller loss of age 65+ households in the core is likely due, in part, to the higher proportion who owned their homes (later, we will look at affordability by race and disability).</a:t>
            </a:r>
          </a:p>
          <a:p>
            <a:endParaRPr lang="en-US" sz="1600" dirty="0"/>
          </a:p>
        </p:txBody>
      </p:sp>
      <p:grpSp>
        <p:nvGrpSpPr>
          <p:cNvPr id="4" name="Group 3">
            <a:extLst>
              <a:ext uri="{FF2B5EF4-FFF2-40B4-BE49-F238E27FC236}">
                <a16:creationId xmlns:a16="http://schemas.microsoft.com/office/drawing/2014/main" id="{45EAFB5B-E4BC-4FF9-9564-B812EA0E0A99}"/>
              </a:ext>
            </a:extLst>
          </p:cNvPr>
          <p:cNvGrpSpPr/>
          <p:nvPr/>
        </p:nvGrpSpPr>
        <p:grpSpPr>
          <a:xfrm>
            <a:off x="5720164" y="870857"/>
            <a:ext cx="4523874" cy="3558884"/>
            <a:chOff x="250029" y="3001352"/>
            <a:chExt cx="4523874" cy="3558884"/>
          </a:xfrm>
        </p:grpSpPr>
        <p:pic>
          <p:nvPicPr>
            <p:cNvPr id="5" name="Picture 4">
              <a:extLst>
                <a:ext uri="{FF2B5EF4-FFF2-40B4-BE49-F238E27FC236}">
                  <a16:creationId xmlns:a16="http://schemas.microsoft.com/office/drawing/2014/main" id="{1AFBE73A-336B-4438-BB31-B0DD08A22889}"/>
                </a:ext>
              </a:extLst>
            </p:cNvPr>
            <p:cNvPicPr>
              <a:picLocks noChangeAspect="1"/>
            </p:cNvPicPr>
            <p:nvPr/>
          </p:nvPicPr>
          <p:blipFill>
            <a:blip r:embed="rId4"/>
            <a:stretch>
              <a:fillRect/>
            </a:stretch>
          </p:blipFill>
          <p:spPr>
            <a:xfrm>
              <a:off x="250029" y="3001352"/>
              <a:ext cx="4523874" cy="3558884"/>
            </a:xfrm>
            <a:prstGeom prst="rect">
              <a:avLst/>
            </a:prstGeom>
          </p:spPr>
        </p:pic>
        <p:sp>
          <p:nvSpPr>
            <p:cNvPr id="6" name="TextBox 5">
              <a:extLst>
                <a:ext uri="{FF2B5EF4-FFF2-40B4-BE49-F238E27FC236}">
                  <a16:creationId xmlns:a16="http://schemas.microsoft.com/office/drawing/2014/main" id="{47AC6221-D1E6-4A1E-91EA-F86917425AAD}"/>
                </a:ext>
              </a:extLst>
            </p:cNvPr>
            <p:cNvSpPr txBox="1"/>
            <p:nvPr/>
          </p:nvSpPr>
          <p:spPr>
            <a:xfrm>
              <a:off x="348343" y="3152503"/>
              <a:ext cx="1968137" cy="261610"/>
            </a:xfrm>
            <a:prstGeom prst="rect">
              <a:avLst/>
            </a:prstGeom>
            <a:solidFill>
              <a:schemeClr val="bg1"/>
            </a:solidFill>
          </p:spPr>
          <p:txBody>
            <a:bodyPr wrap="square" rtlCol="0">
              <a:spAutoFit/>
            </a:bodyPr>
            <a:lstStyle/>
            <a:p>
              <a:r>
                <a:rPr lang="en-US" sz="1100" b="1" dirty="0"/>
                <a:t>Black Households</a:t>
              </a:r>
            </a:p>
          </p:txBody>
        </p:sp>
      </p:grpSp>
      <p:sp>
        <p:nvSpPr>
          <p:cNvPr id="7" name="Rounded Rectangle 10">
            <a:extLst>
              <a:ext uri="{FF2B5EF4-FFF2-40B4-BE49-F238E27FC236}">
                <a16:creationId xmlns:a16="http://schemas.microsoft.com/office/drawing/2014/main" id="{FC674690-8AC3-41C9-9F49-D2E5A6A7C712}"/>
              </a:ext>
            </a:extLst>
          </p:cNvPr>
          <p:cNvSpPr/>
          <p:nvPr/>
        </p:nvSpPr>
        <p:spPr>
          <a:xfrm>
            <a:off x="6485368" y="2898300"/>
            <a:ext cx="417743" cy="137160"/>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11">
            <a:extLst>
              <a:ext uri="{FF2B5EF4-FFF2-40B4-BE49-F238E27FC236}">
                <a16:creationId xmlns:a16="http://schemas.microsoft.com/office/drawing/2014/main" id="{A3E0F3EB-40BE-473B-899B-54FDC6D8C05D}"/>
              </a:ext>
            </a:extLst>
          </p:cNvPr>
          <p:cNvSpPr/>
          <p:nvPr/>
        </p:nvSpPr>
        <p:spPr>
          <a:xfrm>
            <a:off x="6485368" y="2113410"/>
            <a:ext cx="417742" cy="137160"/>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12">
            <a:extLst>
              <a:ext uri="{FF2B5EF4-FFF2-40B4-BE49-F238E27FC236}">
                <a16:creationId xmlns:a16="http://schemas.microsoft.com/office/drawing/2014/main" id="{D50E5A0B-C036-4AF9-8FF0-9BCD09BD041A}"/>
              </a:ext>
            </a:extLst>
          </p:cNvPr>
          <p:cNvSpPr/>
          <p:nvPr/>
        </p:nvSpPr>
        <p:spPr>
          <a:xfrm>
            <a:off x="8713736" y="2117205"/>
            <a:ext cx="417742" cy="137160"/>
          </a:xfrm>
          <a:prstGeom prst="roundRect">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13">
            <a:extLst>
              <a:ext uri="{FF2B5EF4-FFF2-40B4-BE49-F238E27FC236}">
                <a16:creationId xmlns:a16="http://schemas.microsoft.com/office/drawing/2014/main" id="{821E8568-06B0-464E-9CD5-6EE93BCE7ED4}"/>
              </a:ext>
            </a:extLst>
          </p:cNvPr>
          <p:cNvSpPr/>
          <p:nvPr/>
        </p:nvSpPr>
        <p:spPr>
          <a:xfrm>
            <a:off x="8713736" y="2898300"/>
            <a:ext cx="417742" cy="137160"/>
          </a:xfrm>
          <a:prstGeom prst="roundRect">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F1E9A9B0-3BA8-41FD-9F27-F68D36A6C212}"/>
              </a:ext>
            </a:extLst>
          </p:cNvPr>
          <p:cNvSpPr/>
          <p:nvPr/>
        </p:nvSpPr>
        <p:spPr>
          <a:xfrm>
            <a:off x="6385302" y="3651810"/>
            <a:ext cx="980348" cy="321615"/>
          </a:xfrm>
          <a:prstGeom prst="round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81E4DFC6-2F5C-41AC-8FF9-BBEE9D7155E0}"/>
              </a:ext>
            </a:extLst>
          </p:cNvPr>
          <p:cNvSpPr/>
          <p:nvPr/>
        </p:nvSpPr>
        <p:spPr>
          <a:xfrm>
            <a:off x="8626981" y="3639733"/>
            <a:ext cx="996696" cy="321616"/>
          </a:xfrm>
          <a:prstGeom prst="round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FA14CE-C253-4320-B30F-CC3FB6EE6272}"/>
              </a:ext>
            </a:extLst>
          </p:cNvPr>
          <p:cNvSpPr/>
          <p:nvPr/>
        </p:nvSpPr>
        <p:spPr>
          <a:xfrm>
            <a:off x="5818478" y="4076557"/>
            <a:ext cx="3121636" cy="353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A8267DD-A009-452D-9D1E-8DF3CFB5E4A4}"/>
              </a:ext>
            </a:extLst>
          </p:cNvPr>
          <p:cNvSpPr/>
          <p:nvPr/>
        </p:nvSpPr>
        <p:spPr>
          <a:xfrm>
            <a:off x="6585101" y="5221627"/>
            <a:ext cx="2794000" cy="430887"/>
          </a:xfrm>
          <a:prstGeom prst="rect">
            <a:avLst/>
          </a:prstGeom>
          <a:noFill/>
        </p:spPr>
        <p:txBody>
          <a:bodyPr wrap="square">
            <a:spAutoFit/>
          </a:bodyPr>
          <a:lstStyle/>
          <a:p>
            <a:pPr lvl="0"/>
            <a:r>
              <a:rPr lang="en-US" sz="1100" dirty="0"/>
              <a:t>Source: 2000 and 2010 Decennial Census, SF1,tables H016B in 2000 and H17B in 2010.</a:t>
            </a:r>
          </a:p>
        </p:txBody>
      </p:sp>
      <p:sp>
        <p:nvSpPr>
          <p:cNvPr id="14" name="Rectangle: Rounded Corners 13">
            <a:extLst>
              <a:ext uri="{FF2B5EF4-FFF2-40B4-BE49-F238E27FC236}">
                <a16:creationId xmlns:a16="http://schemas.microsoft.com/office/drawing/2014/main" id="{8E89C204-21CB-4ECA-84E7-8C3B0AF94F67}"/>
              </a:ext>
            </a:extLst>
          </p:cNvPr>
          <p:cNvSpPr/>
          <p:nvPr/>
        </p:nvSpPr>
        <p:spPr>
          <a:xfrm>
            <a:off x="6485368" y="1813301"/>
            <a:ext cx="417742" cy="13716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3DB98B52-E2CA-42A4-BA50-E7E14D871782}"/>
              </a:ext>
            </a:extLst>
          </p:cNvPr>
          <p:cNvSpPr/>
          <p:nvPr/>
        </p:nvSpPr>
        <p:spPr>
          <a:xfrm>
            <a:off x="6485368" y="2568536"/>
            <a:ext cx="417742" cy="147997"/>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14">
            <a:extLst>
              <a:ext uri="{FF2B5EF4-FFF2-40B4-BE49-F238E27FC236}">
                <a16:creationId xmlns:a16="http://schemas.microsoft.com/office/drawing/2014/main" id="{E7342AFE-1BA7-445C-A507-23D04E94A623}"/>
              </a:ext>
            </a:extLst>
          </p:cNvPr>
          <p:cNvSpPr>
            <a:spLocks noGrp="1"/>
          </p:cNvSpPr>
          <p:nvPr>
            <p:ph type="sldNum" sz="quarter" idx="4"/>
          </p:nvPr>
        </p:nvSpPr>
        <p:spPr/>
        <p:txBody>
          <a:bodyPr/>
          <a:lstStyle/>
          <a:p>
            <a:fld id="{6F76CED3-3A32-4ECA-A687-1D1204EB9FF6}" type="slidenum">
              <a:rPr lang="en-US" smtClean="0"/>
              <a:t>23</a:t>
            </a:fld>
            <a:endParaRPr lang="en-US" dirty="0"/>
          </a:p>
        </p:txBody>
      </p:sp>
      <p:grpSp>
        <p:nvGrpSpPr>
          <p:cNvPr id="24" name="Group 23">
            <a:extLst>
              <a:ext uri="{FF2B5EF4-FFF2-40B4-BE49-F238E27FC236}">
                <a16:creationId xmlns:a16="http://schemas.microsoft.com/office/drawing/2014/main" id="{8CDBD4E2-416F-4699-BB7D-F95F627A6FD6}"/>
              </a:ext>
            </a:extLst>
          </p:cNvPr>
          <p:cNvGrpSpPr/>
          <p:nvPr/>
        </p:nvGrpSpPr>
        <p:grpSpPr>
          <a:xfrm>
            <a:off x="87067" y="6452900"/>
            <a:ext cx="2006049" cy="365760"/>
            <a:chOff x="87067" y="6452900"/>
            <a:chExt cx="2006049" cy="365760"/>
          </a:xfrm>
        </p:grpSpPr>
        <p:sp>
          <p:nvSpPr>
            <p:cNvPr id="25" name="Action Button: Go to Beginning 24">
              <a:hlinkClick r:id="" action="ppaction://hlinkshowjump?jump=firstslide" highlightClick="1"/>
              <a:extLst>
                <a:ext uri="{FF2B5EF4-FFF2-40B4-BE49-F238E27FC236}">
                  <a16:creationId xmlns:a16="http://schemas.microsoft.com/office/drawing/2014/main" id="{AE19CA5F-C55C-4CF4-9F25-3FACA5DBD6EB}"/>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ction Button: Go Back or Previous 25">
              <a:hlinkClick r:id="" action="ppaction://hlinkshowjump?jump=previousslide" highlightClick="1"/>
              <a:extLst>
                <a:ext uri="{FF2B5EF4-FFF2-40B4-BE49-F238E27FC236}">
                  <a16:creationId xmlns:a16="http://schemas.microsoft.com/office/drawing/2014/main" id="{4423F429-F0EA-48F1-A75C-8D5AC6CAB160}"/>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ction Button: Go Forward or Next 26">
              <a:hlinkClick r:id="" action="ppaction://hlinkshowjump?jump=nextslide" highlightClick="1"/>
              <a:extLst>
                <a:ext uri="{FF2B5EF4-FFF2-40B4-BE49-F238E27FC236}">
                  <a16:creationId xmlns:a16="http://schemas.microsoft.com/office/drawing/2014/main" id="{16940E7E-BFAF-4422-AB5A-9870C38B1502}"/>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ction Button: Go to End 27">
              <a:hlinkClick r:id="rId5" action="ppaction://hlinksldjump" highlightClick="1"/>
              <a:extLst>
                <a:ext uri="{FF2B5EF4-FFF2-40B4-BE49-F238E27FC236}">
                  <a16:creationId xmlns:a16="http://schemas.microsoft.com/office/drawing/2014/main" id="{68468C9B-5911-44A6-AB2C-2072AFCA80AB}"/>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hlinkClick r:id="rId6"/>
              <a:extLst>
                <a:ext uri="{FF2B5EF4-FFF2-40B4-BE49-F238E27FC236}">
                  <a16:creationId xmlns:a16="http://schemas.microsoft.com/office/drawing/2014/main" id="{ACFEC416-B747-4735-A464-991603699DA4}"/>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161899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6" grpId="0" animBg="1"/>
      <p:bldP spid="14"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A0BFF807-98B7-4A6C-965C-6DF5763D4C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6" name="Title 5">
            <a:extLst>
              <a:ext uri="{FF2B5EF4-FFF2-40B4-BE49-F238E27FC236}">
                <a16:creationId xmlns:a16="http://schemas.microsoft.com/office/drawing/2014/main" id="{D811C705-BDD4-44B7-B8CE-CBBA3039E4E9}"/>
              </a:ext>
            </a:extLst>
          </p:cNvPr>
          <p:cNvSpPr>
            <a:spLocks noGrp="1"/>
          </p:cNvSpPr>
          <p:nvPr>
            <p:ph type="title"/>
          </p:nvPr>
        </p:nvSpPr>
        <p:spPr>
          <a:xfrm>
            <a:off x="543318" y="599038"/>
            <a:ext cx="4045616" cy="870857"/>
          </a:xfrm>
        </p:spPr>
        <p:txBody>
          <a:bodyPr/>
          <a:lstStyle/>
          <a:p>
            <a:r>
              <a:rPr lang="en-US" sz="3200" dirty="0"/>
              <a:t>Black Population in 2019 by Block Group</a:t>
            </a:r>
          </a:p>
        </p:txBody>
      </p:sp>
      <p:sp>
        <p:nvSpPr>
          <p:cNvPr id="7" name="Content Placeholder 6">
            <a:extLst>
              <a:ext uri="{FF2B5EF4-FFF2-40B4-BE49-F238E27FC236}">
                <a16:creationId xmlns:a16="http://schemas.microsoft.com/office/drawing/2014/main" id="{8C692736-7C54-4739-99DF-CDE8D454104B}"/>
              </a:ext>
            </a:extLst>
          </p:cNvPr>
          <p:cNvSpPr>
            <a:spLocks noGrp="1"/>
          </p:cNvSpPr>
          <p:nvPr>
            <p:ph idx="1"/>
          </p:nvPr>
        </p:nvSpPr>
        <p:spPr>
          <a:xfrm>
            <a:off x="543318" y="1615161"/>
            <a:ext cx="4045616" cy="4618495"/>
          </a:xfrm>
        </p:spPr>
        <p:txBody>
          <a:bodyPr>
            <a:normAutofit/>
          </a:bodyPr>
          <a:lstStyle/>
          <a:p>
            <a:r>
              <a:rPr lang="en-US" sz="1600" dirty="0"/>
              <a:t>This map shows the distribution of the Black population in the metropolitan region, based on block group data from the 2019 American Community Survey; 1 dot represents 1 Black resident. </a:t>
            </a:r>
          </a:p>
          <a:p>
            <a:r>
              <a:rPr lang="en-US" sz="1600" dirty="0"/>
              <a:t>The block groups shaded in the darkest brown color have 28.3% or more Black residents, whereas the lightest yellow areas have 0.0-2.2% Black residents.   </a:t>
            </a:r>
          </a:p>
          <a:p>
            <a:r>
              <a:rPr lang="en-US" sz="1600" dirty="0"/>
              <a:t>The largest concentration of the Black population in Portland is still in the historic core area, but over the past 20 years there has been a shift to the eastern edge of the City and into Gresham and surrounding suburbs.  </a:t>
            </a:r>
          </a:p>
        </p:txBody>
      </p:sp>
      <p:sp>
        <p:nvSpPr>
          <p:cNvPr id="2" name="Rectangle 1">
            <a:extLst>
              <a:ext uri="{FF2B5EF4-FFF2-40B4-BE49-F238E27FC236}">
                <a16:creationId xmlns:a16="http://schemas.microsoft.com/office/drawing/2014/main" id="{3C9884CA-353C-4B91-9900-D2AC7597B1C8}"/>
              </a:ext>
            </a:extLst>
          </p:cNvPr>
          <p:cNvSpPr/>
          <p:nvPr/>
        </p:nvSpPr>
        <p:spPr>
          <a:xfrm>
            <a:off x="2324415" y="6378922"/>
            <a:ext cx="1982313" cy="430887"/>
          </a:xfrm>
          <a:prstGeom prst="rect">
            <a:avLst/>
          </a:prstGeom>
        </p:spPr>
        <p:txBody>
          <a:bodyPr wrap="square">
            <a:spAutoFit/>
          </a:bodyPr>
          <a:lstStyle/>
          <a:p>
            <a:r>
              <a:rPr lang="en-US" sz="1100" dirty="0"/>
              <a:t>Source: 2015-2019 5-year ACS, table P12B.</a:t>
            </a:r>
          </a:p>
        </p:txBody>
      </p:sp>
      <p:sp>
        <p:nvSpPr>
          <p:cNvPr id="3" name="Slide Number Placeholder 2">
            <a:extLst>
              <a:ext uri="{FF2B5EF4-FFF2-40B4-BE49-F238E27FC236}">
                <a16:creationId xmlns:a16="http://schemas.microsoft.com/office/drawing/2014/main" id="{CC9BC0FF-D969-4F82-9965-613AF0DC1720}"/>
              </a:ext>
            </a:extLst>
          </p:cNvPr>
          <p:cNvSpPr>
            <a:spLocks noGrp="1"/>
          </p:cNvSpPr>
          <p:nvPr>
            <p:ph type="sldNum" sz="quarter" idx="4"/>
          </p:nvPr>
        </p:nvSpPr>
        <p:spPr/>
        <p:txBody>
          <a:bodyPr/>
          <a:lstStyle/>
          <a:p>
            <a:fld id="{6F76CED3-3A32-4ECA-A687-1D1204EB9FF6}" type="slidenum">
              <a:rPr lang="en-US" smtClean="0"/>
              <a:t>24</a:t>
            </a:fld>
            <a:endParaRPr lang="en-US" dirty="0"/>
          </a:p>
        </p:txBody>
      </p:sp>
      <p:grpSp>
        <p:nvGrpSpPr>
          <p:cNvPr id="14" name="Group 13">
            <a:extLst>
              <a:ext uri="{FF2B5EF4-FFF2-40B4-BE49-F238E27FC236}">
                <a16:creationId xmlns:a16="http://schemas.microsoft.com/office/drawing/2014/main" id="{6F91B2B2-6BC0-411E-9DB1-5F2B4FD1B29C}"/>
              </a:ext>
            </a:extLst>
          </p:cNvPr>
          <p:cNvGrpSpPr/>
          <p:nvPr/>
        </p:nvGrpSpPr>
        <p:grpSpPr>
          <a:xfrm>
            <a:off x="87067" y="6452900"/>
            <a:ext cx="2006049" cy="365760"/>
            <a:chOff x="87067" y="6452900"/>
            <a:chExt cx="2006049" cy="365760"/>
          </a:xfrm>
        </p:grpSpPr>
        <p:sp>
          <p:nvSpPr>
            <p:cNvPr id="15" name="Action Button: Go to Beginning 14">
              <a:hlinkClick r:id="" action="ppaction://hlinkshowjump?jump=firstslide" highlightClick="1"/>
              <a:extLst>
                <a:ext uri="{FF2B5EF4-FFF2-40B4-BE49-F238E27FC236}">
                  <a16:creationId xmlns:a16="http://schemas.microsoft.com/office/drawing/2014/main" id="{93C142EE-CF5A-4D10-A20D-038AD5EC4ECD}"/>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Back or Previous 15">
              <a:hlinkClick r:id="" action="ppaction://hlinkshowjump?jump=previousslide" highlightClick="1"/>
              <a:extLst>
                <a:ext uri="{FF2B5EF4-FFF2-40B4-BE49-F238E27FC236}">
                  <a16:creationId xmlns:a16="http://schemas.microsoft.com/office/drawing/2014/main" id="{1754FE0F-793A-4986-8008-7BF697F5C00B}"/>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Go Forward or Next 16">
              <a:hlinkClick r:id="" action="ppaction://hlinkshowjump?jump=nextslide" highlightClick="1"/>
              <a:extLst>
                <a:ext uri="{FF2B5EF4-FFF2-40B4-BE49-F238E27FC236}">
                  <a16:creationId xmlns:a16="http://schemas.microsoft.com/office/drawing/2014/main" id="{AC6512BB-AC64-4C07-B1EC-B173DEF10309}"/>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to End 17">
              <a:hlinkClick r:id="rId5" action="ppaction://hlinksldjump" highlightClick="1"/>
              <a:extLst>
                <a:ext uri="{FF2B5EF4-FFF2-40B4-BE49-F238E27FC236}">
                  <a16:creationId xmlns:a16="http://schemas.microsoft.com/office/drawing/2014/main" id="{40666460-37B0-4092-BE82-639DBD70C96A}"/>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6"/>
              <a:extLst>
                <a:ext uri="{FF2B5EF4-FFF2-40B4-BE49-F238E27FC236}">
                  <a16:creationId xmlns:a16="http://schemas.microsoft.com/office/drawing/2014/main" id="{EF311B41-70C9-4367-89FC-65C629A8EECF}"/>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217887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475" y="684606"/>
            <a:ext cx="4820525" cy="549275"/>
          </a:xfrm>
        </p:spPr>
        <p:txBody>
          <a:bodyPr>
            <a:noAutofit/>
          </a:bodyPr>
          <a:lstStyle/>
          <a:p>
            <a:r>
              <a:rPr lang="en-US" sz="3200" b="1" dirty="0"/>
              <a:t>Portland’s Asian Population is Very Diverse</a:t>
            </a:r>
          </a:p>
        </p:txBody>
      </p:sp>
      <p:sp>
        <p:nvSpPr>
          <p:cNvPr id="3" name="Content Placeholder 2"/>
          <p:cNvSpPr>
            <a:spLocks noGrp="1"/>
          </p:cNvSpPr>
          <p:nvPr>
            <p:ph idx="1"/>
          </p:nvPr>
        </p:nvSpPr>
        <p:spPr>
          <a:xfrm>
            <a:off x="1533465" y="1707123"/>
            <a:ext cx="3691203" cy="4344033"/>
          </a:xfrm>
        </p:spPr>
        <p:txBody>
          <a:bodyPr>
            <a:normAutofit fontScale="92500" lnSpcReduction="20000"/>
          </a:bodyPr>
          <a:lstStyle/>
          <a:p>
            <a:r>
              <a:rPr lang="en-US" sz="1800" dirty="0"/>
              <a:t>The Asian population of Portland includes culturally diverse groups who settled in Portland at different times. </a:t>
            </a:r>
          </a:p>
          <a:p>
            <a:r>
              <a:rPr lang="en-US" sz="1800" dirty="0"/>
              <a:t>The Chinese population dates back to the early days of settlement of the Oregon Territory. </a:t>
            </a:r>
          </a:p>
          <a:p>
            <a:r>
              <a:rPr lang="en-US" sz="1800" dirty="0"/>
              <a:t>The Japanese population in Portland and Oregon began growing prior to WWII.</a:t>
            </a:r>
          </a:p>
          <a:p>
            <a:r>
              <a:rPr lang="en-US" sz="1800" dirty="0"/>
              <a:t>The Vietnamese population came to Oregon after the end of the Vietnam war in 1975. </a:t>
            </a:r>
          </a:p>
          <a:p>
            <a:r>
              <a:rPr lang="en-US" sz="1800" dirty="0"/>
              <a:t>Many south Asians from India moved to Oregon to work in technology industries.</a:t>
            </a:r>
          </a:p>
          <a:p>
            <a:r>
              <a:rPr lang="en-US" sz="1800" dirty="0"/>
              <a:t>The geographical residence patterns of the various Asian groups also are different. </a:t>
            </a:r>
          </a:p>
          <a:p>
            <a:endParaRPr lang="en-US" sz="2000" dirty="0"/>
          </a:p>
        </p:txBody>
      </p:sp>
      <p:pic>
        <p:nvPicPr>
          <p:cNvPr id="4" name="Picture 3">
            <a:extLst>
              <a:ext uri="{FF2B5EF4-FFF2-40B4-BE49-F238E27FC236}">
                <a16:creationId xmlns:a16="http://schemas.microsoft.com/office/drawing/2014/main" id="{F3DDFA45-B0E3-4D80-840D-458C3E490866}"/>
              </a:ext>
            </a:extLst>
          </p:cNvPr>
          <p:cNvPicPr>
            <a:picLocks noChangeAspect="1"/>
          </p:cNvPicPr>
          <p:nvPr/>
        </p:nvPicPr>
        <p:blipFill>
          <a:blip r:embed="rId4"/>
          <a:stretch>
            <a:fillRect/>
          </a:stretch>
        </p:blipFill>
        <p:spPr>
          <a:xfrm>
            <a:off x="5902992" y="1008860"/>
            <a:ext cx="5013533" cy="4840279"/>
          </a:xfrm>
          <a:prstGeom prst="rect">
            <a:avLst/>
          </a:prstGeom>
        </p:spPr>
      </p:pic>
      <p:pic>
        <p:nvPicPr>
          <p:cNvPr id="6" name="Picture 5">
            <a:extLst>
              <a:ext uri="{FF2B5EF4-FFF2-40B4-BE49-F238E27FC236}">
                <a16:creationId xmlns:a16="http://schemas.microsoft.com/office/drawing/2014/main" id="{23C120DE-78D0-4740-9C07-01F3AD9982BA}"/>
              </a:ext>
            </a:extLst>
          </p:cNvPr>
          <p:cNvPicPr>
            <a:picLocks noChangeAspect="1"/>
          </p:cNvPicPr>
          <p:nvPr/>
        </p:nvPicPr>
        <p:blipFill>
          <a:blip r:embed="rId5"/>
          <a:stretch>
            <a:fillRect/>
          </a:stretch>
        </p:blipFill>
        <p:spPr>
          <a:xfrm>
            <a:off x="6423795" y="1008860"/>
            <a:ext cx="3971925" cy="4848225"/>
          </a:xfrm>
          <a:prstGeom prst="rect">
            <a:avLst/>
          </a:prstGeom>
        </p:spPr>
      </p:pic>
      <p:pic>
        <p:nvPicPr>
          <p:cNvPr id="7" name="Picture 6">
            <a:extLst>
              <a:ext uri="{FF2B5EF4-FFF2-40B4-BE49-F238E27FC236}">
                <a16:creationId xmlns:a16="http://schemas.microsoft.com/office/drawing/2014/main" id="{6189A8F7-8EF0-4068-8733-479BD279B730}"/>
              </a:ext>
            </a:extLst>
          </p:cNvPr>
          <p:cNvPicPr>
            <a:picLocks noChangeAspect="1"/>
          </p:cNvPicPr>
          <p:nvPr/>
        </p:nvPicPr>
        <p:blipFill rotWithShape="1">
          <a:blip r:embed="rId6"/>
          <a:srcRect l="4327" r="2641"/>
          <a:stretch/>
        </p:blipFill>
        <p:spPr>
          <a:xfrm>
            <a:off x="5224669" y="1707123"/>
            <a:ext cx="6606879" cy="2872822"/>
          </a:xfrm>
          <a:prstGeom prst="rect">
            <a:avLst/>
          </a:prstGeom>
        </p:spPr>
      </p:pic>
      <p:sp>
        <p:nvSpPr>
          <p:cNvPr id="8" name="TextBox 7">
            <a:extLst>
              <a:ext uri="{FF2B5EF4-FFF2-40B4-BE49-F238E27FC236}">
                <a16:creationId xmlns:a16="http://schemas.microsoft.com/office/drawing/2014/main" id="{29179D3B-C454-4235-98F8-906F365666B0}"/>
              </a:ext>
            </a:extLst>
          </p:cNvPr>
          <p:cNvSpPr txBox="1"/>
          <p:nvPr/>
        </p:nvSpPr>
        <p:spPr>
          <a:xfrm>
            <a:off x="7076660" y="4649822"/>
            <a:ext cx="3140765" cy="276999"/>
          </a:xfrm>
          <a:prstGeom prst="rect">
            <a:avLst/>
          </a:prstGeom>
          <a:noFill/>
        </p:spPr>
        <p:txBody>
          <a:bodyPr wrap="square" rtlCol="0">
            <a:spAutoFit/>
          </a:bodyPr>
          <a:lstStyle/>
          <a:p>
            <a:r>
              <a:rPr lang="en-US" sz="1200" dirty="0"/>
              <a:t>Image credit: Asian Health &amp; Service Center</a:t>
            </a:r>
          </a:p>
        </p:txBody>
      </p:sp>
      <p:pic>
        <p:nvPicPr>
          <p:cNvPr id="9" name="Picture 8">
            <a:extLst>
              <a:ext uri="{FF2B5EF4-FFF2-40B4-BE49-F238E27FC236}">
                <a16:creationId xmlns:a16="http://schemas.microsoft.com/office/drawing/2014/main" id="{A0B1D855-22C2-4C6E-B9FB-E15CD405DA21}"/>
              </a:ext>
            </a:extLst>
          </p:cNvPr>
          <p:cNvPicPr>
            <a:picLocks noChangeAspect="1"/>
          </p:cNvPicPr>
          <p:nvPr/>
        </p:nvPicPr>
        <p:blipFill rotWithShape="1">
          <a:blip r:embed="rId7"/>
          <a:srcRect b="1261"/>
          <a:stretch/>
        </p:blipFill>
        <p:spPr>
          <a:xfrm>
            <a:off x="6299969" y="684606"/>
            <a:ext cx="4219575" cy="5447837"/>
          </a:xfrm>
          <a:prstGeom prst="rect">
            <a:avLst/>
          </a:prstGeom>
        </p:spPr>
      </p:pic>
      <p:sp>
        <p:nvSpPr>
          <p:cNvPr id="10" name="TextBox 9">
            <a:extLst>
              <a:ext uri="{FF2B5EF4-FFF2-40B4-BE49-F238E27FC236}">
                <a16:creationId xmlns:a16="http://schemas.microsoft.com/office/drawing/2014/main" id="{38F59892-66B9-43CF-A594-F1F78D20775C}"/>
              </a:ext>
            </a:extLst>
          </p:cNvPr>
          <p:cNvSpPr txBox="1"/>
          <p:nvPr/>
        </p:nvSpPr>
        <p:spPr>
          <a:xfrm>
            <a:off x="7076660" y="6202320"/>
            <a:ext cx="2695566" cy="461665"/>
          </a:xfrm>
          <a:prstGeom prst="rect">
            <a:avLst/>
          </a:prstGeom>
          <a:noFill/>
        </p:spPr>
        <p:txBody>
          <a:bodyPr wrap="square" rtlCol="0">
            <a:spAutoFit/>
          </a:bodyPr>
          <a:lstStyle/>
          <a:p>
            <a:r>
              <a:rPr lang="en-US" sz="1200" dirty="0"/>
              <a:t>Image/Source: </a:t>
            </a:r>
            <a:r>
              <a:rPr lang="en-US" sz="1200" dirty="0">
                <a:hlinkClick r:id="rId8"/>
              </a:rPr>
              <a:t>Coalition of Communities of Color and Portland State University</a:t>
            </a:r>
            <a:endParaRPr lang="en-US" sz="1200" dirty="0"/>
          </a:p>
        </p:txBody>
      </p:sp>
      <p:sp>
        <p:nvSpPr>
          <p:cNvPr id="13" name="Content Placeholder 3">
            <a:extLst>
              <a:ext uri="{FF2B5EF4-FFF2-40B4-BE49-F238E27FC236}">
                <a16:creationId xmlns:a16="http://schemas.microsoft.com/office/drawing/2014/main" id="{364030FE-7EE8-4747-BF7D-396980FBB68A}"/>
              </a:ext>
            </a:extLst>
          </p:cNvPr>
          <p:cNvSpPr txBox="1">
            <a:spLocks/>
          </p:cNvSpPr>
          <p:nvPr/>
        </p:nvSpPr>
        <p:spPr>
          <a:xfrm>
            <a:off x="58397" y="1778399"/>
            <a:ext cx="1351245" cy="3721797"/>
          </a:xfrm>
          <a:prstGeom prst="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linkClick r:id="" action="ppaction://hlinkshowjump?jump=firstslide"/>
              </a:rPr>
              <a:t>First page</a:t>
            </a:r>
            <a:endParaRPr lang="en-US" dirty="0">
              <a:hlinkClick r:id="rId9" action="ppaction://hlinksldjump"/>
            </a:endParaRPr>
          </a:p>
          <a:p>
            <a:r>
              <a:rPr lang="en-US" dirty="0">
                <a:hlinkClick r:id="rId9" action="ppaction://hlinksldjump"/>
              </a:rPr>
              <a:t>Portland and comparison cities</a:t>
            </a:r>
            <a:endParaRPr lang="en-US" dirty="0"/>
          </a:p>
          <a:p>
            <a:r>
              <a:rPr lang="en-US" dirty="0">
                <a:hlinkClick r:id="rId10" action="ppaction://hlinksldjump"/>
              </a:rPr>
              <a:t>City-suburb comparison</a:t>
            </a:r>
            <a:endParaRPr lang="en-US" dirty="0"/>
          </a:p>
          <a:p>
            <a:r>
              <a:rPr lang="en-US" dirty="0">
                <a:hlinkClick r:id="rId11" action="ppaction://hlinksldjump"/>
              </a:rPr>
              <a:t>Age structure by race</a:t>
            </a:r>
            <a:endParaRPr lang="en-US" dirty="0"/>
          </a:p>
          <a:p>
            <a:r>
              <a:rPr lang="en-US" dirty="0">
                <a:hlinkClick r:id="rId12" action="ppaction://hlinksldjump"/>
              </a:rPr>
              <a:t>Mapping race and diversity</a:t>
            </a:r>
            <a:endParaRPr lang="en-US" dirty="0"/>
          </a:p>
          <a:p>
            <a:r>
              <a:rPr lang="en-US" dirty="0">
                <a:hlinkClick r:id="rId13" action="ppaction://hlinksldjump"/>
              </a:rPr>
              <a:t>Blacks</a:t>
            </a:r>
            <a:endParaRPr lang="en-US" dirty="0"/>
          </a:p>
          <a:p>
            <a:r>
              <a:rPr lang="en-US" dirty="0">
                <a:hlinkClick r:id="rId14" action="ppaction://hlinksldjump"/>
              </a:rPr>
              <a:t>Asians</a:t>
            </a:r>
            <a:endParaRPr lang="en-US" dirty="0"/>
          </a:p>
          <a:p>
            <a:r>
              <a:rPr lang="en-US" dirty="0">
                <a:hlinkClick r:id="rId15" action="ppaction://hlinksldjump"/>
              </a:rPr>
              <a:t>Native Americans</a:t>
            </a:r>
            <a:endParaRPr lang="en-US" dirty="0"/>
          </a:p>
          <a:p>
            <a:r>
              <a:rPr lang="en-US" dirty="0">
                <a:hlinkClick r:id="rId16" action="ppaction://hlinksldjump"/>
              </a:rPr>
              <a:t>Hispanics</a:t>
            </a:r>
            <a:endParaRPr lang="en-US" dirty="0"/>
          </a:p>
        </p:txBody>
      </p:sp>
      <p:sp>
        <p:nvSpPr>
          <p:cNvPr id="5" name="Slide Number Placeholder 4">
            <a:extLst>
              <a:ext uri="{FF2B5EF4-FFF2-40B4-BE49-F238E27FC236}">
                <a16:creationId xmlns:a16="http://schemas.microsoft.com/office/drawing/2014/main" id="{E5AB8959-F30D-4C06-8406-C5D50053F197}"/>
              </a:ext>
            </a:extLst>
          </p:cNvPr>
          <p:cNvSpPr>
            <a:spLocks noGrp="1"/>
          </p:cNvSpPr>
          <p:nvPr>
            <p:ph type="sldNum" sz="quarter" idx="4"/>
          </p:nvPr>
        </p:nvSpPr>
        <p:spPr/>
        <p:txBody>
          <a:bodyPr/>
          <a:lstStyle/>
          <a:p>
            <a:fld id="{6F76CED3-3A32-4ECA-A687-1D1204EB9FF6}" type="slidenum">
              <a:rPr lang="en-US" smtClean="0"/>
              <a:t>25</a:t>
            </a:fld>
            <a:endParaRPr lang="en-US" dirty="0"/>
          </a:p>
        </p:txBody>
      </p:sp>
    </p:spTree>
    <p:custDataLst>
      <p:tags r:id="rId1"/>
    </p:custDataLst>
    <p:extLst>
      <p:ext uri="{BB962C8B-B14F-4D97-AF65-F5344CB8AC3E}">
        <p14:creationId xmlns:p14="http://schemas.microsoft.com/office/powerpoint/2010/main" val="401211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005" y="197770"/>
            <a:ext cx="10515600" cy="627096"/>
          </a:xfrm>
        </p:spPr>
        <p:txBody>
          <a:bodyPr>
            <a:normAutofit/>
          </a:bodyPr>
          <a:lstStyle/>
          <a:p>
            <a:r>
              <a:rPr lang="en-US" sz="3200" b="1" dirty="0"/>
              <a:t>Principal Asian Subgroups - Portland and Suburbs</a:t>
            </a:r>
          </a:p>
        </p:txBody>
      </p:sp>
      <p:sp>
        <p:nvSpPr>
          <p:cNvPr id="3" name="Content Placeholder 2"/>
          <p:cNvSpPr>
            <a:spLocks noGrp="1"/>
          </p:cNvSpPr>
          <p:nvPr>
            <p:ph idx="1"/>
          </p:nvPr>
        </p:nvSpPr>
        <p:spPr>
          <a:xfrm>
            <a:off x="488005" y="959863"/>
            <a:ext cx="4165976" cy="3826548"/>
          </a:xfrm>
        </p:spPr>
        <p:txBody>
          <a:bodyPr>
            <a:noAutofit/>
          </a:bodyPr>
          <a:lstStyle/>
          <a:p>
            <a:r>
              <a:rPr lang="en-US" sz="1600" dirty="0"/>
              <a:t>The chart to the right lists the numbers of age Asian persons by ethnicity (all ages and age 65+), from the most to least numerous. </a:t>
            </a:r>
          </a:p>
          <a:p>
            <a:r>
              <a:rPr lang="en-US" sz="1600" dirty="0"/>
              <a:t>The data are tabulated from the American Community Survey, Public Use Microdata and subject to considerable sampling variation.</a:t>
            </a:r>
          </a:p>
          <a:p>
            <a:r>
              <a:rPr lang="en-US" sz="1600" dirty="0"/>
              <a:t>Data for the city of Portland are for the census tracts that approximate the City boundary.</a:t>
            </a:r>
          </a:p>
          <a:p>
            <a:r>
              <a:rPr lang="en-US" sz="1600" dirty="0"/>
              <a:t>The largest numbers of age 65+ Asians in Portland are Chinese (excluding those from Taiwan) and Vietnamese.</a:t>
            </a:r>
          </a:p>
          <a:p>
            <a:r>
              <a:rPr lang="en-US" sz="1600" dirty="0"/>
              <a:t>Portland has a larger share of those age 65+ – as compared to all ages – in the 7-county Portland Metro area for the following subgroups with 100+ elders: Chinese (47.9%), Vietnamese  (54.3%), Laotian (69.3%), and Asian Indian (15.9%). </a:t>
            </a:r>
          </a:p>
          <a:p>
            <a:r>
              <a:rPr lang="en-US" sz="1600" dirty="0"/>
              <a:t>Several other Asian ethnic groups in the Portland Metropolitan area reside mainly outside of the city (e.g., Koreans, Filipinos).</a:t>
            </a:r>
          </a:p>
        </p:txBody>
      </p:sp>
      <p:pic>
        <p:nvPicPr>
          <p:cNvPr id="4" name="Picture 3"/>
          <p:cNvPicPr>
            <a:picLocks noChangeAspect="1"/>
          </p:cNvPicPr>
          <p:nvPr/>
        </p:nvPicPr>
        <p:blipFill>
          <a:blip r:embed="rId4"/>
          <a:stretch>
            <a:fillRect/>
          </a:stretch>
        </p:blipFill>
        <p:spPr>
          <a:xfrm>
            <a:off x="4888810" y="856035"/>
            <a:ext cx="7082474" cy="5732342"/>
          </a:xfrm>
          <a:prstGeom prst="rect">
            <a:avLst/>
          </a:prstGeom>
        </p:spPr>
      </p:pic>
      <p:sp>
        <p:nvSpPr>
          <p:cNvPr id="7" name="Rectangle 6">
            <a:extLst>
              <a:ext uri="{FF2B5EF4-FFF2-40B4-BE49-F238E27FC236}">
                <a16:creationId xmlns:a16="http://schemas.microsoft.com/office/drawing/2014/main" id="{856657CA-0C18-484A-9206-DB1D5F10B116}"/>
              </a:ext>
            </a:extLst>
          </p:cNvPr>
          <p:cNvSpPr/>
          <p:nvPr/>
        </p:nvSpPr>
        <p:spPr>
          <a:xfrm>
            <a:off x="2189262" y="6372933"/>
            <a:ext cx="1975446" cy="430887"/>
          </a:xfrm>
          <a:prstGeom prst="rect">
            <a:avLst/>
          </a:prstGeom>
          <a:noFill/>
        </p:spPr>
        <p:txBody>
          <a:bodyPr wrap="square">
            <a:spAutoFit/>
          </a:bodyPr>
          <a:lstStyle/>
          <a:p>
            <a:pPr lvl="0"/>
            <a:r>
              <a:rPr lang="en-US" sz="1100" dirty="0"/>
              <a:t>Source: 2017 ACS, 5-year data, Public Use Microdata Sample.</a:t>
            </a:r>
          </a:p>
        </p:txBody>
      </p:sp>
      <p:cxnSp>
        <p:nvCxnSpPr>
          <p:cNvPr id="9" name="Straight Connector 8">
            <a:extLst>
              <a:ext uri="{FF2B5EF4-FFF2-40B4-BE49-F238E27FC236}">
                <a16:creationId xmlns:a16="http://schemas.microsoft.com/office/drawing/2014/main" id="{C3354EBE-7571-4DB1-A5DC-BFAD47BA6563}"/>
              </a:ext>
            </a:extLst>
          </p:cNvPr>
          <p:cNvCxnSpPr/>
          <p:nvPr/>
        </p:nvCxnSpPr>
        <p:spPr>
          <a:xfrm>
            <a:off x="8359699" y="1766904"/>
            <a:ext cx="428822"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867CFAD-F11A-4561-A6EA-A45AA298545C}"/>
              </a:ext>
            </a:extLst>
          </p:cNvPr>
          <p:cNvCxnSpPr/>
          <p:nvPr/>
        </p:nvCxnSpPr>
        <p:spPr>
          <a:xfrm>
            <a:off x="8359699" y="1981840"/>
            <a:ext cx="428822"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59AC4E3-20EA-4168-8AF7-4BCFB13560E8}"/>
              </a:ext>
            </a:extLst>
          </p:cNvPr>
          <p:cNvCxnSpPr/>
          <p:nvPr/>
        </p:nvCxnSpPr>
        <p:spPr>
          <a:xfrm>
            <a:off x="11426459" y="1766904"/>
            <a:ext cx="320040" cy="0"/>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50538E1-DC37-4E9F-9A2E-DC8A22AFC0EA}"/>
              </a:ext>
            </a:extLst>
          </p:cNvPr>
          <p:cNvCxnSpPr/>
          <p:nvPr/>
        </p:nvCxnSpPr>
        <p:spPr>
          <a:xfrm>
            <a:off x="11410556" y="1978847"/>
            <a:ext cx="320040" cy="0"/>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A40EA33-7CD3-47B1-BC32-226B0270671B}"/>
              </a:ext>
            </a:extLst>
          </p:cNvPr>
          <p:cNvCxnSpPr/>
          <p:nvPr/>
        </p:nvCxnSpPr>
        <p:spPr>
          <a:xfrm>
            <a:off x="11426459" y="2672301"/>
            <a:ext cx="320040" cy="0"/>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C4B0201-3C18-4828-892B-8D1C4AF95D17}"/>
              </a:ext>
            </a:extLst>
          </p:cNvPr>
          <p:cNvCxnSpPr/>
          <p:nvPr/>
        </p:nvCxnSpPr>
        <p:spPr>
          <a:xfrm>
            <a:off x="11426459" y="2904942"/>
            <a:ext cx="320040" cy="0"/>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FED3F3D4-7474-4636-9C42-5C7B50C12C02}"/>
              </a:ext>
            </a:extLst>
          </p:cNvPr>
          <p:cNvSpPr>
            <a:spLocks noGrp="1"/>
          </p:cNvSpPr>
          <p:nvPr>
            <p:ph type="sldNum" sz="quarter" idx="4"/>
          </p:nvPr>
        </p:nvSpPr>
        <p:spPr/>
        <p:txBody>
          <a:bodyPr/>
          <a:lstStyle/>
          <a:p>
            <a:fld id="{6F76CED3-3A32-4ECA-A687-1D1204EB9FF6}" type="slidenum">
              <a:rPr lang="en-US" smtClean="0"/>
              <a:t>26</a:t>
            </a:fld>
            <a:endParaRPr lang="en-US" dirty="0"/>
          </a:p>
        </p:txBody>
      </p:sp>
      <p:grpSp>
        <p:nvGrpSpPr>
          <p:cNvPr id="21" name="Group 20">
            <a:extLst>
              <a:ext uri="{FF2B5EF4-FFF2-40B4-BE49-F238E27FC236}">
                <a16:creationId xmlns:a16="http://schemas.microsoft.com/office/drawing/2014/main" id="{57E8DCB3-76B3-44AB-A121-103BF58E753B}"/>
              </a:ext>
            </a:extLst>
          </p:cNvPr>
          <p:cNvGrpSpPr/>
          <p:nvPr/>
        </p:nvGrpSpPr>
        <p:grpSpPr>
          <a:xfrm>
            <a:off x="87067" y="6452900"/>
            <a:ext cx="2006049" cy="365760"/>
            <a:chOff x="87067" y="6452900"/>
            <a:chExt cx="2006049" cy="365760"/>
          </a:xfrm>
        </p:grpSpPr>
        <p:sp>
          <p:nvSpPr>
            <p:cNvPr id="22" name="Action Button: Go to Beginning 21">
              <a:hlinkClick r:id="" action="ppaction://hlinkshowjump?jump=firstslide" highlightClick="1"/>
              <a:extLst>
                <a:ext uri="{FF2B5EF4-FFF2-40B4-BE49-F238E27FC236}">
                  <a16:creationId xmlns:a16="http://schemas.microsoft.com/office/drawing/2014/main" id="{917C3A29-55F8-4C1F-A93A-39388A0D3FFE}"/>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Go Back or Previous 22">
              <a:hlinkClick r:id="" action="ppaction://hlinkshowjump?jump=previousslide" highlightClick="1"/>
              <a:extLst>
                <a:ext uri="{FF2B5EF4-FFF2-40B4-BE49-F238E27FC236}">
                  <a16:creationId xmlns:a16="http://schemas.microsoft.com/office/drawing/2014/main" id="{8A8B7AF0-826A-4B53-8465-C27159844BB3}"/>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Go Forward or Next 23">
              <a:hlinkClick r:id="" action="ppaction://hlinkshowjump?jump=nextslide" highlightClick="1"/>
              <a:extLst>
                <a:ext uri="{FF2B5EF4-FFF2-40B4-BE49-F238E27FC236}">
                  <a16:creationId xmlns:a16="http://schemas.microsoft.com/office/drawing/2014/main" id="{E61D1DAE-9D2D-4492-B7B8-C28339197E60}"/>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ction Button: Go to End 24">
              <a:hlinkClick r:id="rId5" action="ppaction://hlinksldjump" highlightClick="1"/>
              <a:extLst>
                <a:ext uri="{FF2B5EF4-FFF2-40B4-BE49-F238E27FC236}">
                  <a16:creationId xmlns:a16="http://schemas.microsoft.com/office/drawing/2014/main" id="{D61D779B-6828-46A7-8F1D-DDCBD24AFEE6}"/>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hlinkClick r:id="rId6"/>
              <a:extLst>
                <a:ext uri="{FF2B5EF4-FFF2-40B4-BE49-F238E27FC236}">
                  <a16:creationId xmlns:a16="http://schemas.microsoft.com/office/drawing/2014/main" id="{63AE28BB-D113-4448-951A-88CEDEA8F45A}"/>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274533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pic>
        <p:nvPicPr>
          <p:cNvPr id="628" name="Google Shape;628;p25"/>
          <p:cNvPicPr preferRelativeResize="0"/>
          <p:nvPr/>
        </p:nvPicPr>
        <p:blipFill rotWithShape="1">
          <a:blip r:embed="rId4">
            <a:alphaModFix/>
          </a:blip>
          <a:srcRect/>
          <a:stretch/>
        </p:blipFill>
        <p:spPr>
          <a:xfrm>
            <a:off x="5222590" y="30326"/>
            <a:ext cx="6858000" cy="6858000"/>
          </a:xfrm>
          <a:prstGeom prst="rect">
            <a:avLst/>
          </a:prstGeom>
          <a:noFill/>
          <a:ln>
            <a:noFill/>
          </a:ln>
        </p:spPr>
      </p:pic>
      <p:pic>
        <p:nvPicPr>
          <p:cNvPr id="629" name="Google Shape;629;p25"/>
          <p:cNvPicPr preferRelativeResize="0"/>
          <p:nvPr/>
        </p:nvPicPr>
        <p:blipFill rotWithShape="1">
          <a:blip r:embed="rId5">
            <a:alphaModFix/>
          </a:blip>
          <a:srcRect/>
          <a:stretch/>
        </p:blipFill>
        <p:spPr>
          <a:xfrm>
            <a:off x="5222590" y="30326"/>
            <a:ext cx="6858000" cy="6858000"/>
          </a:xfrm>
          <a:prstGeom prst="rect">
            <a:avLst/>
          </a:prstGeom>
          <a:noFill/>
          <a:ln>
            <a:noFill/>
          </a:ln>
        </p:spPr>
      </p:pic>
      <p:sp>
        <p:nvSpPr>
          <p:cNvPr id="630" name="Google Shape;630;p25"/>
          <p:cNvSpPr txBox="1">
            <a:spLocks noGrp="1"/>
          </p:cNvSpPr>
          <p:nvPr>
            <p:ph type="title"/>
          </p:nvPr>
        </p:nvSpPr>
        <p:spPr>
          <a:xfrm>
            <a:off x="430794" y="399459"/>
            <a:ext cx="3644249" cy="87085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F5496"/>
              </a:buClr>
              <a:buSzPts val="2800"/>
              <a:buFont typeface="Calibri"/>
              <a:buNone/>
            </a:pPr>
            <a:r>
              <a:rPr lang="en-US" sz="3200" dirty="0"/>
              <a:t>Mapping of Asians Aged 65+  </a:t>
            </a:r>
            <a:endParaRPr sz="3200" dirty="0"/>
          </a:p>
        </p:txBody>
      </p:sp>
      <p:sp>
        <p:nvSpPr>
          <p:cNvPr id="631" name="Google Shape;631;p25"/>
          <p:cNvSpPr txBox="1">
            <a:spLocks noGrp="1"/>
          </p:cNvSpPr>
          <p:nvPr>
            <p:ph type="body" idx="1"/>
          </p:nvPr>
        </p:nvSpPr>
        <p:spPr>
          <a:xfrm>
            <a:off x="430794" y="1270316"/>
            <a:ext cx="4432753" cy="4505985"/>
          </a:xfrm>
          <a:prstGeom prst="rect">
            <a:avLst/>
          </a:prstGeom>
          <a:noFill/>
          <a:ln>
            <a:noFill/>
          </a:ln>
        </p:spPr>
        <p:txBody>
          <a:bodyPr spcFirstLastPara="1" wrap="square" lIns="91425" tIns="45700" rIns="91425" bIns="45700" anchor="t" anchorCtr="0">
            <a:noAutofit/>
          </a:bodyPr>
          <a:lstStyle/>
          <a:p>
            <a:pPr lvl="0">
              <a:buClr>
                <a:srgbClr val="714B25"/>
              </a:buClr>
              <a:buSzPts val="1400"/>
            </a:pPr>
            <a:r>
              <a:rPr lang="en-US" sz="1700" dirty="0"/>
              <a:t>Notes: </a:t>
            </a:r>
          </a:p>
          <a:p>
            <a:pPr lvl="1">
              <a:buClr>
                <a:srgbClr val="714B25"/>
              </a:buClr>
              <a:buSzPts val="1400"/>
            </a:pPr>
            <a:r>
              <a:rPr lang="en-US" sz="1600" dirty="0"/>
              <a:t>(1) The red circles are proportional to the size of the population in 2010</a:t>
            </a:r>
          </a:p>
          <a:p>
            <a:pPr lvl="1">
              <a:buClr>
                <a:srgbClr val="714B25"/>
              </a:buClr>
              <a:buSzPts val="1400"/>
            </a:pPr>
            <a:r>
              <a:rPr lang="en-US" sz="1600" dirty="0"/>
              <a:t>(2) the changes in the Asian population from 2000-2010 are displayed from yellow (less change) to purple (more change).</a:t>
            </a:r>
          </a:p>
          <a:p>
            <a:pPr lvl="0">
              <a:buClr>
                <a:srgbClr val="714B25"/>
              </a:buClr>
              <a:buSzPts val="1400"/>
            </a:pPr>
            <a:r>
              <a:rPr lang="en-US" sz="1700" dirty="0"/>
              <a:t>The largest concentration of Asians aged 65+ in Portland is in the southeaster corner of the City, which is also the area of greatest growth for Asians aged 65+.</a:t>
            </a:r>
            <a:endParaRPr sz="1700" dirty="0"/>
          </a:p>
          <a:p>
            <a:pPr marL="228600" lvl="0" indent="-228600" algn="l" rtl="0">
              <a:lnSpc>
                <a:spcPct val="90000"/>
              </a:lnSpc>
              <a:spcAft>
                <a:spcPts val="0"/>
              </a:spcAft>
              <a:buClr>
                <a:srgbClr val="714B25"/>
              </a:buClr>
              <a:buSzPts val="1400"/>
              <a:buChar char="•"/>
            </a:pPr>
            <a:r>
              <a:rPr lang="en-US" sz="1700" dirty="0"/>
              <a:t>The second map shows the percentage of Asians aged 65+ in 2010, as well as a bar chart of the Asian population by age.</a:t>
            </a:r>
            <a:endParaRPr sz="1700" dirty="0"/>
          </a:p>
          <a:p>
            <a:pPr marL="228600" lvl="0" indent="-228600" algn="l" rtl="0">
              <a:lnSpc>
                <a:spcPct val="90000"/>
              </a:lnSpc>
              <a:spcAft>
                <a:spcPts val="0"/>
              </a:spcAft>
              <a:buClr>
                <a:srgbClr val="714B25"/>
              </a:buClr>
              <a:buSzPts val="1400"/>
              <a:buChar char="•"/>
            </a:pPr>
            <a:r>
              <a:rPr lang="en-US" sz="1700" dirty="0"/>
              <a:t>Note that Asians aged 65+ are a relatively small part of the total Asian population (up to approximately 15% of the population).</a:t>
            </a:r>
            <a:endParaRPr sz="1700" dirty="0"/>
          </a:p>
        </p:txBody>
      </p:sp>
      <p:sp>
        <p:nvSpPr>
          <p:cNvPr id="632" name="Google Shape;632;p25"/>
          <p:cNvSpPr/>
          <p:nvPr/>
        </p:nvSpPr>
        <p:spPr>
          <a:xfrm>
            <a:off x="617413" y="5776301"/>
            <a:ext cx="2216426"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Calibri"/>
                <a:ea typeface="Calibri"/>
                <a:cs typeface="Calibri"/>
                <a:sym typeface="Calibri"/>
              </a:rPr>
              <a:t>Source: 2010 Decennial Census, SF1, table P12D.</a:t>
            </a:r>
            <a:endParaRPr sz="1100" dirty="0"/>
          </a:p>
        </p:txBody>
      </p:sp>
      <p:sp>
        <p:nvSpPr>
          <p:cNvPr id="2" name="Oval 1">
            <a:extLst>
              <a:ext uri="{FF2B5EF4-FFF2-40B4-BE49-F238E27FC236}">
                <a16:creationId xmlns:a16="http://schemas.microsoft.com/office/drawing/2014/main" id="{C6DEC82E-1DEC-456F-971C-D8A47896EB83}"/>
              </a:ext>
            </a:extLst>
          </p:cNvPr>
          <p:cNvSpPr/>
          <p:nvPr/>
        </p:nvSpPr>
        <p:spPr>
          <a:xfrm rot="20372911">
            <a:off x="8867217" y="3501179"/>
            <a:ext cx="2687981" cy="15952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A504BAA-9A23-4CC9-BEB1-3B48FA88BF0A}"/>
              </a:ext>
            </a:extLst>
          </p:cNvPr>
          <p:cNvSpPr txBox="1"/>
          <p:nvPr/>
        </p:nvSpPr>
        <p:spPr>
          <a:xfrm>
            <a:off x="3755383" y="5668589"/>
            <a:ext cx="1571618" cy="830997"/>
          </a:xfrm>
          <a:prstGeom prst="rect">
            <a:avLst/>
          </a:prstGeom>
          <a:noFill/>
        </p:spPr>
        <p:txBody>
          <a:bodyPr wrap="square" rtlCol="0">
            <a:spAutoFit/>
          </a:bodyPr>
          <a:lstStyle/>
          <a:p>
            <a:r>
              <a:rPr lang="en-US" sz="1200" dirty="0"/>
              <a:t>The data here are mapped to census tract aggregations called </a:t>
            </a:r>
            <a:r>
              <a:rPr lang="en-US" sz="1200" dirty="0">
                <a:hlinkClick r:id="rId6" action="ppaction://hlinksldjump"/>
              </a:rPr>
              <a:t>supertract</a:t>
            </a:r>
            <a:r>
              <a:rPr lang="en-US" sz="1200" dirty="0">
                <a:hlinkClick r:id="rId7" action="ppaction://hlinksldjump"/>
              </a:rPr>
              <a:t>s</a:t>
            </a:r>
            <a:endParaRPr lang="en-US" sz="1200" dirty="0"/>
          </a:p>
        </p:txBody>
      </p:sp>
      <p:sp>
        <p:nvSpPr>
          <p:cNvPr id="3" name="Slide Number Placeholder 2">
            <a:extLst>
              <a:ext uri="{FF2B5EF4-FFF2-40B4-BE49-F238E27FC236}">
                <a16:creationId xmlns:a16="http://schemas.microsoft.com/office/drawing/2014/main" id="{337CC935-91EE-43F6-BA3E-364F574829BE}"/>
              </a:ext>
            </a:extLst>
          </p:cNvPr>
          <p:cNvSpPr>
            <a:spLocks noGrp="1"/>
          </p:cNvSpPr>
          <p:nvPr>
            <p:ph type="sldNum" sz="quarter" idx="4"/>
          </p:nvPr>
        </p:nvSpPr>
        <p:spPr>
          <a:xfrm>
            <a:off x="11709935" y="-152237"/>
            <a:ext cx="482065" cy="365125"/>
          </a:xfrm>
        </p:spPr>
        <p:txBody>
          <a:bodyPr/>
          <a:lstStyle/>
          <a:p>
            <a:fld id="{6F76CED3-3A32-4ECA-A687-1D1204EB9FF6}" type="slidenum">
              <a:rPr lang="en-US" smtClean="0"/>
              <a:t>27</a:t>
            </a:fld>
            <a:endParaRPr lang="en-US" dirty="0"/>
          </a:p>
        </p:txBody>
      </p:sp>
      <p:grpSp>
        <p:nvGrpSpPr>
          <p:cNvPr id="16" name="Group 15">
            <a:extLst>
              <a:ext uri="{FF2B5EF4-FFF2-40B4-BE49-F238E27FC236}">
                <a16:creationId xmlns:a16="http://schemas.microsoft.com/office/drawing/2014/main" id="{EF100CE1-6B4E-4FD7-AE90-7F6006FA894A}"/>
              </a:ext>
            </a:extLst>
          </p:cNvPr>
          <p:cNvGrpSpPr/>
          <p:nvPr/>
        </p:nvGrpSpPr>
        <p:grpSpPr>
          <a:xfrm>
            <a:off x="87067" y="6452900"/>
            <a:ext cx="2006049" cy="365760"/>
            <a:chOff x="87067" y="6452900"/>
            <a:chExt cx="2006049" cy="365760"/>
          </a:xfrm>
        </p:grpSpPr>
        <p:sp>
          <p:nvSpPr>
            <p:cNvPr id="17" name="Action Button: Go to Beginning 16">
              <a:hlinkClick r:id="" action="ppaction://hlinkshowjump?jump=firstslide" highlightClick="1"/>
              <a:extLst>
                <a:ext uri="{FF2B5EF4-FFF2-40B4-BE49-F238E27FC236}">
                  <a16:creationId xmlns:a16="http://schemas.microsoft.com/office/drawing/2014/main" id="{FAE44C44-7205-42D8-9C1B-94E0576C30FF}"/>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Back or Previous 17">
              <a:hlinkClick r:id="" action="ppaction://hlinkshowjump?jump=previousslide" highlightClick="1"/>
              <a:extLst>
                <a:ext uri="{FF2B5EF4-FFF2-40B4-BE49-F238E27FC236}">
                  <a16:creationId xmlns:a16="http://schemas.microsoft.com/office/drawing/2014/main" id="{E25F47DC-909A-40A0-B53D-B4640765C0A3}"/>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ction Button: Go Forward or Next 18">
              <a:hlinkClick r:id="" action="ppaction://hlinkshowjump?jump=nextslide" highlightClick="1"/>
              <a:extLst>
                <a:ext uri="{FF2B5EF4-FFF2-40B4-BE49-F238E27FC236}">
                  <a16:creationId xmlns:a16="http://schemas.microsoft.com/office/drawing/2014/main" id="{6B881CED-4046-4B16-B994-58A3A9856922}"/>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ction Button: Go to End 19">
              <a:hlinkClick r:id="rId8" action="ppaction://hlinksldjump" highlightClick="1"/>
              <a:extLst>
                <a:ext uri="{FF2B5EF4-FFF2-40B4-BE49-F238E27FC236}">
                  <a16:creationId xmlns:a16="http://schemas.microsoft.com/office/drawing/2014/main" id="{EB1119DE-8452-405C-B6CB-A35BE96D9F91}"/>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hlinkClick r:id="rId9"/>
              <a:extLst>
                <a:ext uri="{FF2B5EF4-FFF2-40B4-BE49-F238E27FC236}">
                  <a16:creationId xmlns:a16="http://schemas.microsoft.com/office/drawing/2014/main" id="{8AC6A824-6E2E-45C2-9B0C-7AD60E2C845F}"/>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3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3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3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31">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31">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3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pic>
        <p:nvPicPr>
          <p:cNvPr id="638" name="Google Shape;638;p26"/>
          <p:cNvPicPr preferRelativeResize="0"/>
          <p:nvPr/>
        </p:nvPicPr>
        <p:blipFill rotWithShape="1">
          <a:blip r:embed="rId4">
            <a:alphaModFix/>
          </a:blip>
          <a:srcRect/>
          <a:stretch/>
        </p:blipFill>
        <p:spPr>
          <a:xfrm>
            <a:off x="5074680" y="133958"/>
            <a:ext cx="6858000" cy="6858000"/>
          </a:xfrm>
          <a:prstGeom prst="rect">
            <a:avLst/>
          </a:prstGeom>
          <a:noFill/>
          <a:ln>
            <a:noFill/>
          </a:ln>
        </p:spPr>
      </p:pic>
      <p:sp>
        <p:nvSpPr>
          <p:cNvPr id="639" name="Google Shape;639;p26"/>
          <p:cNvSpPr txBox="1">
            <a:spLocks noGrp="1"/>
          </p:cNvSpPr>
          <p:nvPr>
            <p:ph type="title"/>
          </p:nvPr>
        </p:nvSpPr>
        <p:spPr>
          <a:xfrm>
            <a:off x="500352" y="316521"/>
            <a:ext cx="3783413" cy="71464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F5496"/>
              </a:buClr>
              <a:buSzPct val="100000"/>
              <a:buFont typeface="Calibri"/>
              <a:buNone/>
            </a:pPr>
            <a:r>
              <a:rPr lang="en-US" sz="3200" b="1" dirty="0"/>
              <a:t>Asian Subgroups and Diversity (All Ages)</a:t>
            </a:r>
            <a:endParaRPr dirty="0"/>
          </a:p>
        </p:txBody>
      </p:sp>
      <p:sp>
        <p:nvSpPr>
          <p:cNvPr id="640" name="Google Shape;640;p26"/>
          <p:cNvSpPr txBox="1">
            <a:spLocks noGrp="1"/>
          </p:cNvSpPr>
          <p:nvPr>
            <p:ph type="body" idx="1"/>
          </p:nvPr>
        </p:nvSpPr>
        <p:spPr>
          <a:xfrm>
            <a:off x="500353" y="1202635"/>
            <a:ext cx="4300248" cy="4923025"/>
          </a:xfrm>
          <a:prstGeom prst="rect">
            <a:avLst/>
          </a:prstGeom>
          <a:noFill/>
          <a:ln>
            <a:noFill/>
          </a:ln>
        </p:spPr>
        <p:txBody>
          <a:bodyPr spcFirstLastPara="1" wrap="square" lIns="91425" tIns="45700" rIns="91425" bIns="45700" anchor="t" anchorCtr="0">
            <a:normAutofit fontScale="47500" lnSpcReduction="20000"/>
          </a:bodyPr>
          <a:lstStyle/>
          <a:p>
            <a:pPr marL="228600" lvl="0" indent="-228600" algn="l" rtl="0">
              <a:spcAft>
                <a:spcPts val="0"/>
              </a:spcAft>
              <a:buClr>
                <a:srgbClr val="714B25"/>
              </a:buClr>
              <a:buSzPts val="1400"/>
              <a:buChar char="•"/>
            </a:pPr>
            <a:r>
              <a:rPr lang="en-US" sz="3400" dirty="0"/>
              <a:t>Note the Asian diversity index here represents a scale from most diverse (yellow) to least diverse (green) within the Asian subgroups.</a:t>
            </a:r>
          </a:p>
          <a:p>
            <a:pPr marL="228600" lvl="0" indent="-228600" algn="l" rtl="0">
              <a:spcAft>
                <a:spcPts val="0"/>
              </a:spcAft>
              <a:buClr>
                <a:srgbClr val="714B25"/>
              </a:buClr>
              <a:buSzPts val="1400"/>
              <a:buChar char="•"/>
            </a:pPr>
            <a:r>
              <a:rPr lang="en-US" sz="3400" dirty="0"/>
              <a:t>The pie graphs on this map show the number of Asians (area of the pie; bigger = more) and the share for the various Asian subgroups (pie slice). </a:t>
            </a:r>
            <a:endParaRPr sz="3400" dirty="0"/>
          </a:p>
          <a:p>
            <a:pPr marL="228600" lvl="0" indent="-228600" algn="l" rtl="0">
              <a:spcAft>
                <a:spcPts val="0"/>
              </a:spcAft>
              <a:buClr>
                <a:srgbClr val="714B25"/>
              </a:buClr>
              <a:buSzPts val="1400"/>
              <a:buChar char="•"/>
            </a:pPr>
            <a:r>
              <a:rPr lang="en-US" sz="3400" dirty="0"/>
              <a:t>For many Portland neighborhoods the Chinese population (in light blue) are the most numerous. </a:t>
            </a:r>
            <a:endParaRPr sz="3400" dirty="0"/>
          </a:p>
          <a:p>
            <a:pPr marL="228600" lvl="0" indent="-228600" algn="l" rtl="0">
              <a:spcBef>
                <a:spcPts val="1000"/>
              </a:spcBef>
              <a:spcAft>
                <a:spcPts val="0"/>
              </a:spcAft>
              <a:buClr>
                <a:srgbClr val="714B25"/>
              </a:buClr>
              <a:buSzPts val="1400"/>
              <a:buChar char="•"/>
            </a:pPr>
            <a:r>
              <a:rPr lang="en-US" sz="3400" dirty="0"/>
              <a:t>However, in many northeast and southeast neighborhoods Vietnamese (in light green) predominate the subgroup composition. </a:t>
            </a:r>
            <a:endParaRPr sz="3400" dirty="0"/>
          </a:p>
          <a:p>
            <a:pPr marL="228600" lvl="0" indent="-228600" algn="l" rtl="0">
              <a:spcBef>
                <a:spcPts val="1000"/>
              </a:spcBef>
              <a:spcAft>
                <a:spcPts val="0"/>
              </a:spcAft>
              <a:buClr>
                <a:srgbClr val="714B25"/>
              </a:buClr>
              <a:buSzPts val="1400"/>
              <a:buChar char="•"/>
            </a:pPr>
            <a:r>
              <a:rPr lang="en-US" sz="3400" dirty="0"/>
              <a:t>Southern Asians (e.g., those from India, Pakistan) reside mainly outside of the city, except for the Centennial-</a:t>
            </a:r>
            <a:r>
              <a:rPr lang="en-US" sz="3400" dirty="0" err="1"/>
              <a:t>Glenfair</a:t>
            </a:r>
            <a:r>
              <a:rPr lang="en-US" sz="3400" dirty="0"/>
              <a:t>-Wilkes, Forest Park, and Hillsdale-Multnomah-</a:t>
            </a:r>
            <a:r>
              <a:rPr lang="en-US" sz="3400" dirty="0" err="1"/>
              <a:t>Barbur</a:t>
            </a:r>
            <a:r>
              <a:rPr lang="en-US" sz="3400" dirty="0"/>
              <a:t> supertracts.</a:t>
            </a:r>
            <a:endParaRPr sz="3400" dirty="0"/>
          </a:p>
          <a:p>
            <a:pPr marL="228600" lvl="0" indent="-228600" algn="l" rtl="0">
              <a:spcBef>
                <a:spcPts val="1000"/>
              </a:spcBef>
              <a:spcAft>
                <a:spcPts val="0"/>
              </a:spcAft>
              <a:buClr>
                <a:srgbClr val="714B25"/>
              </a:buClr>
              <a:buSzPts val="1400"/>
              <a:buChar char="•"/>
            </a:pPr>
            <a:r>
              <a:rPr lang="en-US" sz="3400" dirty="0"/>
              <a:t>The most diverse areas with respect to the Asian mix (in yellow) are outside of the City in Clackamas, Clark, and Washington Counties.</a:t>
            </a:r>
            <a:endParaRPr sz="2000" dirty="0"/>
          </a:p>
        </p:txBody>
      </p:sp>
      <p:sp>
        <p:nvSpPr>
          <p:cNvPr id="641" name="Google Shape;641;p26"/>
          <p:cNvSpPr/>
          <p:nvPr/>
        </p:nvSpPr>
        <p:spPr>
          <a:xfrm>
            <a:off x="766096" y="5784789"/>
            <a:ext cx="2021827"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Calibri"/>
                <a:ea typeface="Calibri"/>
                <a:cs typeface="Calibri"/>
                <a:sym typeface="Calibri"/>
              </a:rPr>
              <a:t>Source: 2010 Decennial Census, SF1, table PCT5.</a:t>
            </a:r>
            <a:endParaRPr sz="1100" dirty="0"/>
          </a:p>
        </p:txBody>
      </p:sp>
      <p:sp>
        <p:nvSpPr>
          <p:cNvPr id="2" name="Slide Number Placeholder 1">
            <a:extLst>
              <a:ext uri="{FF2B5EF4-FFF2-40B4-BE49-F238E27FC236}">
                <a16:creationId xmlns:a16="http://schemas.microsoft.com/office/drawing/2014/main" id="{B4F639D6-D4A2-4323-9490-BA3EAD71211B}"/>
              </a:ext>
            </a:extLst>
          </p:cNvPr>
          <p:cNvSpPr>
            <a:spLocks noGrp="1"/>
          </p:cNvSpPr>
          <p:nvPr>
            <p:ph type="sldNum" sz="quarter" idx="4"/>
          </p:nvPr>
        </p:nvSpPr>
        <p:spPr>
          <a:xfrm>
            <a:off x="11691648" y="133958"/>
            <a:ext cx="482065" cy="365125"/>
          </a:xfrm>
        </p:spPr>
        <p:txBody>
          <a:bodyPr/>
          <a:lstStyle/>
          <a:p>
            <a:fld id="{6F76CED3-3A32-4ECA-A687-1D1204EB9FF6}" type="slidenum">
              <a:rPr lang="en-US" smtClean="0"/>
              <a:t>28</a:t>
            </a:fld>
            <a:endParaRPr lang="en-US" dirty="0"/>
          </a:p>
        </p:txBody>
      </p:sp>
      <p:grpSp>
        <p:nvGrpSpPr>
          <p:cNvPr id="13" name="Group 12">
            <a:extLst>
              <a:ext uri="{FF2B5EF4-FFF2-40B4-BE49-F238E27FC236}">
                <a16:creationId xmlns:a16="http://schemas.microsoft.com/office/drawing/2014/main" id="{F436CBBB-A81D-4FCE-A767-418E105D8218}"/>
              </a:ext>
            </a:extLst>
          </p:cNvPr>
          <p:cNvGrpSpPr/>
          <p:nvPr/>
        </p:nvGrpSpPr>
        <p:grpSpPr>
          <a:xfrm>
            <a:off x="87067" y="6452900"/>
            <a:ext cx="2006049" cy="365760"/>
            <a:chOff x="87067" y="6452900"/>
            <a:chExt cx="2006049" cy="365760"/>
          </a:xfrm>
        </p:grpSpPr>
        <p:sp>
          <p:nvSpPr>
            <p:cNvPr id="14" name="Action Button: Go to Beginning 13">
              <a:hlinkClick r:id="" action="ppaction://hlinkshowjump?jump=firstslide" highlightClick="1"/>
              <a:extLst>
                <a:ext uri="{FF2B5EF4-FFF2-40B4-BE49-F238E27FC236}">
                  <a16:creationId xmlns:a16="http://schemas.microsoft.com/office/drawing/2014/main" id="{1B11687A-DE5A-4362-BDD6-A70FD138AB44}"/>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Go Back or Previous 14">
              <a:hlinkClick r:id="" action="ppaction://hlinkshowjump?jump=previousslide" highlightClick="1"/>
              <a:extLst>
                <a:ext uri="{FF2B5EF4-FFF2-40B4-BE49-F238E27FC236}">
                  <a16:creationId xmlns:a16="http://schemas.microsoft.com/office/drawing/2014/main" id="{B217D635-31AE-405D-9A78-8A73C407FB89}"/>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Forward or Next 15">
              <a:hlinkClick r:id="" action="ppaction://hlinkshowjump?jump=nextslide" highlightClick="1"/>
              <a:extLst>
                <a:ext uri="{FF2B5EF4-FFF2-40B4-BE49-F238E27FC236}">
                  <a16:creationId xmlns:a16="http://schemas.microsoft.com/office/drawing/2014/main" id="{22212CD8-57FF-455D-BE9F-CDD830408C0A}"/>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Go to End 16">
              <a:hlinkClick r:id="rId5" action="ppaction://hlinksldjump" highlightClick="1"/>
              <a:extLst>
                <a:ext uri="{FF2B5EF4-FFF2-40B4-BE49-F238E27FC236}">
                  <a16:creationId xmlns:a16="http://schemas.microsoft.com/office/drawing/2014/main" id="{FAB336DC-E99D-44B8-91B7-2E54F1B12EB0}"/>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6"/>
              <a:extLst>
                <a:ext uri="{FF2B5EF4-FFF2-40B4-BE49-F238E27FC236}">
                  <a16:creationId xmlns:a16="http://schemas.microsoft.com/office/drawing/2014/main" id="{69E27959-367D-44E6-9D24-3ECD4D8359E0}"/>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4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0">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4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4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4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4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E5916-FB3C-4A29-9162-2832D88C9E12}"/>
              </a:ext>
            </a:extLst>
          </p:cNvPr>
          <p:cNvSpPr>
            <a:spLocks noGrp="1"/>
          </p:cNvSpPr>
          <p:nvPr>
            <p:ph type="title"/>
          </p:nvPr>
        </p:nvSpPr>
        <p:spPr>
          <a:xfrm>
            <a:off x="861960" y="198059"/>
            <a:ext cx="3414657" cy="870857"/>
          </a:xfrm>
        </p:spPr>
        <p:txBody>
          <a:bodyPr/>
          <a:lstStyle/>
          <a:p>
            <a:r>
              <a:rPr lang="en-US" sz="3200" dirty="0"/>
              <a:t>Native Americans, by Tribe in Portland</a:t>
            </a:r>
          </a:p>
        </p:txBody>
      </p:sp>
      <p:sp>
        <p:nvSpPr>
          <p:cNvPr id="6" name="Content Placeholder 5">
            <a:extLst>
              <a:ext uri="{FF2B5EF4-FFF2-40B4-BE49-F238E27FC236}">
                <a16:creationId xmlns:a16="http://schemas.microsoft.com/office/drawing/2014/main" id="{53CCDD15-39E3-4594-8341-557E2B99431E}"/>
              </a:ext>
            </a:extLst>
          </p:cNvPr>
          <p:cNvSpPr>
            <a:spLocks noGrp="1"/>
          </p:cNvSpPr>
          <p:nvPr>
            <p:ph idx="1"/>
          </p:nvPr>
        </p:nvSpPr>
        <p:spPr>
          <a:xfrm>
            <a:off x="1708206" y="1542553"/>
            <a:ext cx="4016733" cy="3119410"/>
          </a:xfrm>
        </p:spPr>
        <p:txBody>
          <a:bodyPr>
            <a:normAutofit lnSpcReduction="10000"/>
          </a:bodyPr>
          <a:lstStyle/>
          <a:p>
            <a:r>
              <a:rPr lang="en-US" sz="1600" dirty="0"/>
              <a:t>This table shows the number of Native Americans enumerated in the city of Portland in the 2010 Census by tribal affiliation.</a:t>
            </a:r>
          </a:p>
          <a:p>
            <a:r>
              <a:rPr lang="en-US" sz="1600" dirty="0"/>
              <a:t>The total number of Native Americans was less than 1% of Portland’s 2010 population (5,779 of 583,776).</a:t>
            </a:r>
          </a:p>
          <a:p>
            <a:r>
              <a:rPr lang="en-US" sz="1600" dirty="0"/>
              <a:t>100 or more respondents identified American Indian (7 different tribes) and Alaska Native tribe (1 tribe). </a:t>
            </a:r>
          </a:p>
          <a:p>
            <a:r>
              <a:rPr lang="en-US" sz="1600" dirty="0"/>
              <a:t>A large number of Native Americans did not provide a tribal affiliation in their response to the Census.</a:t>
            </a:r>
          </a:p>
        </p:txBody>
      </p:sp>
      <p:pic>
        <p:nvPicPr>
          <p:cNvPr id="8" name="Picture 7">
            <a:extLst>
              <a:ext uri="{FF2B5EF4-FFF2-40B4-BE49-F238E27FC236}">
                <a16:creationId xmlns:a16="http://schemas.microsoft.com/office/drawing/2014/main" id="{E8BBEA08-028E-4694-AEF8-5C87FBE4845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45239" y="191712"/>
            <a:ext cx="3592380" cy="6254790"/>
          </a:xfrm>
          <a:prstGeom prst="rect">
            <a:avLst/>
          </a:prstGeom>
        </p:spPr>
      </p:pic>
      <p:sp>
        <p:nvSpPr>
          <p:cNvPr id="9" name="TextBox 8">
            <a:extLst>
              <a:ext uri="{FF2B5EF4-FFF2-40B4-BE49-F238E27FC236}">
                <a16:creationId xmlns:a16="http://schemas.microsoft.com/office/drawing/2014/main" id="{CD6B3342-A51A-4D74-9B29-E03D2520491C}"/>
              </a:ext>
            </a:extLst>
          </p:cNvPr>
          <p:cNvSpPr txBox="1"/>
          <p:nvPr/>
        </p:nvSpPr>
        <p:spPr>
          <a:xfrm>
            <a:off x="1868854" y="5341988"/>
            <a:ext cx="2047779" cy="430887"/>
          </a:xfrm>
          <a:prstGeom prst="rect">
            <a:avLst/>
          </a:prstGeom>
          <a:noFill/>
        </p:spPr>
        <p:txBody>
          <a:bodyPr wrap="square" rtlCol="0">
            <a:spAutoFit/>
          </a:bodyPr>
          <a:lstStyle/>
          <a:p>
            <a:r>
              <a:rPr lang="en-US" sz="1100" dirty="0"/>
              <a:t>Source: 2010 Decennial Census, table PCT1.</a:t>
            </a:r>
          </a:p>
        </p:txBody>
      </p:sp>
      <p:sp>
        <p:nvSpPr>
          <p:cNvPr id="7" name="Content Placeholder 3">
            <a:extLst>
              <a:ext uri="{FF2B5EF4-FFF2-40B4-BE49-F238E27FC236}">
                <a16:creationId xmlns:a16="http://schemas.microsoft.com/office/drawing/2014/main" id="{891DDF02-C499-4910-8B36-C3D7A062D862}"/>
              </a:ext>
            </a:extLst>
          </p:cNvPr>
          <p:cNvSpPr txBox="1">
            <a:spLocks/>
          </p:cNvSpPr>
          <p:nvPr/>
        </p:nvSpPr>
        <p:spPr>
          <a:xfrm>
            <a:off x="136784" y="1676168"/>
            <a:ext cx="1351245" cy="3721797"/>
          </a:xfrm>
          <a:prstGeom prst="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linkClick r:id="" action="ppaction://hlinkshowjump?jump=firstslide"/>
              </a:rPr>
              <a:t>First page</a:t>
            </a:r>
            <a:endParaRPr lang="en-US" dirty="0">
              <a:hlinkClick r:id="rId5" action="ppaction://hlinksldjump"/>
            </a:endParaRPr>
          </a:p>
          <a:p>
            <a:r>
              <a:rPr lang="en-US" dirty="0">
                <a:hlinkClick r:id="rId5" action="ppaction://hlinksldjump"/>
              </a:rPr>
              <a:t>Portland and comparison cities</a:t>
            </a:r>
            <a:endParaRPr lang="en-US" dirty="0"/>
          </a:p>
          <a:p>
            <a:r>
              <a:rPr lang="en-US" dirty="0">
                <a:hlinkClick r:id="rId6" action="ppaction://hlinksldjump"/>
              </a:rPr>
              <a:t>City-suburb comparison</a:t>
            </a:r>
            <a:endParaRPr lang="en-US" dirty="0"/>
          </a:p>
          <a:p>
            <a:r>
              <a:rPr lang="en-US" dirty="0">
                <a:hlinkClick r:id="rId7" action="ppaction://hlinksldjump"/>
              </a:rPr>
              <a:t>Age structure by race</a:t>
            </a:r>
            <a:endParaRPr lang="en-US" dirty="0"/>
          </a:p>
          <a:p>
            <a:r>
              <a:rPr lang="en-US" dirty="0">
                <a:hlinkClick r:id="rId8" action="ppaction://hlinksldjump"/>
              </a:rPr>
              <a:t>Mapping race and diversity</a:t>
            </a:r>
            <a:endParaRPr lang="en-US" dirty="0"/>
          </a:p>
          <a:p>
            <a:r>
              <a:rPr lang="en-US" dirty="0">
                <a:hlinkClick r:id="rId9" action="ppaction://hlinksldjump"/>
              </a:rPr>
              <a:t>Blacks</a:t>
            </a:r>
            <a:endParaRPr lang="en-US" dirty="0"/>
          </a:p>
          <a:p>
            <a:r>
              <a:rPr lang="en-US" dirty="0">
                <a:hlinkClick r:id="rId10" action="ppaction://hlinksldjump"/>
              </a:rPr>
              <a:t>Asians</a:t>
            </a:r>
            <a:endParaRPr lang="en-US" dirty="0"/>
          </a:p>
          <a:p>
            <a:r>
              <a:rPr lang="en-US" dirty="0">
                <a:hlinkClick r:id="rId11" action="ppaction://hlinksldjump"/>
              </a:rPr>
              <a:t>Native Americans</a:t>
            </a:r>
            <a:endParaRPr lang="en-US" dirty="0"/>
          </a:p>
          <a:p>
            <a:r>
              <a:rPr lang="en-US" dirty="0">
                <a:hlinkClick r:id="rId12" action="ppaction://hlinksldjump"/>
              </a:rPr>
              <a:t>Hispanics</a:t>
            </a:r>
            <a:endParaRPr lang="en-US" dirty="0"/>
          </a:p>
        </p:txBody>
      </p:sp>
      <p:sp>
        <p:nvSpPr>
          <p:cNvPr id="3" name="Slide Number Placeholder 2">
            <a:extLst>
              <a:ext uri="{FF2B5EF4-FFF2-40B4-BE49-F238E27FC236}">
                <a16:creationId xmlns:a16="http://schemas.microsoft.com/office/drawing/2014/main" id="{205D53CF-F90F-4B47-8ACA-C1B3702B1814}"/>
              </a:ext>
            </a:extLst>
          </p:cNvPr>
          <p:cNvSpPr>
            <a:spLocks noGrp="1"/>
          </p:cNvSpPr>
          <p:nvPr>
            <p:ph type="sldNum" sz="quarter" idx="4"/>
          </p:nvPr>
        </p:nvSpPr>
        <p:spPr/>
        <p:txBody>
          <a:bodyPr/>
          <a:lstStyle/>
          <a:p>
            <a:fld id="{6F76CED3-3A32-4ECA-A687-1D1204EB9FF6}" type="slidenum">
              <a:rPr lang="en-US" smtClean="0"/>
              <a:t>29</a:t>
            </a:fld>
            <a:endParaRPr lang="en-US" dirty="0"/>
          </a:p>
        </p:txBody>
      </p:sp>
      <p:grpSp>
        <p:nvGrpSpPr>
          <p:cNvPr id="16" name="Group 15">
            <a:extLst>
              <a:ext uri="{FF2B5EF4-FFF2-40B4-BE49-F238E27FC236}">
                <a16:creationId xmlns:a16="http://schemas.microsoft.com/office/drawing/2014/main" id="{439707CB-A5F5-4501-9201-D82AD707D30B}"/>
              </a:ext>
            </a:extLst>
          </p:cNvPr>
          <p:cNvGrpSpPr/>
          <p:nvPr/>
        </p:nvGrpSpPr>
        <p:grpSpPr>
          <a:xfrm>
            <a:off x="87067" y="6452900"/>
            <a:ext cx="2006049" cy="365760"/>
            <a:chOff x="87067" y="6452900"/>
            <a:chExt cx="2006049" cy="365760"/>
          </a:xfrm>
        </p:grpSpPr>
        <p:sp>
          <p:nvSpPr>
            <p:cNvPr id="17" name="Action Button: Go to Beginning 16">
              <a:hlinkClick r:id="" action="ppaction://hlinkshowjump?jump=firstslide" highlightClick="1"/>
              <a:extLst>
                <a:ext uri="{FF2B5EF4-FFF2-40B4-BE49-F238E27FC236}">
                  <a16:creationId xmlns:a16="http://schemas.microsoft.com/office/drawing/2014/main" id="{438DDA5E-0935-4FA5-A915-7EAE79E83D4C}"/>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Back or Previous 17">
              <a:hlinkClick r:id="" action="ppaction://hlinkshowjump?jump=previousslide" highlightClick="1"/>
              <a:extLst>
                <a:ext uri="{FF2B5EF4-FFF2-40B4-BE49-F238E27FC236}">
                  <a16:creationId xmlns:a16="http://schemas.microsoft.com/office/drawing/2014/main" id="{5A9F7F36-6A21-47E3-A102-65303C8AC44A}"/>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ction Button: Go Forward or Next 18">
              <a:hlinkClick r:id="" action="ppaction://hlinkshowjump?jump=nextslide" highlightClick="1"/>
              <a:extLst>
                <a:ext uri="{FF2B5EF4-FFF2-40B4-BE49-F238E27FC236}">
                  <a16:creationId xmlns:a16="http://schemas.microsoft.com/office/drawing/2014/main" id="{A4E60BD6-0829-4D1D-9544-CCDA9017242A}"/>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ction Button: Go to End 19">
              <a:hlinkClick r:id="rId13" action="ppaction://hlinksldjump" highlightClick="1"/>
              <a:extLst>
                <a:ext uri="{FF2B5EF4-FFF2-40B4-BE49-F238E27FC236}">
                  <a16:creationId xmlns:a16="http://schemas.microsoft.com/office/drawing/2014/main" id="{4EBA5512-8A69-4D9D-9AFE-7CDF958DF174}"/>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hlinkClick r:id="rId14"/>
              <a:extLst>
                <a:ext uri="{FF2B5EF4-FFF2-40B4-BE49-F238E27FC236}">
                  <a16:creationId xmlns:a16="http://schemas.microsoft.com/office/drawing/2014/main" id="{1337C639-AC3F-4528-89BB-E19B80179348}"/>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45364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Portland and </a:t>
            </a:r>
            <a:br>
              <a:rPr lang="en-US" sz="3200" dirty="0"/>
            </a:br>
            <a:r>
              <a:rPr lang="en-US" sz="3200" dirty="0"/>
              <a:t>Comparison Cities</a:t>
            </a:r>
          </a:p>
        </p:txBody>
      </p:sp>
      <p:sp>
        <p:nvSpPr>
          <p:cNvPr id="8" name="Content Placeholder 7"/>
          <p:cNvSpPr>
            <a:spLocks noGrp="1"/>
          </p:cNvSpPr>
          <p:nvPr>
            <p:ph idx="1"/>
          </p:nvPr>
        </p:nvSpPr>
        <p:spPr>
          <a:xfrm>
            <a:off x="1382135" y="1044478"/>
            <a:ext cx="3245068" cy="4969749"/>
          </a:xfrm>
        </p:spPr>
        <p:txBody>
          <a:bodyPr>
            <a:normAutofit/>
          </a:bodyPr>
          <a:lstStyle/>
          <a:p>
            <a:pPr>
              <a:lnSpc>
                <a:spcPct val="100000"/>
              </a:lnSpc>
              <a:spcBef>
                <a:spcPts val="600"/>
              </a:spcBef>
            </a:pPr>
            <a:r>
              <a:rPr lang="en-US" sz="1600" dirty="0"/>
              <a:t>In this table, </a:t>
            </a:r>
            <a:r>
              <a:rPr lang="en-US" sz="1600" dirty="0">
                <a:hlinkClick r:id="rId4" action="ppaction://hlinksldjump"/>
              </a:rPr>
              <a:t>comparison cities</a:t>
            </a:r>
            <a:r>
              <a:rPr lang="en-US" sz="1600" dirty="0"/>
              <a:t> most similar to Portland with respect to race and Hispanic origin are listed from the least similar (El Paso) to the most similar (Minneapolis).</a:t>
            </a:r>
          </a:p>
          <a:p>
            <a:pPr>
              <a:lnSpc>
                <a:spcPct val="100000"/>
              </a:lnSpc>
              <a:spcBef>
                <a:spcPts val="600"/>
              </a:spcBef>
            </a:pPr>
            <a:r>
              <a:rPr lang="en-US" sz="1600" dirty="0"/>
              <a:t>This shows Portland to be a mostly White city, generally similar to Seattle and Minneapolis. Only Mesa, Arizona, has a larger proportion of White non-Hispanics. </a:t>
            </a:r>
          </a:p>
          <a:p>
            <a:pPr>
              <a:lnSpc>
                <a:spcPct val="100000"/>
              </a:lnSpc>
              <a:spcBef>
                <a:spcPts val="600"/>
              </a:spcBef>
            </a:pPr>
            <a:r>
              <a:rPr lang="en-US" sz="1600" dirty="0"/>
              <a:t>Portland lacks the large number of Asians found in San Francisco. </a:t>
            </a:r>
          </a:p>
          <a:p>
            <a:pPr>
              <a:lnSpc>
                <a:spcPct val="100000"/>
              </a:lnSpc>
              <a:spcBef>
                <a:spcPts val="600"/>
              </a:spcBef>
            </a:pPr>
            <a:r>
              <a:rPr lang="en-US" sz="1600" dirty="0"/>
              <a:t>Portland also lacks the large number of Blacks found in Detroit or Washington, DC.</a:t>
            </a:r>
          </a:p>
        </p:txBody>
      </p:sp>
      <p:sp>
        <p:nvSpPr>
          <p:cNvPr id="4" name="Content Placeholder 3">
            <a:extLst>
              <a:ext uri="{FF2B5EF4-FFF2-40B4-BE49-F238E27FC236}">
                <a16:creationId xmlns:a16="http://schemas.microsoft.com/office/drawing/2014/main" id="{05905CA6-4931-4BA9-ADCB-AF01B3091929}"/>
              </a:ext>
            </a:extLst>
          </p:cNvPr>
          <p:cNvSpPr>
            <a:spLocks noGrp="1"/>
          </p:cNvSpPr>
          <p:nvPr>
            <p:ph idx="10"/>
          </p:nvPr>
        </p:nvSpPr>
        <p:spPr>
          <a:xfrm>
            <a:off x="85668" y="1204769"/>
            <a:ext cx="1351245" cy="3721797"/>
          </a:xfrm>
        </p:spPr>
        <p:txBody>
          <a:bodyPr>
            <a:normAutofit/>
          </a:bodyPr>
          <a:lstStyle/>
          <a:p>
            <a:r>
              <a:rPr lang="en-US" dirty="0">
                <a:hlinkClick r:id="rId5" action="ppaction://hlinksldjump"/>
              </a:rPr>
              <a:t>Portland and comparison cities</a:t>
            </a:r>
            <a:endParaRPr lang="en-US" dirty="0"/>
          </a:p>
          <a:p>
            <a:r>
              <a:rPr lang="en-US" dirty="0">
                <a:hlinkClick r:id="rId6" action="ppaction://hlinksldjump"/>
              </a:rPr>
              <a:t>City-suburb comparison</a:t>
            </a:r>
            <a:endParaRPr lang="en-US" dirty="0"/>
          </a:p>
          <a:p>
            <a:r>
              <a:rPr lang="en-US" dirty="0">
                <a:hlinkClick r:id="rId7" action="ppaction://hlinksldjump"/>
              </a:rPr>
              <a:t>Age structure by race</a:t>
            </a:r>
            <a:endParaRPr lang="en-US" dirty="0"/>
          </a:p>
          <a:p>
            <a:r>
              <a:rPr lang="en-US" dirty="0">
                <a:hlinkClick r:id="rId8" action="ppaction://hlinksldjump"/>
              </a:rPr>
              <a:t>Mapping race and diversity</a:t>
            </a:r>
            <a:endParaRPr lang="en-US" dirty="0"/>
          </a:p>
          <a:p>
            <a:r>
              <a:rPr lang="en-US" dirty="0">
                <a:hlinkClick r:id="rId9" action="ppaction://hlinksldjump"/>
              </a:rPr>
              <a:t>Blacks</a:t>
            </a:r>
            <a:endParaRPr lang="en-US" dirty="0"/>
          </a:p>
          <a:p>
            <a:r>
              <a:rPr lang="en-US" dirty="0">
                <a:hlinkClick r:id="rId10" action="ppaction://hlinksldjump"/>
              </a:rPr>
              <a:t>Asians</a:t>
            </a:r>
            <a:endParaRPr lang="en-US" dirty="0"/>
          </a:p>
          <a:p>
            <a:r>
              <a:rPr lang="en-US" dirty="0">
                <a:hlinkClick r:id="rId11" action="ppaction://hlinksldjump"/>
              </a:rPr>
              <a:t>Native Americans</a:t>
            </a:r>
            <a:endParaRPr lang="en-US" dirty="0"/>
          </a:p>
          <a:p>
            <a:r>
              <a:rPr lang="en-US" dirty="0">
                <a:hlinkClick r:id="rId12" action="ppaction://hlinksldjump"/>
              </a:rPr>
              <a:t>Hispanics</a:t>
            </a:r>
            <a:endParaRPr lang="en-US" dirty="0"/>
          </a:p>
        </p:txBody>
      </p:sp>
      <p:pic>
        <p:nvPicPr>
          <p:cNvPr id="6" name="Picture 5"/>
          <p:cNvPicPr>
            <a:picLocks noChangeAspect="1"/>
          </p:cNvPicPr>
          <p:nvPr/>
        </p:nvPicPr>
        <p:blipFill rotWithShape="1">
          <a:blip r:embed="rId13"/>
          <a:srcRect t="6001"/>
          <a:stretch/>
        </p:blipFill>
        <p:spPr>
          <a:xfrm>
            <a:off x="4617876" y="596771"/>
            <a:ext cx="7574124" cy="5748377"/>
          </a:xfrm>
          <a:prstGeom prst="rect">
            <a:avLst/>
          </a:prstGeom>
          <a:solidFill>
            <a:schemeClr val="accent1"/>
          </a:solidFill>
        </p:spPr>
      </p:pic>
      <p:sp>
        <p:nvSpPr>
          <p:cNvPr id="5" name="Rectangle 4"/>
          <p:cNvSpPr/>
          <p:nvPr/>
        </p:nvSpPr>
        <p:spPr>
          <a:xfrm>
            <a:off x="4627205" y="4926567"/>
            <a:ext cx="2194560" cy="1188720"/>
          </a:xfrm>
          <a:prstGeom prst="rect">
            <a:avLst/>
          </a:prstGeom>
          <a:solidFill>
            <a:srgbClr val="FF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617876" y="1444426"/>
            <a:ext cx="2194560" cy="210312"/>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627207" y="5861475"/>
            <a:ext cx="2194560" cy="246888"/>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838404" y="4004024"/>
            <a:ext cx="636104" cy="238539"/>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562631" y="3775424"/>
            <a:ext cx="636104" cy="238539"/>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562631" y="2595980"/>
            <a:ext cx="636104" cy="238539"/>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5AEAC9B-C6D2-4725-BE5A-201DB7509A49}"/>
              </a:ext>
            </a:extLst>
          </p:cNvPr>
          <p:cNvSpPr/>
          <p:nvPr/>
        </p:nvSpPr>
        <p:spPr>
          <a:xfrm>
            <a:off x="6556875" y="6427113"/>
            <a:ext cx="2011511" cy="430887"/>
          </a:xfrm>
          <a:prstGeom prst="rect">
            <a:avLst/>
          </a:prstGeom>
        </p:spPr>
        <p:txBody>
          <a:bodyPr wrap="square">
            <a:spAutoFit/>
          </a:bodyPr>
          <a:lstStyle/>
          <a:p>
            <a:r>
              <a:rPr lang="en-US" sz="1100" dirty="0"/>
              <a:t>Source: 2013-2017 5-year ACS, table B02001 </a:t>
            </a:r>
          </a:p>
        </p:txBody>
      </p:sp>
      <p:sp>
        <p:nvSpPr>
          <p:cNvPr id="3" name="TextBox 2">
            <a:extLst>
              <a:ext uri="{FF2B5EF4-FFF2-40B4-BE49-F238E27FC236}">
                <a16:creationId xmlns:a16="http://schemas.microsoft.com/office/drawing/2014/main" id="{752DE6C3-071E-4D31-B227-E1BA716795F3}"/>
              </a:ext>
            </a:extLst>
          </p:cNvPr>
          <p:cNvSpPr txBox="1"/>
          <p:nvPr/>
        </p:nvSpPr>
        <p:spPr>
          <a:xfrm>
            <a:off x="4627207" y="348772"/>
            <a:ext cx="7549272" cy="369332"/>
          </a:xfrm>
          <a:prstGeom prst="rect">
            <a:avLst/>
          </a:prstGeom>
          <a:solidFill>
            <a:schemeClr val="bg1"/>
          </a:solidFill>
        </p:spPr>
        <p:txBody>
          <a:bodyPr wrap="square" rtlCol="0">
            <a:spAutoFit/>
          </a:bodyPr>
          <a:lstStyle/>
          <a:p>
            <a:pPr algn="ctr"/>
            <a:r>
              <a:rPr lang="en-US" dirty="0"/>
              <a:t>Number of Persons Age 65+ in U.S. Cities Compared to Portland, Ore.</a:t>
            </a:r>
          </a:p>
        </p:txBody>
      </p:sp>
      <p:cxnSp>
        <p:nvCxnSpPr>
          <p:cNvPr id="9" name="Straight Connector 8">
            <a:extLst>
              <a:ext uri="{FF2B5EF4-FFF2-40B4-BE49-F238E27FC236}">
                <a16:creationId xmlns:a16="http://schemas.microsoft.com/office/drawing/2014/main" id="{785C71E8-B578-4204-98B6-8667430DCA0F}"/>
              </a:ext>
            </a:extLst>
          </p:cNvPr>
          <p:cNvCxnSpPr/>
          <p:nvPr/>
        </p:nvCxnSpPr>
        <p:spPr>
          <a:xfrm flipV="1">
            <a:off x="12186004" y="348772"/>
            <a:ext cx="0" cy="5603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823E9DB-9C71-4572-A9F5-287B0CE1E710}"/>
              </a:ext>
            </a:extLst>
          </p:cNvPr>
          <p:cNvCxnSpPr/>
          <p:nvPr/>
        </p:nvCxnSpPr>
        <p:spPr>
          <a:xfrm>
            <a:off x="4621212" y="718104"/>
            <a:ext cx="75552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FE7835A4-8376-44EB-86B6-459BA2B9B298}"/>
              </a:ext>
            </a:extLst>
          </p:cNvPr>
          <p:cNvSpPr txBox="1">
            <a:spLocks/>
          </p:cNvSpPr>
          <p:nvPr/>
        </p:nvSpPr>
        <p:spPr>
          <a:xfrm>
            <a:off x="76341" y="1177733"/>
            <a:ext cx="1351245" cy="3721797"/>
          </a:xfrm>
          <a:prstGeom prst="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hlinkClick r:id="rId5" action="ppaction://hlinksldjump"/>
              </a:rPr>
              <a:t>Portland and comparison cities</a:t>
            </a:r>
            <a:endParaRPr lang="en-US"/>
          </a:p>
          <a:p>
            <a:r>
              <a:rPr lang="en-US">
                <a:hlinkClick r:id="rId6" action="ppaction://hlinksldjump"/>
              </a:rPr>
              <a:t>City-suburb comparison</a:t>
            </a:r>
            <a:endParaRPr lang="en-US"/>
          </a:p>
          <a:p>
            <a:r>
              <a:rPr lang="en-US">
                <a:hlinkClick r:id="rId7" action="ppaction://hlinksldjump"/>
              </a:rPr>
              <a:t>Age structure by race</a:t>
            </a:r>
            <a:endParaRPr lang="en-US"/>
          </a:p>
          <a:p>
            <a:r>
              <a:rPr lang="en-US">
                <a:hlinkClick r:id="rId8" action="ppaction://hlinksldjump"/>
              </a:rPr>
              <a:t>Mapping race and diversity</a:t>
            </a:r>
            <a:endParaRPr lang="en-US"/>
          </a:p>
          <a:p>
            <a:r>
              <a:rPr lang="en-US">
                <a:hlinkClick r:id="rId9" action="ppaction://hlinksldjump"/>
              </a:rPr>
              <a:t>Blacks</a:t>
            </a:r>
            <a:endParaRPr lang="en-US"/>
          </a:p>
          <a:p>
            <a:r>
              <a:rPr lang="en-US">
                <a:hlinkClick r:id="rId10" action="ppaction://hlinksldjump"/>
              </a:rPr>
              <a:t>Asians</a:t>
            </a:r>
            <a:endParaRPr lang="en-US"/>
          </a:p>
          <a:p>
            <a:r>
              <a:rPr lang="en-US">
                <a:hlinkClick r:id="rId11" action="ppaction://hlinksldjump"/>
              </a:rPr>
              <a:t>Native Americans</a:t>
            </a:r>
            <a:endParaRPr lang="en-US"/>
          </a:p>
          <a:p>
            <a:r>
              <a:rPr lang="en-US">
                <a:hlinkClick r:id="rId12" action="ppaction://hlinksldjump"/>
              </a:rPr>
              <a:t>Hispanics</a:t>
            </a:r>
            <a:endParaRPr lang="en-US" dirty="0"/>
          </a:p>
        </p:txBody>
      </p:sp>
      <p:sp>
        <p:nvSpPr>
          <p:cNvPr id="10" name="TextBox 9">
            <a:extLst>
              <a:ext uri="{FF2B5EF4-FFF2-40B4-BE49-F238E27FC236}">
                <a16:creationId xmlns:a16="http://schemas.microsoft.com/office/drawing/2014/main" id="{1C3DD5F1-BBA9-43D9-9D7C-179D8A74EED5}"/>
              </a:ext>
            </a:extLst>
          </p:cNvPr>
          <p:cNvSpPr txBox="1"/>
          <p:nvPr/>
        </p:nvSpPr>
        <p:spPr>
          <a:xfrm>
            <a:off x="8838404" y="6388682"/>
            <a:ext cx="2833039" cy="461665"/>
          </a:xfrm>
          <a:prstGeom prst="rect">
            <a:avLst/>
          </a:prstGeom>
          <a:noFill/>
        </p:spPr>
        <p:txBody>
          <a:bodyPr wrap="square" rtlCol="0">
            <a:spAutoFit/>
          </a:bodyPr>
          <a:lstStyle/>
          <a:p>
            <a:r>
              <a:rPr lang="en-US" sz="1200" b="1" dirty="0">
                <a:solidFill>
                  <a:schemeClr val="accent1">
                    <a:lumMod val="75000"/>
                  </a:schemeClr>
                </a:solidFill>
                <a:hlinkClick r:id="rId14" action="ppaction://hlinksldjump"/>
              </a:rPr>
              <a:t>Learn about the American Community Survey (ACS)</a:t>
            </a:r>
            <a:endParaRPr lang="en-US" sz="1200" b="1" dirty="0">
              <a:solidFill>
                <a:schemeClr val="accent1">
                  <a:lumMod val="75000"/>
                </a:schemeClr>
              </a:solidFill>
            </a:endParaRPr>
          </a:p>
        </p:txBody>
      </p:sp>
      <p:sp>
        <p:nvSpPr>
          <p:cNvPr id="12" name="Slide Number Placeholder 11">
            <a:extLst>
              <a:ext uri="{FF2B5EF4-FFF2-40B4-BE49-F238E27FC236}">
                <a16:creationId xmlns:a16="http://schemas.microsoft.com/office/drawing/2014/main" id="{12077F8A-32DD-4647-AF77-18E26ED460FB}"/>
              </a:ext>
            </a:extLst>
          </p:cNvPr>
          <p:cNvSpPr>
            <a:spLocks noGrp="1"/>
          </p:cNvSpPr>
          <p:nvPr>
            <p:ph type="sldNum" sz="quarter" idx="4"/>
          </p:nvPr>
        </p:nvSpPr>
        <p:spPr/>
        <p:txBody>
          <a:bodyPr/>
          <a:lstStyle/>
          <a:p>
            <a:fld id="{6F76CED3-3A32-4ECA-A687-1D1204EB9FF6}" type="slidenum">
              <a:rPr lang="en-US" smtClean="0"/>
              <a:t>3</a:t>
            </a:fld>
            <a:endParaRPr lang="en-US" dirty="0"/>
          </a:p>
        </p:txBody>
      </p:sp>
      <p:grpSp>
        <p:nvGrpSpPr>
          <p:cNvPr id="28" name="Group 27">
            <a:extLst>
              <a:ext uri="{FF2B5EF4-FFF2-40B4-BE49-F238E27FC236}">
                <a16:creationId xmlns:a16="http://schemas.microsoft.com/office/drawing/2014/main" id="{54057A2E-A086-4B1E-A409-E98F6A0A3AE5}"/>
              </a:ext>
            </a:extLst>
          </p:cNvPr>
          <p:cNvGrpSpPr/>
          <p:nvPr/>
        </p:nvGrpSpPr>
        <p:grpSpPr>
          <a:xfrm>
            <a:off x="87067" y="6452900"/>
            <a:ext cx="2006049" cy="365760"/>
            <a:chOff x="87067" y="6452900"/>
            <a:chExt cx="2006049" cy="365760"/>
          </a:xfrm>
        </p:grpSpPr>
        <p:sp>
          <p:nvSpPr>
            <p:cNvPr id="29" name="Action Button: Go to Beginning 28">
              <a:hlinkClick r:id="" action="ppaction://hlinkshowjump?jump=firstslide" highlightClick="1"/>
              <a:extLst>
                <a:ext uri="{FF2B5EF4-FFF2-40B4-BE49-F238E27FC236}">
                  <a16:creationId xmlns:a16="http://schemas.microsoft.com/office/drawing/2014/main" id="{04FF6CB7-EE45-450B-BDF6-41398F0C5335}"/>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ction Button: Go Back or Previous 29">
              <a:hlinkClick r:id="" action="ppaction://hlinkshowjump?jump=previousslide" highlightClick="1"/>
              <a:extLst>
                <a:ext uri="{FF2B5EF4-FFF2-40B4-BE49-F238E27FC236}">
                  <a16:creationId xmlns:a16="http://schemas.microsoft.com/office/drawing/2014/main" id="{F518530B-D6AC-448D-99A9-9E360E676761}"/>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ction Button: Go Forward or Next 30">
              <a:hlinkClick r:id="" action="ppaction://hlinkshowjump?jump=nextslide" highlightClick="1"/>
              <a:extLst>
                <a:ext uri="{FF2B5EF4-FFF2-40B4-BE49-F238E27FC236}">
                  <a16:creationId xmlns:a16="http://schemas.microsoft.com/office/drawing/2014/main" id="{B923D1D7-EDFC-49EF-B885-9AD3ECDA7ADE}"/>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ction Button: Go to End 31">
              <a:hlinkClick r:id="rId15" action="ppaction://hlinksldjump" highlightClick="1"/>
              <a:extLst>
                <a:ext uri="{FF2B5EF4-FFF2-40B4-BE49-F238E27FC236}">
                  <a16:creationId xmlns:a16="http://schemas.microsoft.com/office/drawing/2014/main" id="{27A0EB36-9B51-4EF8-B330-C5CB6FEE464E}"/>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hlinkClick r:id="rId16"/>
              <a:extLst>
                <a:ext uri="{FF2B5EF4-FFF2-40B4-BE49-F238E27FC236}">
                  <a16:creationId xmlns:a16="http://schemas.microsoft.com/office/drawing/2014/main" id="{B6C5C8C6-21EA-4EF9-81F7-292E3583F444}"/>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386346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7"/>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7" grpId="1" animBg="1"/>
      <p:bldP spid="17" grpId="0" animBg="1"/>
      <p:bldP spid="17" grpId="1" animBg="1"/>
      <p:bldP spid="20" grpId="0" animBg="1"/>
      <p:bldP spid="21" grpId="0" animBg="1"/>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A691B8-5752-43E3-A609-30779B90703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96180" y="0"/>
            <a:ext cx="6858000" cy="6858000"/>
          </a:xfrm>
          <a:prstGeom prst="rect">
            <a:avLst/>
          </a:prstGeom>
        </p:spPr>
      </p:pic>
      <p:pic>
        <p:nvPicPr>
          <p:cNvPr id="7" name="Picture 6" descr="Map&#10;&#10;Description automatically generated">
            <a:extLst>
              <a:ext uri="{FF2B5EF4-FFF2-40B4-BE49-F238E27FC236}">
                <a16:creationId xmlns:a16="http://schemas.microsoft.com/office/drawing/2014/main" id="{369DB300-BBDF-4A84-A651-1731DEBC24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6180" y="0"/>
            <a:ext cx="6858000" cy="6858000"/>
          </a:xfrm>
          <a:prstGeom prst="rect">
            <a:avLst/>
          </a:prstGeom>
        </p:spPr>
      </p:pic>
      <p:pic>
        <p:nvPicPr>
          <p:cNvPr id="9" name="Picture 8" descr="Map&#10;&#10;Description automatically generated">
            <a:extLst>
              <a:ext uri="{FF2B5EF4-FFF2-40B4-BE49-F238E27FC236}">
                <a16:creationId xmlns:a16="http://schemas.microsoft.com/office/drawing/2014/main" id="{1E4B8ED8-6321-4586-89B2-F03A7D21DF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6180" y="0"/>
            <a:ext cx="6858000" cy="6858000"/>
          </a:xfrm>
          <a:prstGeom prst="rect">
            <a:avLst/>
          </a:prstGeom>
        </p:spPr>
      </p:pic>
      <p:pic>
        <p:nvPicPr>
          <p:cNvPr id="11" name="Picture 10" descr="Map&#10;&#10;Description automatically generated">
            <a:extLst>
              <a:ext uri="{FF2B5EF4-FFF2-40B4-BE49-F238E27FC236}">
                <a16:creationId xmlns:a16="http://schemas.microsoft.com/office/drawing/2014/main" id="{F0CA9996-B3D7-4403-A761-8C41586031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96180" y="0"/>
            <a:ext cx="6858000" cy="6858000"/>
          </a:xfrm>
          <a:prstGeom prst="rect">
            <a:avLst/>
          </a:prstGeom>
        </p:spPr>
      </p:pic>
      <p:pic>
        <p:nvPicPr>
          <p:cNvPr id="13" name="Picture 12" descr="Map&#10;&#10;Description automatically generated">
            <a:extLst>
              <a:ext uri="{FF2B5EF4-FFF2-40B4-BE49-F238E27FC236}">
                <a16:creationId xmlns:a16="http://schemas.microsoft.com/office/drawing/2014/main" id="{8E76D992-61BE-4E14-8226-0BBBB0EF37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6180" y="0"/>
            <a:ext cx="6858000" cy="6858000"/>
          </a:xfrm>
          <a:prstGeom prst="rect">
            <a:avLst/>
          </a:prstGeom>
        </p:spPr>
      </p:pic>
      <p:pic>
        <p:nvPicPr>
          <p:cNvPr id="15" name="Picture 14" descr="Map&#10;&#10;Description automatically generated">
            <a:extLst>
              <a:ext uri="{FF2B5EF4-FFF2-40B4-BE49-F238E27FC236}">
                <a16:creationId xmlns:a16="http://schemas.microsoft.com/office/drawing/2014/main" id="{DE17412C-280F-4FF0-9F49-1E9CDF058E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6180" y="0"/>
            <a:ext cx="6858000" cy="6858000"/>
          </a:xfrm>
          <a:prstGeom prst="rect">
            <a:avLst/>
          </a:prstGeom>
        </p:spPr>
      </p:pic>
      <p:sp>
        <p:nvSpPr>
          <p:cNvPr id="16" name="Title 15">
            <a:extLst>
              <a:ext uri="{FF2B5EF4-FFF2-40B4-BE49-F238E27FC236}">
                <a16:creationId xmlns:a16="http://schemas.microsoft.com/office/drawing/2014/main" id="{70C4BA1B-6BAD-44A7-9CDD-437B9A0BB28D}"/>
              </a:ext>
            </a:extLst>
          </p:cNvPr>
          <p:cNvSpPr>
            <a:spLocks noGrp="1"/>
          </p:cNvSpPr>
          <p:nvPr>
            <p:ph type="title"/>
          </p:nvPr>
        </p:nvSpPr>
        <p:spPr>
          <a:xfrm>
            <a:off x="357051" y="69670"/>
            <a:ext cx="4302035" cy="870857"/>
          </a:xfrm>
        </p:spPr>
        <p:txBody>
          <a:bodyPr/>
          <a:lstStyle/>
          <a:p>
            <a:r>
              <a:rPr lang="en-US" sz="3200" dirty="0"/>
              <a:t>Native Americans, Distribution</a:t>
            </a:r>
          </a:p>
        </p:txBody>
      </p:sp>
      <p:sp>
        <p:nvSpPr>
          <p:cNvPr id="17" name="Content Placeholder 16">
            <a:extLst>
              <a:ext uri="{FF2B5EF4-FFF2-40B4-BE49-F238E27FC236}">
                <a16:creationId xmlns:a16="http://schemas.microsoft.com/office/drawing/2014/main" id="{7FE6C136-E5C3-4F93-99FA-E795B3740282}"/>
              </a:ext>
            </a:extLst>
          </p:cNvPr>
          <p:cNvSpPr>
            <a:spLocks noGrp="1"/>
          </p:cNvSpPr>
          <p:nvPr>
            <p:ph idx="1"/>
          </p:nvPr>
        </p:nvSpPr>
        <p:spPr>
          <a:xfrm>
            <a:off x="357051" y="940526"/>
            <a:ext cx="4950445" cy="5091261"/>
          </a:xfrm>
        </p:spPr>
        <p:txBody>
          <a:bodyPr>
            <a:normAutofit/>
          </a:bodyPr>
          <a:lstStyle/>
          <a:p>
            <a:r>
              <a:rPr lang="en-US" sz="1500" dirty="0"/>
              <a:t>The Native American Population is widely distributed across the Portland Metropolitan Area, with a number of local concentrations.</a:t>
            </a:r>
          </a:p>
          <a:p>
            <a:r>
              <a:rPr lang="en-US" sz="1500" dirty="0"/>
              <a:t>The age 65+ Native American population is distributed in a similar way to that for all ages (blue density shading), but the numbers are not great, due in part to reduced longevity (see </a:t>
            </a:r>
            <a:r>
              <a:rPr lang="en-US" sz="1500" dirty="0" err="1">
                <a:hlinkClick r:id="rId10"/>
              </a:rPr>
              <a:t>Dankovchick</a:t>
            </a:r>
            <a:r>
              <a:rPr lang="en-US" sz="1500" dirty="0">
                <a:hlinkClick r:id="rId10"/>
              </a:rPr>
              <a:t> et al., 2015</a:t>
            </a:r>
            <a:r>
              <a:rPr lang="en-US" sz="1500" dirty="0"/>
              <a:t>).</a:t>
            </a:r>
          </a:p>
          <a:p>
            <a:r>
              <a:rPr lang="en-US" sz="1500" dirty="0"/>
              <a:t>Here is a zoomed in view of the northeast side of the City. Note that there are several localized concentrations some of which are associated with apartment developments.</a:t>
            </a:r>
          </a:p>
          <a:p>
            <a:r>
              <a:rPr lang="en-US" sz="1500" dirty="0"/>
              <a:t>However, the numbers in the age 65+ Native American population are not sufficiently numerous to find this association.</a:t>
            </a:r>
          </a:p>
          <a:p>
            <a:r>
              <a:rPr lang="en-US" sz="1500" dirty="0"/>
              <a:t>On this map the bar charts show the numbers of Native Americans by 10-year age groups over a density map of the numbers of Native Americans of all ages.</a:t>
            </a:r>
          </a:p>
          <a:p>
            <a:r>
              <a:rPr lang="en-US" sz="1500" dirty="0"/>
              <a:t>There are no striking variations from one supertract to another. The red and an orange bars showing the age 65+ population are not very prominent.</a:t>
            </a:r>
          </a:p>
        </p:txBody>
      </p:sp>
      <p:sp>
        <p:nvSpPr>
          <p:cNvPr id="18" name="TextBox 17">
            <a:extLst>
              <a:ext uri="{FF2B5EF4-FFF2-40B4-BE49-F238E27FC236}">
                <a16:creationId xmlns:a16="http://schemas.microsoft.com/office/drawing/2014/main" id="{679BBAD0-FF20-49D8-B8F4-B7A7B430E3E1}"/>
              </a:ext>
            </a:extLst>
          </p:cNvPr>
          <p:cNvSpPr txBox="1"/>
          <p:nvPr/>
        </p:nvSpPr>
        <p:spPr>
          <a:xfrm>
            <a:off x="2305724" y="6049219"/>
            <a:ext cx="2222992" cy="769441"/>
          </a:xfrm>
          <a:prstGeom prst="rect">
            <a:avLst/>
          </a:prstGeom>
          <a:noFill/>
        </p:spPr>
        <p:txBody>
          <a:bodyPr wrap="square" rtlCol="0">
            <a:spAutoFit/>
          </a:bodyPr>
          <a:lstStyle/>
          <a:p>
            <a:r>
              <a:rPr lang="en-US" sz="1100" dirty="0"/>
              <a:t>Sources: </a:t>
            </a:r>
          </a:p>
          <a:p>
            <a:r>
              <a:rPr lang="en-US" sz="1100" dirty="0"/>
              <a:t>2010 Decennial Census, table P12C.</a:t>
            </a:r>
          </a:p>
          <a:p>
            <a:r>
              <a:rPr lang="en-US" sz="1100" dirty="0"/>
              <a:t>Multifamily housing map: Metro Multifamily Database, 2010.</a:t>
            </a:r>
          </a:p>
        </p:txBody>
      </p:sp>
      <p:sp>
        <p:nvSpPr>
          <p:cNvPr id="2" name="Slide Number Placeholder 1">
            <a:extLst>
              <a:ext uri="{FF2B5EF4-FFF2-40B4-BE49-F238E27FC236}">
                <a16:creationId xmlns:a16="http://schemas.microsoft.com/office/drawing/2014/main" id="{EBF616E5-2156-498B-847F-E9ACB2650345}"/>
              </a:ext>
            </a:extLst>
          </p:cNvPr>
          <p:cNvSpPr>
            <a:spLocks noGrp="1"/>
          </p:cNvSpPr>
          <p:nvPr>
            <p:ph type="sldNum" sz="quarter" idx="4"/>
          </p:nvPr>
        </p:nvSpPr>
        <p:spPr/>
        <p:txBody>
          <a:bodyPr/>
          <a:lstStyle/>
          <a:p>
            <a:fld id="{6F76CED3-3A32-4ECA-A687-1D1204EB9FF6}" type="slidenum">
              <a:rPr lang="en-US" smtClean="0"/>
              <a:t>30</a:t>
            </a:fld>
            <a:endParaRPr lang="en-US" dirty="0"/>
          </a:p>
        </p:txBody>
      </p:sp>
      <p:grpSp>
        <p:nvGrpSpPr>
          <p:cNvPr id="23" name="Group 22">
            <a:extLst>
              <a:ext uri="{FF2B5EF4-FFF2-40B4-BE49-F238E27FC236}">
                <a16:creationId xmlns:a16="http://schemas.microsoft.com/office/drawing/2014/main" id="{6D44A14B-D438-4AB4-8FE8-FB06FF8F9D38}"/>
              </a:ext>
            </a:extLst>
          </p:cNvPr>
          <p:cNvGrpSpPr/>
          <p:nvPr/>
        </p:nvGrpSpPr>
        <p:grpSpPr>
          <a:xfrm>
            <a:off x="87067" y="6452900"/>
            <a:ext cx="2006049" cy="365760"/>
            <a:chOff x="87067" y="6452900"/>
            <a:chExt cx="2006049" cy="365760"/>
          </a:xfrm>
        </p:grpSpPr>
        <p:sp>
          <p:nvSpPr>
            <p:cNvPr id="24" name="Action Button: Go to Beginning 23">
              <a:hlinkClick r:id="" action="ppaction://hlinkshowjump?jump=firstslide" highlightClick="1"/>
              <a:extLst>
                <a:ext uri="{FF2B5EF4-FFF2-40B4-BE49-F238E27FC236}">
                  <a16:creationId xmlns:a16="http://schemas.microsoft.com/office/drawing/2014/main" id="{0449E685-3E36-447A-86DB-F2BFA4FB660C}"/>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ction Button: Go Back or Previous 24">
              <a:hlinkClick r:id="" action="ppaction://hlinkshowjump?jump=previousslide" highlightClick="1"/>
              <a:extLst>
                <a:ext uri="{FF2B5EF4-FFF2-40B4-BE49-F238E27FC236}">
                  <a16:creationId xmlns:a16="http://schemas.microsoft.com/office/drawing/2014/main" id="{B7B9FA66-FF2F-4748-8C10-3601891AFAFA}"/>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ction Button: Go Forward or Next 25">
              <a:hlinkClick r:id="" action="ppaction://hlinkshowjump?jump=nextslide" highlightClick="1"/>
              <a:extLst>
                <a:ext uri="{FF2B5EF4-FFF2-40B4-BE49-F238E27FC236}">
                  <a16:creationId xmlns:a16="http://schemas.microsoft.com/office/drawing/2014/main" id="{67C394B2-3022-4F9A-9087-CB0FFF16D068}"/>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ction Button: Go to End 26">
              <a:hlinkClick r:id="rId11" action="ppaction://hlinksldjump" highlightClick="1"/>
              <a:extLst>
                <a:ext uri="{FF2B5EF4-FFF2-40B4-BE49-F238E27FC236}">
                  <a16:creationId xmlns:a16="http://schemas.microsoft.com/office/drawing/2014/main" id="{42DA9EC9-BC41-41DC-97F8-3DCB4C604AF7}"/>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hlinkClick r:id="rId12"/>
              <a:extLst>
                <a:ext uri="{FF2B5EF4-FFF2-40B4-BE49-F238E27FC236}">
                  <a16:creationId xmlns:a16="http://schemas.microsoft.com/office/drawing/2014/main" id="{BED98185-705A-410F-97AD-382C634EAE21}"/>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287943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100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7">
                                            <p:txEl>
                                              <p:pRg st="2" end="2"/>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7">
                                            <p:txEl>
                                              <p:pRg st="3" end="3"/>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7">
                                            <p:txEl>
                                              <p:pRg st="4" end="4"/>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22CDB-37AB-47A0-970A-EDB7B93B64D0}"/>
              </a:ext>
            </a:extLst>
          </p:cNvPr>
          <p:cNvSpPr>
            <a:spLocks noGrp="1"/>
          </p:cNvSpPr>
          <p:nvPr>
            <p:ph type="title"/>
          </p:nvPr>
        </p:nvSpPr>
        <p:spPr>
          <a:xfrm>
            <a:off x="334017" y="100149"/>
            <a:ext cx="4550008" cy="870857"/>
          </a:xfrm>
        </p:spPr>
        <p:txBody>
          <a:bodyPr/>
          <a:lstStyle/>
          <a:p>
            <a:r>
              <a:rPr lang="en-US" sz="3200" dirty="0"/>
              <a:t>Native American, Age/Sex</a:t>
            </a:r>
          </a:p>
        </p:txBody>
      </p:sp>
      <p:sp>
        <p:nvSpPr>
          <p:cNvPr id="3" name="Content Placeholder 2">
            <a:extLst>
              <a:ext uri="{FF2B5EF4-FFF2-40B4-BE49-F238E27FC236}">
                <a16:creationId xmlns:a16="http://schemas.microsoft.com/office/drawing/2014/main" id="{F2023175-0DB9-4590-920E-BD946E016F7C}"/>
              </a:ext>
            </a:extLst>
          </p:cNvPr>
          <p:cNvSpPr>
            <a:spLocks noGrp="1"/>
          </p:cNvSpPr>
          <p:nvPr>
            <p:ph idx="1"/>
          </p:nvPr>
        </p:nvSpPr>
        <p:spPr>
          <a:xfrm>
            <a:off x="357051" y="940526"/>
            <a:ext cx="4503941" cy="5817325"/>
          </a:xfrm>
        </p:spPr>
        <p:txBody>
          <a:bodyPr>
            <a:normAutofit/>
          </a:bodyPr>
          <a:lstStyle/>
          <a:p>
            <a:r>
              <a:rPr lang="en-US" sz="1600" dirty="0"/>
              <a:t>The population pyramids for Native Americans in the Portland Metropolitan Area has a broad bulge from age 25 to 54.</a:t>
            </a:r>
          </a:p>
          <a:p>
            <a:r>
              <a:rPr lang="en-US" sz="1600" dirty="0"/>
              <a:t>The numbers of children and youth are greater for the older age groups suggesting the larger numbers of parents in their thirties and forties.</a:t>
            </a:r>
          </a:p>
          <a:p>
            <a:r>
              <a:rPr lang="en-US" sz="1600" dirty="0"/>
              <a:t>The city of Portland’s pyramid has a bulge for the 20-34 age group suggesting that there is in-migration of younger Native American households in this age range similar to that for other migrants to Portland.</a:t>
            </a:r>
          </a:p>
          <a:p>
            <a:r>
              <a:rPr lang="en-US" sz="1600" dirty="0"/>
              <a:t>The numbers in the age 70+ group fall off sharply from the younger age cohorts indicating out migration or, more likely, lower survival rates (see </a:t>
            </a:r>
            <a:r>
              <a:rPr lang="en-US" sz="1600" dirty="0" err="1">
                <a:hlinkClick r:id="rId4"/>
              </a:rPr>
              <a:t>Dankovchick</a:t>
            </a:r>
            <a:r>
              <a:rPr lang="en-US" sz="1600" dirty="0">
                <a:hlinkClick r:id="rId4"/>
              </a:rPr>
              <a:t> et al., 2015</a:t>
            </a:r>
            <a:r>
              <a:rPr lang="en-US" sz="1600" dirty="0"/>
              <a:t>).</a:t>
            </a:r>
          </a:p>
          <a:p>
            <a:r>
              <a:rPr lang="en-US" sz="1600" dirty="0"/>
              <a:t>The pyramid for the Inner Suburbs is similar to that for the Metropolitan Area.</a:t>
            </a:r>
          </a:p>
          <a:p>
            <a:r>
              <a:rPr lang="en-US" sz="1600" dirty="0"/>
              <a:t>The pyramid for the outer suburbs suggests older households with middle school and high school aged children.</a:t>
            </a:r>
          </a:p>
        </p:txBody>
      </p:sp>
      <p:pic>
        <p:nvPicPr>
          <p:cNvPr id="5" name="Picture 4">
            <a:extLst>
              <a:ext uri="{FF2B5EF4-FFF2-40B4-BE49-F238E27FC236}">
                <a16:creationId xmlns:a16="http://schemas.microsoft.com/office/drawing/2014/main" id="{BCCDFC5E-8125-437E-9CE2-7AC2998AAF1F}"/>
              </a:ext>
            </a:extLst>
          </p:cNvPr>
          <p:cNvPicPr>
            <a:picLocks noChangeAspect="1"/>
          </p:cNvPicPr>
          <p:nvPr/>
        </p:nvPicPr>
        <p:blipFill>
          <a:blip r:embed="rId5"/>
          <a:stretch>
            <a:fillRect/>
          </a:stretch>
        </p:blipFill>
        <p:spPr>
          <a:xfrm>
            <a:off x="8568068" y="0"/>
            <a:ext cx="3383280" cy="3186333"/>
          </a:xfrm>
          <a:prstGeom prst="rect">
            <a:avLst/>
          </a:prstGeom>
        </p:spPr>
      </p:pic>
      <p:pic>
        <p:nvPicPr>
          <p:cNvPr id="7" name="Picture 6">
            <a:extLst>
              <a:ext uri="{FF2B5EF4-FFF2-40B4-BE49-F238E27FC236}">
                <a16:creationId xmlns:a16="http://schemas.microsoft.com/office/drawing/2014/main" id="{6EC1E927-9FB7-4D9C-9CDE-3ECBE334FCE7}"/>
              </a:ext>
            </a:extLst>
          </p:cNvPr>
          <p:cNvPicPr>
            <a:picLocks noChangeAspect="1"/>
          </p:cNvPicPr>
          <p:nvPr/>
        </p:nvPicPr>
        <p:blipFill>
          <a:blip r:embed="rId6"/>
          <a:stretch>
            <a:fillRect/>
          </a:stretch>
        </p:blipFill>
        <p:spPr>
          <a:xfrm>
            <a:off x="5068389" y="3429000"/>
            <a:ext cx="3383280" cy="3186333"/>
          </a:xfrm>
          <a:prstGeom prst="rect">
            <a:avLst/>
          </a:prstGeom>
        </p:spPr>
      </p:pic>
      <p:pic>
        <p:nvPicPr>
          <p:cNvPr id="9" name="Picture 8">
            <a:extLst>
              <a:ext uri="{FF2B5EF4-FFF2-40B4-BE49-F238E27FC236}">
                <a16:creationId xmlns:a16="http://schemas.microsoft.com/office/drawing/2014/main" id="{ED66B183-6AD0-4D43-B90B-0070344B8732}"/>
              </a:ext>
            </a:extLst>
          </p:cNvPr>
          <p:cNvPicPr>
            <a:picLocks noChangeAspect="1"/>
          </p:cNvPicPr>
          <p:nvPr/>
        </p:nvPicPr>
        <p:blipFill>
          <a:blip r:embed="rId7"/>
          <a:stretch>
            <a:fillRect/>
          </a:stretch>
        </p:blipFill>
        <p:spPr>
          <a:xfrm>
            <a:off x="8568068" y="3422362"/>
            <a:ext cx="3383280" cy="3192971"/>
          </a:xfrm>
          <a:prstGeom prst="rect">
            <a:avLst/>
          </a:prstGeom>
        </p:spPr>
      </p:pic>
      <p:pic>
        <p:nvPicPr>
          <p:cNvPr id="11" name="Picture 10">
            <a:extLst>
              <a:ext uri="{FF2B5EF4-FFF2-40B4-BE49-F238E27FC236}">
                <a16:creationId xmlns:a16="http://schemas.microsoft.com/office/drawing/2014/main" id="{B07CAE4E-6721-499A-A480-E1465FB42C93}"/>
              </a:ext>
            </a:extLst>
          </p:cNvPr>
          <p:cNvPicPr>
            <a:picLocks noChangeAspect="1"/>
          </p:cNvPicPr>
          <p:nvPr/>
        </p:nvPicPr>
        <p:blipFill>
          <a:blip r:embed="rId8"/>
          <a:stretch>
            <a:fillRect/>
          </a:stretch>
        </p:blipFill>
        <p:spPr>
          <a:xfrm>
            <a:off x="5068389" y="0"/>
            <a:ext cx="3383280" cy="3192972"/>
          </a:xfrm>
          <a:prstGeom prst="rect">
            <a:avLst/>
          </a:prstGeom>
        </p:spPr>
      </p:pic>
      <p:sp>
        <p:nvSpPr>
          <p:cNvPr id="12" name="TextBox 11">
            <a:extLst>
              <a:ext uri="{FF2B5EF4-FFF2-40B4-BE49-F238E27FC236}">
                <a16:creationId xmlns:a16="http://schemas.microsoft.com/office/drawing/2014/main" id="{DA1394BE-F088-46FD-A950-F5836F2ED11F}"/>
              </a:ext>
            </a:extLst>
          </p:cNvPr>
          <p:cNvSpPr txBox="1"/>
          <p:nvPr/>
        </p:nvSpPr>
        <p:spPr>
          <a:xfrm>
            <a:off x="2246022" y="6387773"/>
            <a:ext cx="2004365" cy="430887"/>
          </a:xfrm>
          <a:prstGeom prst="rect">
            <a:avLst/>
          </a:prstGeom>
          <a:noFill/>
        </p:spPr>
        <p:txBody>
          <a:bodyPr wrap="square" rtlCol="0">
            <a:spAutoFit/>
          </a:bodyPr>
          <a:lstStyle/>
          <a:p>
            <a:r>
              <a:rPr lang="en-US" sz="1100" dirty="0"/>
              <a:t>Source: 2010 Decennial Census, table P121C.</a:t>
            </a:r>
          </a:p>
        </p:txBody>
      </p:sp>
      <p:sp>
        <p:nvSpPr>
          <p:cNvPr id="4" name="Double Bracket 3">
            <a:extLst>
              <a:ext uri="{FF2B5EF4-FFF2-40B4-BE49-F238E27FC236}">
                <a16:creationId xmlns:a16="http://schemas.microsoft.com/office/drawing/2014/main" id="{D8B9A667-42EF-4DA4-99BD-972E507C931D}"/>
              </a:ext>
            </a:extLst>
          </p:cNvPr>
          <p:cNvSpPr/>
          <p:nvPr/>
        </p:nvSpPr>
        <p:spPr>
          <a:xfrm>
            <a:off x="5342583" y="1162878"/>
            <a:ext cx="2857200" cy="819990"/>
          </a:xfrm>
          <a:prstGeom prst="bracketPair">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Double Bracket 9">
            <a:extLst>
              <a:ext uri="{FF2B5EF4-FFF2-40B4-BE49-F238E27FC236}">
                <a16:creationId xmlns:a16="http://schemas.microsoft.com/office/drawing/2014/main" id="{8D5CF4E8-A369-4AF2-AD4E-395E6C37CDF8}"/>
              </a:ext>
            </a:extLst>
          </p:cNvPr>
          <p:cNvSpPr/>
          <p:nvPr/>
        </p:nvSpPr>
        <p:spPr>
          <a:xfrm>
            <a:off x="5456582" y="1982869"/>
            <a:ext cx="2773018" cy="652638"/>
          </a:xfrm>
          <a:prstGeom prst="bracketPair">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Double Bracket 12">
            <a:extLst>
              <a:ext uri="{FF2B5EF4-FFF2-40B4-BE49-F238E27FC236}">
                <a16:creationId xmlns:a16="http://schemas.microsoft.com/office/drawing/2014/main" id="{FE03DD02-B3DA-43B1-B3A0-02C99C1E6B37}"/>
              </a:ext>
            </a:extLst>
          </p:cNvPr>
          <p:cNvSpPr/>
          <p:nvPr/>
        </p:nvSpPr>
        <p:spPr>
          <a:xfrm>
            <a:off x="8957113" y="1689651"/>
            <a:ext cx="2512644" cy="424685"/>
          </a:xfrm>
          <a:prstGeom prst="bracketPair">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Arrow: Up-Down 5">
            <a:extLst>
              <a:ext uri="{FF2B5EF4-FFF2-40B4-BE49-F238E27FC236}">
                <a16:creationId xmlns:a16="http://schemas.microsoft.com/office/drawing/2014/main" id="{0FBEEFEF-B5FC-4C5F-8FC8-5AE841456335}"/>
              </a:ext>
            </a:extLst>
          </p:cNvPr>
          <p:cNvSpPr/>
          <p:nvPr/>
        </p:nvSpPr>
        <p:spPr>
          <a:xfrm>
            <a:off x="6634370" y="3146790"/>
            <a:ext cx="188843" cy="355298"/>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ouble Bracket 13">
            <a:extLst>
              <a:ext uri="{FF2B5EF4-FFF2-40B4-BE49-F238E27FC236}">
                <a16:creationId xmlns:a16="http://schemas.microsoft.com/office/drawing/2014/main" id="{C2638E81-0B58-4814-A848-62AD27D63C9A}"/>
              </a:ext>
            </a:extLst>
          </p:cNvPr>
          <p:cNvSpPr/>
          <p:nvPr/>
        </p:nvSpPr>
        <p:spPr>
          <a:xfrm>
            <a:off x="8903016" y="4601817"/>
            <a:ext cx="2676071" cy="417030"/>
          </a:xfrm>
          <a:prstGeom prst="bracketPair">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Double Bracket 14">
            <a:extLst>
              <a:ext uri="{FF2B5EF4-FFF2-40B4-BE49-F238E27FC236}">
                <a16:creationId xmlns:a16="http://schemas.microsoft.com/office/drawing/2014/main" id="{DC95549F-6508-4B5D-8F6A-DED59EA284CC}"/>
              </a:ext>
            </a:extLst>
          </p:cNvPr>
          <p:cNvSpPr/>
          <p:nvPr/>
        </p:nvSpPr>
        <p:spPr>
          <a:xfrm>
            <a:off x="8845826" y="5516217"/>
            <a:ext cx="2830208" cy="337931"/>
          </a:xfrm>
          <a:prstGeom prst="bracketPair">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771912A3-520B-4B92-8D67-B5A7ED127A4D}"/>
              </a:ext>
            </a:extLst>
          </p:cNvPr>
          <p:cNvSpPr>
            <a:spLocks noGrp="1"/>
          </p:cNvSpPr>
          <p:nvPr>
            <p:ph type="sldNum" sz="quarter" idx="4"/>
          </p:nvPr>
        </p:nvSpPr>
        <p:spPr/>
        <p:txBody>
          <a:bodyPr/>
          <a:lstStyle/>
          <a:p>
            <a:fld id="{6F76CED3-3A32-4ECA-A687-1D1204EB9FF6}" type="slidenum">
              <a:rPr lang="en-US" smtClean="0"/>
              <a:t>31</a:t>
            </a:fld>
            <a:endParaRPr lang="en-US" dirty="0"/>
          </a:p>
        </p:txBody>
      </p:sp>
      <p:grpSp>
        <p:nvGrpSpPr>
          <p:cNvPr id="22" name="Group 21">
            <a:extLst>
              <a:ext uri="{FF2B5EF4-FFF2-40B4-BE49-F238E27FC236}">
                <a16:creationId xmlns:a16="http://schemas.microsoft.com/office/drawing/2014/main" id="{0CD8FC92-05A6-4826-B88C-1141AEAB1409}"/>
              </a:ext>
            </a:extLst>
          </p:cNvPr>
          <p:cNvGrpSpPr/>
          <p:nvPr/>
        </p:nvGrpSpPr>
        <p:grpSpPr>
          <a:xfrm>
            <a:off x="87067" y="6452900"/>
            <a:ext cx="2006049" cy="365760"/>
            <a:chOff x="87067" y="6452900"/>
            <a:chExt cx="2006049" cy="365760"/>
          </a:xfrm>
        </p:grpSpPr>
        <p:sp>
          <p:nvSpPr>
            <p:cNvPr id="23" name="Action Button: Go to Beginning 22">
              <a:hlinkClick r:id="" action="ppaction://hlinkshowjump?jump=firstslide" highlightClick="1"/>
              <a:extLst>
                <a:ext uri="{FF2B5EF4-FFF2-40B4-BE49-F238E27FC236}">
                  <a16:creationId xmlns:a16="http://schemas.microsoft.com/office/drawing/2014/main" id="{F3681B84-175E-400E-97CD-B556C9DC7AC4}"/>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Go Back or Previous 23">
              <a:hlinkClick r:id="" action="ppaction://hlinkshowjump?jump=previousslide" highlightClick="1"/>
              <a:extLst>
                <a:ext uri="{FF2B5EF4-FFF2-40B4-BE49-F238E27FC236}">
                  <a16:creationId xmlns:a16="http://schemas.microsoft.com/office/drawing/2014/main" id="{9DF8FB57-4E54-43CB-9D7A-64D88BBB6E11}"/>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ction Button: Go Forward or Next 24">
              <a:hlinkClick r:id="" action="ppaction://hlinkshowjump?jump=nextslide" highlightClick="1"/>
              <a:extLst>
                <a:ext uri="{FF2B5EF4-FFF2-40B4-BE49-F238E27FC236}">
                  <a16:creationId xmlns:a16="http://schemas.microsoft.com/office/drawing/2014/main" id="{34DA667D-158D-439F-8BFB-B96C22A59366}"/>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ction Button: Go to End 25">
              <a:hlinkClick r:id="rId9" action="ppaction://hlinksldjump" highlightClick="1"/>
              <a:extLst>
                <a:ext uri="{FF2B5EF4-FFF2-40B4-BE49-F238E27FC236}">
                  <a16:creationId xmlns:a16="http://schemas.microsoft.com/office/drawing/2014/main" id="{B716586C-1895-48A3-AFDA-2272B06D05A6}"/>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hlinkClick r:id="rId10"/>
              <a:extLst>
                <a:ext uri="{FF2B5EF4-FFF2-40B4-BE49-F238E27FC236}">
                  <a16:creationId xmlns:a16="http://schemas.microsoft.com/office/drawing/2014/main" id="{D236608E-6A56-4B8F-82D2-9E818F3BD897}"/>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368231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37" presetID="1"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par>
                                <p:cTn id="47" presetID="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P spid="10" grpId="0" animBg="1"/>
      <p:bldP spid="13" grpId="0" animBg="1"/>
      <p:bldP spid="6" grpId="0" animBg="1"/>
      <p:bldP spid="14"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8624" y="261257"/>
            <a:ext cx="6213376" cy="6213376"/>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8624" y="261257"/>
            <a:ext cx="6213376" cy="6213376"/>
          </a:xfrm>
          <a:prstGeom prst="rect">
            <a:avLst/>
          </a:prstGeom>
        </p:spPr>
      </p:pic>
      <p:sp>
        <p:nvSpPr>
          <p:cNvPr id="2" name="Title 1">
            <a:extLst>
              <a:ext uri="{FF2B5EF4-FFF2-40B4-BE49-F238E27FC236}">
                <a16:creationId xmlns:a16="http://schemas.microsoft.com/office/drawing/2014/main" id="{1674664D-55A0-4948-A82D-408098B4E407}"/>
              </a:ext>
            </a:extLst>
          </p:cNvPr>
          <p:cNvSpPr>
            <a:spLocks noGrp="1"/>
          </p:cNvSpPr>
          <p:nvPr>
            <p:ph type="title"/>
          </p:nvPr>
        </p:nvSpPr>
        <p:spPr>
          <a:xfrm>
            <a:off x="1280218" y="134887"/>
            <a:ext cx="4302035" cy="870857"/>
          </a:xfrm>
        </p:spPr>
        <p:txBody>
          <a:bodyPr/>
          <a:lstStyle/>
          <a:p>
            <a:r>
              <a:rPr lang="en-US" sz="3200" dirty="0"/>
              <a:t>Dot Distribution Map of Hispanics by Age</a:t>
            </a:r>
          </a:p>
        </p:txBody>
      </p:sp>
      <p:sp>
        <p:nvSpPr>
          <p:cNvPr id="3" name="Content Placeholder 2"/>
          <p:cNvSpPr>
            <a:spLocks noGrp="1"/>
          </p:cNvSpPr>
          <p:nvPr>
            <p:ph idx="1"/>
          </p:nvPr>
        </p:nvSpPr>
        <p:spPr>
          <a:xfrm>
            <a:off x="1374440" y="1337996"/>
            <a:ext cx="4445298" cy="4585725"/>
          </a:xfrm>
        </p:spPr>
        <p:txBody>
          <a:bodyPr>
            <a:noAutofit/>
          </a:bodyPr>
          <a:lstStyle/>
          <a:p>
            <a:r>
              <a:rPr lang="en-US" sz="1500" dirty="0"/>
              <a:t>These dot maps show the location of Hispanics by broad age group according to 2000 and 2010 Census data; the first map shows the distribution of Hispanics from the 2000 Census.</a:t>
            </a:r>
          </a:p>
          <a:p>
            <a:r>
              <a:rPr lang="en-US" sz="1500" dirty="0"/>
              <a:t>From 2000 to 2010 the number of Hispanic households in Portland grew from 9,307 to 14,857. </a:t>
            </a:r>
          </a:p>
          <a:p>
            <a:r>
              <a:rPr lang="en-US" sz="1500" dirty="0"/>
              <a:t>Large concentrations of Hispanics in the Portland Metro area can be found throughout, including in Multnomah, Washington, Clackamas, and Clark Counties. </a:t>
            </a:r>
          </a:p>
          <a:p>
            <a:r>
              <a:rPr lang="en-US" sz="1500" dirty="0"/>
              <a:t>In the city of Portland, the largest concentrations of Hispanics in 2010 were in Portland’s east and southeast neighborhoods. </a:t>
            </a:r>
          </a:p>
          <a:p>
            <a:r>
              <a:rPr lang="en-US" sz="1500" dirty="0"/>
              <a:t>In 2010, the largest numbers of Hispanic households identified as White, with the next largest group identifying as Some Other Race alone. </a:t>
            </a:r>
          </a:p>
          <a:p>
            <a:r>
              <a:rPr lang="en-US" sz="1500" dirty="0"/>
              <a:t>There are relatively few Hispanics age 65+, but there are substantial numbers in the 50-64 age group who will pass age 65 in the next two decades. </a:t>
            </a:r>
          </a:p>
        </p:txBody>
      </p:sp>
      <p:pic>
        <p:nvPicPr>
          <p:cNvPr id="6" name="Picture 5"/>
          <p:cNvPicPr>
            <a:picLocks noChangeAspect="1"/>
          </p:cNvPicPr>
          <p:nvPr/>
        </p:nvPicPr>
        <p:blipFill>
          <a:blip r:embed="rId6"/>
          <a:stretch>
            <a:fillRect/>
          </a:stretch>
        </p:blipFill>
        <p:spPr>
          <a:xfrm>
            <a:off x="6074900" y="2302999"/>
            <a:ext cx="5861938" cy="2373172"/>
          </a:xfrm>
          <a:prstGeom prst="rect">
            <a:avLst/>
          </a:prstGeom>
        </p:spPr>
      </p:pic>
      <p:sp>
        <p:nvSpPr>
          <p:cNvPr id="7" name="Rectangle 6">
            <a:extLst>
              <a:ext uri="{FF2B5EF4-FFF2-40B4-BE49-F238E27FC236}">
                <a16:creationId xmlns:a16="http://schemas.microsoft.com/office/drawing/2014/main" id="{6CC9AB1F-0174-4C23-8D39-080C139D0EA7}"/>
              </a:ext>
            </a:extLst>
          </p:cNvPr>
          <p:cNvSpPr/>
          <p:nvPr/>
        </p:nvSpPr>
        <p:spPr>
          <a:xfrm>
            <a:off x="2294033" y="6387773"/>
            <a:ext cx="2810650" cy="430887"/>
          </a:xfrm>
          <a:prstGeom prst="rect">
            <a:avLst/>
          </a:prstGeom>
          <a:noFill/>
        </p:spPr>
        <p:txBody>
          <a:bodyPr wrap="square">
            <a:spAutoFit/>
          </a:bodyPr>
          <a:lstStyle/>
          <a:p>
            <a:pPr lvl="0"/>
            <a:r>
              <a:rPr lang="en-US" sz="1100" dirty="0"/>
              <a:t>Source: 2000 and 2010 Decennial Census, table B12A – B12G.</a:t>
            </a:r>
            <a:endParaRPr lang="en-US" sz="1100" dirty="0">
              <a:highlight>
                <a:srgbClr val="FFFF00"/>
              </a:highlight>
            </a:endParaRPr>
          </a:p>
        </p:txBody>
      </p:sp>
      <p:sp>
        <p:nvSpPr>
          <p:cNvPr id="8" name="Content Placeholder 3">
            <a:extLst>
              <a:ext uri="{FF2B5EF4-FFF2-40B4-BE49-F238E27FC236}">
                <a16:creationId xmlns:a16="http://schemas.microsoft.com/office/drawing/2014/main" id="{453DFA3F-7914-4323-A077-98933A59282D}"/>
              </a:ext>
            </a:extLst>
          </p:cNvPr>
          <p:cNvSpPr txBox="1">
            <a:spLocks/>
          </p:cNvSpPr>
          <p:nvPr/>
        </p:nvSpPr>
        <p:spPr>
          <a:xfrm>
            <a:off x="97027" y="1668855"/>
            <a:ext cx="1179803" cy="3721797"/>
          </a:xfrm>
          <a:prstGeom prst="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linkClick r:id="" action="ppaction://hlinkshowjump?jump=firstslide"/>
              </a:rPr>
              <a:t>First page</a:t>
            </a:r>
            <a:endParaRPr lang="en-US" dirty="0">
              <a:hlinkClick r:id="rId7" action="ppaction://hlinksldjump"/>
            </a:endParaRPr>
          </a:p>
          <a:p>
            <a:r>
              <a:rPr lang="en-US" dirty="0">
                <a:hlinkClick r:id="rId7" action="ppaction://hlinksldjump"/>
              </a:rPr>
              <a:t>Portland and comparison cities</a:t>
            </a:r>
            <a:endParaRPr lang="en-US" dirty="0"/>
          </a:p>
          <a:p>
            <a:r>
              <a:rPr lang="en-US" dirty="0">
                <a:hlinkClick r:id="rId8" action="ppaction://hlinksldjump"/>
              </a:rPr>
              <a:t>City-suburb comparison</a:t>
            </a:r>
            <a:endParaRPr lang="en-US" dirty="0"/>
          </a:p>
          <a:p>
            <a:r>
              <a:rPr lang="en-US" dirty="0">
                <a:hlinkClick r:id="rId9" action="ppaction://hlinksldjump"/>
              </a:rPr>
              <a:t>Age structure by race</a:t>
            </a:r>
            <a:endParaRPr lang="en-US" dirty="0"/>
          </a:p>
          <a:p>
            <a:r>
              <a:rPr lang="en-US" dirty="0">
                <a:hlinkClick r:id="rId10" action="ppaction://hlinksldjump"/>
              </a:rPr>
              <a:t>Mapping race and diversity</a:t>
            </a:r>
            <a:endParaRPr lang="en-US" dirty="0"/>
          </a:p>
          <a:p>
            <a:r>
              <a:rPr lang="en-US" dirty="0">
                <a:hlinkClick r:id="rId11" action="ppaction://hlinksldjump"/>
              </a:rPr>
              <a:t>Blacks</a:t>
            </a:r>
            <a:endParaRPr lang="en-US" dirty="0"/>
          </a:p>
          <a:p>
            <a:r>
              <a:rPr lang="en-US" dirty="0">
                <a:hlinkClick r:id="rId12" action="ppaction://hlinksldjump"/>
              </a:rPr>
              <a:t>Asians</a:t>
            </a:r>
            <a:endParaRPr lang="en-US" dirty="0"/>
          </a:p>
          <a:p>
            <a:r>
              <a:rPr lang="en-US" dirty="0">
                <a:hlinkClick r:id="rId13" action="ppaction://hlinksldjump"/>
              </a:rPr>
              <a:t>Native Americans</a:t>
            </a:r>
            <a:endParaRPr lang="en-US" dirty="0"/>
          </a:p>
          <a:p>
            <a:r>
              <a:rPr lang="en-US" dirty="0">
                <a:hlinkClick r:id="rId14" action="ppaction://hlinksldjump"/>
              </a:rPr>
              <a:t>Hispanics</a:t>
            </a:r>
            <a:endParaRPr lang="en-US" dirty="0"/>
          </a:p>
        </p:txBody>
      </p:sp>
      <p:sp>
        <p:nvSpPr>
          <p:cNvPr id="9" name="Slide Number Placeholder 8">
            <a:extLst>
              <a:ext uri="{FF2B5EF4-FFF2-40B4-BE49-F238E27FC236}">
                <a16:creationId xmlns:a16="http://schemas.microsoft.com/office/drawing/2014/main" id="{4B6B00F6-CA44-4DFC-A331-FEDC259624E5}"/>
              </a:ext>
            </a:extLst>
          </p:cNvPr>
          <p:cNvSpPr>
            <a:spLocks noGrp="1"/>
          </p:cNvSpPr>
          <p:nvPr>
            <p:ph type="sldNum" sz="quarter" idx="4"/>
          </p:nvPr>
        </p:nvSpPr>
        <p:spPr/>
        <p:txBody>
          <a:bodyPr/>
          <a:lstStyle/>
          <a:p>
            <a:fld id="{6F76CED3-3A32-4ECA-A687-1D1204EB9FF6}" type="slidenum">
              <a:rPr lang="en-US" smtClean="0"/>
              <a:t>32</a:t>
            </a:fld>
            <a:endParaRPr lang="en-US" dirty="0"/>
          </a:p>
        </p:txBody>
      </p:sp>
      <p:grpSp>
        <p:nvGrpSpPr>
          <p:cNvPr id="16" name="Group 15">
            <a:extLst>
              <a:ext uri="{FF2B5EF4-FFF2-40B4-BE49-F238E27FC236}">
                <a16:creationId xmlns:a16="http://schemas.microsoft.com/office/drawing/2014/main" id="{95413CF2-42BE-464A-92E6-6923EF462A55}"/>
              </a:ext>
            </a:extLst>
          </p:cNvPr>
          <p:cNvGrpSpPr/>
          <p:nvPr/>
        </p:nvGrpSpPr>
        <p:grpSpPr>
          <a:xfrm>
            <a:off x="87067" y="6452900"/>
            <a:ext cx="2006049" cy="365760"/>
            <a:chOff x="87067" y="6452900"/>
            <a:chExt cx="2006049" cy="365760"/>
          </a:xfrm>
        </p:grpSpPr>
        <p:sp>
          <p:nvSpPr>
            <p:cNvPr id="17" name="Action Button: Go to Beginning 16">
              <a:hlinkClick r:id="" action="ppaction://hlinkshowjump?jump=firstslide" highlightClick="1"/>
              <a:extLst>
                <a:ext uri="{FF2B5EF4-FFF2-40B4-BE49-F238E27FC236}">
                  <a16:creationId xmlns:a16="http://schemas.microsoft.com/office/drawing/2014/main" id="{459E49CD-8983-439E-BA98-853AF019F939}"/>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Back or Previous 17">
              <a:hlinkClick r:id="" action="ppaction://hlinkshowjump?jump=previousslide" highlightClick="1"/>
              <a:extLst>
                <a:ext uri="{FF2B5EF4-FFF2-40B4-BE49-F238E27FC236}">
                  <a16:creationId xmlns:a16="http://schemas.microsoft.com/office/drawing/2014/main" id="{51DAADC0-ECEC-4824-B449-9F8060882A49}"/>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ction Button: Go Forward or Next 18">
              <a:hlinkClick r:id="" action="ppaction://hlinkshowjump?jump=nextslide" highlightClick="1"/>
              <a:extLst>
                <a:ext uri="{FF2B5EF4-FFF2-40B4-BE49-F238E27FC236}">
                  <a16:creationId xmlns:a16="http://schemas.microsoft.com/office/drawing/2014/main" id="{F254E594-83C5-4DF2-94A9-81775DD00563}"/>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ction Button: Go to End 19">
              <a:hlinkClick r:id="rId15" action="ppaction://hlinksldjump" highlightClick="1"/>
              <a:extLst>
                <a:ext uri="{FF2B5EF4-FFF2-40B4-BE49-F238E27FC236}">
                  <a16:creationId xmlns:a16="http://schemas.microsoft.com/office/drawing/2014/main" id="{5C4D929D-E552-4A24-83E3-0C94A469ADEC}"/>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hlinkClick r:id="rId16"/>
              <a:extLst>
                <a:ext uri="{FF2B5EF4-FFF2-40B4-BE49-F238E27FC236}">
                  <a16:creationId xmlns:a16="http://schemas.microsoft.com/office/drawing/2014/main" id="{DA77D62F-E8C3-4033-8ACB-5872853112D6}"/>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100092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2" name="Title 1">
            <a:extLst>
              <a:ext uri="{FF2B5EF4-FFF2-40B4-BE49-F238E27FC236}">
                <a16:creationId xmlns:a16="http://schemas.microsoft.com/office/drawing/2014/main" id="{590D4951-512C-4E9A-97CA-499E5DDD0D2A}"/>
              </a:ext>
            </a:extLst>
          </p:cNvPr>
          <p:cNvSpPr>
            <a:spLocks noGrp="1"/>
          </p:cNvSpPr>
          <p:nvPr>
            <p:ph type="title"/>
          </p:nvPr>
        </p:nvSpPr>
        <p:spPr>
          <a:xfrm>
            <a:off x="186002" y="100149"/>
            <a:ext cx="4810539" cy="579974"/>
          </a:xfrm>
        </p:spPr>
        <p:txBody>
          <a:bodyPr/>
          <a:lstStyle/>
          <a:p>
            <a:r>
              <a:rPr lang="en-US" sz="3200" dirty="0"/>
              <a:t>Age 65+ Hispanic Population</a:t>
            </a:r>
          </a:p>
        </p:txBody>
      </p:sp>
      <p:sp>
        <p:nvSpPr>
          <p:cNvPr id="3" name="Content Placeholder 2"/>
          <p:cNvSpPr>
            <a:spLocks noGrp="1"/>
          </p:cNvSpPr>
          <p:nvPr>
            <p:ph idx="1"/>
          </p:nvPr>
        </p:nvSpPr>
        <p:spPr>
          <a:xfrm>
            <a:off x="436564" y="680124"/>
            <a:ext cx="4302035" cy="2090788"/>
          </a:xfrm>
        </p:spPr>
        <p:txBody>
          <a:bodyPr>
            <a:normAutofit/>
          </a:bodyPr>
          <a:lstStyle/>
          <a:p>
            <a:r>
              <a:rPr lang="en-US" sz="1600" dirty="0"/>
              <a:t>The number of age 65+ Hispanics is relatively small, but given the numbers in younger age groups, the potential for growth in the next two decades is considerable.</a:t>
            </a:r>
          </a:p>
          <a:p>
            <a:r>
              <a:rPr lang="en-US" sz="1600" dirty="0"/>
              <a:t>The growth in the age 65+ Hispanic population from 2000 to 2010 occurred broadly across the Portland Metropolitan Area (toggle between 2000 and 2010 maps to compare).</a:t>
            </a:r>
          </a:p>
          <a:p>
            <a:endParaRPr lang="en-US" sz="2000" dirty="0"/>
          </a:p>
        </p:txBody>
      </p:sp>
      <p:pic>
        <p:nvPicPr>
          <p:cNvPr id="6" name="Picture 5"/>
          <p:cNvPicPr>
            <a:picLocks noChangeAspect="1"/>
          </p:cNvPicPr>
          <p:nvPr/>
        </p:nvPicPr>
        <p:blipFill>
          <a:blip r:embed="rId6"/>
          <a:stretch>
            <a:fillRect/>
          </a:stretch>
        </p:blipFill>
        <p:spPr>
          <a:xfrm>
            <a:off x="604749" y="2770911"/>
            <a:ext cx="4133850" cy="3295650"/>
          </a:xfrm>
          <a:prstGeom prst="rect">
            <a:avLst/>
          </a:prstGeom>
        </p:spPr>
      </p:pic>
      <p:sp>
        <p:nvSpPr>
          <p:cNvPr id="11" name="Rectangle 10">
            <a:extLst>
              <a:ext uri="{FF2B5EF4-FFF2-40B4-BE49-F238E27FC236}">
                <a16:creationId xmlns:a16="http://schemas.microsoft.com/office/drawing/2014/main" id="{4126E7F7-3C47-49F9-8DB2-FBE379172887}"/>
              </a:ext>
            </a:extLst>
          </p:cNvPr>
          <p:cNvSpPr/>
          <p:nvPr/>
        </p:nvSpPr>
        <p:spPr>
          <a:xfrm>
            <a:off x="2188346" y="6326964"/>
            <a:ext cx="2349679" cy="430887"/>
          </a:xfrm>
          <a:prstGeom prst="rect">
            <a:avLst/>
          </a:prstGeom>
          <a:noFill/>
        </p:spPr>
        <p:txBody>
          <a:bodyPr wrap="square">
            <a:spAutoFit/>
          </a:bodyPr>
          <a:lstStyle/>
          <a:p>
            <a:pPr lvl="0"/>
            <a:r>
              <a:rPr lang="en-US" sz="1100" dirty="0"/>
              <a:t>Source: 2000 and 2010 Decennial Census, SF1, tables P012H, P12H.</a:t>
            </a:r>
          </a:p>
        </p:txBody>
      </p:sp>
      <p:sp>
        <p:nvSpPr>
          <p:cNvPr id="7" name="Slide Number Placeholder 6">
            <a:extLst>
              <a:ext uri="{FF2B5EF4-FFF2-40B4-BE49-F238E27FC236}">
                <a16:creationId xmlns:a16="http://schemas.microsoft.com/office/drawing/2014/main" id="{82861AA4-1A5C-4CA7-801C-DEC4B8D44359}"/>
              </a:ext>
            </a:extLst>
          </p:cNvPr>
          <p:cNvSpPr>
            <a:spLocks noGrp="1"/>
          </p:cNvSpPr>
          <p:nvPr>
            <p:ph type="sldNum" sz="quarter" idx="4"/>
          </p:nvPr>
        </p:nvSpPr>
        <p:spPr/>
        <p:txBody>
          <a:bodyPr/>
          <a:lstStyle/>
          <a:p>
            <a:fld id="{6F76CED3-3A32-4ECA-A687-1D1204EB9FF6}" type="slidenum">
              <a:rPr lang="en-US" smtClean="0"/>
              <a:t>33</a:t>
            </a:fld>
            <a:endParaRPr lang="en-US" dirty="0"/>
          </a:p>
        </p:txBody>
      </p:sp>
      <p:grpSp>
        <p:nvGrpSpPr>
          <p:cNvPr id="16" name="Group 15">
            <a:extLst>
              <a:ext uri="{FF2B5EF4-FFF2-40B4-BE49-F238E27FC236}">
                <a16:creationId xmlns:a16="http://schemas.microsoft.com/office/drawing/2014/main" id="{EAC982C3-AA82-443E-B239-84D3F7E1EB75}"/>
              </a:ext>
            </a:extLst>
          </p:cNvPr>
          <p:cNvGrpSpPr/>
          <p:nvPr/>
        </p:nvGrpSpPr>
        <p:grpSpPr>
          <a:xfrm>
            <a:off x="87067" y="6452900"/>
            <a:ext cx="2006049" cy="365760"/>
            <a:chOff x="87067" y="6452900"/>
            <a:chExt cx="2006049" cy="365760"/>
          </a:xfrm>
        </p:grpSpPr>
        <p:sp>
          <p:nvSpPr>
            <p:cNvPr id="17" name="Action Button: Go to Beginning 16">
              <a:hlinkClick r:id="" action="ppaction://hlinkshowjump?jump=firstslide" highlightClick="1"/>
              <a:extLst>
                <a:ext uri="{FF2B5EF4-FFF2-40B4-BE49-F238E27FC236}">
                  <a16:creationId xmlns:a16="http://schemas.microsoft.com/office/drawing/2014/main" id="{23B7C4C8-78B2-4B2C-8DA4-0092C10BFD73}"/>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Back or Previous 17">
              <a:hlinkClick r:id="" action="ppaction://hlinkshowjump?jump=previousslide" highlightClick="1"/>
              <a:extLst>
                <a:ext uri="{FF2B5EF4-FFF2-40B4-BE49-F238E27FC236}">
                  <a16:creationId xmlns:a16="http://schemas.microsoft.com/office/drawing/2014/main" id="{D0677AEC-ED79-49F8-A5FC-B5CCA9237983}"/>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ction Button: Go Forward or Next 18">
              <a:hlinkClick r:id="" action="ppaction://hlinkshowjump?jump=nextslide" highlightClick="1"/>
              <a:extLst>
                <a:ext uri="{FF2B5EF4-FFF2-40B4-BE49-F238E27FC236}">
                  <a16:creationId xmlns:a16="http://schemas.microsoft.com/office/drawing/2014/main" id="{585484E6-04F5-4DFC-A436-BFF88FCA3CAE}"/>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ction Button: Go to End 19">
              <a:hlinkClick r:id="rId7" action="ppaction://hlinksldjump" highlightClick="1"/>
              <a:extLst>
                <a:ext uri="{FF2B5EF4-FFF2-40B4-BE49-F238E27FC236}">
                  <a16:creationId xmlns:a16="http://schemas.microsoft.com/office/drawing/2014/main" id="{9FA32E94-1612-4412-B84D-EC9CDE0DDAE5}"/>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hlinkClick r:id="rId8"/>
              <a:extLst>
                <a:ext uri="{FF2B5EF4-FFF2-40B4-BE49-F238E27FC236}">
                  <a16:creationId xmlns:a16="http://schemas.microsoft.com/office/drawing/2014/main" id="{9214BFFA-6F1F-4DC3-A412-10EE59D12B66}"/>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110361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9" name="Google Shape;679;p30"/>
          <p:cNvSpPr txBox="1">
            <a:spLocks noGrp="1"/>
          </p:cNvSpPr>
          <p:nvPr>
            <p:ph type="title"/>
          </p:nvPr>
        </p:nvSpPr>
        <p:spPr>
          <a:xfrm>
            <a:off x="414154" y="681925"/>
            <a:ext cx="4679898" cy="87085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F5496"/>
              </a:buClr>
              <a:buSzPts val="2800"/>
              <a:buFont typeface="Calibri"/>
              <a:buNone/>
            </a:pPr>
            <a:r>
              <a:rPr lang="en-US" sz="3200" dirty="0"/>
              <a:t>Growth of the Age 65+ Hispanic Population</a:t>
            </a:r>
            <a:endParaRPr sz="3200" dirty="0"/>
          </a:p>
        </p:txBody>
      </p:sp>
      <p:sp>
        <p:nvSpPr>
          <p:cNvPr id="680" name="Google Shape;680;p30"/>
          <p:cNvSpPr txBox="1">
            <a:spLocks noGrp="1"/>
          </p:cNvSpPr>
          <p:nvPr>
            <p:ph type="body" idx="1"/>
          </p:nvPr>
        </p:nvSpPr>
        <p:spPr>
          <a:xfrm>
            <a:off x="615632" y="2048348"/>
            <a:ext cx="4025764" cy="3543186"/>
          </a:xfrm>
          <a:prstGeom prst="rect">
            <a:avLst/>
          </a:prstGeom>
          <a:noFill/>
          <a:ln>
            <a:noFill/>
          </a:ln>
        </p:spPr>
        <p:txBody>
          <a:bodyPr spcFirstLastPara="1" wrap="square" lIns="91425" tIns="45700" rIns="91425" bIns="45700" anchor="t" anchorCtr="0">
            <a:normAutofit fontScale="92500"/>
          </a:bodyPr>
          <a:lstStyle/>
          <a:p>
            <a:pPr lvl="0">
              <a:spcBef>
                <a:spcPts val="0"/>
              </a:spcBef>
              <a:buClr>
                <a:srgbClr val="714B25"/>
              </a:buClr>
              <a:buSzPts val="1400"/>
            </a:pPr>
            <a:r>
              <a:rPr lang="en-US" sz="1600" dirty="0"/>
              <a:t>The number of age 65+ Latinx population is relatively small but given the numbers in younger age groups, the potential for growth in the next two decades is considerable.</a:t>
            </a:r>
          </a:p>
          <a:p>
            <a:pPr lvl="0">
              <a:buClr>
                <a:srgbClr val="714B25"/>
              </a:buClr>
              <a:buSzPts val="1400"/>
            </a:pPr>
            <a:r>
              <a:rPr lang="en-US" sz="1600" dirty="0"/>
              <a:t>The growth in the age 65+ Hispanic population from 2000 to 2010 occurred broadly across the Portland Metropolitan Area.</a:t>
            </a:r>
            <a:endParaRPr sz="1600" dirty="0"/>
          </a:p>
          <a:p>
            <a:pPr marL="228600" lvl="0" indent="-228600" algn="l" rtl="0">
              <a:lnSpc>
                <a:spcPct val="90000"/>
              </a:lnSpc>
              <a:spcBef>
                <a:spcPts val="1000"/>
              </a:spcBef>
              <a:spcAft>
                <a:spcPts val="0"/>
              </a:spcAft>
              <a:buClr>
                <a:srgbClr val="714B25"/>
              </a:buClr>
              <a:buSzPts val="1400"/>
              <a:buChar char="•"/>
            </a:pPr>
            <a:r>
              <a:rPr lang="en-US" sz="1600" dirty="0"/>
              <a:t>However, the numbers have remained stagnant or even declined in the inner core.</a:t>
            </a:r>
            <a:endParaRPr sz="1600" dirty="0"/>
          </a:p>
          <a:p>
            <a:pPr marL="228600" lvl="0" indent="-228600" algn="l" rtl="0">
              <a:lnSpc>
                <a:spcPct val="90000"/>
              </a:lnSpc>
              <a:spcBef>
                <a:spcPts val="1000"/>
              </a:spcBef>
              <a:spcAft>
                <a:spcPts val="0"/>
              </a:spcAft>
              <a:buClr>
                <a:srgbClr val="714B25"/>
              </a:buClr>
              <a:buSzPts val="1400"/>
              <a:buChar char="•"/>
            </a:pPr>
            <a:r>
              <a:rPr lang="en-US" sz="1600" dirty="0"/>
              <a:t>For the 35–49-year age group there has been substantial decline in the inner northeast and southeast neighborhoods but strong growth in the east and southeast neighborhoods. </a:t>
            </a:r>
            <a:endParaRPr sz="1600" dirty="0"/>
          </a:p>
          <a:p>
            <a:pPr marL="228600" lvl="0" indent="-139700" algn="l" rtl="0">
              <a:lnSpc>
                <a:spcPct val="90000"/>
              </a:lnSpc>
              <a:spcBef>
                <a:spcPts val="1000"/>
              </a:spcBef>
              <a:spcAft>
                <a:spcPts val="0"/>
              </a:spcAft>
              <a:buClr>
                <a:srgbClr val="714B25"/>
              </a:buClr>
              <a:buSzPts val="1400"/>
              <a:buNone/>
            </a:pPr>
            <a:endParaRPr dirty="0"/>
          </a:p>
        </p:txBody>
      </p:sp>
      <p:sp>
        <p:nvSpPr>
          <p:cNvPr id="681" name="Google Shape;681;p30"/>
          <p:cNvSpPr/>
          <p:nvPr/>
        </p:nvSpPr>
        <p:spPr>
          <a:xfrm>
            <a:off x="2201110" y="6371017"/>
            <a:ext cx="2440286"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dk1"/>
                </a:solidFill>
                <a:latin typeface="Calibri"/>
                <a:ea typeface="Calibri"/>
                <a:cs typeface="Calibri"/>
                <a:sym typeface="Calibri"/>
              </a:rPr>
              <a:t>Source: 2000 and 2010 </a:t>
            </a:r>
            <a:endParaRPr dirty="0"/>
          </a:p>
          <a:p>
            <a:pPr marL="0" marR="0" lvl="0" indent="0" algn="l" rtl="0">
              <a:spcBef>
                <a:spcPts val="0"/>
              </a:spcBef>
              <a:spcAft>
                <a:spcPts val="0"/>
              </a:spcAft>
              <a:buNone/>
            </a:pPr>
            <a:r>
              <a:rPr lang="en-US" sz="1000" dirty="0">
                <a:solidFill>
                  <a:schemeClr val="dk1"/>
                </a:solidFill>
                <a:latin typeface="Calibri"/>
                <a:ea typeface="Calibri"/>
                <a:cs typeface="Calibri"/>
                <a:sym typeface="Calibri"/>
              </a:rPr>
              <a:t>Decennial Census, SF1, tables P012H, P12H.</a:t>
            </a:r>
            <a:endParaRPr dirty="0"/>
          </a:p>
        </p:txBody>
      </p:sp>
      <p:pic>
        <p:nvPicPr>
          <p:cNvPr id="7" name="Google Shape;669;p29">
            <a:extLst>
              <a:ext uri="{FF2B5EF4-FFF2-40B4-BE49-F238E27FC236}">
                <a16:creationId xmlns:a16="http://schemas.microsoft.com/office/drawing/2014/main" id="{332A2EC5-4164-496F-8D84-91DA0FB70B3F}"/>
              </a:ext>
            </a:extLst>
          </p:cNvPr>
          <p:cNvPicPr preferRelativeResize="0"/>
          <p:nvPr/>
        </p:nvPicPr>
        <p:blipFill rotWithShape="1">
          <a:blip r:embed="rId4">
            <a:alphaModFix/>
          </a:blip>
          <a:srcRect/>
          <a:stretch/>
        </p:blipFill>
        <p:spPr>
          <a:xfrm>
            <a:off x="5104036" y="734212"/>
            <a:ext cx="6858000" cy="5424407"/>
          </a:xfrm>
          <a:prstGeom prst="rect">
            <a:avLst/>
          </a:prstGeom>
          <a:noFill/>
          <a:ln>
            <a:noFill/>
          </a:ln>
        </p:spPr>
      </p:pic>
      <p:pic>
        <p:nvPicPr>
          <p:cNvPr id="676" name="Google Shape;676;p30"/>
          <p:cNvPicPr preferRelativeResize="0"/>
          <p:nvPr/>
        </p:nvPicPr>
        <p:blipFill rotWithShape="1">
          <a:blip r:embed="rId5">
            <a:alphaModFix/>
          </a:blip>
          <a:srcRect/>
          <a:stretch/>
        </p:blipFill>
        <p:spPr>
          <a:xfrm>
            <a:off x="5094052" y="17416"/>
            <a:ext cx="6858000" cy="6858000"/>
          </a:xfrm>
          <a:prstGeom prst="rect">
            <a:avLst/>
          </a:prstGeom>
          <a:noFill/>
          <a:ln>
            <a:noFill/>
          </a:ln>
        </p:spPr>
      </p:pic>
      <p:pic>
        <p:nvPicPr>
          <p:cNvPr id="678" name="Google Shape;678;p30"/>
          <p:cNvPicPr preferRelativeResize="0"/>
          <p:nvPr/>
        </p:nvPicPr>
        <p:blipFill rotWithShape="1">
          <a:blip r:embed="rId6">
            <a:alphaModFix/>
          </a:blip>
          <a:srcRect/>
          <a:stretch/>
        </p:blipFill>
        <p:spPr>
          <a:xfrm>
            <a:off x="5104036" y="17416"/>
            <a:ext cx="6858000" cy="6858000"/>
          </a:xfrm>
          <a:prstGeom prst="rect">
            <a:avLst/>
          </a:prstGeom>
          <a:noFill/>
          <a:ln>
            <a:noFill/>
          </a:ln>
        </p:spPr>
      </p:pic>
      <p:sp>
        <p:nvSpPr>
          <p:cNvPr id="2" name="Slide Number Placeholder 1">
            <a:extLst>
              <a:ext uri="{FF2B5EF4-FFF2-40B4-BE49-F238E27FC236}">
                <a16:creationId xmlns:a16="http://schemas.microsoft.com/office/drawing/2014/main" id="{72CEE719-3A1F-4DC8-A746-F81AB3DDE1AE}"/>
              </a:ext>
            </a:extLst>
          </p:cNvPr>
          <p:cNvSpPr>
            <a:spLocks noGrp="1"/>
          </p:cNvSpPr>
          <p:nvPr>
            <p:ph type="sldNum" sz="quarter" idx="4"/>
          </p:nvPr>
        </p:nvSpPr>
        <p:spPr>
          <a:xfrm>
            <a:off x="11567421" y="-81159"/>
            <a:ext cx="482065" cy="365125"/>
          </a:xfrm>
        </p:spPr>
        <p:txBody>
          <a:bodyPr/>
          <a:lstStyle/>
          <a:p>
            <a:fld id="{6F76CED3-3A32-4ECA-A687-1D1204EB9FF6}" type="slidenum">
              <a:rPr lang="en-US" smtClean="0"/>
              <a:t>34</a:t>
            </a:fld>
            <a:endParaRPr lang="en-US" dirty="0"/>
          </a:p>
        </p:txBody>
      </p:sp>
      <p:grpSp>
        <p:nvGrpSpPr>
          <p:cNvPr id="15" name="Group 14">
            <a:extLst>
              <a:ext uri="{FF2B5EF4-FFF2-40B4-BE49-F238E27FC236}">
                <a16:creationId xmlns:a16="http://schemas.microsoft.com/office/drawing/2014/main" id="{43A60A53-0F03-4F8F-8F18-D5E3A6F7E46D}"/>
              </a:ext>
            </a:extLst>
          </p:cNvPr>
          <p:cNvGrpSpPr/>
          <p:nvPr/>
        </p:nvGrpSpPr>
        <p:grpSpPr>
          <a:xfrm>
            <a:off x="87067" y="6452900"/>
            <a:ext cx="2006049" cy="365760"/>
            <a:chOff x="87067" y="6452900"/>
            <a:chExt cx="2006049" cy="365760"/>
          </a:xfrm>
        </p:grpSpPr>
        <p:sp>
          <p:nvSpPr>
            <p:cNvPr id="16" name="Action Button: Go to Beginning 15">
              <a:hlinkClick r:id="" action="ppaction://hlinkshowjump?jump=firstslide" highlightClick="1"/>
              <a:extLst>
                <a:ext uri="{FF2B5EF4-FFF2-40B4-BE49-F238E27FC236}">
                  <a16:creationId xmlns:a16="http://schemas.microsoft.com/office/drawing/2014/main" id="{37991109-2266-4DF9-B313-7CF6C1FBA401}"/>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Go Back or Previous 16">
              <a:hlinkClick r:id="" action="ppaction://hlinkshowjump?jump=previousslide" highlightClick="1"/>
              <a:extLst>
                <a:ext uri="{FF2B5EF4-FFF2-40B4-BE49-F238E27FC236}">
                  <a16:creationId xmlns:a16="http://schemas.microsoft.com/office/drawing/2014/main" id="{CFBAC118-30A4-4053-9C85-3532622702BD}"/>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Forward or Next 17">
              <a:hlinkClick r:id="" action="ppaction://hlinkshowjump?jump=nextslide" highlightClick="1"/>
              <a:extLst>
                <a:ext uri="{FF2B5EF4-FFF2-40B4-BE49-F238E27FC236}">
                  <a16:creationId xmlns:a16="http://schemas.microsoft.com/office/drawing/2014/main" id="{57147CBA-ABD0-47E0-A47E-B96602093E10}"/>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ction Button: Go to End 18">
              <a:hlinkClick r:id="rId7" action="ppaction://hlinksldjump" highlightClick="1"/>
              <a:extLst>
                <a:ext uri="{FF2B5EF4-FFF2-40B4-BE49-F238E27FC236}">
                  <a16:creationId xmlns:a16="http://schemas.microsoft.com/office/drawing/2014/main" id="{887F0B85-F9F4-4A6E-AA8D-DB7F0BCF15CF}"/>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hlinkClick r:id="rId8"/>
              <a:extLst>
                <a:ext uri="{FF2B5EF4-FFF2-40B4-BE49-F238E27FC236}">
                  <a16:creationId xmlns:a16="http://schemas.microsoft.com/office/drawing/2014/main" id="{438EF370-79D3-4002-B7A6-5743A01E7DA0}"/>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8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0">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7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8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80">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a:stretch>
            <a:fillRect/>
          </a:stretch>
        </p:blipFill>
        <p:spPr>
          <a:xfrm>
            <a:off x="6899795" y="611403"/>
            <a:ext cx="5029200" cy="2731850"/>
          </a:xfrm>
          <a:prstGeom prst="rect">
            <a:avLst/>
          </a:prstGeom>
        </p:spPr>
      </p:pic>
      <p:pic>
        <p:nvPicPr>
          <p:cNvPr id="15" name="Picture 14"/>
          <p:cNvPicPr>
            <a:picLocks noChangeAspect="1"/>
          </p:cNvPicPr>
          <p:nvPr/>
        </p:nvPicPr>
        <p:blipFill>
          <a:blip r:embed="rId5"/>
          <a:stretch>
            <a:fillRect/>
          </a:stretch>
        </p:blipFill>
        <p:spPr>
          <a:xfrm>
            <a:off x="6899795" y="624603"/>
            <a:ext cx="5029200" cy="2718650"/>
          </a:xfrm>
          <a:prstGeom prst="rect">
            <a:avLst/>
          </a:prstGeom>
        </p:spPr>
      </p:pic>
      <p:pic>
        <p:nvPicPr>
          <p:cNvPr id="16" name="Picture 15"/>
          <p:cNvPicPr>
            <a:picLocks noChangeAspect="1"/>
          </p:cNvPicPr>
          <p:nvPr/>
        </p:nvPicPr>
        <p:blipFill>
          <a:blip r:embed="rId6"/>
          <a:stretch>
            <a:fillRect/>
          </a:stretch>
        </p:blipFill>
        <p:spPr>
          <a:xfrm>
            <a:off x="6899795" y="3428757"/>
            <a:ext cx="5029200" cy="2710892"/>
          </a:xfrm>
          <a:prstGeom prst="rect">
            <a:avLst/>
          </a:prstGeom>
        </p:spPr>
      </p:pic>
      <p:pic>
        <p:nvPicPr>
          <p:cNvPr id="18" name="Picture 17"/>
          <p:cNvPicPr>
            <a:picLocks noChangeAspect="1"/>
          </p:cNvPicPr>
          <p:nvPr/>
        </p:nvPicPr>
        <p:blipFill>
          <a:blip r:embed="rId7"/>
          <a:stretch>
            <a:fillRect/>
          </a:stretch>
        </p:blipFill>
        <p:spPr>
          <a:xfrm>
            <a:off x="1066800" y="3429000"/>
            <a:ext cx="5029200" cy="2710649"/>
          </a:xfrm>
          <a:prstGeom prst="rect">
            <a:avLst/>
          </a:prstGeom>
        </p:spPr>
      </p:pic>
      <p:sp>
        <p:nvSpPr>
          <p:cNvPr id="4" name="Content Placeholder 3">
            <a:extLst>
              <a:ext uri="{FF2B5EF4-FFF2-40B4-BE49-F238E27FC236}">
                <a16:creationId xmlns:a16="http://schemas.microsoft.com/office/drawing/2014/main" id="{30EB1B38-6B7D-478B-A6C1-0E6AEA67CC16}"/>
              </a:ext>
            </a:extLst>
          </p:cNvPr>
          <p:cNvSpPr>
            <a:spLocks noGrp="1"/>
          </p:cNvSpPr>
          <p:nvPr>
            <p:ph idx="1"/>
          </p:nvPr>
        </p:nvSpPr>
        <p:spPr>
          <a:xfrm>
            <a:off x="683145" y="718351"/>
            <a:ext cx="5416554" cy="2624901"/>
          </a:xfrm>
        </p:spPr>
        <p:txBody>
          <a:bodyPr>
            <a:normAutofit/>
          </a:bodyPr>
          <a:lstStyle/>
          <a:p>
            <a:r>
              <a:rPr lang="en-US" sz="1600" dirty="0">
                <a:solidFill>
                  <a:schemeClr val="accent4">
                    <a:lumMod val="50000"/>
                  </a:schemeClr>
                </a:solidFill>
              </a:rPr>
              <a:t>This slide shows income quintile groups (i.e., income divided into five equal parts) for the Portland Metropolitan Area.</a:t>
            </a:r>
          </a:p>
          <a:p>
            <a:r>
              <a:rPr lang="en-US" sz="1600" dirty="0">
                <a:solidFill>
                  <a:schemeClr val="accent4">
                    <a:lumMod val="50000"/>
                  </a:schemeClr>
                </a:solidFill>
              </a:rPr>
              <a:t>The city of Portland has the largest share of the lowest income groups for all groups, but non-Whites in particular.</a:t>
            </a:r>
          </a:p>
          <a:p>
            <a:r>
              <a:rPr lang="en-US" sz="1600" dirty="0">
                <a:solidFill>
                  <a:schemeClr val="accent4">
                    <a:lumMod val="50000"/>
                  </a:schemeClr>
                </a:solidFill>
              </a:rPr>
              <a:t>The inner suburbs show a more equitable distribution except for Blacks, where nearly half are in the lowest income quintile.</a:t>
            </a:r>
          </a:p>
          <a:p>
            <a:r>
              <a:rPr lang="en-US" sz="1600" dirty="0">
                <a:solidFill>
                  <a:schemeClr val="accent4">
                    <a:lumMod val="50000"/>
                  </a:schemeClr>
                </a:solidFill>
              </a:rPr>
              <a:t>Income distribution in the outer suburbs is the most equitable;  40% of Blacks are in the middle-income quintile.</a:t>
            </a:r>
          </a:p>
          <a:p>
            <a:endParaRPr lang="en-US" dirty="0">
              <a:solidFill>
                <a:schemeClr val="accent4">
                  <a:lumMod val="50000"/>
                </a:schemeClr>
              </a:solidFill>
            </a:endParaRPr>
          </a:p>
          <a:p>
            <a:endParaRPr lang="en-US" dirty="0">
              <a:solidFill>
                <a:schemeClr val="accent4">
                  <a:lumMod val="50000"/>
                </a:schemeClr>
              </a:solidFill>
            </a:endParaRPr>
          </a:p>
          <a:p>
            <a:endParaRPr lang="en-US" dirty="0"/>
          </a:p>
        </p:txBody>
      </p:sp>
      <p:sp>
        <p:nvSpPr>
          <p:cNvPr id="19" name="Title 18">
            <a:extLst>
              <a:ext uri="{FF2B5EF4-FFF2-40B4-BE49-F238E27FC236}">
                <a16:creationId xmlns:a16="http://schemas.microsoft.com/office/drawing/2014/main" id="{59B02265-3F9E-46E2-BBC2-9BC13C42EE7F}"/>
              </a:ext>
            </a:extLst>
          </p:cNvPr>
          <p:cNvSpPr>
            <a:spLocks noGrp="1"/>
          </p:cNvSpPr>
          <p:nvPr>
            <p:ph type="title"/>
          </p:nvPr>
        </p:nvSpPr>
        <p:spPr>
          <a:xfrm>
            <a:off x="683145" y="-75942"/>
            <a:ext cx="6078160" cy="663522"/>
          </a:xfrm>
        </p:spPr>
        <p:txBody>
          <a:bodyPr/>
          <a:lstStyle/>
          <a:p>
            <a:r>
              <a:rPr lang="en-US" sz="3200" dirty="0"/>
              <a:t>Income by Race and Hispanic Origin</a:t>
            </a:r>
          </a:p>
        </p:txBody>
      </p:sp>
      <p:sp>
        <p:nvSpPr>
          <p:cNvPr id="20" name="Rectangle 19">
            <a:extLst>
              <a:ext uri="{FF2B5EF4-FFF2-40B4-BE49-F238E27FC236}">
                <a16:creationId xmlns:a16="http://schemas.microsoft.com/office/drawing/2014/main" id="{58E3785D-155B-44E3-97AF-16A4A6ECA2D5}"/>
              </a:ext>
            </a:extLst>
          </p:cNvPr>
          <p:cNvSpPr/>
          <p:nvPr/>
        </p:nvSpPr>
        <p:spPr>
          <a:xfrm>
            <a:off x="8640002" y="6246597"/>
            <a:ext cx="2064441" cy="430887"/>
          </a:xfrm>
          <a:prstGeom prst="rect">
            <a:avLst/>
          </a:prstGeom>
          <a:noFill/>
        </p:spPr>
        <p:txBody>
          <a:bodyPr wrap="square">
            <a:spAutoFit/>
          </a:bodyPr>
          <a:lstStyle/>
          <a:p>
            <a:pPr lvl="0"/>
            <a:r>
              <a:rPr lang="en-US" sz="1100" dirty="0"/>
              <a:t>Source: 2017 ACS, 5-year data, Public Use Microdata Sample.</a:t>
            </a:r>
          </a:p>
        </p:txBody>
      </p:sp>
      <p:sp>
        <p:nvSpPr>
          <p:cNvPr id="2" name="Slide Number Placeholder 1">
            <a:extLst>
              <a:ext uri="{FF2B5EF4-FFF2-40B4-BE49-F238E27FC236}">
                <a16:creationId xmlns:a16="http://schemas.microsoft.com/office/drawing/2014/main" id="{D3054772-B8B7-4FFB-8956-66BD8BB263BF}"/>
              </a:ext>
            </a:extLst>
          </p:cNvPr>
          <p:cNvSpPr>
            <a:spLocks noGrp="1"/>
          </p:cNvSpPr>
          <p:nvPr>
            <p:ph type="sldNum" sz="quarter" idx="4"/>
          </p:nvPr>
        </p:nvSpPr>
        <p:spPr/>
        <p:txBody>
          <a:bodyPr/>
          <a:lstStyle/>
          <a:p>
            <a:fld id="{6F76CED3-3A32-4ECA-A687-1D1204EB9FF6}" type="slidenum">
              <a:rPr lang="en-US" smtClean="0"/>
              <a:t>35</a:t>
            </a:fld>
            <a:endParaRPr lang="en-US" dirty="0"/>
          </a:p>
        </p:txBody>
      </p:sp>
      <p:grpSp>
        <p:nvGrpSpPr>
          <p:cNvPr id="22" name="Group 21">
            <a:extLst>
              <a:ext uri="{FF2B5EF4-FFF2-40B4-BE49-F238E27FC236}">
                <a16:creationId xmlns:a16="http://schemas.microsoft.com/office/drawing/2014/main" id="{739F31A9-D0C2-4066-8A64-844DEFB68082}"/>
              </a:ext>
            </a:extLst>
          </p:cNvPr>
          <p:cNvGrpSpPr/>
          <p:nvPr/>
        </p:nvGrpSpPr>
        <p:grpSpPr>
          <a:xfrm>
            <a:off x="87067" y="6452900"/>
            <a:ext cx="2006049" cy="365760"/>
            <a:chOff x="87067" y="6452900"/>
            <a:chExt cx="2006049" cy="365760"/>
          </a:xfrm>
        </p:grpSpPr>
        <p:sp>
          <p:nvSpPr>
            <p:cNvPr id="23" name="Action Button: Go to Beginning 22">
              <a:hlinkClick r:id="" action="ppaction://hlinkshowjump?jump=firstslide" highlightClick="1"/>
              <a:extLst>
                <a:ext uri="{FF2B5EF4-FFF2-40B4-BE49-F238E27FC236}">
                  <a16:creationId xmlns:a16="http://schemas.microsoft.com/office/drawing/2014/main" id="{6EF90D5E-492D-48D6-91BF-C89636555EED}"/>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Go Back or Previous 23">
              <a:hlinkClick r:id="" action="ppaction://hlinkshowjump?jump=previousslide" highlightClick="1"/>
              <a:extLst>
                <a:ext uri="{FF2B5EF4-FFF2-40B4-BE49-F238E27FC236}">
                  <a16:creationId xmlns:a16="http://schemas.microsoft.com/office/drawing/2014/main" id="{6792588B-CE53-49E2-8051-5A942F7744DA}"/>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ction Button: Go Forward or Next 24">
              <a:hlinkClick r:id="" action="ppaction://hlinkshowjump?jump=nextslide" highlightClick="1"/>
              <a:extLst>
                <a:ext uri="{FF2B5EF4-FFF2-40B4-BE49-F238E27FC236}">
                  <a16:creationId xmlns:a16="http://schemas.microsoft.com/office/drawing/2014/main" id="{768842AB-EAAC-4C4E-B675-7DBE3BFECFA8}"/>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ction Button: Go to End 25">
              <a:hlinkClick r:id="rId8" action="ppaction://hlinksldjump" highlightClick="1"/>
              <a:extLst>
                <a:ext uri="{FF2B5EF4-FFF2-40B4-BE49-F238E27FC236}">
                  <a16:creationId xmlns:a16="http://schemas.microsoft.com/office/drawing/2014/main" id="{FE6A91DC-8908-4696-9732-99A2CF3831E6}"/>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hlinkClick r:id="rId9"/>
              <a:extLst>
                <a:ext uri="{FF2B5EF4-FFF2-40B4-BE49-F238E27FC236}">
                  <a16:creationId xmlns:a16="http://schemas.microsoft.com/office/drawing/2014/main" id="{CB5F761A-252C-473A-94E1-3AC14A6142A9}"/>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70846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29119-B7D5-4BF3-8F13-AE0F6FCFDF15}"/>
              </a:ext>
            </a:extLst>
          </p:cNvPr>
          <p:cNvSpPr>
            <a:spLocks noGrp="1"/>
          </p:cNvSpPr>
          <p:nvPr>
            <p:ph type="title"/>
          </p:nvPr>
        </p:nvSpPr>
        <p:spPr>
          <a:xfrm>
            <a:off x="2796236" y="1509295"/>
            <a:ext cx="4376463" cy="663522"/>
          </a:xfrm>
        </p:spPr>
        <p:txBody>
          <a:bodyPr/>
          <a:lstStyle/>
          <a:p>
            <a:r>
              <a:rPr lang="en-US" sz="4000" dirty="0"/>
              <a:t>End of Race Section</a:t>
            </a:r>
          </a:p>
        </p:txBody>
      </p:sp>
      <p:sp>
        <p:nvSpPr>
          <p:cNvPr id="3" name="Content Placeholder 2">
            <a:extLst>
              <a:ext uri="{FF2B5EF4-FFF2-40B4-BE49-F238E27FC236}">
                <a16:creationId xmlns:a16="http://schemas.microsoft.com/office/drawing/2014/main" id="{0597A1D3-FBF9-4455-BB42-7C43AE9A4093}"/>
              </a:ext>
            </a:extLst>
          </p:cNvPr>
          <p:cNvSpPr>
            <a:spLocks noGrp="1"/>
          </p:cNvSpPr>
          <p:nvPr>
            <p:ph idx="1"/>
          </p:nvPr>
        </p:nvSpPr>
        <p:spPr>
          <a:xfrm>
            <a:off x="2941830" y="2353044"/>
            <a:ext cx="4452883" cy="1456482"/>
          </a:xfrm>
        </p:spPr>
        <p:txBody>
          <a:bodyPr>
            <a:noAutofit/>
          </a:bodyPr>
          <a:lstStyle/>
          <a:p>
            <a:pPr marL="0" indent="0">
              <a:buNone/>
            </a:pPr>
            <a:r>
              <a:rPr lang="en-US" sz="2000" dirty="0"/>
              <a:t>The following slides in this module provide additional analyses on Minneapolis as a comparison city to Portland, emphasizing race and Hispanic origin. </a:t>
            </a:r>
          </a:p>
        </p:txBody>
      </p:sp>
      <p:pic>
        <p:nvPicPr>
          <p:cNvPr id="4" name="Picture 3">
            <a:extLst>
              <a:ext uri="{FF2B5EF4-FFF2-40B4-BE49-F238E27FC236}">
                <a16:creationId xmlns:a16="http://schemas.microsoft.com/office/drawing/2014/main" id="{F4E5D568-4E7B-4DE6-8F71-D46060CA97A6}"/>
              </a:ext>
            </a:extLst>
          </p:cNvPr>
          <p:cNvPicPr>
            <a:picLocks noChangeAspect="1"/>
          </p:cNvPicPr>
          <p:nvPr/>
        </p:nvPicPr>
        <p:blipFill>
          <a:blip r:embed="rId4"/>
          <a:stretch>
            <a:fillRect/>
          </a:stretch>
        </p:blipFill>
        <p:spPr>
          <a:xfrm>
            <a:off x="8982045" y="6000553"/>
            <a:ext cx="3009671" cy="713869"/>
          </a:xfrm>
          <a:prstGeom prst="rect">
            <a:avLst/>
          </a:prstGeom>
        </p:spPr>
      </p:pic>
      <p:sp>
        <p:nvSpPr>
          <p:cNvPr id="5" name="Slide Number Placeholder 4">
            <a:extLst>
              <a:ext uri="{FF2B5EF4-FFF2-40B4-BE49-F238E27FC236}">
                <a16:creationId xmlns:a16="http://schemas.microsoft.com/office/drawing/2014/main" id="{1D1835E2-3879-4960-8DA4-81DCE748EC97}"/>
              </a:ext>
            </a:extLst>
          </p:cNvPr>
          <p:cNvSpPr>
            <a:spLocks noGrp="1"/>
          </p:cNvSpPr>
          <p:nvPr>
            <p:ph type="sldNum" sz="quarter" idx="4"/>
          </p:nvPr>
        </p:nvSpPr>
        <p:spPr/>
        <p:txBody>
          <a:bodyPr/>
          <a:lstStyle/>
          <a:p>
            <a:fld id="{6F76CED3-3A32-4ECA-A687-1D1204EB9FF6}" type="slidenum">
              <a:rPr lang="en-US" smtClean="0"/>
              <a:t>36</a:t>
            </a:fld>
            <a:endParaRPr lang="en-US" dirty="0"/>
          </a:p>
        </p:txBody>
      </p:sp>
      <p:grpSp>
        <p:nvGrpSpPr>
          <p:cNvPr id="12" name="Group 11">
            <a:extLst>
              <a:ext uri="{FF2B5EF4-FFF2-40B4-BE49-F238E27FC236}">
                <a16:creationId xmlns:a16="http://schemas.microsoft.com/office/drawing/2014/main" id="{A387B5A2-AD95-4FE7-BCA4-58BA318D0518}"/>
              </a:ext>
            </a:extLst>
          </p:cNvPr>
          <p:cNvGrpSpPr/>
          <p:nvPr/>
        </p:nvGrpSpPr>
        <p:grpSpPr>
          <a:xfrm>
            <a:off x="87067" y="6452900"/>
            <a:ext cx="2006049" cy="365760"/>
            <a:chOff x="87067" y="6452900"/>
            <a:chExt cx="2006049" cy="365760"/>
          </a:xfrm>
        </p:grpSpPr>
        <p:sp>
          <p:nvSpPr>
            <p:cNvPr id="13" name="Action Button: Go to Beginning 12">
              <a:hlinkClick r:id="" action="ppaction://hlinkshowjump?jump=firstslide" highlightClick="1"/>
              <a:extLst>
                <a:ext uri="{FF2B5EF4-FFF2-40B4-BE49-F238E27FC236}">
                  <a16:creationId xmlns:a16="http://schemas.microsoft.com/office/drawing/2014/main" id="{A7600E9E-AD29-4474-A4B8-B42714FF106D}"/>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Go Back or Previous 13">
              <a:hlinkClick r:id="" action="ppaction://hlinkshowjump?jump=previousslide" highlightClick="1"/>
              <a:extLst>
                <a:ext uri="{FF2B5EF4-FFF2-40B4-BE49-F238E27FC236}">
                  <a16:creationId xmlns:a16="http://schemas.microsoft.com/office/drawing/2014/main" id="{52956B9D-D5F8-49DD-A55F-F744C84AE3CE}"/>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Go Forward or Next 14">
              <a:hlinkClick r:id="" action="ppaction://hlinkshowjump?jump=nextslide" highlightClick="1"/>
              <a:extLst>
                <a:ext uri="{FF2B5EF4-FFF2-40B4-BE49-F238E27FC236}">
                  <a16:creationId xmlns:a16="http://schemas.microsoft.com/office/drawing/2014/main" id="{21C34375-63BA-4CAB-82E7-DDA7A37435E3}"/>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to End 15">
              <a:hlinkClick r:id="rId5" action="ppaction://hlinksldjump" highlightClick="1"/>
              <a:extLst>
                <a:ext uri="{FF2B5EF4-FFF2-40B4-BE49-F238E27FC236}">
                  <a16:creationId xmlns:a16="http://schemas.microsoft.com/office/drawing/2014/main" id="{4A6D8794-B3C3-4F74-B285-F821A93A373E}"/>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hlinkClick r:id="rId6"/>
              <a:extLst>
                <a:ext uri="{FF2B5EF4-FFF2-40B4-BE49-F238E27FC236}">
                  <a16:creationId xmlns:a16="http://schemas.microsoft.com/office/drawing/2014/main" id="{3DA3E5BD-7E3D-46B8-972D-B7DD414FBDD5}"/>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18" name="TextBox 17">
            <a:extLst>
              <a:ext uri="{FF2B5EF4-FFF2-40B4-BE49-F238E27FC236}">
                <a16:creationId xmlns:a16="http://schemas.microsoft.com/office/drawing/2014/main" id="{EB99A62B-E4F1-47A0-9226-962A4F5106EA}"/>
              </a:ext>
            </a:extLst>
          </p:cNvPr>
          <p:cNvSpPr txBox="1"/>
          <p:nvPr/>
        </p:nvSpPr>
        <p:spPr>
          <a:xfrm>
            <a:off x="3733187" y="6452900"/>
            <a:ext cx="4452883" cy="276999"/>
          </a:xfrm>
          <a:prstGeom prst="rect">
            <a:avLst/>
          </a:prstGeom>
          <a:noFill/>
        </p:spPr>
        <p:txBody>
          <a:bodyPr wrap="square">
            <a:spAutoFit/>
          </a:bodyPr>
          <a:lstStyle/>
          <a:p>
            <a:r>
              <a:rPr lang="en-US" sz="1200" dirty="0">
                <a:solidFill>
                  <a:srgbClr val="714B25"/>
                </a:solidFill>
              </a:rPr>
              <a:t>Source: </a:t>
            </a:r>
            <a:r>
              <a:rPr lang="en-US" sz="1200" dirty="0" err="1">
                <a:solidFill>
                  <a:srgbClr val="714B25"/>
                </a:solidFill>
              </a:rPr>
              <a:t>Final_PPT_Links</a:t>
            </a:r>
            <a:r>
              <a:rPr lang="en-US" sz="1200" dirty="0">
                <a:solidFill>
                  <a:srgbClr val="714B25"/>
                </a:solidFill>
              </a:rPr>
              <a:t>\R3_RaceHispanicOrigin_12_akd_drl5.pptx</a:t>
            </a:r>
          </a:p>
        </p:txBody>
      </p:sp>
    </p:spTree>
    <p:custDataLst>
      <p:tags r:id="rId1"/>
    </p:custDataLst>
    <p:extLst>
      <p:ext uri="{BB962C8B-B14F-4D97-AF65-F5344CB8AC3E}">
        <p14:creationId xmlns:p14="http://schemas.microsoft.com/office/powerpoint/2010/main" val="25423501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03119-C5EA-4A90-85E7-60485120D88A}"/>
              </a:ext>
            </a:extLst>
          </p:cNvPr>
          <p:cNvSpPr>
            <a:spLocks noGrp="1"/>
          </p:cNvSpPr>
          <p:nvPr>
            <p:ph type="ctrTitle"/>
          </p:nvPr>
        </p:nvSpPr>
        <p:spPr>
          <a:xfrm>
            <a:off x="1524000" y="1081956"/>
            <a:ext cx="9144000" cy="807178"/>
          </a:xfrm>
        </p:spPr>
        <p:txBody>
          <a:bodyPr/>
          <a:lstStyle/>
          <a:p>
            <a:r>
              <a:rPr lang="en-US" dirty="0"/>
              <a:t>State of Aging in Portland</a:t>
            </a:r>
          </a:p>
        </p:txBody>
      </p:sp>
      <p:sp>
        <p:nvSpPr>
          <p:cNvPr id="3" name="Subtitle 2">
            <a:extLst>
              <a:ext uri="{FF2B5EF4-FFF2-40B4-BE49-F238E27FC236}">
                <a16:creationId xmlns:a16="http://schemas.microsoft.com/office/drawing/2014/main" id="{483043F0-AB4A-4EB4-AAD6-57065F0B47A8}"/>
              </a:ext>
            </a:extLst>
          </p:cNvPr>
          <p:cNvSpPr>
            <a:spLocks noGrp="1"/>
          </p:cNvSpPr>
          <p:nvPr>
            <p:ph type="subTitle" idx="1"/>
          </p:nvPr>
        </p:nvSpPr>
        <p:spPr>
          <a:xfrm>
            <a:off x="2748252" y="2419885"/>
            <a:ext cx="6089264" cy="1655762"/>
          </a:xfrm>
        </p:spPr>
        <p:txBody>
          <a:bodyPr/>
          <a:lstStyle/>
          <a:p>
            <a:r>
              <a:rPr lang="en-US" dirty="0"/>
              <a:t>Comparison Cities</a:t>
            </a:r>
          </a:p>
          <a:p>
            <a:r>
              <a:rPr lang="en-US" dirty="0"/>
              <a:t>Minneapolis - Portland</a:t>
            </a:r>
          </a:p>
        </p:txBody>
      </p:sp>
      <p:sp>
        <p:nvSpPr>
          <p:cNvPr id="5" name="Slide Number Placeholder 4">
            <a:extLst>
              <a:ext uri="{FF2B5EF4-FFF2-40B4-BE49-F238E27FC236}">
                <a16:creationId xmlns:a16="http://schemas.microsoft.com/office/drawing/2014/main" id="{D92719B3-243D-490F-9121-D03F184DE0A9}"/>
              </a:ext>
            </a:extLst>
          </p:cNvPr>
          <p:cNvSpPr>
            <a:spLocks noGrp="1"/>
          </p:cNvSpPr>
          <p:nvPr>
            <p:ph type="sldNum" sz="quarter" idx="4"/>
          </p:nvPr>
        </p:nvSpPr>
        <p:spPr/>
        <p:txBody>
          <a:bodyPr/>
          <a:lstStyle/>
          <a:p>
            <a:fld id="{6F76CED3-3A32-4ECA-A687-1D1204EB9FF6}" type="slidenum">
              <a:rPr lang="en-US" smtClean="0"/>
              <a:t>37</a:t>
            </a:fld>
            <a:endParaRPr lang="en-US" dirty="0"/>
          </a:p>
        </p:txBody>
      </p:sp>
      <p:grpSp>
        <p:nvGrpSpPr>
          <p:cNvPr id="12" name="Group 11">
            <a:extLst>
              <a:ext uri="{FF2B5EF4-FFF2-40B4-BE49-F238E27FC236}">
                <a16:creationId xmlns:a16="http://schemas.microsoft.com/office/drawing/2014/main" id="{B30F3C10-30F5-4B4E-95D3-0820037AFAE1}"/>
              </a:ext>
            </a:extLst>
          </p:cNvPr>
          <p:cNvGrpSpPr/>
          <p:nvPr/>
        </p:nvGrpSpPr>
        <p:grpSpPr>
          <a:xfrm>
            <a:off x="87067" y="6452900"/>
            <a:ext cx="2006049" cy="365760"/>
            <a:chOff x="87067" y="6452900"/>
            <a:chExt cx="2006049" cy="365760"/>
          </a:xfrm>
        </p:grpSpPr>
        <p:sp>
          <p:nvSpPr>
            <p:cNvPr id="13" name="Action Button: Go to Beginning 12">
              <a:hlinkClick r:id="" action="ppaction://hlinkshowjump?jump=firstslide" highlightClick="1"/>
              <a:extLst>
                <a:ext uri="{FF2B5EF4-FFF2-40B4-BE49-F238E27FC236}">
                  <a16:creationId xmlns:a16="http://schemas.microsoft.com/office/drawing/2014/main" id="{25509CBB-60F1-475B-B895-2CF7B35805A1}"/>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Go Back or Previous 13">
              <a:hlinkClick r:id="" action="ppaction://hlinkshowjump?jump=previousslide" highlightClick="1"/>
              <a:extLst>
                <a:ext uri="{FF2B5EF4-FFF2-40B4-BE49-F238E27FC236}">
                  <a16:creationId xmlns:a16="http://schemas.microsoft.com/office/drawing/2014/main" id="{9C4E87D1-7FE3-449C-8ADC-A35BBEA13A15}"/>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Go Forward or Next 14">
              <a:hlinkClick r:id="" action="ppaction://hlinkshowjump?jump=nextslide" highlightClick="1"/>
              <a:extLst>
                <a:ext uri="{FF2B5EF4-FFF2-40B4-BE49-F238E27FC236}">
                  <a16:creationId xmlns:a16="http://schemas.microsoft.com/office/drawing/2014/main" id="{1266337D-BC34-4B71-BFC8-AE7B9D984D23}"/>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to End 15">
              <a:hlinkClick r:id="rId4" action="ppaction://hlinksldjump" highlightClick="1"/>
              <a:extLst>
                <a:ext uri="{FF2B5EF4-FFF2-40B4-BE49-F238E27FC236}">
                  <a16:creationId xmlns:a16="http://schemas.microsoft.com/office/drawing/2014/main" id="{AA73C75A-751E-45C8-BC26-D0DFCF578934}"/>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hlinkClick r:id="rId5"/>
              <a:extLst>
                <a:ext uri="{FF2B5EF4-FFF2-40B4-BE49-F238E27FC236}">
                  <a16:creationId xmlns:a16="http://schemas.microsoft.com/office/drawing/2014/main" id="{030482AD-86CA-414A-97F4-2F1AF2DAD232}"/>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11520236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E4868-CE64-432A-AC43-ED2A93E97BFC}"/>
              </a:ext>
            </a:extLst>
          </p:cNvPr>
          <p:cNvSpPr>
            <a:spLocks noGrp="1"/>
          </p:cNvSpPr>
          <p:nvPr>
            <p:ph type="title"/>
          </p:nvPr>
        </p:nvSpPr>
        <p:spPr/>
        <p:txBody>
          <a:bodyPr/>
          <a:lstStyle/>
          <a:p>
            <a:r>
              <a:rPr lang="en-US" dirty="0"/>
              <a:t>Comparing Portland </a:t>
            </a:r>
            <a:br>
              <a:rPr lang="en-US" dirty="0"/>
            </a:br>
            <a:r>
              <a:rPr lang="en-US" dirty="0"/>
              <a:t>and Minneapolis</a:t>
            </a:r>
          </a:p>
        </p:txBody>
      </p:sp>
      <p:sp>
        <p:nvSpPr>
          <p:cNvPr id="3" name="Content Placeholder 2">
            <a:extLst>
              <a:ext uri="{FF2B5EF4-FFF2-40B4-BE49-F238E27FC236}">
                <a16:creationId xmlns:a16="http://schemas.microsoft.com/office/drawing/2014/main" id="{36EE77AB-D258-4297-A951-3415E944AD21}"/>
              </a:ext>
            </a:extLst>
          </p:cNvPr>
          <p:cNvSpPr>
            <a:spLocks noGrp="1"/>
          </p:cNvSpPr>
          <p:nvPr>
            <p:ph idx="1"/>
          </p:nvPr>
        </p:nvSpPr>
        <p:spPr>
          <a:xfrm>
            <a:off x="357051" y="940526"/>
            <a:ext cx="4403792" cy="5817325"/>
          </a:xfrm>
        </p:spPr>
        <p:txBody>
          <a:bodyPr/>
          <a:lstStyle/>
          <a:p>
            <a:r>
              <a:rPr lang="en-US" dirty="0"/>
              <a:t>One of the measures that we decided to use at the outset was the comparison of Portland to 20 other cities of comparable size, using the 10 ranked below and 10 ranked above using 2010 populations.</a:t>
            </a:r>
          </a:p>
          <a:p>
            <a:r>
              <a:rPr lang="en-US" dirty="0"/>
              <a:t>Minneapolis fell just off our list (too small) but we decided to include it as we suspected that it would prove similar to Portland using varied measures and because the two cities have adopted some of the same strategies to ensure equity.</a:t>
            </a:r>
          </a:p>
          <a:p>
            <a:r>
              <a:rPr lang="en-US" dirty="0"/>
              <a:t>The Minneapolis- St. Paul-Bloomington Metropolitan Area with a population  of 3.57 million is somewhat larger than the Portland-Vancouver-Hillsboro Metropolitan area with a population of 2.45 million (based on the 2019 American Community Survey).</a:t>
            </a:r>
          </a:p>
          <a:p>
            <a:r>
              <a:rPr lang="en-US" dirty="0"/>
              <a:t>Both Portland and Minneapolis are principally White cities. The two largest cities in the Minneapolis-St. Paul-Bloomington Metro area are Minneapolis with a population of 420,000, and St. Paul with 305,000 compared to the city of Portland with 645,000.</a:t>
            </a:r>
          </a:p>
          <a:p>
            <a:r>
              <a:rPr lang="en-US" dirty="0"/>
              <a:t>The three cities all have substantial share of the regional minority populations but, except for Blacks in Portland, have less than half of the various minority groups as a share of their metropolitan areas.</a:t>
            </a:r>
          </a:p>
        </p:txBody>
      </p:sp>
      <p:pic>
        <p:nvPicPr>
          <p:cNvPr id="4" name="Picture 3">
            <a:extLst>
              <a:ext uri="{FF2B5EF4-FFF2-40B4-BE49-F238E27FC236}">
                <a16:creationId xmlns:a16="http://schemas.microsoft.com/office/drawing/2014/main" id="{E02D3E10-14DF-4860-9786-3A7BDC38703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34000" y="0"/>
            <a:ext cx="6858000" cy="6858000"/>
          </a:xfrm>
          <a:prstGeom prst="rect">
            <a:avLst/>
          </a:prstGeom>
        </p:spPr>
      </p:pic>
      <p:pic>
        <p:nvPicPr>
          <p:cNvPr id="5" name="Picture 4" descr="Map&#10;&#10;Description automatically generated">
            <a:extLst>
              <a:ext uri="{FF2B5EF4-FFF2-40B4-BE49-F238E27FC236}">
                <a16:creationId xmlns:a16="http://schemas.microsoft.com/office/drawing/2014/main" id="{7F8FF87F-5772-42C9-85C0-441D4BB4DB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pic>
        <p:nvPicPr>
          <p:cNvPr id="6" name="Picture 5">
            <a:extLst>
              <a:ext uri="{FF2B5EF4-FFF2-40B4-BE49-F238E27FC236}">
                <a16:creationId xmlns:a16="http://schemas.microsoft.com/office/drawing/2014/main" id="{9219E0B3-A479-483B-A66E-AA5E15725694}"/>
              </a:ext>
            </a:extLst>
          </p:cNvPr>
          <p:cNvPicPr>
            <a:picLocks noChangeAspect="1"/>
          </p:cNvPicPr>
          <p:nvPr/>
        </p:nvPicPr>
        <p:blipFill>
          <a:blip r:embed="rId6"/>
          <a:stretch>
            <a:fillRect/>
          </a:stretch>
        </p:blipFill>
        <p:spPr>
          <a:xfrm>
            <a:off x="5334000" y="0"/>
            <a:ext cx="5419725" cy="3429000"/>
          </a:xfrm>
          <a:prstGeom prst="rect">
            <a:avLst/>
          </a:prstGeom>
        </p:spPr>
      </p:pic>
      <p:pic>
        <p:nvPicPr>
          <p:cNvPr id="8" name="Picture 7">
            <a:extLst>
              <a:ext uri="{FF2B5EF4-FFF2-40B4-BE49-F238E27FC236}">
                <a16:creationId xmlns:a16="http://schemas.microsoft.com/office/drawing/2014/main" id="{BFB2D72A-7F21-4643-9DB6-7513F84070D7}"/>
              </a:ext>
            </a:extLst>
          </p:cNvPr>
          <p:cNvPicPr>
            <a:picLocks noChangeAspect="1"/>
          </p:cNvPicPr>
          <p:nvPr/>
        </p:nvPicPr>
        <p:blipFill>
          <a:blip r:embed="rId7"/>
          <a:stretch>
            <a:fillRect/>
          </a:stretch>
        </p:blipFill>
        <p:spPr>
          <a:xfrm>
            <a:off x="5334000" y="3429000"/>
            <a:ext cx="5429250" cy="3429000"/>
          </a:xfrm>
          <a:prstGeom prst="rect">
            <a:avLst/>
          </a:prstGeom>
        </p:spPr>
      </p:pic>
      <p:sp>
        <p:nvSpPr>
          <p:cNvPr id="9" name="Arrow: Left 8">
            <a:extLst>
              <a:ext uri="{FF2B5EF4-FFF2-40B4-BE49-F238E27FC236}">
                <a16:creationId xmlns:a16="http://schemas.microsoft.com/office/drawing/2014/main" id="{C5EAE54A-51E1-4077-8647-78FACED8C02C}"/>
              </a:ext>
            </a:extLst>
          </p:cNvPr>
          <p:cNvSpPr/>
          <p:nvPr/>
        </p:nvSpPr>
        <p:spPr>
          <a:xfrm>
            <a:off x="10311971" y="5153439"/>
            <a:ext cx="284205" cy="191530"/>
          </a:xfrm>
          <a:prstGeom prst="lef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093B8FE-BC42-4824-95F7-5C95F89302BF}"/>
              </a:ext>
            </a:extLst>
          </p:cNvPr>
          <p:cNvSpPr txBox="1"/>
          <p:nvPr/>
        </p:nvSpPr>
        <p:spPr>
          <a:xfrm>
            <a:off x="5334000" y="6326964"/>
            <a:ext cx="1618735" cy="430887"/>
          </a:xfrm>
          <a:prstGeom prst="rect">
            <a:avLst/>
          </a:prstGeom>
          <a:noFill/>
        </p:spPr>
        <p:txBody>
          <a:bodyPr wrap="square" rtlCol="0">
            <a:spAutoFit/>
          </a:bodyPr>
          <a:lstStyle/>
          <a:p>
            <a:r>
              <a:rPr lang="en-US" sz="1100" dirty="0"/>
              <a:t>Source: 2019 ACS 5-Year data. table B02001.</a:t>
            </a:r>
            <a:endParaRPr lang="en-US" sz="1000" dirty="0"/>
          </a:p>
        </p:txBody>
      </p:sp>
      <p:sp>
        <p:nvSpPr>
          <p:cNvPr id="7" name="Rectangle 6">
            <a:extLst>
              <a:ext uri="{FF2B5EF4-FFF2-40B4-BE49-F238E27FC236}">
                <a16:creationId xmlns:a16="http://schemas.microsoft.com/office/drawing/2014/main" id="{BF99C172-E341-4D1B-8B44-458C8671A66C}"/>
              </a:ext>
            </a:extLst>
          </p:cNvPr>
          <p:cNvSpPr/>
          <p:nvPr/>
        </p:nvSpPr>
        <p:spPr>
          <a:xfrm>
            <a:off x="6384235" y="3510634"/>
            <a:ext cx="3597075" cy="338554"/>
          </a:xfrm>
          <a:prstGeom prst="rect">
            <a:avLst/>
          </a:prstGeom>
          <a:solidFill>
            <a:srgbClr val="CDCDCD"/>
          </a:solidFill>
        </p:spPr>
        <p:txBody>
          <a:bodyPr wrap="none">
            <a:spAutoFit/>
          </a:bodyPr>
          <a:lstStyle/>
          <a:p>
            <a:r>
              <a:rPr lang="en-US" sz="1600" b="1" dirty="0"/>
              <a:t>City Share of Metropolitan Area by Race</a:t>
            </a:r>
            <a:endParaRPr lang="en-US" sz="1600" dirty="0"/>
          </a:p>
        </p:txBody>
      </p:sp>
      <p:sp>
        <p:nvSpPr>
          <p:cNvPr id="11" name="Rectangle 10">
            <a:extLst>
              <a:ext uri="{FF2B5EF4-FFF2-40B4-BE49-F238E27FC236}">
                <a16:creationId xmlns:a16="http://schemas.microsoft.com/office/drawing/2014/main" id="{934D1438-8BF3-4325-923A-47228D09D88E}"/>
              </a:ext>
            </a:extLst>
          </p:cNvPr>
          <p:cNvSpPr/>
          <p:nvPr/>
        </p:nvSpPr>
        <p:spPr>
          <a:xfrm>
            <a:off x="6506818" y="74128"/>
            <a:ext cx="3597075" cy="338554"/>
          </a:xfrm>
          <a:prstGeom prst="rect">
            <a:avLst/>
          </a:prstGeom>
          <a:solidFill>
            <a:srgbClr val="CDCDCD"/>
          </a:solidFill>
        </p:spPr>
        <p:txBody>
          <a:bodyPr wrap="none">
            <a:spAutoFit/>
          </a:bodyPr>
          <a:lstStyle/>
          <a:p>
            <a:r>
              <a:rPr lang="en-US" sz="1600" b="1" dirty="0"/>
              <a:t>City Share of Metropolitan Area by Race</a:t>
            </a:r>
            <a:endParaRPr lang="en-US" sz="1600" dirty="0"/>
          </a:p>
        </p:txBody>
      </p:sp>
      <p:sp>
        <p:nvSpPr>
          <p:cNvPr id="12" name="Slide Number Placeholder 11">
            <a:extLst>
              <a:ext uri="{FF2B5EF4-FFF2-40B4-BE49-F238E27FC236}">
                <a16:creationId xmlns:a16="http://schemas.microsoft.com/office/drawing/2014/main" id="{8552658C-8119-4FBD-826D-6EE9A77DD495}"/>
              </a:ext>
            </a:extLst>
          </p:cNvPr>
          <p:cNvSpPr>
            <a:spLocks noGrp="1"/>
          </p:cNvSpPr>
          <p:nvPr>
            <p:ph type="sldNum" sz="quarter" idx="4"/>
          </p:nvPr>
        </p:nvSpPr>
        <p:spPr/>
        <p:txBody>
          <a:bodyPr/>
          <a:lstStyle/>
          <a:p>
            <a:fld id="{6F76CED3-3A32-4ECA-A687-1D1204EB9FF6}" type="slidenum">
              <a:rPr lang="en-US" smtClean="0"/>
              <a:t>38</a:t>
            </a:fld>
            <a:endParaRPr lang="en-US" dirty="0"/>
          </a:p>
        </p:txBody>
      </p:sp>
      <p:grpSp>
        <p:nvGrpSpPr>
          <p:cNvPr id="19" name="Group 18">
            <a:extLst>
              <a:ext uri="{FF2B5EF4-FFF2-40B4-BE49-F238E27FC236}">
                <a16:creationId xmlns:a16="http://schemas.microsoft.com/office/drawing/2014/main" id="{5669B6EC-8EEF-4D73-BC1A-7330FC484A00}"/>
              </a:ext>
            </a:extLst>
          </p:cNvPr>
          <p:cNvGrpSpPr/>
          <p:nvPr/>
        </p:nvGrpSpPr>
        <p:grpSpPr>
          <a:xfrm>
            <a:off x="87067" y="6452900"/>
            <a:ext cx="2006049" cy="365760"/>
            <a:chOff x="87067" y="6452900"/>
            <a:chExt cx="2006049" cy="365760"/>
          </a:xfrm>
        </p:grpSpPr>
        <p:sp>
          <p:nvSpPr>
            <p:cNvPr id="20" name="Action Button: Go to Beginning 19">
              <a:hlinkClick r:id="" action="ppaction://hlinkshowjump?jump=firstslide" highlightClick="1"/>
              <a:extLst>
                <a:ext uri="{FF2B5EF4-FFF2-40B4-BE49-F238E27FC236}">
                  <a16:creationId xmlns:a16="http://schemas.microsoft.com/office/drawing/2014/main" id="{71F819B8-7746-4E84-944E-C5DCF6732573}"/>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ction Button: Go Back or Previous 20">
              <a:hlinkClick r:id="" action="ppaction://hlinkshowjump?jump=previousslide" highlightClick="1"/>
              <a:extLst>
                <a:ext uri="{FF2B5EF4-FFF2-40B4-BE49-F238E27FC236}">
                  <a16:creationId xmlns:a16="http://schemas.microsoft.com/office/drawing/2014/main" id="{3E7C88D4-3DFB-45B4-BDFE-195437E776D4}"/>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ction Button: Go Forward or Next 21">
              <a:hlinkClick r:id="" action="ppaction://hlinkshowjump?jump=nextslide" highlightClick="1"/>
              <a:extLst>
                <a:ext uri="{FF2B5EF4-FFF2-40B4-BE49-F238E27FC236}">
                  <a16:creationId xmlns:a16="http://schemas.microsoft.com/office/drawing/2014/main" id="{624F2AA9-F346-4EA6-851A-4096E0E3A0B3}"/>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Go to End 22">
              <a:hlinkClick r:id="rId8" action="ppaction://hlinksldjump" highlightClick="1"/>
              <a:extLst>
                <a:ext uri="{FF2B5EF4-FFF2-40B4-BE49-F238E27FC236}">
                  <a16:creationId xmlns:a16="http://schemas.microsoft.com/office/drawing/2014/main" id="{9DC3EA56-48E9-40DE-ADDF-8B46BD6A0EE4}"/>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hlinkClick r:id="rId9"/>
              <a:extLst>
                <a:ext uri="{FF2B5EF4-FFF2-40B4-BE49-F238E27FC236}">
                  <a16:creationId xmlns:a16="http://schemas.microsoft.com/office/drawing/2014/main" id="{FCEEE47F-C784-49C4-9ED4-387AAFE61E18}"/>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25" name="TextBox 24">
            <a:extLst>
              <a:ext uri="{FF2B5EF4-FFF2-40B4-BE49-F238E27FC236}">
                <a16:creationId xmlns:a16="http://schemas.microsoft.com/office/drawing/2014/main" id="{E4E6B68D-B9D2-42A3-8C7D-FE4AF3A495EA}"/>
              </a:ext>
            </a:extLst>
          </p:cNvPr>
          <p:cNvSpPr txBox="1"/>
          <p:nvPr/>
        </p:nvSpPr>
        <p:spPr>
          <a:xfrm>
            <a:off x="2358144" y="6334780"/>
            <a:ext cx="1688511" cy="523220"/>
          </a:xfrm>
          <a:prstGeom prst="rect">
            <a:avLst/>
          </a:prstGeom>
          <a:noFill/>
        </p:spPr>
        <p:txBody>
          <a:bodyPr wrap="square" rtlCol="0">
            <a:spAutoFit/>
          </a:bodyPr>
          <a:lstStyle/>
          <a:p>
            <a:r>
              <a:rPr lang="en-US" sz="1400" b="1" dirty="0">
                <a:solidFill>
                  <a:schemeClr val="accent1">
                    <a:lumMod val="50000"/>
                  </a:schemeClr>
                </a:solidFill>
                <a:hlinkClick r:id="rId10" action="ppaction://hlinksldjump"/>
              </a:rPr>
              <a:t>Back to main report on race/Hispanic</a:t>
            </a:r>
            <a:endParaRPr lang="en-US" sz="1400" b="1" dirty="0">
              <a:solidFill>
                <a:schemeClr val="accent1">
                  <a:lumMod val="50000"/>
                </a:schemeClr>
              </a:solidFill>
            </a:endParaRPr>
          </a:p>
        </p:txBody>
      </p:sp>
    </p:spTree>
    <p:custDataLst>
      <p:tags r:id="rId1"/>
    </p:custDataLst>
    <p:extLst>
      <p:ext uri="{BB962C8B-B14F-4D97-AF65-F5344CB8AC3E}">
        <p14:creationId xmlns:p14="http://schemas.microsoft.com/office/powerpoint/2010/main" val="267727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5"/>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7"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18809-527C-4732-A3AF-5FE1618696EF}"/>
              </a:ext>
            </a:extLst>
          </p:cNvPr>
          <p:cNvSpPr>
            <a:spLocks noGrp="1"/>
          </p:cNvSpPr>
          <p:nvPr>
            <p:ph type="title"/>
          </p:nvPr>
        </p:nvSpPr>
        <p:spPr/>
        <p:txBody>
          <a:bodyPr/>
          <a:lstStyle/>
          <a:p>
            <a:r>
              <a:rPr lang="en-US" sz="3200" dirty="0"/>
              <a:t>Age and Race</a:t>
            </a:r>
          </a:p>
        </p:txBody>
      </p:sp>
      <p:sp>
        <p:nvSpPr>
          <p:cNvPr id="3" name="Content Placeholder 2">
            <a:extLst>
              <a:ext uri="{FF2B5EF4-FFF2-40B4-BE49-F238E27FC236}">
                <a16:creationId xmlns:a16="http://schemas.microsoft.com/office/drawing/2014/main" id="{C96D1614-46DF-4172-A31B-58B8D1CC8521}"/>
              </a:ext>
            </a:extLst>
          </p:cNvPr>
          <p:cNvSpPr>
            <a:spLocks noGrp="1"/>
          </p:cNvSpPr>
          <p:nvPr>
            <p:ph idx="1"/>
          </p:nvPr>
        </p:nvSpPr>
        <p:spPr>
          <a:xfrm>
            <a:off x="357051" y="940527"/>
            <a:ext cx="4050988" cy="5151436"/>
          </a:xfrm>
        </p:spPr>
        <p:txBody>
          <a:bodyPr>
            <a:normAutofit/>
          </a:bodyPr>
          <a:lstStyle/>
          <a:p>
            <a:r>
              <a:rPr lang="en-US" sz="1600" dirty="0"/>
              <a:t>These charts show the population by 5-year age cohorts for Portland and Minneapolis from the 2000 (years 1996-2000) and 2019 (years 2015-2019) ACS.</a:t>
            </a:r>
          </a:p>
          <a:p>
            <a:r>
              <a:rPr lang="en-US" sz="1600" dirty="0"/>
              <a:t>The population pyramids are generally similar but note that the numbers in Portland have grown more for the 35-44 age group and Minneapolis has a larger age 15-24 age group.</a:t>
            </a:r>
          </a:p>
          <a:p>
            <a:r>
              <a:rPr lang="en-US" sz="1600" dirty="0"/>
              <a:t>The profiles by race also are similar for the two cities except that Minneapolis has a larger Black population. The Black population in Minneapolis has grown more over the past 9 years while Portland has lost Black population to its suburbs.</a:t>
            </a:r>
          </a:p>
          <a:p>
            <a:r>
              <a:rPr lang="en-US" sz="1600" dirty="0"/>
              <a:t>Not shown on these graphs, Minneapolis has a large population of Somalian immigrants; 33,000 of the 81,000 Blacks in Minneapolis are from Sub-Saharan Africa.</a:t>
            </a:r>
          </a:p>
        </p:txBody>
      </p:sp>
      <p:pic>
        <p:nvPicPr>
          <p:cNvPr id="4" name="Picture 3">
            <a:extLst>
              <a:ext uri="{FF2B5EF4-FFF2-40B4-BE49-F238E27FC236}">
                <a16:creationId xmlns:a16="http://schemas.microsoft.com/office/drawing/2014/main" id="{ACD18DD8-1B0B-4024-88C7-E6AD20018F9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434155" y="105862"/>
            <a:ext cx="3192277" cy="3743325"/>
          </a:xfrm>
          <a:prstGeom prst="rect">
            <a:avLst/>
          </a:prstGeom>
        </p:spPr>
      </p:pic>
      <p:pic>
        <p:nvPicPr>
          <p:cNvPr id="8" name="Picture 7">
            <a:extLst>
              <a:ext uri="{FF2B5EF4-FFF2-40B4-BE49-F238E27FC236}">
                <a16:creationId xmlns:a16="http://schemas.microsoft.com/office/drawing/2014/main" id="{BA30DDD6-5E02-4F3B-9744-87C89FB3C464}"/>
              </a:ext>
            </a:extLst>
          </p:cNvPr>
          <p:cNvPicPr>
            <a:picLocks noChangeAspect="1"/>
          </p:cNvPicPr>
          <p:nvPr/>
        </p:nvPicPr>
        <p:blipFill>
          <a:blip r:embed="rId6"/>
          <a:stretch>
            <a:fillRect/>
          </a:stretch>
        </p:blipFill>
        <p:spPr>
          <a:xfrm>
            <a:off x="8853024" y="105862"/>
            <a:ext cx="3200400" cy="3743325"/>
          </a:xfrm>
          <a:prstGeom prst="rect">
            <a:avLst/>
          </a:prstGeom>
        </p:spPr>
      </p:pic>
      <p:pic>
        <p:nvPicPr>
          <p:cNvPr id="9" name="Picture 8">
            <a:extLst>
              <a:ext uri="{FF2B5EF4-FFF2-40B4-BE49-F238E27FC236}">
                <a16:creationId xmlns:a16="http://schemas.microsoft.com/office/drawing/2014/main" id="{59CFC56C-B467-4497-9518-791B2F1D0D64}"/>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b="2679"/>
          <a:stretch/>
        </p:blipFill>
        <p:spPr>
          <a:xfrm>
            <a:off x="5434155" y="4054057"/>
            <a:ext cx="3291840" cy="2728819"/>
          </a:xfrm>
          <a:prstGeom prst="rect">
            <a:avLst/>
          </a:prstGeom>
        </p:spPr>
      </p:pic>
      <p:pic>
        <p:nvPicPr>
          <p:cNvPr id="10" name="Picture 10">
            <a:extLst>
              <a:ext uri="{FF2B5EF4-FFF2-40B4-BE49-F238E27FC236}">
                <a16:creationId xmlns:a16="http://schemas.microsoft.com/office/drawing/2014/main" id="{70989966-74F3-400B-8ED5-471C24A8FC6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780948" y="4051166"/>
            <a:ext cx="3291840" cy="2731710"/>
          </a:xfrm>
          <a:prstGeom prst="rect">
            <a:avLst/>
          </a:prstGeom>
        </p:spPr>
      </p:pic>
      <p:sp>
        <p:nvSpPr>
          <p:cNvPr id="11" name="TextBox 10">
            <a:extLst>
              <a:ext uri="{FF2B5EF4-FFF2-40B4-BE49-F238E27FC236}">
                <a16:creationId xmlns:a16="http://schemas.microsoft.com/office/drawing/2014/main" id="{770281C2-E2CA-41DD-82CD-E5C2B7D4E45F}"/>
              </a:ext>
            </a:extLst>
          </p:cNvPr>
          <p:cNvSpPr txBox="1"/>
          <p:nvPr/>
        </p:nvSpPr>
        <p:spPr>
          <a:xfrm>
            <a:off x="3685065" y="6296833"/>
            <a:ext cx="2179956" cy="600164"/>
          </a:xfrm>
          <a:prstGeom prst="rect">
            <a:avLst/>
          </a:prstGeom>
          <a:noFill/>
        </p:spPr>
        <p:txBody>
          <a:bodyPr wrap="square" rtlCol="0">
            <a:spAutoFit/>
          </a:bodyPr>
          <a:lstStyle/>
          <a:p>
            <a:r>
              <a:rPr lang="en-US" sz="1100" dirty="0"/>
              <a:t>Sources:</a:t>
            </a:r>
          </a:p>
          <a:p>
            <a:r>
              <a:rPr lang="en-US" sz="1100" dirty="0"/>
              <a:t>-5-year ACS data 1996-2000</a:t>
            </a:r>
          </a:p>
          <a:p>
            <a:r>
              <a:rPr lang="en-US" sz="1100" dirty="0"/>
              <a:t>-5-year ACS data 2015-2019</a:t>
            </a:r>
          </a:p>
        </p:txBody>
      </p:sp>
      <p:sp>
        <p:nvSpPr>
          <p:cNvPr id="5" name="Right Bracket 4">
            <a:extLst>
              <a:ext uri="{FF2B5EF4-FFF2-40B4-BE49-F238E27FC236}">
                <a16:creationId xmlns:a16="http://schemas.microsoft.com/office/drawing/2014/main" id="{704B554E-B58E-4127-8668-4A7B78392AC0}"/>
              </a:ext>
            </a:extLst>
          </p:cNvPr>
          <p:cNvSpPr/>
          <p:nvPr/>
        </p:nvSpPr>
        <p:spPr>
          <a:xfrm>
            <a:off x="7772399" y="2070344"/>
            <a:ext cx="59635" cy="165962"/>
          </a:xfrm>
          <a:prstGeom prst="rightBracket">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ight Bracket 12">
            <a:extLst>
              <a:ext uri="{FF2B5EF4-FFF2-40B4-BE49-F238E27FC236}">
                <a16:creationId xmlns:a16="http://schemas.microsoft.com/office/drawing/2014/main" id="{EE4EAAAF-C5BA-4619-B251-70976C1DC0CC}"/>
              </a:ext>
            </a:extLst>
          </p:cNvPr>
          <p:cNvSpPr/>
          <p:nvPr/>
        </p:nvSpPr>
        <p:spPr>
          <a:xfrm>
            <a:off x="11592338" y="2391710"/>
            <a:ext cx="59635" cy="165962"/>
          </a:xfrm>
          <a:prstGeom prst="rightBracket">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17079DAF-3F71-4172-A7D3-A092F213B414}"/>
              </a:ext>
            </a:extLst>
          </p:cNvPr>
          <p:cNvSpPr>
            <a:spLocks noGrp="1"/>
          </p:cNvSpPr>
          <p:nvPr>
            <p:ph type="sldNum" sz="quarter" idx="4"/>
          </p:nvPr>
        </p:nvSpPr>
        <p:spPr/>
        <p:txBody>
          <a:bodyPr/>
          <a:lstStyle/>
          <a:p>
            <a:fld id="{6F76CED3-3A32-4ECA-A687-1D1204EB9FF6}" type="slidenum">
              <a:rPr lang="en-US" smtClean="0"/>
              <a:t>39</a:t>
            </a:fld>
            <a:endParaRPr lang="en-US" dirty="0"/>
          </a:p>
        </p:txBody>
      </p:sp>
      <p:grpSp>
        <p:nvGrpSpPr>
          <p:cNvPr id="19" name="Group 18">
            <a:extLst>
              <a:ext uri="{FF2B5EF4-FFF2-40B4-BE49-F238E27FC236}">
                <a16:creationId xmlns:a16="http://schemas.microsoft.com/office/drawing/2014/main" id="{3020EF2D-93E0-4EA1-B74D-BD5D928B07B0}"/>
              </a:ext>
            </a:extLst>
          </p:cNvPr>
          <p:cNvGrpSpPr/>
          <p:nvPr/>
        </p:nvGrpSpPr>
        <p:grpSpPr>
          <a:xfrm>
            <a:off x="87067" y="6452900"/>
            <a:ext cx="2006049" cy="365760"/>
            <a:chOff x="87067" y="6452900"/>
            <a:chExt cx="2006049" cy="365760"/>
          </a:xfrm>
        </p:grpSpPr>
        <p:sp>
          <p:nvSpPr>
            <p:cNvPr id="20" name="Action Button: Go to Beginning 19">
              <a:hlinkClick r:id="" action="ppaction://hlinkshowjump?jump=firstslide" highlightClick="1"/>
              <a:extLst>
                <a:ext uri="{FF2B5EF4-FFF2-40B4-BE49-F238E27FC236}">
                  <a16:creationId xmlns:a16="http://schemas.microsoft.com/office/drawing/2014/main" id="{2DE3D9BD-BB1A-4454-A07D-AE64A10DF6D5}"/>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ction Button: Go Back or Previous 20">
              <a:hlinkClick r:id="" action="ppaction://hlinkshowjump?jump=previousslide" highlightClick="1"/>
              <a:extLst>
                <a:ext uri="{FF2B5EF4-FFF2-40B4-BE49-F238E27FC236}">
                  <a16:creationId xmlns:a16="http://schemas.microsoft.com/office/drawing/2014/main" id="{58C856F9-16E8-4695-AC67-32E19F596DCF}"/>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ction Button: Go Forward or Next 21">
              <a:hlinkClick r:id="" action="ppaction://hlinkshowjump?jump=nextslide" highlightClick="1"/>
              <a:extLst>
                <a:ext uri="{FF2B5EF4-FFF2-40B4-BE49-F238E27FC236}">
                  <a16:creationId xmlns:a16="http://schemas.microsoft.com/office/drawing/2014/main" id="{1A776E97-397D-40D1-9170-FFCAFAE0E5F2}"/>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Go to End 22">
              <a:hlinkClick r:id="rId10" action="ppaction://hlinksldjump" highlightClick="1"/>
              <a:extLst>
                <a:ext uri="{FF2B5EF4-FFF2-40B4-BE49-F238E27FC236}">
                  <a16:creationId xmlns:a16="http://schemas.microsoft.com/office/drawing/2014/main" id="{B18803B6-ECB5-45B7-8C62-4E089196A61F}"/>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hlinkClick r:id="rId11"/>
              <a:extLst>
                <a:ext uri="{FF2B5EF4-FFF2-40B4-BE49-F238E27FC236}">
                  <a16:creationId xmlns:a16="http://schemas.microsoft.com/office/drawing/2014/main" id="{AED84CDA-6AEE-40A4-BC36-824308921121}"/>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25" name="TextBox 24">
            <a:extLst>
              <a:ext uri="{FF2B5EF4-FFF2-40B4-BE49-F238E27FC236}">
                <a16:creationId xmlns:a16="http://schemas.microsoft.com/office/drawing/2014/main" id="{CC85CF76-7867-4B05-B4FB-C64DBA895012}"/>
              </a:ext>
            </a:extLst>
          </p:cNvPr>
          <p:cNvSpPr txBox="1"/>
          <p:nvPr/>
        </p:nvSpPr>
        <p:spPr>
          <a:xfrm>
            <a:off x="2105414" y="6373777"/>
            <a:ext cx="1688511" cy="523220"/>
          </a:xfrm>
          <a:prstGeom prst="rect">
            <a:avLst/>
          </a:prstGeom>
          <a:noFill/>
        </p:spPr>
        <p:txBody>
          <a:bodyPr wrap="square" rtlCol="0">
            <a:spAutoFit/>
          </a:bodyPr>
          <a:lstStyle/>
          <a:p>
            <a:r>
              <a:rPr lang="en-US" sz="1400" b="1" dirty="0">
                <a:solidFill>
                  <a:schemeClr val="accent1">
                    <a:lumMod val="50000"/>
                  </a:schemeClr>
                </a:solidFill>
                <a:hlinkClick r:id="rId12" action="ppaction://hlinksldjump"/>
              </a:rPr>
              <a:t>Back to main report on race/Hispanic</a:t>
            </a:r>
            <a:endParaRPr lang="en-US" sz="1400" b="1" dirty="0">
              <a:solidFill>
                <a:schemeClr val="accent1">
                  <a:lumMod val="50000"/>
                </a:schemeClr>
              </a:solidFill>
            </a:endParaRPr>
          </a:p>
        </p:txBody>
      </p:sp>
    </p:spTree>
    <p:custDataLst>
      <p:tags r:id="rId1"/>
    </p:custDataLst>
    <p:extLst>
      <p:ext uri="{BB962C8B-B14F-4D97-AF65-F5344CB8AC3E}">
        <p14:creationId xmlns:p14="http://schemas.microsoft.com/office/powerpoint/2010/main" val="248397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2086" y="130231"/>
            <a:ext cx="4191939" cy="1103308"/>
          </a:xfrm>
        </p:spPr>
        <p:txBody>
          <a:bodyPr>
            <a:noAutofit/>
          </a:bodyPr>
          <a:lstStyle/>
          <a:p>
            <a:r>
              <a:rPr lang="en-US" sz="3200" b="1" dirty="0"/>
              <a:t>Racial Groups Combined and Hispanic added</a:t>
            </a:r>
          </a:p>
        </p:txBody>
      </p:sp>
      <p:sp>
        <p:nvSpPr>
          <p:cNvPr id="7" name="Content Placeholder 6"/>
          <p:cNvSpPr>
            <a:spLocks noGrp="1"/>
          </p:cNvSpPr>
          <p:nvPr>
            <p:ph sz="half" idx="1"/>
          </p:nvPr>
        </p:nvSpPr>
        <p:spPr>
          <a:xfrm>
            <a:off x="678854" y="1323077"/>
            <a:ext cx="3098016" cy="4744561"/>
          </a:xfrm>
        </p:spPr>
        <p:txBody>
          <a:bodyPr>
            <a:normAutofit lnSpcReduction="10000"/>
          </a:bodyPr>
          <a:lstStyle/>
          <a:p>
            <a:r>
              <a:rPr lang="en-US" sz="1600" dirty="0"/>
              <a:t>Cities are ordered from the most dissimilar (top) to the most similar (bottom) using a MAPE measure (mean absolute percent difference compared to Portland).</a:t>
            </a:r>
          </a:p>
          <a:p>
            <a:r>
              <a:rPr lang="en-US" sz="1600" dirty="0"/>
              <a:t>MAPE is used to order the cities using percent values for White non-Hispanic, Hispanic, and Other non-Hispanic.</a:t>
            </a:r>
          </a:p>
          <a:p>
            <a:r>
              <a:rPr lang="en-US" sz="1600" dirty="0"/>
              <a:t>This table adds </a:t>
            </a:r>
          </a:p>
          <a:p>
            <a:pPr lvl="1"/>
            <a:r>
              <a:rPr lang="en-US" sz="1600" dirty="0"/>
              <a:t>Hispanic origin and collapses other race races/ethnicities into:</a:t>
            </a:r>
          </a:p>
          <a:p>
            <a:pPr lvl="1"/>
            <a:r>
              <a:rPr lang="en-US" sz="1600" i="1" dirty="0"/>
              <a:t>White non-Hispanic </a:t>
            </a:r>
            <a:r>
              <a:rPr lang="en-US" sz="1600" dirty="0"/>
              <a:t>and </a:t>
            </a:r>
          </a:p>
          <a:p>
            <a:pPr lvl="1"/>
            <a:r>
              <a:rPr lang="en-US" sz="1600" i="1" dirty="0"/>
              <a:t>Other race non-Hispanic</a:t>
            </a:r>
            <a:r>
              <a:rPr lang="en-US" sz="1600" dirty="0"/>
              <a:t>.</a:t>
            </a:r>
          </a:p>
          <a:p>
            <a:r>
              <a:rPr lang="en-US" sz="1600" dirty="0"/>
              <a:t>The difference in the racial mix in the other cities is due mainly to larger numbers of Hispanics and/or Asians.</a:t>
            </a:r>
          </a:p>
          <a:p>
            <a:endParaRPr lang="en-US" dirty="0"/>
          </a:p>
          <a:p>
            <a:endParaRPr lang="en-US" dirty="0"/>
          </a:p>
        </p:txBody>
      </p:sp>
      <p:sp>
        <p:nvSpPr>
          <p:cNvPr id="8" name="Content Placeholder 7"/>
          <p:cNvSpPr>
            <a:spLocks noGrp="1"/>
          </p:cNvSpPr>
          <p:nvPr>
            <p:ph sz="half" idx="2"/>
          </p:nvPr>
        </p:nvSpPr>
        <p:spPr>
          <a:xfrm>
            <a:off x="7722362" y="4772819"/>
            <a:ext cx="4138454" cy="928947"/>
          </a:xfrm>
        </p:spPr>
        <p:txBody>
          <a:bodyPr>
            <a:normAutofit lnSpcReduction="10000"/>
          </a:bodyPr>
          <a:lstStyle/>
          <a:p>
            <a:r>
              <a:rPr lang="en-US" sz="1800" dirty="0"/>
              <a:t>.</a:t>
            </a:r>
          </a:p>
        </p:txBody>
      </p:sp>
      <p:sp>
        <p:nvSpPr>
          <p:cNvPr id="2" name="Rectangle 1"/>
          <p:cNvSpPr/>
          <p:nvPr/>
        </p:nvSpPr>
        <p:spPr>
          <a:xfrm>
            <a:off x="7339265" y="5661854"/>
            <a:ext cx="2022833" cy="430887"/>
          </a:xfrm>
          <a:prstGeom prst="rect">
            <a:avLst/>
          </a:prstGeom>
        </p:spPr>
        <p:txBody>
          <a:bodyPr wrap="square">
            <a:spAutoFit/>
          </a:bodyPr>
          <a:lstStyle/>
          <a:p>
            <a:r>
              <a:rPr lang="en-US" sz="1100" dirty="0"/>
              <a:t>Source: 2013-2017 5-year ACS, tables B01001, A-I.</a:t>
            </a:r>
          </a:p>
        </p:txBody>
      </p:sp>
      <p:pic>
        <p:nvPicPr>
          <p:cNvPr id="9" name="Picture 8"/>
          <p:cNvPicPr>
            <a:picLocks noChangeAspect="1"/>
          </p:cNvPicPr>
          <p:nvPr/>
        </p:nvPicPr>
        <p:blipFill>
          <a:blip r:embed="rId4"/>
          <a:stretch>
            <a:fillRect/>
          </a:stretch>
        </p:blipFill>
        <p:spPr>
          <a:xfrm>
            <a:off x="4146716" y="824147"/>
            <a:ext cx="7794718" cy="4415011"/>
          </a:xfrm>
          <a:prstGeom prst="rect">
            <a:avLst/>
          </a:prstGeom>
        </p:spPr>
      </p:pic>
      <p:sp>
        <p:nvSpPr>
          <p:cNvPr id="12" name="Rectangle 11"/>
          <p:cNvSpPr/>
          <p:nvPr/>
        </p:nvSpPr>
        <p:spPr>
          <a:xfrm>
            <a:off x="8150577" y="1086857"/>
            <a:ext cx="609600" cy="472440"/>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760177" y="1086857"/>
            <a:ext cx="481485" cy="472440"/>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241662" y="1086857"/>
            <a:ext cx="535600" cy="472440"/>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0238868" y="899783"/>
            <a:ext cx="676656" cy="667512"/>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Notched Right Arrow 15"/>
          <p:cNvSpPr/>
          <p:nvPr/>
        </p:nvSpPr>
        <p:spPr>
          <a:xfrm>
            <a:off x="9871523" y="1189912"/>
            <a:ext cx="292963" cy="266330"/>
          </a:xfrm>
          <a:prstGeom prst="notchedRightArrow">
            <a:avLst/>
          </a:prstGeom>
          <a:solidFill>
            <a:srgbClr val="FF0000">
              <a:alpha val="30000"/>
            </a:srgbClr>
          </a:solidFill>
          <a:ln>
            <a:solidFill>
              <a:schemeClr val="accent1">
                <a:shade val="50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0915260" y="900893"/>
            <a:ext cx="939377" cy="667512"/>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81EBB9C4-141F-4A7A-89AD-75A11F14C99A}"/>
              </a:ext>
            </a:extLst>
          </p:cNvPr>
          <p:cNvSpPr/>
          <p:nvPr/>
        </p:nvSpPr>
        <p:spPr>
          <a:xfrm>
            <a:off x="6674917" y="1085825"/>
            <a:ext cx="475057" cy="49377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F02217E-98E8-4CF4-B643-9BB8FDF9CC86}"/>
              </a:ext>
            </a:extLst>
          </p:cNvPr>
          <p:cNvSpPr/>
          <p:nvPr/>
        </p:nvSpPr>
        <p:spPr>
          <a:xfrm>
            <a:off x="6141527" y="1074328"/>
            <a:ext cx="529721" cy="493875"/>
          </a:xfrm>
          <a:prstGeom prst="rect">
            <a:avLst/>
          </a:pr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E1B8D4C-2E2B-46F2-8FB6-570DF0BED548}"/>
              </a:ext>
            </a:extLst>
          </p:cNvPr>
          <p:cNvSpPr/>
          <p:nvPr/>
        </p:nvSpPr>
        <p:spPr>
          <a:xfrm>
            <a:off x="7155102" y="1076139"/>
            <a:ext cx="529721" cy="493875"/>
          </a:xfrm>
          <a:prstGeom prst="rect">
            <a:avLst/>
          </a:pr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F454BB8F-3068-41B9-97D4-8382D6C9974E}"/>
              </a:ext>
            </a:extLst>
          </p:cNvPr>
          <p:cNvCxnSpPr/>
          <p:nvPr/>
        </p:nvCxnSpPr>
        <p:spPr>
          <a:xfrm>
            <a:off x="10915259" y="4134678"/>
            <a:ext cx="93937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00539E2-93FD-4B76-9347-EC749D7663A7}"/>
              </a:ext>
            </a:extLst>
          </p:cNvPr>
          <p:cNvPicPr>
            <a:picLocks noChangeAspect="1"/>
          </p:cNvPicPr>
          <p:nvPr/>
        </p:nvPicPr>
        <p:blipFill>
          <a:blip r:embed="rId5"/>
          <a:stretch>
            <a:fillRect/>
          </a:stretch>
        </p:blipFill>
        <p:spPr>
          <a:xfrm>
            <a:off x="10931707" y="4677566"/>
            <a:ext cx="571500" cy="114300"/>
          </a:xfrm>
          <a:prstGeom prst="rect">
            <a:avLst/>
          </a:prstGeom>
        </p:spPr>
      </p:pic>
      <p:pic>
        <p:nvPicPr>
          <p:cNvPr id="18" name="Picture 17">
            <a:extLst>
              <a:ext uri="{FF2B5EF4-FFF2-40B4-BE49-F238E27FC236}">
                <a16:creationId xmlns:a16="http://schemas.microsoft.com/office/drawing/2014/main" id="{002B906B-E237-4D67-9B05-DE71A800A3F2}"/>
              </a:ext>
            </a:extLst>
          </p:cNvPr>
          <p:cNvPicPr>
            <a:picLocks noChangeAspect="1"/>
          </p:cNvPicPr>
          <p:nvPr/>
        </p:nvPicPr>
        <p:blipFill>
          <a:blip r:embed="rId6"/>
          <a:stretch>
            <a:fillRect/>
          </a:stretch>
        </p:blipFill>
        <p:spPr>
          <a:xfrm>
            <a:off x="10938902" y="4837789"/>
            <a:ext cx="408051" cy="155448"/>
          </a:xfrm>
          <a:prstGeom prst="rect">
            <a:avLst/>
          </a:prstGeom>
        </p:spPr>
      </p:pic>
      <p:grpSp>
        <p:nvGrpSpPr>
          <p:cNvPr id="28" name="Group 27">
            <a:extLst>
              <a:ext uri="{FF2B5EF4-FFF2-40B4-BE49-F238E27FC236}">
                <a16:creationId xmlns:a16="http://schemas.microsoft.com/office/drawing/2014/main" id="{82A17E53-21DB-4048-BF02-1A813B95B08D}"/>
              </a:ext>
            </a:extLst>
          </p:cNvPr>
          <p:cNvGrpSpPr/>
          <p:nvPr/>
        </p:nvGrpSpPr>
        <p:grpSpPr>
          <a:xfrm>
            <a:off x="87067" y="6452900"/>
            <a:ext cx="2006049" cy="365760"/>
            <a:chOff x="87067" y="6452900"/>
            <a:chExt cx="2006049" cy="365760"/>
          </a:xfrm>
        </p:grpSpPr>
        <p:sp>
          <p:nvSpPr>
            <p:cNvPr id="29" name="Action Button: Go to Beginning 28">
              <a:hlinkClick r:id="" action="ppaction://hlinkshowjump?jump=firstslide" highlightClick="1"/>
              <a:extLst>
                <a:ext uri="{FF2B5EF4-FFF2-40B4-BE49-F238E27FC236}">
                  <a16:creationId xmlns:a16="http://schemas.microsoft.com/office/drawing/2014/main" id="{D9ADE248-79D5-4FB5-AF01-295B74D249E7}"/>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ction Button: Go Back or Previous 29">
              <a:hlinkClick r:id="" action="ppaction://hlinkshowjump?jump=previousslide" highlightClick="1"/>
              <a:extLst>
                <a:ext uri="{FF2B5EF4-FFF2-40B4-BE49-F238E27FC236}">
                  <a16:creationId xmlns:a16="http://schemas.microsoft.com/office/drawing/2014/main" id="{CB4A8C88-6AF5-49BF-84A7-7F8D10EA9023}"/>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ction Button: Go Forward or Next 30">
              <a:hlinkClick r:id="" action="ppaction://hlinkshowjump?jump=nextslide" highlightClick="1"/>
              <a:extLst>
                <a:ext uri="{FF2B5EF4-FFF2-40B4-BE49-F238E27FC236}">
                  <a16:creationId xmlns:a16="http://schemas.microsoft.com/office/drawing/2014/main" id="{13CC758C-A577-4EFC-A9D2-09D1B526BE0F}"/>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ction Button: Go to End 31">
              <a:hlinkClick r:id="rId7" action="ppaction://hlinksldjump" highlightClick="1"/>
              <a:extLst>
                <a:ext uri="{FF2B5EF4-FFF2-40B4-BE49-F238E27FC236}">
                  <a16:creationId xmlns:a16="http://schemas.microsoft.com/office/drawing/2014/main" id="{97B2B7AE-A38D-4106-A831-F20C71A87725}"/>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hlinkClick r:id="rId8"/>
              <a:extLst>
                <a:ext uri="{FF2B5EF4-FFF2-40B4-BE49-F238E27FC236}">
                  <a16:creationId xmlns:a16="http://schemas.microsoft.com/office/drawing/2014/main" id="{9A3C61DA-7636-417A-B301-E02198856295}"/>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87755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12"/>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13"/>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14"/>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6"/>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0" end="0"/>
                                            </p:txEl>
                                          </p:spTgt>
                                        </p:tgtEl>
                                        <p:attrNameLst>
                                          <p:attrName>ppt_c</p:attrName>
                                        </p:attrNameLst>
                                      </p:cBhvr>
                                      <p:to>
                                        <a:srgbClr val="808080"/>
                                      </p:to>
                                    </p:animClr>
                                  </p:subTnLst>
                                </p:cTn>
                              </p:par>
                              <p:par>
                                <p:cTn id="79" presetID="1" presetClass="entr" presetSubtype="0" fill="hold" grpId="0" nodeType="withEffect">
                                  <p:stCondLst>
                                    <p:cond delay="0"/>
                                  </p:stCondLst>
                                  <p:childTnLst>
                                    <p:set>
                                      <p:cBhvr>
                                        <p:cTn id="8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4" grpId="0" animBg="1"/>
      <p:bldP spid="20" grpId="0" animBg="1"/>
      <p:bldP spid="2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65686-E54D-44E3-B6AD-C6CA642DDA3F}"/>
              </a:ext>
            </a:extLst>
          </p:cNvPr>
          <p:cNvSpPr>
            <a:spLocks noGrp="1"/>
          </p:cNvSpPr>
          <p:nvPr>
            <p:ph type="title"/>
          </p:nvPr>
        </p:nvSpPr>
        <p:spPr/>
        <p:txBody>
          <a:bodyPr/>
          <a:lstStyle/>
          <a:p>
            <a:r>
              <a:rPr lang="en-US" sz="3200" dirty="0"/>
              <a:t>Economic Comparisons</a:t>
            </a:r>
          </a:p>
        </p:txBody>
      </p:sp>
      <p:sp>
        <p:nvSpPr>
          <p:cNvPr id="3" name="Content Placeholder 2">
            <a:extLst>
              <a:ext uri="{FF2B5EF4-FFF2-40B4-BE49-F238E27FC236}">
                <a16:creationId xmlns:a16="http://schemas.microsoft.com/office/drawing/2014/main" id="{D77BE295-8F6A-4049-99AB-628B7495AC43}"/>
              </a:ext>
            </a:extLst>
          </p:cNvPr>
          <p:cNvSpPr>
            <a:spLocks noGrp="1"/>
          </p:cNvSpPr>
          <p:nvPr>
            <p:ph idx="1"/>
          </p:nvPr>
        </p:nvSpPr>
        <p:spPr>
          <a:xfrm>
            <a:off x="357052" y="784654"/>
            <a:ext cx="3417938" cy="5973197"/>
          </a:xfrm>
        </p:spPr>
        <p:txBody>
          <a:bodyPr>
            <a:normAutofit/>
          </a:bodyPr>
          <a:lstStyle/>
          <a:p>
            <a:r>
              <a:rPr lang="en-US" sz="1600" dirty="0"/>
              <a:t>Minneapolis has more lower income households and Portland more with higher incomes. </a:t>
            </a:r>
          </a:p>
          <a:p>
            <a:r>
              <a:rPr lang="en-US" sz="1600" dirty="0"/>
              <a:t>By contrast, housing values are higher in Portland and</a:t>
            </a:r>
          </a:p>
          <a:p>
            <a:r>
              <a:rPr lang="en-US" sz="1600" dirty="0"/>
              <a:t>Rent is more expensive more expensive in Portland.</a:t>
            </a:r>
          </a:p>
          <a:p>
            <a:r>
              <a:rPr lang="en-US" sz="1600" dirty="0"/>
              <a:t>At all age levels, especially for older households a higher percent of Minneapolitans have incomes below the poverty level than Portlanders.</a:t>
            </a:r>
          </a:p>
        </p:txBody>
      </p:sp>
      <p:pic>
        <p:nvPicPr>
          <p:cNvPr id="4" name="Picture 3">
            <a:extLst>
              <a:ext uri="{FF2B5EF4-FFF2-40B4-BE49-F238E27FC236}">
                <a16:creationId xmlns:a16="http://schemas.microsoft.com/office/drawing/2014/main" id="{D8F99B9A-2C86-4EF0-B8CE-939C609F36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805998" y="74447"/>
            <a:ext cx="3248025" cy="3722882"/>
          </a:xfrm>
          <a:prstGeom prst="rect">
            <a:avLst/>
          </a:prstGeom>
        </p:spPr>
      </p:pic>
      <p:pic>
        <p:nvPicPr>
          <p:cNvPr id="5" name="Picture 4">
            <a:extLst>
              <a:ext uri="{FF2B5EF4-FFF2-40B4-BE49-F238E27FC236}">
                <a16:creationId xmlns:a16="http://schemas.microsoft.com/office/drawing/2014/main" id="{4F5C5DEA-6003-4F47-8B20-BC58FC032AE7}"/>
              </a:ext>
            </a:extLst>
          </p:cNvPr>
          <p:cNvPicPr>
            <a:picLocks noChangeAspect="1"/>
          </p:cNvPicPr>
          <p:nvPr/>
        </p:nvPicPr>
        <p:blipFill>
          <a:blip r:embed="rId6"/>
          <a:stretch>
            <a:fillRect/>
          </a:stretch>
        </p:blipFill>
        <p:spPr>
          <a:xfrm>
            <a:off x="5396747" y="100149"/>
            <a:ext cx="3257550" cy="3724275"/>
          </a:xfrm>
          <a:prstGeom prst="rect">
            <a:avLst/>
          </a:prstGeom>
        </p:spPr>
      </p:pic>
      <p:pic>
        <p:nvPicPr>
          <p:cNvPr id="6" name="Picture 5">
            <a:extLst>
              <a:ext uri="{FF2B5EF4-FFF2-40B4-BE49-F238E27FC236}">
                <a16:creationId xmlns:a16="http://schemas.microsoft.com/office/drawing/2014/main" id="{D1E5C0E5-8B29-44A2-93E6-0659A64EAB05}"/>
              </a:ext>
            </a:extLst>
          </p:cNvPr>
          <p:cNvPicPr>
            <a:picLocks noChangeAspect="1"/>
          </p:cNvPicPr>
          <p:nvPr/>
        </p:nvPicPr>
        <p:blipFill>
          <a:blip r:embed="rId7"/>
          <a:stretch>
            <a:fillRect/>
          </a:stretch>
        </p:blipFill>
        <p:spPr>
          <a:xfrm>
            <a:off x="8881677" y="3890900"/>
            <a:ext cx="3190875" cy="2752725"/>
          </a:xfrm>
          <a:prstGeom prst="rect">
            <a:avLst/>
          </a:prstGeom>
        </p:spPr>
      </p:pic>
      <p:pic>
        <p:nvPicPr>
          <p:cNvPr id="7" name="Picture 6">
            <a:extLst>
              <a:ext uri="{FF2B5EF4-FFF2-40B4-BE49-F238E27FC236}">
                <a16:creationId xmlns:a16="http://schemas.microsoft.com/office/drawing/2014/main" id="{8C1E2061-8496-4B12-902C-495D6B879365}"/>
              </a:ext>
            </a:extLst>
          </p:cNvPr>
          <p:cNvPicPr>
            <a:picLocks noChangeAspect="1"/>
          </p:cNvPicPr>
          <p:nvPr/>
        </p:nvPicPr>
        <p:blipFill>
          <a:blip r:embed="rId8"/>
          <a:stretch>
            <a:fillRect/>
          </a:stretch>
        </p:blipFill>
        <p:spPr>
          <a:xfrm>
            <a:off x="4503963" y="4073054"/>
            <a:ext cx="4302035" cy="2635102"/>
          </a:xfrm>
          <a:prstGeom prst="rect">
            <a:avLst/>
          </a:prstGeom>
        </p:spPr>
      </p:pic>
      <p:sp>
        <p:nvSpPr>
          <p:cNvPr id="8" name="TextBox 7">
            <a:extLst>
              <a:ext uri="{FF2B5EF4-FFF2-40B4-BE49-F238E27FC236}">
                <a16:creationId xmlns:a16="http://schemas.microsoft.com/office/drawing/2014/main" id="{FFA3469D-4C28-4658-8237-1EDFF22DC2B4}"/>
              </a:ext>
            </a:extLst>
          </p:cNvPr>
          <p:cNvSpPr txBox="1"/>
          <p:nvPr/>
        </p:nvSpPr>
        <p:spPr>
          <a:xfrm>
            <a:off x="501167" y="4405480"/>
            <a:ext cx="2726162" cy="646331"/>
          </a:xfrm>
          <a:prstGeom prst="rect">
            <a:avLst/>
          </a:prstGeom>
          <a:noFill/>
        </p:spPr>
        <p:txBody>
          <a:bodyPr wrap="square" rtlCol="0">
            <a:spAutoFit/>
          </a:bodyPr>
          <a:lstStyle/>
          <a:p>
            <a:r>
              <a:rPr lang="en-US" sz="1200" dirty="0"/>
              <a:t>Sources: Economic and Housing Profiles for Minneapolis and Portland, DP3 and DP4.</a:t>
            </a:r>
          </a:p>
        </p:txBody>
      </p:sp>
      <p:sp>
        <p:nvSpPr>
          <p:cNvPr id="9" name="Slide Number Placeholder 8">
            <a:extLst>
              <a:ext uri="{FF2B5EF4-FFF2-40B4-BE49-F238E27FC236}">
                <a16:creationId xmlns:a16="http://schemas.microsoft.com/office/drawing/2014/main" id="{23E25CC8-D514-4373-B4DC-32F5822C08B7}"/>
              </a:ext>
            </a:extLst>
          </p:cNvPr>
          <p:cNvSpPr>
            <a:spLocks noGrp="1"/>
          </p:cNvSpPr>
          <p:nvPr>
            <p:ph type="sldNum" sz="quarter" idx="4"/>
          </p:nvPr>
        </p:nvSpPr>
        <p:spPr/>
        <p:txBody>
          <a:bodyPr/>
          <a:lstStyle/>
          <a:p>
            <a:fld id="{6F76CED3-3A32-4ECA-A687-1D1204EB9FF6}" type="slidenum">
              <a:rPr lang="en-US" smtClean="0"/>
              <a:t>40</a:t>
            </a:fld>
            <a:endParaRPr lang="en-US" dirty="0"/>
          </a:p>
        </p:txBody>
      </p:sp>
      <p:grpSp>
        <p:nvGrpSpPr>
          <p:cNvPr id="16" name="Group 15">
            <a:extLst>
              <a:ext uri="{FF2B5EF4-FFF2-40B4-BE49-F238E27FC236}">
                <a16:creationId xmlns:a16="http://schemas.microsoft.com/office/drawing/2014/main" id="{89B38A08-613F-4C3B-84D5-C04DBE0F27D0}"/>
              </a:ext>
            </a:extLst>
          </p:cNvPr>
          <p:cNvGrpSpPr/>
          <p:nvPr/>
        </p:nvGrpSpPr>
        <p:grpSpPr>
          <a:xfrm>
            <a:off x="87067" y="6452900"/>
            <a:ext cx="2006049" cy="365760"/>
            <a:chOff x="87067" y="6452900"/>
            <a:chExt cx="2006049" cy="365760"/>
          </a:xfrm>
        </p:grpSpPr>
        <p:sp>
          <p:nvSpPr>
            <p:cNvPr id="17" name="Action Button: Go to Beginning 16">
              <a:hlinkClick r:id="" action="ppaction://hlinkshowjump?jump=firstslide" highlightClick="1"/>
              <a:extLst>
                <a:ext uri="{FF2B5EF4-FFF2-40B4-BE49-F238E27FC236}">
                  <a16:creationId xmlns:a16="http://schemas.microsoft.com/office/drawing/2014/main" id="{2292757B-F189-40B6-8A4D-4A651949D4B8}"/>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Back or Previous 17">
              <a:hlinkClick r:id="" action="ppaction://hlinkshowjump?jump=previousslide" highlightClick="1"/>
              <a:extLst>
                <a:ext uri="{FF2B5EF4-FFF2-40B4-BE49-F238E27FC236}">
                  <a16:creationId xmlns:a16="http://schemas.microsoft.com/office/drawing/2014/main" id="{7B50276D-02D2-473D-9187-9CAC1996FE45}"/>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ction Button: Go Forward or Next 18">
              <a:hlinkClick r:id="" action="ppaction://hlinkshowjump?jump=nextslide" highlightClick="1"/>
              <a:extLst>
                <a:ext uri="{FF2B5EF4-FFF2-40B4-BE49-F238E27FC236}">
                  <a16:creationId xmlns:a16="http://schemas.microsoft.com/office/drawing/2014/main" id="{FD339A2B-02B6-4E0B-8317-F1A073F8DA0B}"/>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ction Button: Go to End 19">
              <a:hlinkClick r:id="rId9" action="ppaction://hlinksldjump" highlightClick="1"/>
              <a:extLst>
                <a:ext uri="{FF2B5EF4-FFF2-40B4-BE49-F238E27FC236}">
                  <a16:creationId xmlns:a16="http://schemas.microsoft.com/office/drawing/2014/main" id="{F56B0AD0-6310-486A-9190-A4935CBBFFC2}"/>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hlinkClick r:id="rId10"/>
              <a:extLst>
                <a:ext uri="{FF2B5EF4-FFF2-40B4-BE49-F238E27FC236}">
                  <a16:creationId xmlns:a16="http://schemas.microsoft.com/office/drawing/2014/main" id="{6EDB6601-6815-4F2A-931A-80D22709AF87}"/>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22" name="TextBox 21">
            <a:extLst>
              <a:ext uri="{FF2B5EF4-FFF2-40B4-BE49-F238E27FC236}">
                <a16:creationId xmlns:a16="http://schemas.microsoft.com/office/drawing/2014/main" id="{3EDFB710-C455-4D7F-932A-F6816A58F339}"/>
              </a:ext>
            </a:extLst>
          </p:cNvPr>
          <p:cNvSpPr txBox="1"/>
          <p:nvPr/>
        </p:nvSpPr>
        <p:spPr>
          <a:xfrm>
            <a:off x="2342424" y="6348750"/>
            <a:ext cx="1688511" cy="523220"/>
          </a:xfrm>
          <a:prstGeom prst="rect">
            <a:avLst/>
          </a:prstGeom>
          <a:noFill/>
        </p:spPr>
        <p:txBody>
          <a:bodyPr wrap="square" rtlCol="0">
            <a:spAutoFit/>
          </a:bodyPr>
          <a:lstStyle/>
          <a:p>
            <a:r>
              <a:rPr lang="en-US" sz="1400" b="1" dirty="0">
                <a:solidFill>
                  <a:schemeClr val="accent1">
                    <a:lumMod val="50000"/>
                  </a:schemeClr>
                </a:solidFill>
                <a:hlinkClick r:id="rId11" action="ppaction://hlinksldjump"/>
              </a:rPr>
              <a:t>Back to main report on race/Hispanic</a:t>
            </a:r>
            <a:endParaRPr lang="en-US" sz="1400" b="1" dirty="0">
              <a:solidFill>
                <a:schemeClr val="accent1">
                  <a:lumMod val="50000"/>
                </a:schemeClr>
              </a:solidFill>
            </a:endParaRPr>
          </a:p>
        </p:txBody>
      </p:sp>
    </p:spTree>
    <p:custDataLst>
      <p:tags r:id="rId1"/>
    </p:custDataLst>
    <p:extLst>
      <p:ext uri="{BB962C8B-B14F-4D97-AF65-F5344CB8AC3E}">
        <p14:creationId xmlns:p14="http://schemas.microsoft.com/office/powerpoint/2010/main" val="42337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10;&#10;Description automatically generated">
            <a:extLst>
              <a:ext uri="{FF2B5EF4-FFF2-40B4-BE49-F238E27FC236}">
                <a16:creationId xmlns:a16="http://schemas.microsoft.com/office/drawing/2014/main" id="{1D667D43-1044-4625-855C-5CEC2E295A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pic>
        <p:nvPicPr>
          <p:cNvPr id="4" name="Picture 3">
            <a:extLst>
              <a:ext uri="{FF2B5EF4-FFF2-40B4-BE49-F238E27FC236}">
                <a16:creationId xmlns:a16="http://schemas.microsoft.com/office/drawing/2014/main" id="{845C62DB-BDE8-4C5C-BABE-3566B8E1FC0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334000" y="32304"/>
            <a:ext cx="6858000" cy="6858000"/>
          </a:xfrm>
          <a:prstGeom prst="rect">
            <a:avLst/>
          </a:prstGeom>
        </p:spPr>
      </p:pic>
      <p:sp>
        <p:nvSpPr>
          <p:cNvPr id="3" name="Title 2">
            <a:extLst>
              <a:ext uri="{FF2B5EF4-FFF2-40B4-BE49-F238E27FC236}">
                <a16:creationId xmlns:a16="http://schemas.microsoft.com/office/drawing/2014/main" id="{46602358-5CFC-4708-80D2-F69706168B9C}"/>
              </a:ext>
            </a:extLst>
          </p:cNvPr>
          <p:cNvSpPr>
            <a:spLocks noGrp="1"/>
          </p:cNvSpPr>
          <p:nvPr>
            <p:ph type="title"/>
          </p:nvPr>
        </p:nvSpPr>
        <p:spPr/>
        <p:txBody>
          <a:bodyPr/>
          <a:lstStyle/>
          <a:p>
            <a:r>
              <a:rPr lang="en-US" dirty="0"/>
              <a:t>Race by Community for Minneapolis and Portland</a:t>
            </a:r>
          </a:p>
        </p:txBody>
      </p:sp>
      <p:sp>
        <p:nvSpPr>
          <p:cNvPr id="5" name="Content Placeholder 4">
            <a:extLst>
              <a:ext uri="{FF2B5EF4-FFF2-40B4-BE49-F238E27FC236}">
                <a16:creationId xmlns:a16="http://schemas.microsoft.com/office/drawing/2014/main" id="{539540C4-57C1-4C0C-9B5E-162DAF3A6FDE}"/>
              </a:ext>
            </a:extLst>
          </p:cNvPr>
          <p:cNvSpPr>
            <a:spLocks noGrp="1"/>
          </p:cNvSpPr>
          <p:nvPr>
            <p:ph idx="1"/>
          </p:nvPr>
        </p:nvSpPr>
        <p:spPr/>
        <p:txBody>
          <a:bodyPr/>
          <a:lstStyle/>
          <a:p>
            <a:r>
              <a:rPr lang="en-US" dirty="0"/>
              <a:t>Minneapolis has a larger proportion of Blacks compare to its twin, St. Paul, which has a larger Asian population. The Black population in the Minneapolis, St. Paul, Bloomington Metropolitan Area is widely spread across the many smaller surrounding communities, such as Brooklyn Center. </a:t>
            </a:r>
          </a:p>
          <a:p>
            <a:r>
              <a:rPr lang="en-US" dirty="0"/>
              <a:t>The Black population of Minneapolis began to grow after the Civil War and with the movement of Blacks to the North during the Second World War. There has been some growth in the past decade.</a:t>
            </a:r>
          </a:p>
          <a:p>
            <a:r>
              <a:rPr lang="en-US" dirty="0"/>
              <a:t>Portland’s smaller Black population is more concentrated in the city of Portland with some recent shift to nearby suburbs, such as Gresham.</a:t>
            </a:r>
          </a:p>
          <a:p>
            <a:endParaRPr lang="en-US" dirty="0"/>
          </a:p>
        </p:txBody>
      </p:sp>
      <p:sp>
        <p:nvSpPr>
          <p:cNvPr id="6" name="Slide Number Placeholder 5">
            <a:extLst>
              <a:ext uri="{FF2B5EF4-FFF2-40B4-BE49-F238E27FC236}">
                <a16:creationId xmlns:a16="http://schemas.microsoft.com/office/drawing/2014/main" id="{5ACB9AC1-7CBF-4491-B196-C02A7B838D2F}"/>
              </a:ext>
            </a:extLst>
          </p:cNvPr>
          <p:cNvSpPr>
            <a:spLocks noGrp="1"/>
          </p:cNvSpPr>
          <p:nvPr>
            <p:ph type="sldNum" sz="quarter" idx="4"/>
          </p:nvPr>
        </p:nvSpPr>
        <p:spPr/>
        <p:txBody>
          <a:bodyPr/>
          <a:lstStyle/>
          <a:p>
            <a:fld id="{6F76CED3-3A32-4ECA-A687-1D1204EB9FF6}" type="slidenum">
              <a:rPr lang="en-US" smtClean="0"/>
              <a:t>41</a:t>
            </a:fld>
            <a:endParaRPr lang="en-US" dirty="0"/>
          </a:p>
        </p:txBody>
      </p:sp>
      <p:grpSp>
        <p:nvGrpSpPr>
          <p:cNvPr id="13" name="Group 12">
            <a:extLst>
              <a:ext uri="{FF2B5EF4-FFF2-40B4-BE49-F238E27FC236}">
                <a16:creationId xmlns:a16="http://schemas.microsoft.com/office/drawing/2014/main" id="{EBB86088-8D93-49C3-A794-C9DF6B30F58F}"/>
              </a:ext>
            </a:extLst>
          </p:cNvPr>
          <p:cNvGrpSpPr/>
          <p:nvPr/>
        </p:nvGrpSpPr>
        <p:grpSpPr>
          <a:xfrm>
            <a:off x="87067" y="6452900"/>
            <a:ext cx="2006049" cy="365760"/>
            <a:chOff x="87067" y="6452900"/>
            <a:chExt cx="2006049" cy="365760"/>
          </a:xfrm>
        </p:grpSpPr>
        <p:sp>
          <p:nvSpPr>
            <p:cNvPr id="14" name="Action Button: Go to Beginning 13">
              <a:hlinkClick r:id="" action="ppaction://hlinkshowjump?jump=firstslide" highlightClick="1"/>
              <a:extLst>
                <a:ext uri="{FF2B5EF4-FFF2-40B4-BE49-F238E27FC236}">
                  <a16:creationId xmlns:a16="http://schemas.microsoft.com/office/drawing/2014/main" id="{F62F3CCC-58E5-403C-A0E8-BE6887AF7E54}"/>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Go Back or Previous 14">
              <a:hlinkClick r:id="" action="ppaction://hlinkshowjump?jump=previousslide" highlightClick="1"/>
              <a:extLst>
                <a:ext uri="{FF2B5EF4-FFF2-40B4-BE49-F238E27FC236}">
                  <a16:creationId xmlns:a16="http://schemas.microsoft.com/office/drawing/2014/main" id="{96D46E17-36C9-47BC-A6C5-CDEF0E02F6B8}"/>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Forward or Next 15">
              <a:hlinkClick r:id="" action="ppaction://hlinkshowjump?jump=nextslide" highlightClick="1"/>
              <a:extLst>
                <a:ext uri="{FF2B5EF4-FFF2-40B4-BE49-F238E27FC236}">
                  <a16:creationId xmlns:a16="http://schemas.microsoft.com/office/drawing/2014/main" id="{0535C110-CC37-4BCE-B33C-70851613D73F}"/>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Go to End 16">
              <a:hlinkClick r:id="rId6" action="ppaction://hlinksldjump" highlightClick="1"/>
              <a:extLst>
                <a:ext uri="{FF2B5EF4-FFF2-40B4-BE49-F238E27FC236}">
                  <a16:creationId xmlns:a16="http://schemas.microsoft.com/office/drawing/2014/main" id="{60D19AF3-A4ED-47BB-BB9A-39342F064474}"/>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7"/>
              <a:extLst>
                <a:ext uri="{FF2B5EF4-FFF2-40B4-BE49-F238E27FC236}">
                  <a16:creationId xmlns:a16="http://schemas.microsoft.com/office/drawing/2014/main" id="{193AB130-B02C-4791-BDBC-E55A162E9DF2}"/>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19" name="TextBox 18">
            <a:extLst>
              <a:ext uri="{FF2B5EF4-FFF2-40B4-BE49-F238E27FC236}">
                <a16:creationId xmlns:a16="http://schemas.microsoft.com/office/drawing/2014/main" id="{C6AEEE84-A252-4AF2-9334-C69CE54B0955}"/>
              </a:ext>
            </a:extLst>
          </p:cNvPr>
          <p:cNvSpPr txBox="1"/>
          <p:nvPr/>
        </p:nvSpPr>
        <p:spPr>
          <a:xfrm>
            <a:off x="2342424" y="6348750"/>
            <a:ext cx="1688511" cy="523220"/>
          </a:xfrm>
          <a:prstGeom prst="rect">
            <a:avLst/>
          </a:prstGeom>
          <a:noFill/>
        </p:spPr>
        <p:txBody>
          <a:bodyPr wrap="square" rtlCol="0">
            <a:spAutoFit/>
          </a:bodyPr>
          <a:lstStyle/>
          <a:p>
            <a:r>
              <a:rPr lang="en-US" sz="1400" b="1" dirty="0">
                <a:solidFill>
                  <a:schemeClr val="accent1">
                    <a:lumMod val="50000"/>
                  </a:schemeClr>
                </a:solidFill>
                <a:hlinkClick r:id="rId8" action="ppaction://hlinksldjump"/>
              </a:rPr>
              <a:t>Back to main report on race/Hispanic</a:t>
            </a:r>
            <a:endParaRPr lang="en-US" sz="1400" b="1" dirty="0">
              <a:solidFill>
                <a:schemeClr val="accent1">
                  <a:lumMod val="50000"/>
                </a:schemeClr>
              </a:solidFill>
            </a:endParaRPr>
          </a:p>
        </p:txBody>
      </p:sp>
    </p:spTree>
    <p:custDataLst>
      <p:tags r:id="rId1"/>
    </p:custDataLst>
    <p:extLst>
      <p:ext uri="{BB962C8B-B14F-4D97-AF65-F5344CB8AC3E}">
        <p14:creationId xmlns:p14="http://schemas.microsoft.com/office/powerpoint/2010/main" val="137707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84BE50-3DCF-4C16-95EF-54DFEC5547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34000" y="0"/>
            <a:ext cx="6858000" cy="6858000"/>
          </a:xfrm>
          <a:prstGeom prst="rect">
            <a:avLst/>
          </a:prstGeom>
        </p:spPr>
      </p:pic>
      <p:pic>
        <p:nvPicPr>
          <p:cNvPr id="5" name="Picture 4" descr="Map&#10;&#10;Description automatically generated">
            <a:extLst>
              <a:ext uri="{FF2B5EF4-FFF2-40B4-BE49-F238E27FC236}">
                <a16:creationId xmlns:a16="http://schemas.microsoft.com/office/drawing/2014/main" id="{A0BFF807-98B7-4A6C-965C-6DF5763D4C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6" name="Title 5">
            <a:extLst>
              <a:ext uri="{FF2B5EF4-FFF2-40B4-BE49-F238E27FC236}">
                <a16:creationId xmlns:a16="http://schemas.microsoft.com/office/drawing/2014/main" id="{D811C705-BDD4-44B7-B8CE-CBBA3039E4E9}"/>
              </a:ext>
            </a:extLst>
          </p:cNvPr>
          <p:cNvSpPr>
            <a:spLocks noGrp="1"/>
          </p:cNvSpPr>
          <p:nvPr>
            <p:ph type="title"/>
          </p:nvPr>
        </p:nvSpPr>
        <p:spPr/>
        <p:txBody>
          <a:bodyPr/>
          <a:lstStyle/>
          <a:p>
            <a:r>
              <a:rPr lang="en-US" dirty="0"/>
              <a:t>A More Detailed Look</a:t>
            </a:r>
          </a:p>
        </p:txBody>
      </p:sp>
      <p:sp>
        <p:nvSpPr>
          <p:cNvPr id="7" name="Content Placeholder 6">
            <a:extLst>
              <a:ext uri="{FF2B5EF4-FFF2-40B4-BE49-F238E27FC236}">
                <a16:creationId xmlns:a16="http://schemas.microsoft.com/office/drawing/2014/main" id="{8C692736-7C54-4739-99DF-CDE8D454104B}"/>
              </a:ext>
            </a:extLst>
          </p:cNvPr>
          <p:cNvSpPr>
            <a:spLocks noGrp="1"/>
          </p:cNvSpPr>
          <p:nvPr>
            <p:ph idx="1"/>
          </p:nvPr>
        </p:nvSpPr>
        <p:spPr/>
        <p:txBody>
          <a:bodyPr/>
          <a:lstStyle/>
          <a:p>
            <a:r>
              <a:rPr lang="en-US" dirty="0"/>
              <a:t>This map shows the distribution of the Black population in the inner counties of the Minneapolis, St. Paul, Bloomington Metro area.</a:t>
            </a:r>
          </a:p>
          <a:p>
            <a:r>
              <a:rPr lang="en-US" dirty="0"/>
              <a:t>The map is based on census block group data from the 2019 American Community Survey with one dot representing one Black Resident. </a:t>
            </a:r>
          </a:p>
          <a:p>
            <a:r>
              <a:rPr lang="en-US" dirty="0"/>
              <a:t>The block groups shaded in the darkest brown color are 61% or more Black. There are a number of such concentrations outside of the central city.</a:t>
            </a:r>
          </a:p>
          <a:p>
            <a:r>
              <a:rPr lang="en-US" dirty="0"/>
              <a:t>The map for the Portland area was constructed in the same manor using the 2019 ACS data. </a:t>
            </a:r>
          </a:p>
          <a:p>
            <a:r>
              <a:rPr lang="en-US" dirty="0"/>
              <a:t>The largest concentrations of Blacks in Portland are still in the historic core areas, but over the past twenty years there has been a shift to the eastern edge of the City and into Gresham. </a:t>
            </a:r>
          </a:p>
          <a:p>
            <a:r>
              <a:rPr lang="en-US" dirty="0"/>
              <a:t>Some of the block groups show that 28% or more of the residents are Black, although the concentrations are less dense than in Minneapolis and the color shadings are shifted downwards.</a:t>
            </a:r>
          </a:p>
        </p:txBody>
      </p:sp>
      <p:sp>
        <p:nvSpPr>
          <p:cNvPr id="2" name="Slide Number Placeholder 1">
            <a:extLst>
              <a:ext uri="{FF2B5EF4-FFF2-40B4-BE49-F238E27FC236}">
                <a16:creationId xmlns:a16="http://schemas.microsoft.com/office/drawing/2014/main" id="{571EC3CE-6750-44E6-949C-C9BE835444E3}"/>
              </a:ext>
            </a:extLst>
          </p:cNvPr>
          <p:cNvSpPr>
            <a:spLocks noGrp="1"/>
          </p:cNvSpPr>
          <p:nvPr>
            <p:ph type="sldNum" sz="quarter" idx="4"/>
          </p:nvPr>
        </p:nvSpPr>
        <p:spPr/>
        <p:txBody>
          <a:bodyPr/>
          <a:lstStyle/>
          <a:p>
            <a:fld id="{6F76CED3-3A32-4ECA-A687-1D1204EB9FF6}" type="slidenum">
              <a:rPr lang="en-US" smtClean="0"/>
              <a:t>42</a:t>
            </a:fld>
            <a:endParaRPr lang="en-US" dirty="0"/>
          </a:p>
        </p:txBody>
      </p:sp>
      <p:grpSp>
        <p:nvGrpSpPr>
          <p:cNvPr id="14" name="Group 13">
            <a:extLst>
              <a:ext uri="{FF2B5EF4-FFF2-40B4-BE49-F238E27FC236}">
                <a16:creationId xmlns:a16="http://schemas.microsoft.com/office/drawing/2014/main" id="{D35B8F5D-D5C3-407D-A453-750AA5E6B9AA}"/>
              </a:ext>
            </a:extLst>
          </p:cNvPr>
          <p:cNvGrpSpPr/>
          <p:nvPr/>
        </p:nvGrpSpPr>
        <p:grpSpPr>
          <a:xfrm>
            <a:off x="87067" y="6452900"/>
            <a:ext cx="2006049" cy="365760"/>
            <a:chOff x="87067" y="6452900"/>
            <a:chExt cx="2006049" cy="365760"/>
          </a:xfrm>
        </p:grpSpPr>
        <p:sp>
          <p:nvSpPr>
            <p:cNvPr id="15" name="Action Button: Go to Beginning 14">
              <a:hlinkClick r:id="" action="ppaction://hlinkshowjump?jump=firstslide" highlightClick="1"/>
              <a:extLst>
                <a:ext uri="{FF2B5EF4-FFF2-40B4-BE49-F238E27FC236}">
                  <a16:creationId xmlns:a16="http://schemas.microsoft.com/office/drawing/2014/main" id="{CC92C407-C2C0-4EF8-945A-43371A78B68B}"/>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Back or Previous 15">
              <a:hlinkClick r:id="" action="ppaction://hlinkshowjump?jump=previousslide" highlightClick="1"/>
              <a:extLst>
                <a:ext uri="{FF2B5EF4-FFF2-40B4-BE49-F238E27FC236}">
                  <a16:creationId xmlns:a16="http://schemas.microsoft.com/office/drawing/2014/main" id="{AD591F51-BDFB-42A5-943C-FFFF24402074}"/>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Go Forward or Next 16">
              <a:hlinkClick r:id="" action="ppaction://hlinkshowjump?jump=nextslide" highlightClick="1"/>
              <a:extLst>
                <a:ext uri="{FF2B5EF4-FFF2-40B4-BE49-F238E27FC236}">
                  <a16:creationId xmlns:a16="http://schemas.microsoft.com/office/drawing/2014/main" id="{15A027A9-B414-482C-83BF-6FC293CF0F7A}"/>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to End 17">
              <a:hlinkClick r:id="rId6" action="ppaction://hlinksldjump" highlightClick="1"/>
              <a:extLst>
                <a:ext uri="{FF2B5EF4-FFF2-40B4-BE49-F238E27FC236}">
                  <a16:creationId xmlns:a16="http://schemas.microsoft.com/office/drawing/2014/main" id="{B08EF25F-017E-4B1F-AA30-25BF33A78772}"/>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7"/>
              <a:extLst>
                <a:ext uri="{FF2B5EF4-FFF2-40B4-BE49-F238E27FC236}">
                  <a16:creationId xmlns:a16="http://schemas.microsoft.com/office/drawing/2014/main" id="{9EEF070E-D5C9-48F4-9B1A-63E15CD1E0FA}"/>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20" name="TextBox 19">
            <a:extLst>
              <a:ext uri="{FF2B5EF4-FFF2-40B4-BE49-F238E27FC236}">
                <a16:creationId xmlns:a16="http://schemas.microsoft.com/office/drawing/2014/main" id="{8A123F9F-91AE-4CB3-88C4-C831DB443D50}"/>
              </a:ext>
            </a:extLst>
          </p:cNvPr>
          <p:cNvSpPr txBox="1"/>
          <p:nvPr/>
        </p:nvSpPr>
        <p:spPr>
          <a:xfrm>
            <a:off x="2342424" y="6348750"/>
            <a:ext cx="1688511" cy="523220"/>
          </a:xfrm>
          <a:prstGeom prst="rect">
            <a:avLst/>
          </a:prstGeom>
          <a:noFill/>
        </p:spPr>
        <p:txBody>
          <a:bodyPr wrap="square" rtlCol="0">
            <a:spAutoFit/>
          </a:bodyPr>
          <a:lstStyle/>
          <a:p>
            <a:r>
              <a:rPr lang="en-US" sz="1400" b="1" dirty="0">
                <a:solidFill>
                  <a:schemeClr val="accent1">
                    <a:lumMod val="50000"/>
                  </a:schemeClr>
                </a:solidFill>
                <a:hlinkClick r:id="rId8" action="ppaction://hlinksldjump"/>
              </a:rPr>
              <a:t>Back to main report on race/Hispanic</a:t>
            </a:r>
            <a:endParaRPr lang="en-US" sz="1400" b="1" dirty="0">
              <a:solidFill>
                <a:schemeClr val="accent1">
                  <a:lumMod val="50000"/>
                </a:schemeClr>
              </a:solidFill>
            </a:endParaRPr>
          </a:p>
        </p:txBody>
      </p:sp>
    </p:spTree>
    <p:custDataLst>
      <p:tags r:id="rId1"/>
    </p:custDataLst>
    <p:extLst>
      <p:ext uri="{BB962C8B-B14F-4D97-AF65-F5344CB8AC3E}">
        <p14:creationId xmlns:p14="http://schemas.microsoft.com/office/powerpoint/2010/main" val="428241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BA13DB-5546-4517-B757-9BD5FB8F322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34000" y="57790"/>
            <a:ext cx="6858000" cy="6858000"/>
          </a:xfrm>
          <a:prstGeom prst="rect">
            <a:avLst/>
          </a:prstGeom>
        </p:spPr>
      </p:pic>
      <p:pic>
        <p:nvPicPr>
          <p:cNvPr id="3" name="Picture 2" descr="Map&#10;&#10;Description automatically generated">
            <a:extLst>
              <a:ext uri="{FF2B5EF4-FFF2-40B4-BE49-F238E27FC236}">
                <a16:creationId xmlns:a16="http://schemas.microsoft.com/office/drawing/2014/main" id="{B3E0575C-7007-4589-838B-DD887202F0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0" y="57790"/>
            <a:ext cx="6858000" cy="6858000"/>
          </a:xfrm>
          <a:prstGeom prst="rect">
            <a:avLst/>
          </a:prstGeom>
        </p:spPr>
      </p:pic>
      <p:sp>
        <p:nvSpPr>
          <p:cNvPr id="8" name="Title 7">
            <a:extLst>
              <a:ext uri="{FF2B5EF4-FFF2-40B4-BE49-F238E27FC236}">
                <a16:creationId xmlns:a16="http://schemas.microsoft.com/office/drawing/2014/main" id="{6D9591BF-0D5C-46F1-8D4A-6DB04E93B727}"/>
              </a:ext>
            </a:extLst>
          </p:cNvPr>
          <p:cNvSpPr>
            <a:spLocks noGrp="1"/>
          </p:cNvSpPr>
          <p:nvPr>
            <p:ph type="title"/>
          </p:nvPr>
        </p:nvSpPr>
        <p:spPr/>
        <p:txBody>
          <a:bodyPr/>
          <a:lstStyle/>
          <a:p>
            <a:r>
              <a:rPr lang="en-US" dirty="0"/>
              <a:t>Gentrification in Portland</a:t>
            </a:r>
          </a:p>
        </p:txBody>
      </p:sp>
      <p:sp>
        <p:nvSpPr>
          <p:cNvPr id="9" name="Content Placeholder 8">
            <a:extLst>
              <a:ext uri="{FF2B5EF4-FFF2-40B4-BE49-F238E27FC236}">
                <a16:creationId xmlns:a16="http://schemas.microsoft.com/office/drawing/2014/main" id="{F21BDAA2-6138-461D-8AD3-6301FC89A0CC}"/>
              </a:ext>
            </a:extLst>
          </p:cNvPr>
          <p:cNvSpPr>
            <a:spLocks noGrp="1"/>
          </p:cNvSpPr>
          <p:nvPr>
            <p:ph idx="1"/>
          </p:nvPr>
        </p:nvSpPr>
        <p:spPr>
          <a:xfrm>
            <a:off x="357051" y="940526"/>
            <a:ext cx="4302035" cy="5318171"/>
          </a:xfrm>
        </p:spPr>
        <p:txBody>
          <a:bodyPr/>
          <a:lstStyle/>
          <a:p>
            <a:r>
              <a:rPr lang="en-US" dirty="0"/>
              <a:t>This map shows the change by census tract in the combined ranking of percent in managerial, technical, and professional employment and the percent with a college degree or higher, following the work of David Ley.</a:t>
            </a:r>
          </a:p>
          <a:p>
            <a:r>
              <a:rPr lang="en-US" dirty="0"/>
              <a:t>From 1990 to 2000 there was a loss in the MLK-Alberta supertracts in the black core area. There also was a decline in the Hollywood and Belmont-Hawthorn-Division supertracts which impacted mainly White households. </a:t>
            </a:r>
          </a:p>
          <a:p>
            <a:r>
              <a:rPr lang="en-US" dirty="0"/>
              <a:t>From 2000 to 2010 the gain continued in the MKL-Alberta supertract but spread west to the Interstate </a:t>
            </a:r>
            <a:br>
              <a:rPr lang="en-US" dirty="0"/>
            </a:br>
            <a:r>
              <a:rPr lang="en-US" dirty="0"/>
              <a:t>Corridor and St Johns supertracts impacting, in part, Black households. </a:t>
            </a:r>
          </a:p>
          <a:p>
            <a:r>
              <a:rPr lang="en-US" dirty="0"/>
              <a:t>The earlier gentrification in the Belmont-Hawthorn-Division supertracts spread south to the Woodstock and Lents-Foster supertracts.</a:t>
            </a:r>
          </a:p>
          <a:p>
            <a:r>
              <a:rPr lang="en-US" dirty="0"/>
              <a:t>Gentrification played a role in the eastward shift in Portland’s Black population, particularly for those in rental housing. </a:t>
            </a:r>
          </a:p>
        </p:txBody>
      </p:sp>
      <p:pic>
        <p:nvPicPr>
          <p:cNvPr id="5" name="Picture 4">
            <a:extLst>
              <a:ext uri="{FF2B5EF4-FFF2-40B4-BE49-F238E27FC236}">
                <a16:creationId xmlns:a16="http://schemas.microsoft.com/office/drawing/2014/main" id="{9979C469-3585-498F-B2F5-496E032F059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334000" y="57790"/>
            <a:ext cx="6858000" cy="6858000"/>
          </a:xfrm>
          <a:prstGeom prst="rect">
            <a:avLst/>
          </a:prstGeom>
        </p:spPr>
      </p:pic>
      <p:pic>
        <p:nvPicPr>
          <p:cNvPr id="6" name="Picture 5" descr="Map&#10;&#10;Description automatically generated">
            <a:extLst>
              <a:ext uri="{FF2B5EF4-FFF2-40B4-BE49-F238E27FC236}">
                <a16:creationId xmlns:a16="http://schemas.microsoft.com/office/drawing/2014/main" id="{D204AC27-BD31-49BD-AB5B-CB33019247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000" y="57790"/>
            <a:ext cx="6858000" cy="6858000"/>
          </a:xfrm>
          <a:prstGeom prst="rect">
            <a:avLst/>
          </a:prstGeom>
        </p:spPr>
      </p:pic>
      <p:sp>
        <p:nvSpPr>
          <p:cNvPr id="10" name="TextBox 9">
            <a:extLst>
              <a:ext uri="{FF2B5EF4-FFF2-40B4-BE49-F238E27FC236}">
                <a16:creationId xmlns:a16="http://schemas.microsoft.com/office/drawing/2014/main" id="{EA8075FE-4FE2-4AAF-95D9-A3F87909E563}"/>
              </a:ext>
            </a:extLst>
          </p:cNvPr>
          <p:cNvSpPr txBox="1"/>
          <p:nvPr/>
        </p:nvSpPr>
        <p:spPr>
          <a:xfrm>
            <a:off x="593366" y="3111021"/>
            <a:ext cx="4065720" cy="261610"/>
          </a:xfrm>
          <a:prstGeom prst="rect">
            <a:avLst/>
          </a:prstGeom>
          <a:noFill/>
        </p:spPr>
        <p:txBody>
          <a:bodyPr wrap="square" rtlCol="0">
            <a:spAutoFit/>
          </a:bodyPr>
          <a:lstStyle/>
          <a:p>
            <a:r>
              <a:rPr lang="en-US" sz="1100" dirty="0"/>
              <a:t>One dot represents one Black person age 65+ in 2010.</a:t>
            </a:r>
          </a:p>
        </p:txBody>
      </p:sp>
      <p:sp>
        <p:nvSpPr>
          <p:cNvPr id="11" name="TextBox 10">
            <a:extLst>
              <a:ext uri="{FF2B5EF4-FFF2-40B4-BE49-F238E27FC236}">
                <a16:creationId xmlns:a16="http://schemas.microsoft.com/office/drawing/2014/main" id="{6E5C46D7-995B-4B28-83FF-52E0B678250B}"/>
              </a:ext>
            </a:extLst>
          </p:cNvPr>
          <p:cNvSpPr txBox="1"/>
          <p:nvPr/>
        </p:nvSpPr>
        <p:spPr>
          <a:xfrm>
            <a:off x="593366" y="4020904"/>
            <a:ext cx="4065720" cy="261610"/>
          </a:xfrm>
          <a:prstGeom prst="rect">
            <a:avLst/>
          </a:prstGeom>
          <a:noFill/>
        </p:spPr>
        <p:txBody>
          <a:bodyPr wrap="square" rtlCol="0">
            <a:spAutoFit/>
          </a:bodyPr>
          <a:lstStyle/>
          <a:p>
            <a:r>
              <a:rPr lang="en-US" sz="1100" dirty="0"/>
              <a:t>One dot represents one Black person age 65+ in 2010.</a:t>
            </a:r>
          </a:p>
        </p:txBody>
      </p:sp>
      <p:sp>
        <p:nvSpPr>
          <p:cNvPr id="2" name="Slide Number Placeholder 1">
            <a:extLst>
              <a:ext uri="{FF2B5EF4-FFF2-40B4-BE49-F238E27FC236}">
                <a16:creationId xmlns:a16="http://schemas.microsoft.com/office/drawing/2014/main" id="{80F4F628-AF5C-493B-AC7C-B972198DF738}"/>
              </a:ext>
            </a:extLst>
          </p:cNvPr>
          <p:cNvSpPr>
            <a:spLocks noGrp="1"/>
          </p:cNvSpPr>
          <p:nvPr>
            <p:ph type="sldNum" sz="quarter" idx="4"/>
          </p:nvPr>
        </p:nvSpPr>
        <p:spPr/>
        <p:txBody>
          <a:bodyPr/>
          <a:lstStyle/>
          <a:p>
            <a:fld id="{6F76CED3-3A32-4ECA-A687-1D1204EB9FF6}" type="slidenum">
              <a:rPr lang="en-US" smtClean="0"/>
              <a:t>43</a:t>
            </a:fld>
            <a:endParaRPr lang="en-US" dirty="0"/>
          </a:p>
        </p:txBody>
      </p:sp>
      <p:grpSp>
        <p:nvGrpSpPr>
          <p:cNvPr id="18" name="Group 17">
            <a:extLst>
              <a:ext uri="{FF2B5EF4-FFF2-40B4-BE49-F238E27FC236}">
                <a16:creationId xmlns:a16="http://schemas.microsoft.com/office/drawing/2014/main" id="{82D07951-C905-4648-B637-5EB494B7DBB2}"/>
              </a:ext>
            </a:extLst>
          </p:cNvPr>
          <p:cNvGrpSpPr/>
          <p:nvPr/>
        </p:nvGrpSpPr>
        <p:grpSpPr>
          <a:xfrm>
            <a:off x="87067" y="6452900"/>
            <a:ext cx="2006049" cy="365760"/>
            <a:chOff x="87067" y="6452900"/>
            <a:chExt cx="2006049" cy="365760"/>
          </a:xfrm>
        </p:grpSpPr>
        <p:sp>
          <p:nvSpPr>
            <p:cNvPr id="19" name="Action Button: Go to Beginning 18">
              <a:hlinkClick r:id="" action="ppaction://hlinkshowjump?jump=firstslide" highlightClick="1"/>
              <a:extLst>
                <a:ext uri="{FF2B5EF4-FFF2-40B4-BE49-F238E27FC236}">
                  <a16:creationId xmlns:a16="http://schemas.microsoft.com/office/drawing/2014/main" id="{0C4F26C4-D28E-43D7-B021-8DCCC2AB66F0}"/>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ction Button: Go Back or Previous 19">
              <a:hlinkClick r:id="" action="ppaction://hlinkshowjump?jump=previousslide" highlightClick="1"/>
              <a:extLst>
                <a:ext uri="{FF2B5EF4-FFF2-40B4-BE49-F238E27FC236}">
                  <a16:creationId xmlns:a16="http://schemas.microsoft.com/office/drawing/2014/main" id="{06808CC2-1D4C-45F4-BC7F-539E09E80EF5}"/>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ction Button: Go Forward or Next 20">
              <a:hlinkClick r:id="" action="ppaction://hlinkshowjump?jump=nextslide" highlightClick="1"/>
              <a:extLst>
                <a:ext uri="{FF2B5EF4-FFF2-40B4-BE49-F238E27FC236}">
                  <a16:creationId xmlns:a16="http://schemas.microsoft.com/office/drawing/2014/main" id="{C8CC49FB-2CD0-4F79-8473-E3D80ADFF73C}"/>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ction Button: Go to End 21">
              <a:hlinkClick r:id="rId8" action="ppaction://hlinksldjump" highlightClick="1"/>
              <a:extLst>
                <a:ext uri="{FF2B5EF4-FFF2-40B4-BE49-F238E27FC236}">
                  <a16:creationId xmlns:a16="http://schemas.microsoft.com/office/drawing/2014/main" id="{59AC0974-6D6A-4FD9-BCCB-06D611673B82}"/>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hlinkClick r:id="rId9"/>
              <a:extLst>
                <a:ext uri="{FF2B5EF4-FFF2-40B4-BE49-F238E27FC236}">
                  <a16:creationId xmlns:a16="http://schemas.microsoft.com/office/drawing/2014/main" id="{E4697789-EF50-4AC0-BBA6-A10061893D96}"/>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24" name="TextBox 23">
            <a:extLst>
              <a:ext uri="{FF2B5EF4-FFF2-40B4-BE49-F238E27FC236}">
                <a16:creationId xmlns:a16="http://schemas.microsoft.com/office/drawing/2014/main" id="{1051D150-A54E-4CB4-A1A7-6389D8191C36}"/>
              </a:ext>
            </a:extLst>
          </p:cNvPr>
          <p:cNvSpPr txBox="1"/>
          <p:nvPr/>
        </p:nvSpPr>
        <p:spPr>
          <a:xfrm>
            <a:off x="2342424" y="6348750"/>
            <a:ext cx="1688511" cy="523220"/>
          </a:xfrm>
          <a:prstGeom prst="rect">
            <a:avLst/>
          </a:prstGeom>
          <a:noFill/>
        </p:spPr>
        <p:txBody>
          <a:bodyPr wrap="square" rtlCol="0">
            <a:spAutoFit/>
          </a:bodyPr>
          <a:lstStyle/>
          <a:p>
            <a:r>
              <a:rPr lang="en-US" sz="1400" b="1" dirty="0">
                <a:solidFill>
                  <a:schemeClr val="accent1">
                    <a:lumMod val="50000"/>
                  </a:schemeClr>
                </a:solidFill>
                <a:hlinkClick r:id="rId10" action="ppaction://hlinksldjump"/>
              </a:rPr>
              <a:t>Back to main report on race/Hispanic</a:t>
            </a:r>
            <a:endParaRPr lang="en-US" sz="1400" b="1" dirty="0">
              <a:solidFill>
                <a:schemeClr val="accent1">
                  <a:lumMod val="50000"/>
                </a:schemeClr>
              </a:solidFill>
            </a:endParaRPr>
          </a:p>
        </p:txBody>
      </p:sp>
    </p:spTree>
    <p:custDataLst>
      <p:tags r:id="rId1"/>
    </p:custDataLst>
    <p:extLst>
      <p:ext uri="{BB962C8B-B14F-4D97-AF65-F5344CB8AC3E}">
        <p14:creationId xmlns:p14="http://schemas.microsoft.com/office/powerpoint/2010/main" val="309827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E23C3552-6726-4D91-A57E-CDBB7D6DD4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2331" y="80831"/>
            <a:ext cx="7772400" cy="6400800"/>
          </a:xfrm>
          <a:prstGeom prst="rect">
            <a:avLst/>
          </a:prstGeom>
        </p:spPr>
      </p:pic>
      <p:pic>
        <p:nvPicPr>
          <p:cNvPr id="5" name="Picture 4" descr="Map&#10;&#10;Description automatically generated">
            <a:extLst>
              <a:ext uri="{FF2B5EF4-FFF2-40B4-BE49-F238E27FC236}">
                <a16:creationId xmlns:a16="http://schemas.microsoft.com/office/drawing/2014/main" id="{AE4BCA93-5E81-478A-8826-2433A1B917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2331" y="80831"/>
            <a:ext cx="7772400" cy="6400800"/>
          </a:xfrm>
          <a:prstGeom prst="rect">
            <a:avLst/>
          </a:prstGeom>
        </p:spPr>
      </p:pic>
      <p:sp>
        <p:nvSpPr>
          <p:cNvPr id="2" name="Title 1">
            <a:extLst>
              <a:ext uri="{FF2B5EF4-FFF2-40B4-BE49-F238E27FC236}">
                <a16:creationId xmlns:a16="http://schemas.microsoft.com/office/drawing/2014/main" id="{3AF15589-A467-4314-AAC1-28D4BCD4365E}"/>
              </a:ext>
            </a:extLst>
          </p:cNvPr>
          <p:cNvSpPr>
            <a:spLocks noGrp="1"/>
          </p:cNvSpPr>
          <p:nvPr>
            <p:ph type="title"/>
          </p:nvPr>
        </p:nvSpPr>
        <p:spPr>
          <a:xfrm>
            <a:off x="247740" y="19878"/>
            <a:ext cx="3864034" cy="870857"/>
          </a:xfrm>
        </p:spPr>
        <p:txBody>
          <a:bodyPr/>
          <a:lstStyle/>
          <a:p>
            <a:r>
              <a:rPr lang="en-US" dirty="0"/>
              <a:t>Gentrification in Minneapolis-St. Paul</a:t>
            </a:r>
          </a:p>
        </p:txBody>
      </p:sp>
      <p:sp>
        <p:nvSpPr>
          <p:cNvPr id="3" name="Content Placeholder 2">
            <a:extLst>
              <a:ext uri="{FF2B5EF4-FFF2-40B4-BE49-F238E27FC236}">
                <a16:creationId xmlns:a16="http://schemas.microsoft.com/office/drawing/2014/main" id="{8337948D-D7A5-4C7D-ADE1-ACC992E1C44C}"/>
              </a:ext>
            </a:extLst>
          </p:cNvPr>
          <p:cNvSpPr>
            <a:spLocks noGrp="1"/>
          </p:cNvSpPr>
          <p:nvPr>
            <p:ph idx="1"/>
          </p:nvPr>
        </p:nvSpPr>
        <p:spPr>
          <a:xfrm>
            <a:off x="6349" y="4063608"/>
            <a:ext cx="1915371" cy="2764961"/>
          </a:xfrm>
        </p:spPr>
        <p:txBody>
          <a:bodyPr>
            <a:noAutofit/>
          </a:bodyPr>
          <a:lstStyle/>
          <a:p>
            <a:r>
              <a:rPr lang="en-US" sz="1500" dirty="0"/>
              <a:t>An interesting conclusion was that there was little change in the percentage of Blacks, Asians, and Hispanics between the neighborhoods that gentrified and those that did not.</a:t>
            </a:r>
          </a:p>
        </p:txBody>
      </p:sp>
      <p:pic>
        <p:nvPicPr>
          <p:cNvPr id="6" name="Picture 5">
            <a:extLst>
              <a:ext uri="{FF2B5EF4-FFF2-40B4-BE49-F238E27FC236}">
                <a16:creationId xmlns:a16="http://schemas.microsoft.com/office/drawing/2014/main" id="{59F06274-BB22-4BDD-B6EF-862C6A969066}"/>
              </a:ext>
            </a:extLst>
          </p:cNvPr>
          <p:cNvPicPr>
            <a:picLocks noChangeAspect="1"/>
          </p:cNvPicPr>
          <p:nvPr/>
        </p:nvPicPr>
        <p:blipFill>
          <a:blip r:embed="rId6"/>
          <a:stretch>
            <a:fillRect/>
          </a:stretch>
        </p:blipFill>
        <p:spPr>
          <a:xfrm>
            <a:off x="1921720" y="4063608"/>
            <a:ext cx="2485116" cy="2239412"/>
          </a:xfrm>
          <a:prstGeom prst="rect">
            <a:avLst/>
          </a:prstGeom>
        </p:spPr>
      </p:pic>
      <p:sp>
        <p:nvSpPr>
          <p:cNvPr id="7" name="TextBox 6">
            <a:extLst>
              <a:ext uri="{FF2B5EF4-FFF2-40B4-BE49-F238E27FC236}">
                <a16:creationId xmlns:a16="http://schemas.microsoft.com/office/drawing/2014/main" id="{25ABB1C0-4333-4318-831E-7E80F393541E}"/>
              </a:ext>
            </a:extLst>
          </p:cNvPr>
          <p:cNvSpPr txBox="1"/>
          <p:nvPr/>
        </p:nvSpPr>
        <p:spPr>
          <a:xfrm>
            <a:off x="5387009" y="6541265"/>
            <a:ext cx="6804991" cy="261610"/>
          </a:xfrm>
          <a:prstGeom prst="rect">
            <a:avLst/>
          </a:prstGeom>
          <a:noFill/>
        </p:spPr>
        <p:txBody>
          <a:bodyPr wrap="square" rtlCol="0">
            <a:spAutoFit/>
          </a:bodyPr>
          <a:lstStyle/>
          <a:p>
            <a:r>
              <a:rPr lang="en-US" sz="1100" dirty="0"/>
              <a:t>Source: Center for Urban and Regional Affairs, the University of Minnesota</a:t>
            </a:r>
            <a:r>
              <a:rPr lang="en-US" sz="1100" i="1" dirty="0"/>
              <a:t>, The Diversity of Gentrification</a:t>
            </a:r>
            <a:r>
              <a:rPr lang="en-US" sz="1100" dirty="0"/>
              <a:t>, 2019.</a:t>
            </a:r>
          </a:p>
        </p:txBody>
      </p:sp>
      <p:sp>
        <p:nvSpPr>
          <p:cNvPr id="9" name="Content Placeholder 2">
            <a:extLst>
              <a:ext uri="{FF2B5EF4-FFF2-40B4-BE49-F238E27FC236}">
                <a16:creationId xmlns:a16="http://schemas.microsoft.com/office/drawing/2014/main" id="{A35C85E6-ED90-4DF6-88F9-E313A003D884}"/>
              </a:ext>
            </a:extLst>
          </p:cNvPr>
          <p:cNvSpPr txBox="1">
            <a:spLocks/>
          </p:cNvSpPr>
          <p:nvPr/>
        </p:nvSpPr>
        <p:spPr>
          <a:xfrm>
            <a:off x="1" y="884496"/>
            <a:ext cx="4502222" cy="33649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t>The Center for Urban and Regional Affairs at the University of Minnesota has carried out studies on gentrification in the Twin Cities.</a:t>
            </a:r>
          </a:p>
          <a:p>
            <a:r>
              <a:rPr lang="en-US" sz="1500" dirty="0"/>
              <a:t>This map shows census tracts judged to be vulnerable to gentrification. Those in orange gentrified, those in yellow did not.</a:t>
            </a:r>
          </a:p>
          <a:p>
            <a:r>
              <a:rPr lang="en-US" sz="1500" dirty="0"/>
              <a:t>Here the distribution of the Black population is shown with 1 dot representing 20 persons. Those areas with many blacks are more likely to be vulnerable to gentrification.</a:t>
            </a:r>
          </a:p>
          <a:p>
            <a:r>
              <a:rPr lang="en-US" sz="1500" dirty="0"/>
              <a:t>The study found that gentrifying tracts were whiter than those that did not but that many tracts that gentrified had large shares of people with color.</a:t>
            </a:r>
          </a:p>
        </p:txBody>
      </p:sp>
      <p:sp>
        <p:nvSpPr>
          <p:cNvPr id="4" name="Rectangle: Beveled 3">
            <a:extLst>
              <a:ext uri="{FF2B5EF4-FFF2-40B4-BE49-F238E27FC236}">
                <a16:creationId xmlns:a16="http://schemas.microsoft.com/office/drawing/2014/main" id="{06A76723-56AD-4222-AF71-40ED9AAB720A}"/>
              </a:ext>
            </a:extLst>
          </p:cNvPr>
          <p:cNvSpPr/>
          <p:nvPr/>
        </p:nvSpPr>
        <p:spPr>
          <a:xfrm>
            <a:off x="6343973" y="3099661"/>
            <a:ext cx="134319" cy="123986"/>
          </a:xfrm>
          <a:prstGeom prst="bevel">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11DF80D0-5B16-4854-84ED-79A550B7B879}"/>
              </a:ext>
            </a:extLst>
          </p:cNvPr>
          <p:cNvSpPr>
            <a:spLocks noGrp="1"/>
          </p:cNvSpPr>
          <p:nvPr>
            <p:ph type="sldNum" sz="quarter" idx="4"/>
          </p:nvPr>
        </p:nvSpPr>
        <p:spPr/>
        <p:txBody>
          <a:bodyPr/>
          <a:lstStyle/>
          <a:p>
            <a:fld id="{6F76CED3-3A32-4ECA-A687-1D1204EB9FF6}" type="slidenum">
              <a:rPr lang="en-US" smtClean="0"/>
              <a:t>44</a:t>
            </a:fld>
            <a:endParaRPr lang="en-US" dirty="0"/>
          </a:p>
        </p:txBody>
      </p:sp>
      <p:grpSp>
        <p:nvGrpSpPr>
          <p:cNvPr id="17" name="Group 16">
            <a:extLst>
              <a:ext uri="{FF2B5EF4-FFF2-40B4-BE49-F238E27FC236}">
                <a16:creationId xmlns:a16="http://schemas.microsoft.com/office/drawing/2014/main" id="{7BA22FF1-E6E0-4454-BDD1-D16474E242B7}"/>
              </a:ext>
            </a:extLst>
          </p:cNvPr>
          <p:cNvGrpSpPr/>
          <p:nvPr/>
        </p:nvGrpSpPr>
        <p:grpSpPr>
          <a:xfrm>
            <a:off x="87067" y="6452900"/>
            <a:ext cx="2006049" cy="365760"/>
            <a:chOff x="87067" y="6452900"/>
            <a:chExt cx="2006049" cy="365760"/>
          </a:xfrm>
        </p:grpSpPr>
        <p:sp>
          <p:nvSpPr>
            <p:cNvPr id="18" name="Action Button: Go to Beginning 17">
              <a:hlinkClick r:id="" action="ppaction://hlinkshowjump?jump=firstslide" highlightClick="1"/>
              <a:extLst>
                <a:ext uri="{FF2B5EF4-FFF2-40B4-BE49-F238E27FC236}">
                  <a16:creationId xmlns:a16="http://schemas.microsoft.com/office/drawing/2014/main" id="{DDC40723-FD59-4B4F-921B-0A0F9EC63E1C}"/>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ction Button: Go Back or Previous 18">
              <a:hlinkClick r:id="" action="ppaction://hlinkshowjump?jump=previousslide" highlightClick="1"/>
              <a:extLst>
                <a:ext uri="{FF2B5EF4-FFF2-40B4-BE49-F238E27FC236}">
                  <a16:creationId xmlns:a16="http://schemas.microsoft.com/office/drawing/2014/main" id="{02820196-7EA8-42F5-AAC3-4EB0EB7624C6}"/>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ction Button: Go Forward or Next 19">
              <a:hlinkClick r:id="" action="ppaction://hlinkshowjump?jump=nextslide" highlightClick="1"/>
              <a:extLst>
                <a:ext uri="{FF2B5EF4-FFF2-40B4-BE49-F238E27FC236}">
                  <a16:creationId xmlns:a16="http://schemas.microsoft.com/office/drawing/2014/main" id="{519A88F3-8815-416A-94AA-BED6D0EE1FEE}"/>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ction Button: Go to End 20">
              <a:hlinkClick r:id="rId7" action="ppaction://hlinksldjump" highlightClick="1"/>
              <a:extLst>
                <a:ext uri="{FF2B5EF4-FFF2-40B4-BE49-F238E27FC236}">
                  <a16:creationId xmlns:a16="http://schemas.microsoft.com/office/drawing/2014/main" id="{8496D3F3-129E-4D37-BCBF-6325FDA6850D}"/>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hlinkClick r:id="rId8"/>
              <a:extLst>
                <a:ext uri="{FF2B5EF4-FFF2-40B4-BE49-F238E27FC236}">
                  <a16:creationId xmlns:a16="http://schemas.microsoft.com/office/drawing/2014/main" id="{7D929FAC-1420-4602-BE83-D8CB5B28B0D1}"/>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23" name="TextBox 22">
            <a:extLst>
              <a:ext uri="{FF2B5EF4-FFF2-40B4-BE49-F238E27FC236}">
                <a16:creationId xmlns:a16="http://schemas.microsoft.com/office/drawing/2014/main" id="{78E48A46-B514-4632-A933-214BD1D3152C}"/>
              </a:ext>
            </a:extLst>
          </p:cNvPr>
          <p:cNvSpPr txBox="1"/>
          <p:nvPr/>
        </p:nvSpPr>
        <p:spPr>
          <a:xfrm>
            <a:off x="2342424" y="6348750"/>
            <a:ext cx="1688511" cy="523220"/>
          </a:xfrm>
          <a:prstGeom prst="rect">
            <a:avLst/>
          </a:prstGeom>
          <a:noFill/>
        </p:spPr>
        <p:txBody>
          <a:bodyPr wrap="square" rtlCol="0">
            <a:spAutoFit/>
          </a:bodyPr>
          <a:lstStyle/>
          <a:p>
            <a:r>
              <a:rPr lang="en-US" sz="1400" b="1" dirty="0">
                <a:solidFill>
                  <a:schemeClr val="accent1">
                    <a:lumMod val="50000"/>
                  </a:schemeClr>
                </a:solidFill>
                <a:hlinkClick r:id="rId9" action="ppaction://hlinksldjump"/>
              </a:rPr>
              <a:t>Back to main report on race/Hispanic</a:t>
            </a:r>
            <a:endParaRPr lang="en-US" sz="1400" b="1" dirty="0">
              <a:solidFill>
                <a:schemeClr val="accent1">
                  <a:lumMod val="50000"/>
                </a:schemeClr>
              </a:solidFill>
            </a:endParaRPr>
          </a:p>
        </p:txBody>
      </p:sp>
    </p:spTree>
    <p:custDataLst>
      <p:tags r:id="rId1"/>
    </p:custDataLst>
    <p:extLst>
      <p:ext uri="{BB962C8B-B14F-4D97-AF65-F5344CB8AC3E}">
        <p14:creationId xmlns:p14="http://schemas.microsoft.com/office/powerpoint/2010/main" val="54053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58E9E-F99A-4825-A6F0-D7A412BE67FC}"/>
              </a:ext>
            </a:extLst>
          </p:cNvPr>
          <p:cNvSpPr>
            <a:spLocks noGrp="1"/>
          </p:cNvSpPr>
          <p:nvPr>
            <p:ph type="title"/>
          </p:nvPr>
        </p:nvSpPr>
        <p:spPr>
          <a:xfrm>
            <a:off x="4078659" y="2157984"/>
            <a:ext cx="4302035" cy="870857"/>
          </a:xfrm>
        </p:spPr>
        <p:txBody>
          <a:bodyPr/>
          <a:lstStyle/>
          <a:p>
            <a:pPr algn="ctr"/>
            <a:r>
              <a:rPr lang="en-US" dirty="0"/>
              <a:t>End of Portland Minneapolis Comparison</a:t>
            </a:r>
          </a:p>
        </p:txBody>
      </p:sp>
      <p:sp>
        <p:nvSpPr>
          <p:cNvPr id="3" name="Slide Number Placeholder 2">
            <a:extLst>
              <a:ext uri="{FF2B5EF4-FFF2-40B4-BE49-F238E27FC236}">
                <a16:creationId xmlns:a16="http://schemas.microsoft.com/office/drawing/2014/main" id="{DA141320-6916-4832-BDD4-75223414BADF}"/>
              </a:ext>
            </a:extLst>
          </p:cNvPr>
          <p:cNvSpPr>
            <a:spLocks noGrp="1"/>
          </p:cNvSpPr>
          <p:nvPr>
            <p:ph type="sldNum" sz="quarter" idx="4"/>
          </p:nvPr>
        </p:nvSpPr>
        <p:spPr/>
        <p:txBody>
          <a:bodyPr/>
          <a:lstStyle/>
          <a:p>
            <a:fld id="{6F76CED3-3A32-4ECA-A687-1D1204EB9FF6}" type="slidenum">
              <a:rPr lang="en-US" smtClean="0"/>
              <a:t>45</a:t>
            </a:fld>
            <a:endParaRPr lang="en-US" dirty="0"/>
          </a:p>
        </p:txBody>
      </p:sp>
      <p:grpSp>
        <p:nvGrpSpPr>
          <p:cNvPr id="11" name="Group 10">
            <a:extLst>
              <a:ext uri="{FF2B5EF4-FFF2-40B4-BE49-F238E27FC236}">
                <a16:creationId xmlns:a16="http://schemas.microsoft.com/office/drawing/2014/main" id="{D53BD553-ABE9-4F45-8C07-292C6662727F}"/>
              </a:ext>
            </a:extLst>
          </p:cNvPr>
          <p:cNvGrpSpPr/>
          <p:nvPr/>
        </p:nvGrpSpPr>
        <p:grpSpPr>
          <a:xfrm>
            <a:off x="38372" y="5655212"/>
            <a:ext cx="2006049" cy="365760"/>
            <a:chOff x="87067" y="6452900"/>
            <a:chExt cx="2006049" cy="365760"/>
          </a:xfrm>
        </p:grpSpPr>
        <p:sp>
          <p:nvSpPr>
            <p:cNvPr id="12" name="Action Button: Go to Beginning 11">
              <a:hlinkClick r:id="" action="ppaction://hlinkshowjump?jump=firstslide" highlightClick="1"/>
              <a:extLst>
                <a:ext uri="{FF2B5EF4-FFF2-40B4-BE49-F238E27FC236}">
                  <a16:creationId xmlns:a16="http://schemas.microsoft.com/office/drawing/2014/main" id="{8C2E63E5-613F-4D64-87D4-EF28278585C8}"/>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Go Back or Previous 12">
              <a:hlinkClick r:id="" action="ppaction://hlinkshowjump?jump=previousslide" highlightClick="1"/>
              <a:extLst>
                <a:ext uri="{FF2B5EF4-FFF2-40B4-BE49-F238E27FC236}">
                  <a16:creationId xmlns:a16="http://schemas.microsoft.com/office/drawing/2014/main" id="{2A78C8BE-C158-4C7B-8493-71CADF48F0F0}"/>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Go Forward or Next 13">
              <a:hlinkClick r:id="" action="ppaction://hlinkshowjump?jump=nextslide" highlightClick="1"/>
              <a:extLst>
                <a:ext uri="{FF2B5EF4-FFF2-40B4-BE49-F238E27FC236}">
                  <a16:creationId xmlns:a16="http://schemas.microsoft.com/office/drawing/2014/main" id="{06BAFCD3-EDAA-437A-9E48-678E62E6AE8E}"/>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Go to End 14">
              <a:hlinkClick r:id="rId4" action="ppaction://hlinksldjump" highlightClick="1"/>
              <a:extLst>
                <a:ext uri="{FF2B5EF4-FFF2-40B4-BE49-F238E27FC236}">
                  <a16:creationId xmlns:a16="http://schemas.microsoft.com/office/drawing/2014/main" id="{0B8CCE9C-D4CC-4DE6-A2A6-82809FD8DAF3}"/>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5"/>
              <a:extLst>
                <a:ext uri="{FF2B5EF4-FFF2-40B4-BE49-F238E27FC236}">
                  <a16:creationId xmlns:a16="http://schemas.microsoft.com/office/drawing/2014/main" id="{D9A7E0A9-36A8-441E-9691-CEC2D71BACD7}"/>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17" name="TextBox 16">
            <a:extLst>
              <a:ext uri="{FF2B5EF4-FFF2-40B4-BE49-F238E27FC236}">
                <a16:creationId xmlns:a16="http://schemas.microsoft.com/office/drawing/2014/main" id="{360ECC91-39BE-4A21-ABE6-D3A1A342BE62}"/>
              </a:ext>
            </a:extLst>
          </p:cNvPr>
          <p:cNvSpPr txBox="1"/>
          <p:nvPr/>
        </p:nvSpPr>
        <p:spPr>
          <a:xfrm>
            <a:off x="3897020" y="6413343"/>
            <a:ext cx="6826889" cy="276999"/>
          </a:xfrm>
          <a:prstGeom prst="rect">
            <a:avLst/>
          </a:prstGeom>
          <a:noFill/>
        </p:spPr>
        <p:txBody>
          <a:bodyPr wrap="square">
            <a:spAutoFit/>
          </a:bodyPr>
          <a:lstStyle/>
          <a:p>
            <a:r>
              <a:rPr lang="en-US" sz="1200" dirty="0">
                <a:solidFill>
                  <a:srgbClr val="714B25"/>
                </a:solidFill>
              </a:rPr>
              <a:t>Source: </a:t>
            </a:r>
            <a:r>
              <a:rPr lang="en-US" sz="1200" dirty="0" err="1">
                <a:solidFill>
                  <a:srgbClr val="714B25"/>
                </a:solidFill>
              </a:rPr>
              <a:t>Final_PPT_Links</a:t>
            </a:r>
            <a:r>
              <a:rPr lang="en-US" sz="1200" dirty="0">
                <a:solidFill>
                  <a:srgbClr val="714B25"/>
                </a:solidFill>
              </a:rPr>
              <a:t>\R3_RaceHispanicOrigin_12_akd_drl5.pptx</a:t>
            </a:r>
          </a:p>
        </p:txBody>
      </p:sp>
      <p:pic>
        <p:nvPicPr>
          <p:cNvPr id="18" name="Picture 17">
            <a:extLst>
              <a:ext uri="{FF2B5EF4-FFF2-40B4-BE49-F238E27FC236}">
                <a16:creationId xmlns:a16="http://schemas.microsoft.com/office/drawing/2014/main" id="{0BB8B956-1A7A-4FFF-BB6D-83C8654E89ED}"/>
              </a:ext>
            </a:extLst>
          </p:cNvPr>
          <p:cNvPicPr>
            <a:picLocks noChangeAspect="1"/>
          </p:cNvPicPr>
          <p:nvPr/>
        </p:nvPicPr>
        <p:blipFill>
          <a:blip r:embed="rId6"/>
          <a:stretch>
            <a:fillRect/>
          </a:stretch>
        </p:blipFill>
        <p:spPr>
          <a:xfrm>
            <a:off x="8885490" y="5838092"/>
            <a:ext cx="2425258" cy="575251"/>
          </a:xfrm>
          <a:prstGeom prst="rect">
            <a:avLst/>
          </a:prstGeom>
        </p:spPr>
      </p:pic>
      <p:sp>
        <p:nvSpPr>
          <p:cNvPr id="19" name="TextBox 18">
            <a:extLst>
              <a:ext uri="{FF2B5EF4-FFF2-40B4-BE49-F238E27FC236}">
                <a16:creationId xmlns:a16="http://schemas.microsoft.com/office/drawing/2014/main" id="{8F0A1F55-9306-43ED-A96C-359B0C9D8FF3}"/>
              </a:ext>
            </a:extLst>
          </p:cNvPr>
          <p:cNvSpPr txBox="1"/>
          <p:nvPr/>
        </p:nvSpPr>
        <p:spPr>
          <a:xfrm>
            <a:off x="291788" y="6151733"/>
            <a:ext cx="1688511" cy="523220"/>
          </a:xfrm>
          <a:prstGeom prst="rect">
            <a:avLst/>
          </a:prstGeom>
          <a:noFill/>
        </p:spPr>
        <p:txBody>
          <a:bodyPr wrap="square" rtlCol="0">
            <a:spAutoFit/>
          </a:bodyPr>
          <a:lstStyle/>
          <a:p>
            <a:r>
              <a:rPr lang="en-US" sz="1400" b="1" dirty="0">
                <a:solidFill>
                  <a:schemeClr val="accent1">
                    <a:lumMod val="50000"/>
                  </a:schemeClr>
                </a:solidFill>
                <a:hlinkClick r:id="rId7" action="ppaction://hlinksldjump"/>
              </a:rPr>
              <a:t>Back to main report on race/Hispanic</a:t>
            </a:r>
            <a:endParaRPr lang="en-US" sz="1400" b="1" dirty="0">
              <a:solidFill>
                <a:schemeClr val="accent1">
                  <a:lumMod val="50000"/>
                </a:schemeClr>
              </a:solidFill>
            </a:endParaRPr>
          </a:p>
        </p:txBody>
      </p:sp>
    </p:spTree>
    <p:custDataLst>
      <p:tags r:id="rId1"/>
    </p:custDataLst>
    <p:extLst>
      <p:ext uri="{BB962C8B-B14F-4D97-AF65-F5344CB8AC3E}">
        <p14:creationId xmlns:p14="http://schemas.microsoft.com/office/powerpoint/2010/main" val="12159113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1"/>
          <p:cNvSpPr txBox="1">
            <a:spLocks noGrp="1"/>
          </p:cNvSpPr>
          <p:nvPr>
            <p:ph type="ctrTitle"/>
          </p:nvPr>
        </p:nvSpPr>
        <p:spPr>
          <a:xfrm>
            <a:off x="1136515" y="196435"/>
            <a:ext cx="9144000" cy="1270458"/>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2F5496"/>
              </a:buClr>
              <a:buSzPts val="4800"/>
              <a:buFont typeface="Calibri"/>
              <a:buNone/>
            </a:pPr>
            <a:r>
              <a:rPr lang="en-US" dirty="0"/>
              <a:t>The State of Aging in Portland</a:t>
            </a:r>
            <a:endParaRPr dirty="0"/>
          </a:p>
        </p:txBody>
      </p:sp>
      <p:sp>
        <p:nvSpPr>
          <p:cNvPr id="306" name="Google Shape;306;p1"/>
          <p:cNvSpPr txBox="1">
            <a:spLocks noGrp="1"/>
          </p:cNvSpPr>
          <p:nvPr>
            <p:ph type="subTitle" idx="1"/>
          </p:nvPr>
        </p:nvSpPr>
        <p:spPr>
          <a:xfrm>
            <a:off x="2167152" y="1684906"/>
            <a:ext cx="7387526"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714B25"/>
              </a:buClr>
              <a:buSzPts val="3600"/>
              <a:buNone/>
            </a:pPr>
            <a:r>
              <a:rPr lang="en-US" dirty="0"/>
              <a:t>Information on Data Sources </a:t>
            </a:r>
          </a:p>
          <a:p>
            <a:pPr marL="0" lvl="0" indent="0" algn="ctr" rtl="0">
              <a:lnSpc>
                <a:spcPct val="90000"/>
              </a:lnSpc>
              <a:spcBef>
                <a:spcPts val="0"/>
              </a:spcBef>
              <a:spcAft>
                <a:spcPts val="0"/>
              </a:spcAft>
              <a:buClr>
                <a:srgbClr val="714B25"/>
              </a:buClr>
              <a:buSzPts val="3600"/>
              <a:buNone/>
            </a:pPr>
            <a:r>
              <a:rPr lang="en-US" dirty="0"/>
              <a:t>and Geographies</a:t>
            </a:r>
            <a:endParaRPr dirty="0"/>
          </a:p>
        </p:txBody>
      </p:sp>
      <p:pic>
        <p:nvPicPr>
          <p:cNvPr id="5" name="Picture 4">
            <a:extLst>
              <a:ext uri="{FF2B5EF4-FFF2-40B4-BE49-F238E27FC236}">
                <a16:creationId xmlns:a16="http://schemas.microsoft.com/office/drawing/2014/main" id="{CE7E0995-FD0B-4A26-A918-D5430171E3F8}"/>
              </a:ext>
            </a:extLst>
          </p:cNvPr>
          <p:cNvPicPr>
            <a:picLocks noChangeAspect="1"/>
          </p:cNvPicPr>
          <p:nvPr/>
        </p:nvPicPr>
        <p:blipFill>
          <a:blip r:embed="rId4"/>
          <a:stretch>
            <a:fillRect/>
          </a:stretch>
        </p:blipFill>
        <p:spPr>
          <a:xfrm>
            <a:off x="8982045" y="6000553"/>
            <a:ext cx="3009671" cy="713869"/>
          </a:xfrm>
          <a:prstGeom prst="rect">
            <a:avLst/>
          </a:prstGeom>
        </p:spPr>
      </p:pic>
      <p:sp>
        <p:nvSpPr>
          <p:cNvPr id="6" name="Content Placeholder 2">
            <a:extLst>
              <a:ext uri="{FF2B5EF4-FFF2-40B4-BE49-F238E27FC236}">
                <a16:creationId xmlns:a16="http://schemas.microsoft.com/office/drawing/2014/main" id="{804C791D-6B21-453C-971B-B2888331EB00}"/>
              </a:ext>
            </a:extLst>
          </p:cNvPr>
          <p:cNvSpPr txBox="1">
            <a:spLocks/>
          </p:cNvSpPr>
          <p:nvPr/>
        </p:nvSpPr>
        <p:spPr>
          <a:xfrm>
            <a:off x="1947098" y="3151180"/>
            <a:ext cx="3860884" cy="228663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b="0" kern="1200">
                <a:solidFill>
                  <a:srgbClr val="714B2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kern="1200">
                <a:solidFill>
                  <a:srgbClr val="714B25"/>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kern="1200">
                <a:solidFill>
                  <a:srgbClr val="714B25"/>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mj-lt"/>
              <a:buAutoNum type="arabicPeriod"/>
            </a:pPr>
            <a:r>
              <a:rPr lang="en-US" sz="1600" dirty="0">
                <a:hlinkClick r:id="rId5" action="ppaction://hlinksldjump"/>
              </a:rPr>
              <a:t>Background for study</a:t>
            </a:r>
            <a:endParaRPr lang="en-US" sz="1600" dirty="0"/>
          </a:p>
          <a:p>
            <a:pPr marL="342900" indent="-342900" algn="l">
              <a:lnSpc>
                <a:spcPct val="100000"/>
              </a:lnSpc>
              <a:buFont typeface="+mj-lt"/>
              <a:buAutoNum type="arabicPeriod"/>
            </a:pPr>
            <a:r>
              <a:rPr lang="en-US" sz="1600" dirty="0">
                <a:hlinkClick r:id="rId6" action="ppaction://hlinksldjump"/>
              </a:rPr>
              <a:t>The Decennial Census</a:t>
            </a:r>
            <a:endParaRPr lang="en-US" sz="1600" dirty="0"/>
          </a:p>
          <a:p>
            <a:pPr marL="342900" indent="-342900" algn="l">
              <a:lnSpc>
                <a:spcPct val="100000"/>
              </a:lnSpc>
              <a:buFont typeface="+mj-lt"/>
              <a:buAutoNum type="arabicPeriod"/>
            </a:pPr>
            <a:r>
              <a:rPr lang="en-US" sz="1600" dirty="0">
                <a:hlinkClick r:id="rId7" action="ppaction://hlinksldjump"/>
              </a:rPr>
              <a:t>The American Community Survey (ACS)</a:t>
            </a:r>
            <a:endParaRPr lang="en-US" sz="1600" dirty="0"/>
          </a:p>
          <a:p>
            <a:pPr marL="342900" indent="-342900" algn="l">
              <a:lnSpc>
                <a:spcPct val="100000"/>
              </a:lnSpc>
              <a:buFont typeface="+mj-lt"/>
              <a:buAutoNum type="arabicPeriod"/>
            </a:pPr>
            <a:r>
              <a:rPr lang="en-US" sz="1600" dirty="0">
                <a:hlinkClick r:id="rId8" action="ppaction://hlinksldjump"/>
              </a:rPr>
              <a:t>Supertracts</a:t>
            </a:r>
            <a:endParaRPr lang="en-US" sz="1600" dirty="0"/>
          </a:p>
          <a:p>
            <a:pPr marL="342900" indent="-342900" algn="l">
              <a:lnSpc>
                <a:spcPct val="100000"/>
              </a:lnSpc>
              <a:buFont typeface="+mj-lt"/>
              <a:buAutoNum type="arabicPeriod"/>
            </a:pPr>
            <a:r>
              <a:rPr lang="en-US" sz="1600" dirty="0">
                <a:hlinkClick r:id="rId9" action="ppaction://hlinksldjump"/>
              </a:rPr>
              <a:t>The American Housing Survey (AHS)</a:t>
            </a:r>
            <a:endParaRPr lang="en-US" sz="1600" dirty="0"/>
          </a:p>
          <a:p>
            <a:pPr marL="342900" indent="-342900" algn="l">
              <a:lnSpc>
                <a:spcPct val="100000"/>
              </a:lnSpc>
              <a:buFont typeface="+mj-lt"/>
              <a:buAutoNum type="arabicPeriod"/>
            </a:pPr>
            <a:r>
              <a:rPr lang="en-US" sz="1600" dirty="0">
                <a:hlinkClick r:id="rId10" action="ppaction://hlinksldjump"/>
              </a:rPr>
              <a:t>20 Comparison cities</a:t>
            </a:r>
            <a:endParaRPr lang="en-US" sz="1600" dirty="0"/>
          </a:p>
          <a:p>
            <a:pPr marL="342900" indent="-342900" algn="l">
              <a:lnSpc>
                <a:spcPct val="100000"/>
              </a:lnSpc>
              <a:buFont typeface="+mj-lt"/>
              <a:buAutoNum type="arabicPeriod"/>
            </a:pPr>
            <a:endParaRPr lang="en-US" sz="1600" dirty="0"/>
          </a:p>
          <a:p>
            <a:pPr>
              <a:lnSpc>
                <a:spcPct val="100000"/>
              </a:lnSpc>
            </a:pPr>
            <a:endParaRPr lang="en-US" sz="1600" dirty="0"/>
          </a:p>
        </p:txBody>
      </p:sp>
      <p:sp>
        <p:nvSpPr>
          <p:cNvPr id="7" name="Content Placeholder 2">
            <a:extLst>
              <a:ext uri="{FF2B5EF4-FFF2-40B4-BE49-F238E27FC236}">
                <a16:creationId xmlns:a16="http://schemas.microsoft.com/office/drawing/2014/main" id="{CC780E75-AF9B-48A5-9BFA-9A315756A365}"/>
              </a:ext>
            </a:extLst>
          </p:cNvPr>
          <p:cNvSpPr txBox="1">
            <a:spLocks/>
          </p:cNvSpPr>
          <p:nvPr/>
        </p:nvSpPr>
        <p:spPr>
          <a:xfrm>
            <a:off x="5921520" y="3151180"/>
            <a:ext cx="3633158" cy="228663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b="0" kern="1200">
                <a:solidFill>
                  <a:srgbClr val="714B2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kern="1200">
                <a:solidFill>
                  <a:srgbClr val="714B25"/>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kern="1200">
                <a:solidFill>
                  <a:srgbClr val="714B25"/>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AutoNum type="arabicPeriod" startAt="7"/>
            </a:pPr>
            <a:r>
              <a:rPr lang="en-US" sz="1600" dirty="0">
                <a:hlinkClick r:id="rId11" action="ppaction://hlinksldjump"/>
              </a:rPr>
              <a:t>Geography issues</a:t>
            </a:r>
            <a:endParaRPr lang="en-US" sz="1600" dirty="0"/>
          </a:p>
          <a:p>
            <a:pPr marL="342900" indent="-342900" algn="l">
              <a:lnSpc>
                <a:spcPct val="100000"/>
              </a:lnSpc>
              <a:buAutoNum type="arabicPeriod" startAt="7"/>
            </a:pPr>
            <a:r>
              <a:rPr lang="en-US" sz="1600" dirty="0">
                <a:hlinkClick r:id="rId12" action="ppaction://hlinksldjump"/>
              </a:rPr>
              <a:t>Portland’s Inner and outer suburbs</a:t>
            </a:r>
            <a:endParaRPr lang="en-US" sz="1600" dirty="0"/>
          </a:p>
          <a:p>
            <a:pPr marL="342900" indent="-342900" algn="l">
              <a:lnSpc>
                <a:spcPct val="100000"/>
              </a:lnSpc>
              <a:buAutoNum type="arabicPeriod" startAt="7"/>
            </a:pPr>
            <a:r>
              <a:rPr lang="en-US" sz="1600" dirty="0">
                <a:hlinkClick r:id="rId13" action="ppaction://hlinksldjump"/>
              </a:rPr>
              <a:t>The ACS Public Use Microsample</a:t>
            </a:r>
            <a:endParaRPr lang="en-US" sz="1600" dirty="0"/>
          </a:p>
          <a:p>
            <a:pPr marL="342900" indent="-342900" algn="l">
              <a:lnSpc>
                <a:spcPct val="100000"/>
              </a:lnSpc>
              <a:buAutoNum type="arabicPeriod" startAt="7"/>
            </a:pPr>
            <a:r>
              <a:rPr lang="en-US" sz="1600" dirty="0">
                <a:hlinkClick r:id="rId14" action="ppaction://hlinksldjump"/>
              </a:rPr>
              <a:t>Nomenclature for race and ethnicity</a:t>
            </a:r>
            <a:endParaRPr lang="en-US" sz="1600" dirty="0"/>
          </a:p>
          <a:p>
            <a:pPr marL="342900" indent="-342900" algn="l">
              <a:lnSpc>
                <a:spcPct val="100000"/>
              </a:lnSpc>
              <a:buAutoNum type="arabicPeriod" startAt="7"/>
            </a:pPr>
            <a:r>
              <a:rPr lang="en-US" sz="1600" dirty="0">
                <a:hlinkClick r:id="rId15" action="ppaction://hlinksldjump"/>
              </a:rPr>
              <a:t>Census group quarters</a:t>
            </a:r>
            <a:endParaRPr lang="en-US" sz="1600" dirty="0"/>
          </a:p>
          <a:p>
            <a:pPr algn="l">
              <a:lnSpc>
                <a:spcPct val="100000"/>
              </a:lnSpc>
            </a:pPr>
            <a:endParaRPr lang="en-US" sz="1600" dirty="0"/>
          </a:p>
          <a:p>
            <a:pPr marL="342900" indent="-342900" algn="l">
              <a:lnSpc>
                <a:spcPct val="100000"/>
              </a:lnSpc>
              <a:buAutoNum type="arabicPeriod" startAt="7"/>
            </a:pPr>
            <a:endParaRPr lang="en-US" sz="1600" dirty="0"/>
          </a:p>
          <a:p>
            <a:pPr marL="342900" indent="-342900" algn="l">
              <a:lnSpc>
                <a:spcPct val="100000"/>
              </a:lnSpc>
              <a:buFont typeface="+mj-lt"/>
              <a:buAutoNum type="arabicPeriod"/>
            </a:pPr>
            <a:endParaRPr lang="en-US" sz="1600" dirty="0"/>
          </a:p>
          <a:p>
            <a:pPr>
              <a:lnSpc>
                <a:spcPct val="100000"/>
              </a:lnSpc>
            </a:pPr>
            <a:endParaRPr lang="en-US" sz="1600" dirty="0"/>
          </a:p>
        </p:txBody>
      </p:sp>
      <p:grpSp>
        <p:nvGrpSpPr>
          <p:cNvPr id="14" name="Group 13">
            <a:extLst>
              <a:ext uri="{FF2B5EF4-FFF2-40B4-BE49-F238E27FC236}">
                <a16:creationId xmlns:a16="http://schemas.microsoft.com/office/drawing/2014/main" id="{A0484F2C-5523-4F9B-8B49-0013A36EF973}"/>
              </a:ext>
            </a:extLst>
          </p:cNvPr>
          <p:cNvGrpSpPr/>
          <p:nvPr/>
        </p:nvGrpSpPr>
        <p:grpSpPr>
          <a:xfrm>
            <a:off x="87067" y="6452900"/>
            <a:ext cx="2006049" cy="365760"/>
            <a:chOff x="87067" y="6452900"/>
            <a:chExt cx="2006049" cy="365760"/>
          </a:xfrm>
        </p:grpSpPr>
        <p:sp>
          <p:nvSpPr>
            <p:cNvPr id="15" name="Action Button: Go to Beginning 14">
              <a:hlinkClick r:id="" action="ppaction://hlinkshowjump?jump=firstslide" highlightClick="1"/>
              <a:extLst>
                <a:ext uri="{FF2B5EF4-FFF2-40B4-BE49-F238E27FC236}">
                  <a16:creationId xmlns:a16="http://schemas.microsoft.com/office/drawing/2014/main" id="{946BC003-E3D5-48B6-B2FE-3BFFC3FAC4E9}"/>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Back or Previous 15">
              <a:hlinkClick r:id="" action="ppaction://hlinkshowjump?jump=previousslide" highlightClick="1"/>
              <a:extLst>
                <a:ext uri="{FF2B5EF4-FFF2-40B4-BE49-F238E27FC236}">
                  <a16:creationId xmlns:a16="http://schemas.microsoft.com/office/drawing/2014/main" id="{1114428C-70AE-40E7-AB2A-A87FB3B94332}"/>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Go Forward or Next 16">
              <a:hlinkClick r:id="" action="ppaction://hlinkshowjump?jump=nextslide" highlightClick="1"/>
              <a:extLst>
                <a:ext uri="{FF2B5EF4-FFF2-40B4-BE49-F238E27FC236}">
                  <a16:creationId xmlns:a16="http://schemas.microsoft.com/office/drawing/2014/main" id="{18FA550E-C746-4AE0-97B1-AB3CF4433649}"/>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to End 17">
              <a:hlinkClick r:id="rId16" action="ppaction://hlinksldjump" highlightClick="1"/>
              <a:extLst>
                <a:ext uri="{FF2B5EF4-FFF2-40B4-BE49-F238E27FC236}">
                  <a16:creationId xmlns:a16="http://schemas.microsoft.com/office/drawing/2014/main" id="{2FE4DEB5-0926-4316-8EE4-021880EB4806}"/>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17"/>
              <a:extLst>
                <a:ext uri="{FF2B5EF4-FFF2-40B4-BE49-F238E27FC236}">
                  <a16:creationId xmlns:a16="http://schemas.microsoft.com/office/drawing/2014/main" id="{42A03523-F6F9-44FF-8626-E6AFCE1CA7CF}"/>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D3D4F8-A6B8-4AE6-8C39-8DBBFBB4E55C}"/>
              </a:ext>
            </a:extLst>
          </p:cNvPr>
          <p:cNvSpPr>
            <a:spLocks noGrp="1"/>
          </p:cNvSpPr>
          <p:nvPr>
            <p:ph type="title"/>
          </p:nvPr>
        </p:nvSpPr>
        <p:spPr>
          <a:xfrm>
            <a:off x="318140" y="192793"/>
            <a:ext cx="5985384" cy="642026"/>
          </a:xfrm>
        </p:spPr>
        <p:txBody>
          <a:bodyPr/>
          <a:lstStyle/>
          <a:p>
            <a:r>
              <a:rPr lang="en-US" dirty="0"/>
              <a:t>About </a:t>
            </a:r>
            <a:r>
              <a:rPr lang="en-US" i="1" dirty="0"/>
              <a:t>The State of Aging in Portland </a:t>
            </a:r>
            <a:r>
              <a:rPr lang="en-US" dirty="0"/>
              <a:t>Report and Navigating the Findings</a:t>
            </a:r>
          </a:p>
        </p:txBody>
      </p:sp>
      <p:sp>
        <p:nvSpPr>
          <p:cNvPr id="5" name="Content Placeholder 4">
            <a:extLst>
              <a:ext uri="{FF2B5EF4-FFF2-40B4-BE49-F238E27FC236}">
                <a16:creationId xmlns:a16="http://schemas.microsoft.com/office/drawing/2014/main" id="{FCDD099D-BC9C-4EF8-BA7A-EB6DEBA29DC5}"/>
              </a:ext>
            </a:extLst>
          </p:cNvPr>
          <p:cNvSpPr>
            <a:spLocks noGrp="1"/>
          </p:cNvSpPr>
          <p:nvPr>
            <p:ph idx="1"/>
          </p:nvPr>
        </p:nvSpPr>
        <p:spPr>
          <a:xfrm>
            <a:off x="318140" y="1040676"/>
            <a:ext cx="6124224" cy="5477888"/>
          </a:xfrm>
        </p:spPr>
        <p:txBody>
          <a:bodyPr>
            <a:normAutofit lnSpcReduction="10000"/>
          </a:bodyPr>
          <a:lstStyle/>
          <a:p>
            <a:pPr>
              <a:lnSpc>
                <a:spcPct val="107000"/>
              </a:lnSpc>
              <a:spcBef>
                <a:spcPts val="60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This presentation includes seven sections developed as part of a study for the City of Portland by the Institute on Aging at Portland State University (PSU), Portland, Ore. The study, titled </a:t>
            </a:r>
            <a:r>
              <a:rPr lang="en-US" i="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T</a:t>
            </a:r>
            <a:r>
              <a:rPr lang="en-US" i="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he State of Aging in Portland</a:t>
            </a:r>
            <a:r>
              <a:rPr lang="en-US" dirty="0">
                <a:effectLst/>
                <a:latin typeface="Calibri" panose="020F0502020204030204" pitchFamily="34" charset="0"/>
                <a:ea typeface="Calibri" panose="020F0502020204030204" pitchFamily="34" charset="0"/>
                <a:cs typeface="Times New Roman" panose="02020603050405020304" pitchFamily="18" charset="0"/>
              </a:rPr>
              <a:t>, was undertaken to provide guidance to local government and members of the broad and informal “aging network” of service  providers, advocates, and others in Portland and the region so that that they can better understand, and address trends related to Portland and the region’s population aging. </a:t>
            </a:r>
          </a:p>
          <a:p>
            <a:pPr>
              <a:lnSpc>
                <a:spcPct val="107000"/>
              </a:lnSpc>
              <a:spcBef>
                <a:spcPts val="600"/>
              </a:spcBef>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Funding source: </a:t>
            </a:r>
            <a:r>
              <a:rPr lang="en-US" dirty="0">
                <a:latin typeface="Calibri" panose="020F0502020204030204" pitchFamily="34" charset="0"/>
                <a:ea typeface="Calibri" panose="020F0502020204030204" pitchFamily="34" charset="0"/>
                <a:cs typeface="Times New Roman" panose="02020603050405020304" pitchFamily="18" charset="0"/>
              </a:rPr>
              <a:t>T</a:t>
            </a:r>
            <a:r>
              <a:rPr lang="en-US" dirty="0">
                <a:effectLst/>
                <a:latin typeface="Calibri" panose="020F0502020204030204" pitchFamily="34" charset="0"/>
                <a:ea typeface="Calibri" panose="020F0502020204030204" pitchFamily="34" charset="0"/>
                <a:cs typeface="Times New Roman" panose="02020603050405020304" pitchFamily="18" charset="0"/>
              </a:rPr>
              <a:t>he City of Portland, Community Health and Access program.</a:t>
            </a:r>
          </a:p>
          <a:p>
            <a:pPr marL="0">
              <a:lnSpc>
                <a:spcPct val="100000"/>
              </a:lnSpc>
              <a:spcBef>
                <a:spcPts val="600"/>
              </a:spcBef>
              <a:spcAft>
                <a:spcPts val="600"/>
              </a:spcAft>
            </a:pPr>
            <a:r>
              <a:rPr lang="en-US" b="1" dirty="0">
                <a:latin typeface="Calibri" panose="020F0502020204030204" pitchFamily="34" charset="0"/>
                <a:ea typeface="Calibri" panose="020F0502020204030204" pitchFamily="34" charset="0"/>
                <a:cs typeface="Times New Roman" panose="02020603050405020304" pitchFamily="18" charset="0"/>
              </a:rPr>
              <a:t>Project staff included:</a:t>
            </a:r>
          </a:p>
          <a:p>
            <a:pPr marL="457200" lvl="1">
              <a:lnSpc>
                <a:spcPct val="100000"/>
              </a:lnSpc>
              <a:spcBef>
                <a:spcPts val="600"/>
              </a:spcBef>
              <a:spcAft>
                <a:spcPts val="600"/>
              </a:spcAft>
            </a:pPr>
            <a:r>
              <a:rPr lang="en-US" dirty="0">
                <a:effectLst/>
                <a:latin typeface="Calibri" panose="020F0502020204030204" pitchFamily="34" charset="0"/>
                <a:ea typeface="Calibri" panose="020F0502020204030204" pitchFamily="34" charset="0"/>
                <a:cs typeface="Times New Roman" panose="02020603050405020304" pitchFamily="18" charset="0"/>
              </a:rPr>
              <a:t>Alan DeLaTorre, PhD, Adjunct Faculty, Institute on Aging, PSU; team leader and analytical perspectives; </a:t>
            </a:r>
            <a:r>
              <a:rPr lang="en-US" dirty="0">
                <a:latin typeface="Calibri" panose="020F0502020204030204" pitchFamily="34" charset="0"/>
                <a:ea typeface="Calibri" panose="020F0502020204030204" pitchFamily="34" charset="0"/>
                <a:cs typeface="Times New Roman" panose="02020603050405020304" pitchFamily="18" charset="0"/>
                <a:hlinkClick r:id="rId4"/>
              </a:rPr>
              <a:t>aland@pdx.edu</a:t>
            </a:r>
            <a:r>
              <a:rPr lang="en-US" dirty="0">
                <a:latin typeface="Calibri" panose="020F0502020204030204" pitchFamily="34" charset="0"/>
                <a:ea typeface="Calibri" panose="020F0502020204030204" pitchFamily="34" charset="0"/>
                <a:cs typeface="Times New Roman" panose="02020603050405020304" pitchFamily="18" charset="0"/>
              </a:rPr>
              <a:t> (he now serves as the City of Portland’s Age-friendly City program manager and can be contacted at </a:t>
            </a:r>
            <a:r>
              <a:rPr lang="en-US" dirty="0">
                <a:latin typeface="Calibri" panose="020F0502020204030204" pitchFamily="34" charset="0"/>
                <a:ea typeface="Calibri" panose="020F0502020204030204" pitchFamily="34" charset="0"/>
                <a:cs typeface="Times New Roman" panose="02020603050405020304" pitchFamily="18" charset="0"/>
                <a:hlinkClick r:id="rId5"/>
              </a:rPr>
              <a:t>Alan.DeLaTorre@portlandoregon.gov</a:t>
            </a:r>
            <a:r>
              <a:rPr lang="en-US" dirty="0">
                <a:latin typeface="Calibri" panose="020F0502020204030204" pitchFamily="34" charset="0"/>
                <a:ea typeface="Calibri" panose="020F0502020204030204" pitchFamily="34" charset="0"/>
                <a:cs typeface="Times New Roman" panose="02020603050405020304" pitchFamily="18"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457200" lvl="1">
              <a:lnSpc>
                <a:spcPct val="100000"/>
              </a:lnSpc>
              <a:spcBef>
                <a:spcPts val="600"/>
              </a:spcBef>
              <a:spcAft>
                <a:spcPts val="600"/>
              </a:spcAft>
            </a:pPr>
            <a:r>
              <a:rPr lang="en-US" dirty="0">
                <a:effectLst/>
                <a:latin typeface="Calibri" panose="020F0502020204030204" pitchFamily="34" charset="0"/>
                <a:ea typeface="Calibri" panose="020F0502020204030204" pitchFamily="34" charset="0"/>
                <a:cs typeface="Times New Roman" panose="02020603050405020304" pitchFamily="18" charset="0"/>
              </a:rPr>
              <a:t>D. Richard Lycan, PhD, Professor Emeritus and Senior Research Associate, Institute on Aging, PSU; volunteer, analyst of demographic </a:t>
            </a:r>
            <a:r>
              <a:rPr lang="en-US" dirty="0">
                <a:latin typeface="Calibri" panose="020F0502020204030204" pitchFamily="34" charset="0"/>
                <a:ea typeface="Calibri" panose="020F0502020204030204" pitchFamily="34" charset="0"/>
                <a:cs typeface="Times New Roman" panose="02020603050405020304" pitchFamily="18" charset="0"/>
              </a:rPr>
              <a:t>data, mapping, </a:t>
            </a:r>
            <a:r>
              <a:rPr lang="en-US" dirty="0">
                <a:effectLst/>
                <a:latin typeface="Calibri" panose="020F0502020204030204" pitchFamily="34" charset="0"/>
                <a:ea typeface="Calibri" panose="020F0502020204030204" pitchFamily="34" charset="0"/>
                <a:cs typeface="Times New Roman" panose="02020603050405020304" pitchFamily="18" charset="0"/>
              </a:rPr>
              <a:t>and creator of PowerPoints; </a:t>
            </a:r>
            <a:r>
              <a:rPr lang="en-US" dirty="0">
                <a:effectLst/>
                <a:latin typeface="Calibri" panose="020F0502020204030204" pitchFamily="34" charset="0"/>
                <a:ea typeface="Calibri" panose="020F0502020204030204" pitchFamily="34" charset="0"/>
                <a:cs typeface="Times New Roman" panose="02020603050405020304" pitchFamily="18" charset="0"/>
                <a:hlinkClick r:id="rId6"/>
              </a:rPr>
              <a:t>lycand@pdx.edu</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457200" lvl="1">
              <a:lnSpc>
                <a:spcPct val="100000"/>
              </a:lnSpc>
              <a:spcBef>
                <a:spcPts val="600"/>
              </a:spcBef>
              <a:spcAft>
                <a:spcPts val="600"/>
              </a:spcAft>
            </a:pPr>
            <a:r>
              <a:rPr lang="en-US" dirty="0">
                <a:effectLst/>
                <a:latin typeface="Calibri" panose="020F0502020204030204" pitchFamily="34" charset="0"/>
                <a:ea typeface="Calibri" panose="020F0502020204030204" pitchFamily="34" charset="0"/>
                <a:cs typeface="Times New Roman" panose="02020603050405020304" pitchFamily="18" charset="0"/>
              </a:rPr>
              <a:t>Margaret B. Neal, PhD, Professor Emerita of Urban Studies and Planning and former Director of the Institute on Aging (2003-2017); analyzed age-related differences and similarities in responses to the City’s survey on livability, the 2019 Portland Insights Survey; </a:t>
            </a:r>
            <a:r>
              <a:rPr lang="en-US" dirty="0">
                <a:effectLst/>
                <a:latin typeface="Calibri" panose="020F0502020204030204" pitchFamily="34" charset="0"/>
                <a:ea typeface="Calibri" panose="020F0502020204030204" pitchFamily="34" charset="0"/>
                <a:cs typeface="Times New Roman" panose="02020603050405020304" pitchFamily="18" charset="0"/>
                <a:hlinkClick r:id="rId7"/>
              </a:rPr>
              <a:t>nealm@pdx.edu</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457200" lvl="1">
              <a:lnSpc>
                <a:spcPct val="100000"/>
              </a:lnSpc>
              <a:spcBef>
                <a:spcPts val="600"/>
              </a:spcBef>
              <a:spcAft>
                <a:spcPts val="600"/>
              </a:spcAft>
            </a:pPr>
            <a:r>
              <a:rPr lang="en-US" dirty="0">
                <a:effectLst/>
                <a:latin typeface="Calibri" panose="020F0502020204030204" pitchFamily="34" charset="0"/>
                <a:ea typeface="Calibri" panose="020F0502020204030204" pitchFamily="34" charset="0"/>
                <a:cs typeface="Times New Roman" panose="02020603050405020304" pitchFamily="18" charset="0"/>
              </a:rPr>
              <a:t>Paula Carder, PhD, Director of the Institute on Aging; project oversight; </a:t>
            </a:r>
            <a:r>
              <a:rPr lang="en-US" dirty="0">
                <a:effectLst/>
                <a:latin typeface="Calibri" panose="020F0502020204030204" pitchFamily="34" charset="0"/>
                <a:ea typeface="Calibri" panose="020F0502020204030204" pitchFamily="34" charset="0"/>
                <a:cs typeface="Times New Roman" panose="02020603050405020304" pitchFamily="18" charset="0"/>
                <a:hlinkClick r:id="rId8"/>
              </a:rPr>
              <a:t>carderp@pdx.edu</a:t>
            </a:r>
            <a:r>
              <a:rPr lang="en-US" dirty="0">
                <a:effectLst/>
                <a:latin typeface="Calibri" panose="020F0502020204030204" pitchFamily="34" charset="0"/>
                <a:ea typeface="Calibri" panose="020F0502020204030204" pitchFamily="34" charset="0"/>
                <a:cs typeface="Times New Roman" panose="02020603050405020304" pitchFamily="18" charset="0"/>
              </a:rPr>
              <a:t>.</a:t>
            </a:r>
          </a:p>
          <a:p>
            <a:pPr marL="0">
              <a:lnSpc>
                <a:spcPct val="107000"/>
              </a:lnSpc>
              <a:spcBef>
                <a:spcPts val="0"/>
              </a:spcBef>
              <a:spcAft>
                <a:spcPts val="80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dirty="0"/>
          </a:p>
        </p:txBody>
      </p:sp>
      <p:sp>
        <p:nvSpPr>
          <p:cNvPr id="6" name="Content Placeholder 4">
            <a:extLst>
              <a:ext uri="{FF2B5EF4-FFF2-40B4-BE49-F238E27FC236}">
                <a16:creationId xmlns:a16="http://schemas.microsoft.com/office/drawing/2014/main" id="{4753A3C6-F3B8-4E31-8498-BBCDDBFA08C1}"/>
              </a:ext>
            </a:extLst>
          </p:cNvPr>
          <p:cNvSpPr txBox="1">
            <a:spLocks/>
          </p:cNvSpPr>
          <p:nvPr/>
        </p:nvSpPr>
        <p:spPr>
          <a:xfrm>
            <a:off x="6442364" y="1109948"/>
            <a:ext cx="5665995" cy="5408616"/>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Bef>
                <a:spcPts val="0"/>
              </a:spcBef>
              <a:spcAft>
                <a:spcPts val="800"/>
              </a:spcAft>
            </a:pPr>
            <a:r>
              <a:rPr lang="en-US" sz="2500" b="1" dirty="0"/>
              <a:t>Additional support </a:t>
            </a:r>
            <a:r>
              <a:rPr lang="en-US" sz="2500" dirty="0"/>
              <a:t>was received from faculty at PSU’s Institute on Aging and Population Research Center, and staff from the City of Portland, Metro, Multnomah County, and Home Forward.</a:t>
            </a:r>
          </a:p>
          <a:p>
            <a:pPr>
              <a:lnSpc>
                <a:spcPct val="107000"/>
              </a:lnSpc>
              <a:spcBef>
                <a:spcPts val="0"/>
              </a:spcBef>
              <a:spcAft>
                <a:spcPts val="800"/>
              </a:spcAft>
            </a:pPr>
            <a:r>
              <a:rPr lang="en-US" sz="2500" b="1" dirty="0"/>
              <a:t>We encourage viewers to make full use of our work</a:t>
            </a:r>
            <a:r>
              <a:rPr lang="en-US" sz="2500" dirty="0"/>
              <a:t>, including maps and charts, in their research. Content is best viewed using the web-based iSpring modules (see navigation tips below). Content, such as maps and charts, may be best accessed from downloaded PowerPoint files as they will have the highest resolution for viewing and reuse. </a:t>
            </a:r>
          </a:p>
          <a:p>
            <a:pPr>
              <a:lnSpc>
                <a:spcPct val="107000"/>
              </a:lnSpc>
              <a:spcBef>
                <a:spcPts val="0"/>
              </a:spcBef>
              <a:spcAft>
                <a:spcPts val="800"/>
              </a:spcAft>
            </a:pPr>
            <a:r>
              <a:rPr lang="en-US" sz="2500" dirty="0"/>
              <a:t>Individual pages of this report may be cited as:</a:t>
            </a:r>
          </a:p>
          <a:p>
            <a:pPr marL="457200" lvl="1" indent="0">
              <a:lnSpc>
                <a:spcPct val="107000"/>
              </a:lnSpc>
              <a:spcBef>
                <a:spcPts val="0"/>
              </a:spcBef>
              <a:spcAft>
                <a:spcPts val="800"/>
              </a:spcAft>
              <a:buNone/>
            </a:pPr>
            <a:r>
              <a:rPr lang="en-US" sz="2500" dirty="0" err="1"/>
              <a:t>DeLaTorre</a:t>
            </a:r>
            <a:r>
              <a:rPr lang="en-US" sz="2500" dirty="0"/>
              <a:t>, A., Lycan, D. R., &amp; Neal, M. B. (2021). </a:t>
            </a:r>
            <a:r>
              <a:rPr lang="en-US" sz="2500" i="1" dirty="0"/>
              <a:t>State of Aging in Portland</a:t>
            </a:r>
            <a:r>
              <a:rPr lang="en-US" sz="2500" dirty="0"/>
              <a:t>. Institute on Aging, Portland State University, slide no. #. Retrieved from: </a:t>
            </a:r>
            <a:r>
              <a:rPr lang="en-US" sz="2500" dirty="0">
                <a:hlinkClick r:id="rId9"/>
              </a:rPr>
              <a:t>https://soaportland.cupa.pdx.edu/. </a:t>
            </a:r>
            <a:endParaRPr lang="en-US" sz="2500" dirty="0"/>
          </a:p>
          <a:p>
            <a:pPr>
              <a:lnSpc>
                <a:spcPct val="100000"/>
              </a:lnSpc>
            </a:pPr>
            <a:r>
              <a:rPr lang="en-US" sz="2500" b="1" dirty="0"/>
              <a:t>Software used in this study:</a:t>
            </a:r>
          </a:p>
          <a:p>
            <a:pPr lvl="1">
              <a:lnSpc>
                <a:spcPct val="100000"/>
              </a:lnSpc>
            </a:pPr>
            <a:r>
              <a:rPr lang="en-US" sz="2500" dirty="0"/>
              <a:t>From Office 365 Excel for analysis and building tables  and charts and PowerPoint for slide creation.</a:t>
            </a:r>
          </a:p>
          <a:p>
            <a:pPr lvl="1">
              <a:lnSpc>
                <a:spcPct val="100000"/>
              </a:lnSpc>
            </a:pPr>
            <a:r>
              <a:rPr lang="en-US" sz="2500" dirty="0"/>
              <a:t>From Environmental Research Institute ArcMap 10.4 for geospatial analysis and mapping.</a:t>
            </a:r>
          </a:p>
          <a:p>
            <a:pPr lvl="1">
              <a:lnSpc>
                <a:spcPct val="100000"/>
              </a:lnSpc>
            </a:pPr>
            <a:r>
              <a:rPr lang="en-US" sz="2500" dirty="0"/>
              <a:t>From iSpring eLearning Software iSpring Converter Pro 10 to transform PowerPoint to HTML5.</a:t>
            </a:r>
          </a:p>
          <a:p>
            <a:pPr lvl="1">
              <a:lnSpc>
                <a:spcPct val="100000"/>
              </a:lnSpc>
            </a:pPr>
            <a:r>
              <a:rPr lang="en-US" sz="2500" dirty="0"/>
              <a:t>From IBM SPSS statistics for data analysis</a:t>
            </a:r>
          </a:p>
          <a:p>
            <a:pPr marL="0" indent="0">
              <a:lnSpc>
                <a:spcPct val="107000"/>
              </a:lnSpc>
              <a:spcBef>
                <a:spcPts val="0"/>
              </a:spcBef>
              <a:spcAft>
                <a:spcPts val="800"/>
              </a:spcAft>
              <a:buNone/>
            </a:pPr>
            <a:endParaRPr lang="en-US" dirty="0"/>
          </a:p>
        </p:txBody>
      </p:sp>
      <p:sp>
        <p:nvSpPr>
          <p:cNvPr id="3" name="Slide Number Placeholder 2">
            <a:extLst>
              <a:ext uri="{FF2B5EF4-FFF2-40B4-BE49-F238E27FC236}">
                <a16:creationId xmlns:a16="http://schemas.microsoft.com/office/drawing/2014/main" id="{31179CF2-2974-4896-BEF5-7E14A2B8B7B4}"/>
              </a:ext>
            </a:extLst>
          </p:cNvPr>
          <p:cNvSpPr>
            <a:spLocks noGrp="1"/>
          </p:cNvSpPr>
          <p:nvPr>
            <p:ph type="sldNum" sz="quarter" idx="10"/>
          </p:nvPr>
        </p:nvSpPr>
        <p:spPr>
          <a:xfrm>
            <a:off x="11724880" y="-7995"/>
            <a:ext cx="467120"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714B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D94638-C64A-4DDE-B054-01DFA9B82032}" type="slidenum">
              <a:rPr lang="en-US" smtClean="0"/>
              <a:pPr/>
              <a:t>47</a:t>
            </a:fld>
            <a:endParaRPr lang="en-US"/>
          </a:p>
        </p:txBody>
      </p:sp>
      <p:sp>
        <p:nvSpPr>
          <p:cNvPr id="20" name="TextBox 19">
            <a:extLst>
              <a:ext uri="{FF2B5EF4-FFF2-40B4-BE49-F238E27FC236}">
                <a16:creationId xmlns:a16="http://schemas.microsoft.com/office/drawing/2014/main" id="{DAECF9D4-C35A-4034-8FDE-DE4106ABC198}"/>
              </a:ext>
            </a:extLst>
          </p:cNvPr>
          <p:cNvSpPr txBox="1"/>
          <p:nvPr/>
        </p:nvSpPr>
        <p:spPr>
          <a:xfrm>
            <a:off x="12712682" y="-20164"/>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sp>
        <p:nvSpPr>
          <p:cNvPr id="21" name="TextBox 20">
            <a:extLst>
              <a:ext uri="{FF2B5EF4-FFF2-40B4-BE49-F238E27FC236}">
                <a16:creationId xmlns:a16="http://schemas.microsoft.com/office/drawing/2014/main" id="{B7328D9E-E3FF-41D0-92F2-6213DAE83519}"/>
              </a:ext>
            </a:extLst>
          </p:cNvPr>
          <p:cNvSpPr txBox="1"/>
          <p:nvPr/>
        </p:nvSpPr>
        <p:spPr>
          <a:xfrm>
            <a:off x="12712682" y="737502"/>
            <a:ext cx="650052" cy="5262979"/>
          </a:xfrm>
          <a:prstGeom prst="rect">
            <a:avLst/>
          </a:prstGeom>
          <a:noFill/>
        </p:spPr>
        <p:txBody>
          <a:bodyPr wrap="square" rtlCol="0">
            <a:spAutoFit/>
          </a:bodyPr>
          <a:lstStyle/>
          <a:p>
            <a:endParaRPr lang="en-US" sz="1200" dirty="0">
              <a:solidFill>
                <a:schemeClr val="accent1"/>
              </a:solidFill>
            </a:endParaRP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13" name="Picture 12">
            <a:extLst>
              <a:ext uri="{FF2B5EF4-FFF2-40B4-BE49-F238E27FC236}">
                <a16:creationId xmlns:a16="http://schemas.microsoft.com/office/drawing/2014/main" id="{A3228D91-0657-40A5-BB47-1A1AADC2A54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473108" y="6195050"/>
            <a:ext cx="2382024" cy="644935"/>
          </a:xfrm>
          <a:prstGeom prst="rect">
            <a:avLst/>
          </a:prstGeom>
        </p:spPr>
      </p:pic>
      <p:grpSp>
        <p:nvGrpSpPr>
          <p:cNvPr id="14" name="Group 13">
            <a:extLst>
              <a:ext uri="{FF2B5EF4-FFF2-40B4-BE49-F238E27FC236}">
                <a16:creationId xmlns:a16="http://schemas.microsoft.com/office/drawing/2014/main" id="{EC8B6CF5-B870-4C15-8D39-7429F86C408E}"/>
              </a:ext>
            </a:extLst>
          </p:cNvPr>
          <p:cNvGrpSpPr/>
          <p:nvPr/>
        </p:nvGrpSpPr>
        <p:grpSpPr>
          <a:xfrm>
            <a:off x="37011" y="6509634"/>
            <a:ext cx="1354063" cy="274320"/>
            <a:chOff x="37011" y="6469091"/>
            <a:chExt cx="1354063" cy="274320"/>
          </a:xfrm>
        </p:grpSpPr>
        <p:sp>
          <p:nvSpPr>
            <p:cNvPr id="15" name="Action Button: Blank 14">
              <a:hlinkClick r:id="rId11" action="ppaction://hlinksldjump"/>
              <a:extLst>
                <a:ext uri="{FF2B5EF4-FFF2-40B4-BE49-F238E27FC236}">
                  <a16:creationId xmlns:a16="http://schemas.microsoft.com/office/drawing/2014/main" id="{3FEFD4B4-C536-4F8F-BB1E-C09E11AE01A0}"/>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16" name="Action Button: Go Back or Previous 15">
              <a:hlinkClick r:id="" action="ppaction://hlinkshowjump?jump=lastslideviewed" highlightClick="1"/>
              <a:extLst>
                <a:ext uri="{FF2B5EF4-FFF2-40B4-BE49-F238E27FC236}">
                  <a16:creationId xmlns:a16="http://schemas.microsoft.com/office/drawing/2014/main" id="{8CE24C3B-5076-46BA-A82C-7ED933E63F7E}"/>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07187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xEl>
                                              <p:pRg st="8" end="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xEl>
                                              <p:pRg st="9" end="9"/>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xEl>
                                              <p:pRg st="10" end="1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xEl>
                                              <p:pRg st="11" end="1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1">
                                            <p:txEl>
                                              <p:pRg st="12" end="1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
                                            <p:txEl>
                                              <p:pRg st="13" end="13"/>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1">
                                            <p:txEl>
                                              <p:pRg st="14" end="14"/>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1">
                                            <p:txEl>
                                              <p:pRg st="15" end="15"/>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1">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
          <p:cNvSpPr txBox="1">
            <a:spLocks noGrp="1"/>
          </p:cNvSpPr>
          <p:nvPr>
            <p:ph type="title"/>
          </p:nvPr>
        </p:nvSpPr>
        <p:spPr>
          <a:xfrm>
            <a:off x="579312" y="37707"/>
            <a:ext cx="5235368" cy="66083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F5496"/>
              </a:buClr>
              <a:buSzPts val="2800"/>
              <a:buFont typeface="Calibri"/>
              <a:buNone/>
            </a:pPr>
            <a:r>
              <a:rPr lang="en-US" sz="3200" dirty="0"/>
              <a:t>The Decennial Census</a:t>
            </a:r>
            <a:endParaRPr sz="3200" dirty="0"/>
          </a:p>
        </p:txBody>
      </p:sp>
      <p:sp>
        <p:nvSpPr>
          <p:cNvPr id="313" name="Google Shape;313;p2"/>
          <p:cNvSpPr txBox="1">
            <a:spLocks noGrp="1"/>
          </p:cNvSpPr>
          <p:nvPr>
            <p:ph type="body" idx="1"/>
          </p:nvPr>
        </p:nvSpPr>
        <p:spPr>
          <a:xfrm>
            <a:off x="616606" y="660835"/>
            <a:ext cx="5590525" cy="503651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684F00"/>
              </a:buClr>
              <a:buSzPts val="1500"/>
              <a:buNone/>
            </a:pPr>
            <a:r>
              <a:rPr lang="en-US" sz="1500" b="1" i="0" dirty="0">
                <a:solidFill>
                  <a:srgbClr val="684F00"/>
                </a:solidFill>
                <a:latin typeface="Calibri"/>
                <a:ea typeface="Calibri"/>
                <a:cs typeface="Calibri"/>
                <a:sym typeface="Calibri"/>
              </a:rPr>
              <a:t>U.S. Census Bureau:</a:t>
            </a:r>
            <a:r>
              <a:rPr lang="en-US" sz="1500" b="0" i="0" dirty="0">
                <a:solidFill>
                  <a:srgbClr val="684F00"/>
                </a:solidFill>
                <a:latin typeface="Calibri"/>
                <a:ea typeface="Calibri"/>
                <a:cs typeface="Calibri"/>
                <a:sym typeface="Calibri"/>
              </a:rPr>
              <a:t> </a:t>
            </a:r>
            <a:r>
              <a:rPr lang="en-US" sz="1500" b="0" i="0" u="sng" dirty="0">
                <a:solidFill>
                  <a:srgbClr val="2F5496"/>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https://www.census.gov/programs-surveys/decennial-census.html</a:t>
            </a:r>
            <a:endParaRPr sz="1500" b="0" i="0" dirty="0">
              <a:solidFill>
                <a:srgbClr val="2F5496"/>
              </a:solidFill>
              <a:latin typeface="Calibri"/>
              <a:ea typeface="Calibri"/>
              <a:cs typeface="Calibri"/>
              <a:sym typeface="Calibri"/>
            </a:endParaRPr>
          </a:p>
          <a:p>
            <a:pPr marL="0" lvl="0" indent="0" algn="l" rtl="0">
              <a:lnSpc>
                <a:spcPct val="90000"/>
              </a:lnSpc>
              <a:spcBef>
                <a:spcPts val="600"/>
              </a:spcBef>
              <a:spcAft>
                <a:spcPts val="0"/>
              </a:spcAft>
              <a:buClr>
                <a:srgbClr val="684F00"/>
              </a:buClr>
              <a:buSzPts val="1500"/>
              <a:buNone/>
            </a:pPr>
            <a:r>
              <a:rPr lang="en-US" sz="1500" b="1" i="0" dirty="0">
                <a:solidFill>
                  <a:srgbClr val="684F00"/>
                </a:solidFill>
                <a:latin typeface="Calibri"/>
                <a:ea typeface="Calibri"/>
                <a:cs typeface="Calibri"/>
                <a:sym typeface="Calibri"/>
              </a:rPr>
              <a:t>Frequency of Data</a:t>
            </a:r>
            <a:endParaRPr dirty="0"/>
          </a:p>
          <a:p>
            <a:pPr marL="228600" lvl="0" indent="-228600" algn="l" rtl="0">
              <a:lnSpc>
                <a:spcPct val="90000"/>
              </a:lnSpc>
              <a:spcBef>
                <a:spcPts val="600"/>
              </a:spcBef>
              <a:spcAft>
                <a:spcPts val="0"/>
              </a:spcAft>
              <a:buClr>
                <a:srgbClr val="684F00"/>
              </a:buClr>
              <a:buSzPts val="1500"/>
              <a:buFont typeface="Arial"/>
              <a:buChar char="•"/>
            </a:pPr>
            <a:r>
              <a:rPr lang="en-US" sz="1500" b="0" i="0" dirty="0">
                <a:solidFill>
                  <a:srgbClr val="684F00"/>
                </a:solidFill>
                <a:latin typeface="Calibri"/>
                <a:ea typeface="Calibri"/>
                <a:cs typeface="Calibri"/>
                <a:sym typeface="Calibri"/>
              </a:rPr>
              <a:t>Collection: Every 10 years</a:t>
            </a:r>
            <a:endParaRPr dirty="0"/>
          </a:p>
          <a:p>
            <a:pPr marL="228600" lvl="0" indent="-228600" algn="l" rtl="0">
              <a:lnSpc>
                <a:spcPct val="90000"/>
              </a:lnSpc>
              <a:spcBef>
                <a:spcPts val="600"/>
              </a:spcBef>
              <a:spcAft>
                <a:spcPts val="0"/>
              </a:spcAft>
              <a:buClr>
                <a:srgbClr val="684F00"/>
              </a:buClr>
              <a:buSzPts val="1500"/>
              <a:buFont typeface="Arial"/>
              <a:buChar char="•"/>
            </a:pPr>
            <a:r>
              <a:rPr lang="en-US" sz="1500" b="0" i="0" dirty="0">
                <a:solidFill>
                  <a:srgbClr val="684F00"/>
                </a:solidFill>
                <a:latin typeface="Calibri"/>
                <a:ea typeface="Calibri"/>
                <a:cs typeface="Calibri"/>
                <a:sym typeface="Calibri"/>
              </a:rPr>
              <a:t>Release: </a:t>
            </a:r>
            <a:r>
              <a:rPr lang="en-US" sz="1500" u="sng" dirty="0">
                <a:solidFill>
                  <a:srgbClr val="2F5496"/>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Data Release Schedule</a:t>
            </a:r>
            <a:endParaRPr sz="1500" b="0" i="0" dirty="0">
              <a:solidFill>
                <a:srgbClr val="2F5496"/>
              </a:solidFill>
              <a:latin typeface="Calibri"/>
              <a:ea typeface="Calibri"/>
              <a:cs typeface="Calibri"/>
              <a:sym typeface="Calibri"/>
            </a:endParaRPr>
          </a:p>
          <a:p>
            <a:pPr marL="0" lvl="0" indent="0" algn="l" rtl="0">
              <a:lnSpc>
                <a:spcPct val="90000"/>
              </a:lnSpc>
              <a:spcBef>
                <a:spcPts val="600"/>
              </a:spcBef>
              <a:spcAft>
                <a:spcPts val="0"/>
              </a:spcAft>
              <a:buClr>
                <a:srgbClr val="684F00"/>
              </a:buClr>
              <a:buSzPts val="1500"/>
              <a:buNone/>
            </a:pPr>
            <a:r>
              <a:rPr lang="en-US" sz="1500" b="1" i="0" dirty="0">
                <a:solidFill>
                  <a:srgbClr val="684F00"/>
                </a:solidFill>
                <a:latin typeface="Calibri"/>
                <a:ea typeface="Calibri"/>
                <a:cs typeface="Calibri"/>
                <a:sym typeface="Calibri"/>
              </a:rPr>
              <a:t>Geographic Levels</a:t>
            </a:r>
            <a:endParaRPr dirty="0"/>
          </a:p>
          <a:p>
            <a:pPr marL="228600" lvl="0" indent="-228600" algn="l" rtl="0">
              <a:lnSpc>
                <a:spcPct val="90000"/>
              </a:lnSpc>
              <a:spcBef>
                <a:spcPts val="600"/>
              </a:spcBef>
              <a:spcAft>
                <a:spcPts val="0"/>
              </a:spcAft>
              <a:buClr>
                <a:srgbClr val="684F00"/>
              </a:buClr>
              <a:buSzPts val="1500"/>
              <a:buChar char="•"/>
            </a:pPr>
            <a:r>
              <a:rPr lang="en-US" sz="1500" b="0" i="0" dirty="0">
                <a:solidFill>
                  <a:srgbClr val="684F00"/>
                </a:solidFill>
                <a:latin typeface="Calibri"/>
                <a:ea typeface="Calibri"/>
                <a:cs typeface="Calibri"/>
                <a:sym typeface="Calibri"/>
              </a:rPr>
              <a:t>Nation, State, County, City, Census Tract and Census Block</a:t>
            </a:r>
            <a:endParaRPr dirty="0"/>
          </a:p>
          <a:p>
            <a:pPr marL="0" lvl="0" indent="0" algn="l" rtl="0">
              <a:lnSpc>
                <a:spcPct val="90000"/>
              </a:lnSpc>
              <a:spcBef>
                <a:spcPts val="600"/>
              </a:spcBef>
              <a:spcAft>
                <a:spcPts val="0"/>
              </a:spcAft>
              <a:buClr>
                <a:srgbClr val="684F00"/>
              </a:buClr>
              <a:buSzPts val="1500"/>
              <a:buNone/>
            </a:pPr>
            <a:r>
              <a:rPr lang="en-US" sz="1500" b="1" i="0" dirty="0">
                <a:solidFill>
                  <a:srgbClr val="684F00"/>
                </a:solidFill>
                <a:latin typeface="Calibri"/>
                <a:ea typeface="Calibri"/>
                <a:cs typeface="Calibri"/>
                <a:sym typeface="Calibri"/>
              </a:rPr>
              <a:t>Description</a:t>
            </a:r>
            <a:endParaRPr dirty="0"/>
          </a:p>
          <a:p>
            <a:pPr marL="228600" lvl="0" indent="-228600" algn="l" rtl="0">
              <a:lnSpc>
                <a:spcPct val="90000"/>
              </a:lnSpc>
              <a:spcBef>
                <a:spcPts val="600"/>
              </a:spcBef>
              <a:spcAft>
                <a:spcPts val="0"/>
              </a:spcAft>
              <a:buClr>
                <a:srgbClr val="684F00"/>
              </a:buClr>
              <a:buSzPts val="1500"/>
              <a:buChar char="•"/>
            </a:pPr>
            <a:r>
              <a:rPr lang="en-US" sz="1500" b="0" i="0" dirty="0">
                <a:solidFill>
                  <a:srgbClr val="684F00"/>
                </a:solidFill>
                <a:latin typeface="Calibri"/>
                <a:ea typeface="Calibri"/>
                <a:cs typeface="Calibri"/>
                <a:sym typeface="Calibri"/>
              </a:rPr>
              <a:t>The U.S. Census counts every resident in the United States at 10-year intervals, as mandated by the Constitution. It provides a snapshot of each person living in the country on April 1 of the year in which the Census is conducted.</a:t>
            </a:r>
            <a:endParaRPr dirty="0"/>
          </a:p>
          <a:p>
            <a:pPr marL="228600" lvl="0" indent="-228600" algn="l" rtl="0">
              <a:lnSpc>
                <a:spcPct val="90000"/>
              </a:lnSpc>
              <a:spcBef>
                <a:spcPts val="600"/>
              </a:spcBef>
              <a:spcAft>
                <a:spcPts val="0"/>
              </a:spcAft>
              <a:buClr>
                <a:srgbClr val="684F00"/>
              </a:buClr>
              <a:buSzPts val="1500"/>
              <a:buChar char="•"/>
            </a:pPr>
            <a:r>
              <a:rPr lang="en-US" sz="1500" b="0" i="0" dirty="0">
                <a:solidFill>
                  <a:srgbClr val="684F00"/>
                </a:solidFill>
                <a:latin typeface="Calibri"/>
                <a:ea typeface="Calibri"/>
                <a:cs typeface="Calibri"/>
                <a:sym typeface="Calibri"/>
              </a:rPr>
              <a:t>The data collected by the decennial census affect the number of seats a state has in the U.S. House of Representatives and are used to distribute funding and allocate resources across localities and communities. </a:t>
            </a:r>
            <a:endParaRPr dirty="0"/>
          </a:p>
          <a:p>
            <a:pPr marL="228600" lvl="0" indent="-228600" algn="l" rtl="0">
              <a:lnSpc>
                <a:spcPct val="90000"/>
              </a:lnSpc>
              <a:spcBef>
                <a:spcPts val="600"/>
              </a:spcBef>
              <a:spcAft>
                <a:spcPts val="0"/>
              </a:spcAft>
              <a:buClr>
                <a:srgbClr val="684F00"/>
              </a:buClr>
              <a:buSzPts val="1500"/>
              <a:buChar char="•"/>
            </a:pPr>
            <a:r>
              <a:rPr lang="en-US" sz="1500" b="0" i="0" dirty="0">
                <a:solidFill>
                  <a:srgbClr val="684F00"/>
                </a:solidFill>
                <a:latin typeface="Calibri"/>
                <a:ea typeface="Calibri"/>
                <a:cs typeface="Calibri"/>
                <a:sym typeface="Calibri"/>
              </a:rPr>
              <a:t>The 2010 Census reported data on age and sex distributions, race, Hispanic or Latino origin, household relationship and type, the group quarters population, and housing occupancy and tenure (whether the housing occupant owns or rents).</a:t>
            </a:r>
          </a:p>
        </p:txBody>
      </p:sp>
      <p:sp>
        <p:nvSpPr>
          <p:cNvPr id="314" name="Google Shape;314;p2"/>
          <p:cNvSpPr txBox="1"/>
          <p:nvPr/>
        </p:nvSpPr>
        <p:spPr>
          <a:xfrm>
            <a:off x="6560740" y="270430"/>
            <a:ext cx="5051948" cy="5817325"/>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90000"/>
              </a:lnSpc>
              <a:spcBef>
                <a:spcPts val="0"/>
              </a:spcBef>
              <a:spcAft>
                <a:spcPts val="0"/>
              </a:spcAft>
              <a:buClr>
                <a:srgbClr val="684F00"/>
              </a:buClr>
              <a:buSzPct val="100000"/>
              <a:buFont typeface="Arial"/>
              <a:buNone/>
            </a:pPr>
            <a:r>
              <a:rPr lang="en-US" sz="1600" b="1" i="0" u="none" strike="noStrike" cap="none" dirty="0">
                <a:solidFill>
                  <a:srgbClr val="684F00"/>
                </a:solidFill>
                <a:latin typeface="Calibri" panose="020F0502020204030204" pitchFamily="34" charset="0"/>
                <a:ea typeface="Calibri"/>
                <a:cs typeface="Calibri" panose="020F0502020204030204" pitchFamily="34" charset="0"/>
                <a:sym typeface="Calibri"/>
              </a:rPr>
              <a:t>Variables</a:t>
            </a:r>
            <a:endParaRPr sz="1600" dirty="0">
              <a:latin typeface="Calibri" panose="020F0502020204030204" pitchFamily="34" charset="0"/>
              <a:cs typeface="Calibri" panose="020F0502020204030204" pitchFamily="34" charset="0"/>
            </a:endParaRPr>
          </a:p>
          <a:p>
            <a:pPr marL="228600" marR="0" lvl="0" indent="-228631" algn="l" rtl="0">
              <a:lnSpc>
                <a:spcPct val="90000"/>
              </a:lnSpc>
              <a:spcBef>
                <a:spcPts val="10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2010 Census</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1" i="0" u="none" strike="noStrike" cap="none" dirty="0">
                <a:solidFill>
                  <a:srgbClr val="684F00"/>
                </a:solidFill>
                <a:latin typeface="Calibri" panose="020F0502020204030204" pitchFamily="34" charset="0"/>
                <a:ea typeface="Calibri"/>
                <a:cs typeface="Calibri" panose="020F0502020204030204" pitchFamily="34" charset="0"/>
                <a:sym typeface="Calibri"/>
              </a:rPr>
              <a:t>Household:</a:t>
            </a: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 Household size, home ownership, families</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1" i="0" u="none" strike="noStrike" cap="none" dirty="0">
                <a:solidFill>
                  <a:srgbClr val="684F00"/>
                </a:solidFill>
                <a:latin typeface="Calibri" panose="020F0502020204030204" pitchFamily="34" charset="0"/>
                <a:ea typeface="Calibri"/>
                <a:cs typeface="Calibri" panose="020F0502020204030204" pitchFamily="34" charset="0"/>
                <a:sym typeface="Calibri"/>
              </a:rPr>
              <a:t>Demographic:</a:t>
            </a: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 Age, race, Hispanic origin, gender, marital status</a:t>
            </a:r>
            <a:endParaRPr sz="1600" dirty="0">
              <a:latin typeface="Calibri" panose="020F0502020204030204" pitchFamily="34" charset="0"/>
              <a:cs typeface="Calibri" panose="020F0502020204030204" pitchFamily="34" charset="0"/>
            </a:endParaRPr>
          </a:p>
          <a:p>
            <a:pPr marL="228600" marR="0" lvl="0" indent="-228631" algn="l" rtl="0">
              <a:lnSpc>
                <a:spcPct val="90000"/>
              </a:lnSpc>
              <a:spcBef>
                <a:spcPts val="10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2000 and earlier: Above, plus additional socioeconomic variables.</a:t>
            </a:r>
            <a:endParaRPr sz="1600" dirty="0">
              <a:latin typeface="Calibri" panose="020F0502020204030204" pitchFamily="34" charset="0"/>
              <a:cs typeface="Calibri" panose="020F0502020204030204" pitchFamily="34" charset="0"/>
            </a:endParaRPr>
          </a:p>
          <a:p>
            <a:pPr marL="0" marR="0" lvl="0" indent="0" algn="l" rtl="0">
              <a:lnSpc>
                <a:spcPct val="90000"/>
              </a:lnSpc>
              <a:spcBef>
                <a:spcPts val="1000"/>
              </a:spcBef>
              <a:spcAft>
                <a:spcPts val="0"/>
              </a:spcAft>
              <a:buClr>
                <a:srgbClr val="684F00"/>
              </a:buClr>
              <a:buSzPct val="100000"/>
              <a:buFont typeface="Arial"/>
              <a:buNone/>
            </a:pPr>
            <a:r>
              <a:rPr lang="en-US" sz="1600" b="1" i="0" u="none" strike="noStrike" cap="none" dirty="0">
                <a:solidFill>
                  <a:srgbClr val="684F00"/>
                </a:solidFill>
                <a:latin typeface="Calibri" panose="020F0502020204030204" pitchFamily="34" charset="0"/>
                <a:ea typeface="Calibri"/>
                <a:cs typeface="Calibri" panose="020F0502020204030204" pitchFamily="34" charset="0"/>
                <a:sym typeface="Calibri"/>
              </a:rPr>
              <a:t>Issues with Census data</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The latest 2010 data are 10 years old. Results of the 2020 census should be available in September 2021. </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The tables in the State of Aging report should be updated when the 2020 data become available.</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Only the data listed under </a:t>
            </a:r>
            <a:r>
              <a:rPr lang="en-US" sz="1600" b="0" i="1" u="none" strike="noStrike" cap="none" dirty="0">
                <a:solidFill>
                  <a:srgbClr val="684F00"/>
                </a:solidFill>
                <a:latin typeface="Calibri" panose="020F0502020204030204" pitchFamily="34" charset="0"/>
                <a:ea typeface="Calibri"/>
                <a:cs typeface="Calibri" panose="020F0502020204030204" pitchFamily="34" charset="0"/>
                <a:sym typeface="Calibri"/>
              </a:rPr>
              <a:t>Household </a:t>
            </a: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and </a:t>
            </a:r>
            <a:r>
              <a:rPr lang="en-US" sz="1600" b="0" i="1" u="none" strike="noStrike" cap="none" dirty="0">
                <a:solidFill>
                  <a:srgbClr val="684F00"/>
                </a:solidFill>
                <a:latin typeface="Calibri" panose="020F0502020204030204" pitchFamily="34" charset="0"/>
                <a:ea typeface="Calibri"/>
                <a:cs typeface="Calibri" panose="020F0502020204030204" pitchFamily="34" charset="0"/>
                <a:sym typeface="Calibri"/>
              </a:rPr>
              <a:t>Demographic</a:t>
            </a: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 are available but there are hundreds of cross-tabulation tables.</a:t>
            </a:r>
            <a:endParaRPr sz="1600" dirty="0">
              <a:latin typeface="Calibri" panose="020F0502020204030204" pitchFamily="34" charset="0"/>
              <a:cs typeface="Calibri" panose="020F0502020204030204" pitchFamily="34" charset="0"/>
            </a:endParaRPr>
          </a:p>
          <a:p>
            <a:pPr marL="0" marR="0" lvl="0" indent="0" algn="l" rtl="0">
              <a:lnSpc>
                <a:spcPct val="90000"/>
              </a:lnSpc>
              <a:spcBef>
                <a:spcPts val="1000"/>
              </a:spcBef>
              <a:spcAft>
                <a:spcPts val="0"/>
              </a:spcAft>
              <a:buClr>
                <a:srgbClr val="684F00"/>
              </a:buClr>
              <a:buSzPct val="100000"/>
              <a:buFont typeface="Arial"/>
              <a:buNone/>
            </a:pPr>
            <a:r>
              <a:rPr lang="en-US" sz="1600" b="1" i="0" u="none" strike="noStrike" cap="none" dirty="0">
                <a:solidFill>
                  <a:srgbClr val="684F00"/>
                </a:solidFill>
                <a:latin typeface="Calibri" panose="020F0502020204030204" pitchFamily="34" charset="0"/>
                <a:ea typeface="Calibri"/>
                <a:cs typeface="Calibri" panose="020F0502020204030204" pitchFamily="34" charset="0"/>
                <a:sym typeface="Calibri"/>
              </a:rPr>
              <a:t>How Census was Used for this Study </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At the census block level to determine age and race of seniors housing and to assess demographic changes.</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At the census tract level to map age, race, and group quarters residents.</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For the city of Portland to get exact counts by age, race, housing type, and group quarters residents.</a:t>
            </a:r>
            <a:endParaRPr sz="1600" dirty="0">
              <a:latin typeface="Calibri" panose="020F0502020204030204" pitchFamily="34" charset="0"/>
              <a:cs typeface="Calibri" panose="020F0502020204030204" pitchFamily="34" charset="0"/>
            </a:endParaRPr>
          </a:p>
          <a:p>
            <a:pPr marL="0" marR="0" lvl="0" indent="0" algn="l" rtl="0">
              <a:lnSpc>
                <a:spcPct val="90000"/>
              </a:lnSpc>
              <a:spcBef>
                <a:spcPts val="1000"/>
              </a:spcBef>
              <a:spcAft>
                <a:spcPts val="0"/>
              </a:spcAft>
              <a:buClr>
                <a:srgbClr val="684F00"/>
              </a:buClr>
              <a:buSzPct val="100000"/>
              <a:buFont typeface="Arial"/>
              <a:buNone/>
            </a:pPr>
            <a:r>
              <a:rPr lang="en-US" sz="1600" b="1" i="0" u="none" strike="noStrike" cap="none" dirty="0">
                <a:solidFill>
                  <a:srgbClr val="684F00"/>
                </a:solidFill>
                <a:latin typeface="Calibri" panose="020F0502020204030204" pitchFamily="34" charset="0"/>
                <a:ea typeface="Calibri"/>
                <a:cs typeface="Calibri" panose="020F0502020204030204" pitchFamily="34" charset="0"/>
                <a:sym typeface="Calibri"/>
              </a:rPr>
              <a:t>Access the Census data at</a:t>
            </a: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 </a:t>
            </a:r>
            <a:r>
              <a:rPr lang="en-US" sz="1600" b="0" i="0" u="sng" strike="noStrike" cap="none" dirty="0">
                <a:solidFill>
                  <a:schemeClr val="accent1">
                    <a:lumMod val="50000"/>
                  </a:schemeClr>
                </a:solidFill>
                <a:latin typeface="Calibri" panose="020F0502020204030204" pitchFamily="34" charset="0"/>
                <a:ea typeface="Calibri"/>
                <a:cs typeface="Calibri" panose="020F0502020204030204" pitchFamily="34" charset="0"/>
                <a:sym typeface="Calibri"/>
                <a:hlinkClick r:id="rId6">
                  <a:extLst>
                    <a:ext uri="{A12FA001-AC4F-418D-AE19-62706E023703}">
                      <ahyp:hlinkClr xmlns:ahyp="http://schemas.microsoft.com/office/drawing/2018/hyperlinkcolor" val="tx"/>
                    </a:ext>
                  </a:extLst>
                </a:hlinkClick>
              </a:rPr>
              <a:t>https://data.census.gov/cedsci/</a:t>
            </a:r>
            <a:endParaRPr lang="en-US" sz="1600" b="0" i="0" u="sng" strike="noStrike" cap="none" dirty="0">
              <a:solidFill>
                <a:schemeClr val="accent1">
                  <a:lumMod val="50000"/>
                </a:schemeClr>
              </a:solidFill>
              <a:latin typeface="Calibri" panose="020F0502020204030204" pitchFamily="34" charset="0"/>
              <a:ea typeface="Calibri"/>
              <a:cs typeface="Calibri" panose="020F0502020204030204" pitchFamily="34" charset="0"/>
              <a:sym typeface="Calibri"/>
            </a:endParaRPr>
          </a:p>
          <a:p>
            <a:pPr marL="228600" marR="0" lvl="0" indent="-146367" algn="l" rtl="0">
              <a:lnSpc>
                <a:spcPct val="90000"/>
              </a:lnSpc>
              <a:spcBef>
                <a:spcPts val="1000"/>
              </a:spcBef>
              <a:spcAft>
                <a:spcPts val="0"/>
              </a:spcAft>
              <a:buClr>
                <a:srgbClr val="714B25"/>
              </a:buClr>
              <a:buSzPct val="100000"/>
              <a:buFont typeface="Arial"/>
              <a:buNone/>
            </a:pPr>
            <a:endParaRPr sz="1400" b="0" i="0" u="none" strike="noStrike" cap="none" dirty="0">
              <a:solidFill>
                <a:srgbClr val="714B25"/>
              </a:solidFill>
              <a:latin typeface="Calibri"/>
              <a:ea typeface="Calibri"/>
              <a:cs typeface="Calibri"/>
              <a:sym typeface="Calibri"/>
            </a:endParaRPr>
          </a:p>
        </p:txBody>
      </p:sp>
      <p:sp>
        <p:nvSpPr>
          <p:cNvPr id="6" name="Rectangle 5">
            <a:extLst>
              <a:ext uri="{FF2B5EF4-FFF2-40B4-BE49-F238E27FC236}">
                <a16:creationId xmlns:a16="http://schemas.microsoft.com/office/drawing/2014/main" id="{6584080A-88B8-4A06-9EA6-D3CA9F1DBE7A}"/>
              </a:ext>
            </a:extLst>
          </p:cNvPr>
          <p:cNvSpPr/>
          <p:nvPr/>
        </p:nvSpPr>
        <p:spPr>
          <a:xfrm>
            <a:off x="862976" y="5630959"/>
            <a:ext cx="5324734" cy="769441"/>
          </a:xfrm>
          <a:prstGeom prst="rect">
            <a:avLst/>
          </a:prstGeom>
        </p:spPr>
        <p:txBody>
          <a:bodyPr wrap="square">
            <a:spAutoFit/>
          </a:bodyPr>
          <a:lstStyle/>
          <a:p>
            <a:r>
              <a:rPr lang="en-US" sz="1100" dirty="0"/>
              <a:t>Source: Demographic Research Group, Weldon Cooper Center for Public Service, </a:t>
            </a:r>
          </a:p>
          <a:p>
            <a:r>
              <a:rPr lang="en-US" sz="1100" dirty="0"/>
              <a:t>University of Virginia: </a:t>
            </a:r>
          </a:p>
          <a:p>
            <a:r>
              <a:rPr lang="en-US" sz="1100" b="1" dirty="0">
                <a:hlinkClick r:id="rId7"/>
              </a:rPr>
              <a:t>https://demographics.coopercenter.org/guide-to-publicly-available-demographic-data</a:t>
            </a:r>
            <a:r>
              <a:rPr lang="en-US" sz="1100" b="1" dirty="0"/>
              <a:t>    </a:t>
            </a:r>
          </a:p>
        </p:txBody>
      </p:sp>
      <p:sp>
        <p:nvSpPr>
          <p:cNvPr id="2" name="Slide Number Placeholder 1">
            <a:extLst>
              <a:ext uri="{FF2B5EF4-FFF2-40B4-BE49-F238E27FC236}">
                <a16:creationId xmlns:a16="http://schemas.microsoft.com/office/drawing/2014/main" id="{FC09921F-9E38-4F7D-87E7-E0AA4694C9D1}"/>
              </a:ext>
            </a:extLst>
          </p:cNvPr>
          <p:cNvSpPr>
            <a:spLocks noGrp="1"/>
          </p:cNvSpPr>
          <p:nvPr>
            <p:ph type="sldNum" sz="quarter" idx="10"/>
          </p:nvPr>
        </p:nvSpPr>
        <p:spPr>
          <a:xfrm>
            <a:off x="11724880" y="-7995"/>
            <a:ext cx="467120"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714B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D94638-C64A-4DDE-B054-01DFA9B82032}" type="slidenum">
              <a:rPr lang="en-US" smtClean="0"/>
              <a:pPr/>
              <a:t>48</a:t>
            </a:fld>
            <a:endParaRPr lang="en-US"/>
          </a:p>
        </p:txBody>
      </p:sp>
      <p:sp>
        <p:nvSpPr>
          <p:cNvPr id="23" name="TextBox 22">
            <a:extLst>
              <a:ext uri="{FF2B5EF4-FFF2-40B4-BE49-F238E27FC236}">
                <a16:creationId xmlns:a16="http://schemas.microsoft.com/office/drawing/2014/main" id="{1DD521A2-84BA-48E0-AB45-6B8B414916FF}"/>
              </a:ext>
            </a:extLst>
          </p:cNvPr>
          <p:cNvSpPr txBox="1"/>
          <p:nvPr/>
        </p:nvSpPr>
        <p:spPr>
          <a:xfrm>
            <a:off x="12712682" y="-32580"/>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sp>
        <p:nvSpPr>
          <p:cNvPr id="24" name="TextBox 23">
            <a:extLst>
              <a:ext uri="{FF2B5EF4-FFF2-40B4-BE49-F238E27FC236}">
                <a16:creationId xmlns:a16="http://schemas.microsoft.com/office/drawing/2014/main" id="{D2E55CCA-748D-47D7-80CF-1065FF17F411}"/>
              </a:ext>
            </a:extLst>
          </p:cNvPr>
          <p:cNvSpPr txBox="1"/>
          <p:nvPr/>
        </p:nvSpPr>
        <p:spPr>
          <a:xfrm>
            <a:off x="12677757" y="892325"/>
            <a:ext cx="650052" cy="5262979"/>
          </a:xfrm>
          <a:prstGeom prst="rect">
            <a:avLst/>
          </a:prstGeom>
          <a:noFill/>
        </p:spPr>
        <p:txBody>
          <a:bodyPr wrap="square" rtlCol="0">
            <a:spAutoFit/>
          </a:bodyPr>
          <a:lstStyle/>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14" name="Picture 13">
            <a:extLst>
              <a:ext uri="{FF2B5EF4-FFF2-40B4-BE49-F238E27FC236}">
                <a16:creationId xmlns:a16="http://schemas.microsoft.com/office/drawing/2014/main" id="{B4C6C06B-313C-4031-87C1-A55D089509E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473108" y="6195050"/>
            <a:ext cx="2382024" cy="644935"/>
          </a:xfrm>
          <a:prstGeom prst="rect">
            <a:avLst/>
          </a:prstGeom>
        </p:spPr>
      </p:pic>
      <p:grpSp>
        <p:nvGrpSpPr>
          <p:cNvPr id="15" name="Group 14">
            <a:extLst>
              <a:ext uri="{FF2B5EF4-FFF2-40B4-BE49-F238E27FC236}">
                <a16:creationId xmlns:a16="http://schemas.microsoft.com/office/drawing/2014/main" id="{488F0DFF-313D-4E8E-A9B5-3656AD9469F4}"/>
              </a:ext>
            </a:extLst>
          </p:cNvPr>
          <p:cNvGrpSpPr/>
          <p:nvPr/>
        </p:nvGrpSpPr>
        <p:grpSpPr>
          <a:xfrm>
            <a:off x="37011" y="6509634"/>
            <a:ext cx="1354063" cy="274320"/>
            <a:chOff x="37011" y="6469091"/>
            <a:chExt cx="1354063" cy="274320"/>
          </a:xfrm>
        </p:grpSpPr>
        <p:sp>
          <p:nvSpPr>
            <p:cNvPr id="16" name="Action Button: Blank 15">
              <a:hlinkClick r:id="rId9" action="ppaction://hlinksldjump"/>
              <a:extLst>
                <a:ext uri="{FF2B5EF4-FFF2-40B4-BE49-F238E27FC236}">
                  <a16:creationId xmlns:a16="http://schemas.microsoft.com/office/drawing/2014/main" id="{F5310D31-7A61-4E4B-8490-9AAB5828A54C}"/>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17" name="Action Button: Go Back or Previous 16">
              <a:hlinkClick r:id="" action="ppaction://hlinkshowjump?jump=lastslideviewed" highlightClick="1"/>
              <a:extLst>
                <a:ext uri="{FF2B5EF4-FFF2-40B4-BE49-F238E27FC236}">
                  <a16:creationId xmlns:a16="http://schemas.microsoft.com/office/drawing/2014/main" id="{BCA13898-5645-4031-9313-F1218032E14C}"/>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4">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4">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4">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14">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14">
                                            <p:txEl>
                                              <p:pRg st="4" end="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14">
                                            <p:txEl>
                                              <p:pRg st="5" end="5"/>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4">
                                            <p:txEl>
                                              <p:pRg st="6" end="6"/>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14">
                                            <p:txEl>
                                              <p:pRg st="7" end="7"/>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14">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4">
                                            <p:txEl>
                                              <p:pRg st="9" end="9"/>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14">
                                            <p:txEl>
                                              <p:pRg st="10" end="10"/>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14">
                                            <p:txEl>
                                              <p:pRg st="11" end="11"/>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14">
                                            <p:txEl>
                                              <p:pRg st="12" end="12"/>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14">
                                            <p:txEl>
                                              <p:pRg st="13" end="13"/>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4">
                                            <p:txEl>
                                              <p:pRg st="5" end="5"/>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4">
                                            <p:txEl>
                                              <p:pRg st="7" end="7"/>
                                            </p:txEl>
                                          </p:spTgt>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4">
                                            <p:txEl>
                                              <p:pRg st="8" end="8"/>
                                            </p:txEl>
                                          </p:spTgt>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4">
                                            <p:txEl>
                                              <p:pRg st="9" end="9"/>
                                            </p:txEl>
                                          </p:spTgt>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24">
                                            <p:txEl>
                                              <p:pRg st="10" end="10"/>
                                            </p:txEl>
                                          </p:spTgt>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24">
                                            <p:txEl>
                                              <p:pRg st="11" end="11"/>
                                            </p:txEl>
                                          </p:spTgt>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24">
                                            <p:txEl>
                                              <p:pRg st="12" end="12"/>
                                            </p:txEl>
                                          </p:spTgt>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24">
                                            <p:txEl>
                                              <p:pRg st="13" end="13"/>
                                            </p:txEl>
                                          </p:spTgt>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24">
                                            <p:txEl>
                                              <p:pRg st="14" end="14"/>
                                            </p:txEl>
                                          </p:spTgt>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nodeType="clickEffect">
                                  <p:stCondLst>
                                    <p:cond delay="0"/>
                                  </p:stCondLst>
                                  <p:childTnLst>
                                    <p:set>
                                      <p:cBhvr>
                                        <p:cTn id="144" dur="1" fill="hold">
                                          <p:stCondLst>
                                            <p:cond delay="0"/>
                                          </p:stCondLst>
                                        </p:cTn>
                                        <p:tgtEl>
                                          <p:spTgt spid="2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F4675D-EB12-4357-87CB-D847A982949E}"/>
              </a:ext>
            </a:extLst>
          </p:cNvPr>
          <p:cNvSpPr>
            <a:spLocks noGrp="1"/>
          </p:cNvSpPr>
          <p:nvPr>
            <p:ph type="title"/>
          </p:nvPr>
        </p:nvSpPr>
        <p:spPr>
          <a:xfrm>
            <a:off x="389707" y="261359"/>
            <a:ext cx="10087850" cy="574242"/>
          </a:xfrm>
        </p:spPr>
        <p:txBody>
          <a:bodyPr>
            <a:noAutofit/>
          </a:bodyPr>
          <a:lstStyle/>
          <a:p>
            <a:r>
              <a:rPr lang="en-US" sz="3200" dirty="0"/>
              <a:t>The American Community Survey (ACS), Summary Tables</a:t>
            </a:r>
          </a:p>
        </p:txBody>
      </p:sp>
      <p:sp>
        <p:nvSpPr>
          <p:cNvPr id="6" name="Content Placeholder 5">
            <a:extLst>
              <a:ext uri="{FF2B5EF4-FFF2-40B4-BE49-F238E27FC236}">
                <a16:creationId xmlns:a16="http://schemas.microsoft.com/office/drawing/2014/main" id="{163B0F32-93BE-44F3-8373-1F9F18D719FE}"/>
              </a:ext>
            </a:extLst>
          </p:cNvPr>
          <p:cNvSpPr>
            <a:spLocks noGrp="1"/>
          </p:cNvSpPr>
          <p:nvPr>
            <p:ph sz="half" idx="1"/>
          </p:nvPr>
        </p:nvSpPr>
        <p:spPr>
          <a:xfrm>
            <a:off x="389707" y="835601"/>
            <a:ext cx="4917080" cy="5012306"/>
          </a:xfrm>
        </p:spPr>
        <p:txBody>
          <a:bodyPr>
            <a:normAutofit fontScale="70000" lnSpcReduction="20000"/>
          </a:bodyPr>
          <a:lstStyle/>
          <a:p>
            <a:pPr marL="0" marR="0">
              <a:lnSpc>
                <a:spcPct val="107000"/>
              </a:lnSpc>
              <a:spcBef>
                <a:spcPts val="0"/>
              </a:spcBef>
              <a:spcAft>
                <a:spcPts val="750"/>
              </a:spcAft>
            </a:pPr>
            <a:r>
              <a:rPr lang="en-US" sz="2000" b="1" dirty="0">
                <a:solidFill>
                  <a:srgbClr val="684F00"/>
                </a:solidFill>
                <a:effectLst/>
                <a:latin typeface="Calibri  "/>
                <a:ea typeface="Times New Roman" panose="02020603050405020304" pitchFamily="18" charset="0"/>
                <a:cs typeface="Times New Roman" panose="02020603050405020304" pitchFamily="18" charset="0"/>
              </a:rPr>
              <a:t>U.S. Census Bureau</a:t>
            </a:r>
            <a:r>
              <a:rPr lang="en-US" sz="2000" dirty="0">
                <a:solidFill>
                  <a:srgbClr val="684F00"/>
                </a:solidFill>
                <a:effectLst/>
                <a:latin typeface="Calibri  "/>
                <a:ea typeface="Times New Roman" panose="02020603050405020304" pitchFamily="18" charset="0"/>
                <a:cs typeface="Times New Roman" panose="02020603050405020304" pitchFamily="18" charset="0"/>
              </a:rPr>
              <a:t>, </a:t>
            </a:r>
            <a:r>
              <a:rPr lang="en-US" sz="2000" u="sng" dirty="0">
                <a:solidFill>
                  <a:schemeClr val="accent1">
                    <a:lumMod val="75000"/>
                  </a:schemeClr>
                </a:solidFill>
                <a:effectLst/>
                <a:latin typeface="Calibri  "/>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www.census.gov/programs-surveys/acs/</a:t>
            </a:r>
            <a:endParaRPr lang="en-US" sz="2000" dirty="0">
              <a:solidFill>
                <a:schemeClr val="accent1">
                  <a:lumMod val="75000"/>
                </a:schemeClr>
              </a:solidFill>
              <a:effectLst/>
              <a:latin typeface="Calibri  "/>
              <a:ea typeface="Calibri" panose="020F0502020204030204" pitchFamily="34" charset="0"/>
              <a:cs typeface="Times New Roman" panose="02020603050405020304" pitchFamily="18" charset="0"/>
            </a:endParaRPr>
          </a:p>
          <a:p>
            <a:pPr marL="0" marR="0">
              <a:lnSpc>
                <a:spcPct val="107000"/>
              </a:lnSpc>
              <a:spcBef>
                <a:spcPts val="1200"/>
              </a:spcBef>
              <a:spcAft>
                <a:spcPts val="750"/>
              </a:spcAft>
            </a:pPr>
            <a:r>
              <a:rPr lang="en-US" sz="2000" b="1" dirty="0">
                <a:solidFill>
                  <a:srgbClr val="684F00"/>
                </a:solidFill>
                <a:effectLst/>
                <a:latin typeface="Calibri  "/>
                <a:ea typeface="Times New Roman" panose="02020603050405020304" pitchFamily="18" charset="0"/>
                <a:cs typeface="Times New Roman" panose="02020603050405020304" pitchFamily="18" charset="0"/>
              </a:rPr>
              <a:t>Frequency of Data</a:t>
            </a:r>
            <a:endParaRPr lang="en-US" sz="2000" dirty="0">
              <a:solidFill>
                <a:srgbClr val="684F00"/>
              </a:solidFill>
              <a:effectLst/>
              <a:latin typeface="Calibri  "/>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dirty="0">
                <a:solidFill>
                  <a:srgbClr val="684F00"/>
                </a:solidFill>
                <a:effectLst/>
                <a:latin typeface="Calibri  "/>
                <a:ea typeface="Times New Roman" panose="02020603050405020304" pitchFamily="18" charset="0"/>
                <a:cs typeface="Times New Roman" panose="02020603050405020304" pitchFamily="18" charset="0"/>
              </a:rPr>
              <a:t>Collection: ongoing</a:t>
            </a:r>
            <a:endParaRPr lang="en-US" sz="2000" dirty="0">
              <a:solidFill>
                <a:srgbClr val="684F00"/>
              </a:solidFill>
              <a:effectLst/>
              <a:latin typeface="Calibri  "/>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dirty="0">
                <a:solidFill>
                  <a:srgbClr val="684F00"/>
                </a:solidFill>
                <a:effectLst/>
                <a:latin typeface="Calibri  "/>
                <a:ea typeface="Times New Roman" panose="02020603050405020304" pitchFamily="18" charset="0"/>
                <a:cs typeface="Times New Roman" panose="02020603050405020304" pitchFamily="18" charset="0"/>
              </a:rPr>
              <a:t>Release:</a:t>
            </a:r>
            <a:r>
              <a:rPr lang="en-US" sz="2000" dirty="0">
                <a:solidFill>
                  <a:srgbClr val="684F00"/>
                </a:solidFill>
                <a:effectLst/>
                <a:latin typeface="Calibri  "/>
                <a:ea typeface="Times New Roman" panose="02020603050405020304" pitchFamily="18" charset="0"/>
                <a:cs typeface="Times New Roman" panose="02020603050405020304" pitchFamily="18" charset="0"/>
                <a:hlinkClick r:id="rId5"/>
              </a:rPr>
              <a:t> </a:t>
            </a:r>
            <a:r>
              <a:rPr lang="en-US" sz="2000" u="sng" dirty="0">
                <a:solidFill>
                  <a:srgbClr val="684F00"/>
                </a:solidFill>
                <a:effectLst/>
                <a:latin typeface="Calibri  "/>
                <a:ea typeface="Times New Roman" panose="02020603050405020304" pitchFamily="18" charset="0"/>
                <a:cs typeface="Times New Roman" panose="02020603050405020304" pitchFamily="18" charset="0"/>
                <a:hlinkClick r:id="rId5"/>
              </a:rPr>
              <a:t>Data Release Schedule</a:t>
            </a:r>
            <a:endParaRPr lang="en-US" sz="2000" dirty="0">
              <a:solidFill>
                <a:srgbClr val="684F00"/>
              </a:solidFill>
              <a:effectLst/>
              <a:latin typeface="Calibri  "/>
              <a:ea typeface="Calibri" panose="020F0502020204030204" pitchFamily="34" charset="0"/>
              <a:cs typeface="Times New Roman" panose="02020603050405020304" pitchFamily="18" charset="0"/>
            </a:endParaRPr>
          </a:p>
          <a:p>
            <a:pPr marL="0" marR="0">
              <a:lnSpc>
                <a:spcPct val="107000"/>
              </a:lnSpc>
              <a:spcBef>
                <a:spcPts val="1200"/>
              </a:spcBef>
              <a:spcAft>
                <a:spcPts val="750"/>
              </a:spcAft>
            </a:pPr>
            <a:r>
              <a:rPr lang="en-US" sz="2000" b="1" dirty="0">
                <a:solidFill>
                  <a:srgbClr val="684F00"/>
                </a:solidFill>
                <a:effectLst/>
                <a:latin typeface="Calibri  "/>
                <a:ea typeface="Times New Roman" panose="02020603050405020304" pitchFamily="18" charset="0"/>
                <a:cs typeface="Times New Roman" panose="02020603050405020304" pitchFamily="18" charset="0"/>
              </a:rPr>
              <a:t>Geographic Levels</a:t>
            </a:r>
            <a:endParaRPr lang="en-US" sz="2000" dirty="0">
              <a:solidFill>
                <a:srgbClr val="684F00"/>
              </a:solidFill>
              <a:effectLst/>
              <a:latin typeface="Calibri  "/>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r>
              <a:rPr lang="en-US" sz="2000" dirty="0">
                <a:solidFill>
                  <a:srgbClr val="684F00"/>
                </a:solidFill>
                <a:effectLst/>
                <a:latin typeface="Calibri  "/>
                <a:ea typeface="Times New Roman" panose="02020603050405020304" pitchFamily="18" charset="0"/>
                <a:cs typeface="Times New Roman" panose="02020603050405020304" pitchFamily="18" charset="0"/>
              </a:rPr>
              <a:t>Nation, State, County, City, Census Tract and Census Block Group</a:t>
            </a:r>
            <a:endParaRPr lang="en-US" sz="2000" dirty="0">
              <a:solidFill>
                <a:srgbClr val="684F00"/>
              </a:solidFill>
              <a:effectLst/>
              <a:latin typeface="Calibri  "/>
              <a:ea typeface="Calibri" panose="020F0502020204030204" pitchFamily="34" charset="0"/>
              <a:cs typeface="Times New Roman" panose="02020603050405020304" pitchFamily="18" charset="0"/>
            </a:endParaRPr>
          </a:p>
          <a:p>
            <a:pPr marL="0" marR="0">
              <a:lnSpc>
                <a:spcPct val="107000"/>
              </a:lnSpc>
              <a:spcBef>
                <a:spcPts val="1200"/>
              </a:spcBef>
              <a:spcAft>
                <a:spcPts val="750"/>
              </a:spcAft>
            </a:pPr>
            <a:r>
              <a:rPr lang="en-US" sz="2000" b="1" dirty="0">
                <a:solidFill>
                  <a:srgbClr val="684F00"/>
                </a:solidFill>
                <a:effectLst/>
                <a:latin typeface="Calibri  "/>
                <a:ea typeface="Times New Roman" panose="02020603050405020304" pitchFamily="18" charset="0"/>
                <a:cs typeface="Times New Roman" panose="02020603050405020304" pitchFamily="18" charset="0"/>
              </a:rPr>
              <a:t>Description</a:t>
            </a:r>
            <a:endParaRPr lang="en-US" sz="2000" dirty="0">
              <a:solidFill>
                <a:srgbClr val="684F00"/>
              </a:solidFill>
              <a:effectLst/>
              <a:latin typeface="Calibri  "/>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r>
              <a:rPr lang="en-US" sz="2000" dirty="0">
                <a:solidFill>
                  <a:srgbClr val="684F00"/>
                </a:solidFill>
                <a:effectLst/>
                <a:latin typeface="Calibri  "/>
                <a:ea typeface="Times New Roman" panose="02020603050405020304" pitchFamily="18" charset="0"/>
                <a:cs typeface="Times New Roman" panose="02020603050405020304" pitchFamily="18" charset="0"/>
              </a:rPr>
              <a:t>The American Community Survey (ACS) is an ongoing </a:t>
            </a:r>
            <a:r>
              <a:rPr lang="en-US" sz="2000" i="1" dirty="0">
                <a:solidFill>
                  <a:srgbClr val="684F00"/>
                </a:solidFill>
                <a:effectLst/>
                <a:latin typeface="Calibri  "/>
                <a:ea typeface="Times New Roman" panose="02020603050405020304" pitchFamily="18" charset="0"/>
                <a:cs typeface="Times New Roman" panose="02020603050405020304" pitchFamily="18" charset="0"/>
              </a:rPr>
              <a:t>survey</a:t>
            </a:r>
            <a:r>
              <a:rPr lang="en-US" sz="2000" dirty="0">
                <a:solidFill>
                  <a:srgbClr val="684F00"/>
                </a:solidFill>
                <a:effectLst/>
                <a:latin typeface="Calibri  "/>
                <a:ea typeface="Times New Roman" panose="02020603050405020304" pitchFamily="18" charset="0"/>
                <a:cs typeface="Times New Roman" panose="02020603050405020304" pitchFamily="18" charset="0"/>
              </a:rPr>
              <a:t> that covers a sample of nearly 3.5 million addresses across the U.S. The data are released at 1- or 5- year intervals (the 3-year data product has been discontinued). </a:t>
            </a:r>
          </a:p>
          <a:p>
            <a:pPr marL="0" marR="0">
              <a:lnSpc>
                <a:spcPct val="107000"/>
              </a:lnSpc>
              <a:spcBef>
                <a:spcPts val="0"/>
              </a:spcBef>
              <a:spcAft>
                <a:spcPts val="750"/>
              </a:spcAft>
            </a:pPr>
            <a:r>
              <a:rPr lang="en-US" sz="2000" dirty="0">
                <a:solidFill>
                  <a:srgbClr val="684F00"/>
                </a:solidFill>
                <a:effectLst/>
                <a:latin typeface="Calibri  "/>
                <a:ea typeface="Times New Roman" panose="02020603050405020304" pitchFamily="18" charset="0"/>
                <a:cs typeface="Times New Roman" panose="02020603050405020304" pitchFamily="18" charset="0"/>
              </a:rPr>
              <a:t>The survey provides current data and allows a choice between single-year and multi-year estimates, depending on research needs with respect to currency, reliability and level of geography. The data help local agencies and individuals – in both government, business, non-profits etc. – to better understand their communities and the workforce. The ACS provides information on a variety of subjects, including demographics, economics, housing and social situations</a:t>
            </a:r>
            <a:r>
              <a:rPr lang="en-US" sz="1500" dirty="0">
                <a:solidFill>
                  <a:srgbClr val="684F00"/>
                </a:solidFill>
                <a:latin typeface="Calibri  "/>
                <a:ea typeface="Times New Roman" panose="02020603050405020304" pitchFamily="18" charset="0"/>
                <a:cs typeface="Times New Roman" panose="02020603050405020304" pitchFamily="18" charset="0"/>
              </a:rPr>
              <a:t>/</a:t>
            </a:r>
            <a:endParaRPr lang="en-US" sz="1500" dirty="0">
              <a:solidFill>
                <a:srgbClr val="684F00"/>
              </a:solidFill>
              <a:effectLst/>
              <a:latin typeface="Calibri  "/>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endParaRPr lang="en-US" sz="1500" dirty="0">
              <a:solidFill>
                <a:srgbClr val="684F00"/>
              </a:solidFill>
              <a:effectLst/>
              <a:latin typeface="Calibri  "/>
              <a:ea typeface="Calibri" panose="020F0502020204030204" pitchFamily="34" charset="0"/>
              <a:cs typeface="Times New Roman" panose="02020603050405020304" pitchFamily="18" charset="0"/>
            </a:endParaRPr>
          </a:p>
          <a:p>
            <a:endParaRPr lang="en-US" dirty="0"/>
          </a:p>
        </p:txBody>
      </p:sp>
      <p:sp>
        <p:nvSpPr>
          <p:cNvPr id="8" name="Content Placeholder 7">
            <a:extLst>
              <a:ext uri="{FF2B5EF4-FFF2-40B4-BE49-F238E27FC236}">
                <a16:creationId xmlns:a16="http://schemas.microsoft.com/office/drawing/2014/main" id="{423E4830-34FF-4847-8CC5-F06C5FECFB9D}"/>
              </a:ext>
            </a:extLst>
          </p:cNvPr>
          <p:cNvSpPr>
            <a:spLocks noGrp="1"/>
          </p:cNvSpPr>
          <p:nvPr>
            <p:ph sz="half" idx="2"/>
          </p:nvPr>
        </p:nvSpPr>
        <p:spPr>
          <a:xfrm>
            <a:off x="5741731" y="809686"/>
            <a:ext cx="6244424" cy="6206158"/>
          </a:xfrm>
        </p:spPr>
        <p:txBody>
          <a:bodyPr>
            <a:normAutofit fontScale="70000" lnSpcReduction="20000"/>
          </a:bodyPr>
          <a:lstStyle/>
          <a:p>
            <a:pPr marL="0" marR="0">
              <a:lnSpc>
                <a:spcPct val="107000"/>
              </a:lnSpc>
              <a:spcBef>
                <a:spcPts val="1200"/>
              </a:spcBef>
              <a:spcAft>
                <a:spcPts val="750"/>
              </a:spcAft>
            </a:pPr>
            <a:r>
              <a:rPr lang="en-US" sz="2000" b="1" dirty="0">
                <a:solidFill>
                  <a:schemeClr val="accent4">
                    <a:lumMod val="50000"/>
                  </a:schemeClr>
                </a:solidFill>
                <a:effectLst/>
                <a:ea typeface="Times New Roman" panose="02020603050405020304" pitchFamily="18" charset="0"/>
                <a:cs typeface="Times New Roman" panose="02020603050405020304" pitchFamily="18" charset="0"/>
              </a:rPr>
              <a:t>Variables</a:t>
            </a:r>
            <a:endParaRPr lang="en-US" sz="2000" dirty="0">
              <a:solidFill>
                <a:schemeClr val="accent4">
                  <a:lumMod val="50000"/>
                </a:schemeClr>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b="1" dirty="0">
                <a:solidFill>
                  <a:schemeClr val="accent4">
                    <a:lumMod val="50000"/>
                  </a:schemeClr>
                </a:solidFill>
                <a:effectLst/>
                <a:ea typeface="Times New Roman" panose="02020603050405020304" pitchFamily="18" charset="0"/>
                <a:cs typeface="Times New Roman" panose="02020603050405020304" pitchFamily="18" charset="0"/>
              </a:rPr>
              <a:t>Demographic:</a:t>
            </a:r>
            <a:r>
              <a:rPr lang="en-US" sz="2000" dirty="0">
                <a:solidFill>
                  <a:schemeClr val="accent4">
                    <a:lumMod val="50000"/>
                  </a:schemeClr>
                </a:solidFill>
                <a:effectLst/>
                <a:ea typeface="Times New Roman" panose="02020603050405020304" pitchFamily="18" charset="0"/>
                <a:cs typeface="Times New Roman" panose="02020603050405020304" pitchFamily="18" charset="0"/>
              </a:rPr>
              <a:t> Age, sex, group quarters population, race, Hispanic or Latino Origin, race, relationship, total population</a:t>
            </a:r>
            <a:endParaRPr lang="en-US" sz="2000" dirty="0">
              <a:solidFill>
                <a:schemeClr val="accent4">
                  <a:lumMod val="50000"/>
                </a:schemeClr>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b="1" dirty="0">
                <a:solidFill>
                  <a:schemeClr val="accent4">
                    <a:lumMod val="50000"/>
                  </a:schemeClr>
                </a:solidFill>
                <a:effectLst/>
                <a:ea typeface="Times New Roman" panose="02020603050405020304" pitchFamily="18" charset="0"/>
                <a:cs typeface="Times New Roman" panose="02020603050405020304" pitchFamily="18" charset="0"/>
              </a:rPr>
              <a:t>Economic:</a:t>
            </a:r>
            <a:r>
              <a:rPr lang="en-US" sz="2000" dirty="0">
                <a:solidFill>
                  <a:schemeClr val="accent4">
                    <a:lumMod val="50000"/>
                  </a:schemeClr>
                </a:solidFill>
                <a:effectLst/>
                <a:ea typeface="Times New Roman" panose="02020603050405020304" pitchFamily="18" charset="0"/>
                <a:cs typeface="Times New Roman" panose="02020603050405020304" pitchFamily="18" charset="0"/>
              </a:rPr>
              <a:t> Class of worker, commuting to work, employment status, Supplemental Nutrition Assistance Program (SNAP), health insurance coverage, income and earnings, industry and occupation, poverty, work status</a:t>
            </a:r>
            <a:endParaRPr lang="en-US" sz="2000" dirty="0">
              <a:solidFill>
                <a:schemeClr val="accent4">
                  <a:lumMod val="50000"/>
                </a:schemeClr>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b="1" dirty="0">
                <a:solidFill>
                  <a:schemeClr val="accent4">
                    <a:lumMod val="50000"/>
                  </a:schemeClr>
                </a:solidFill>
                <a:effectLst/>
                <a:ea typeface="Times New Roman" panose="02020603050405020304" pitchFamily="18" charset="0"/>
                <a:cs typeface="Times New Roman" panose="02020603050405020304" pitchFamily="18" charset="0"/>
              </a:rPr>
              <a:t>Housing:</a:t>
            </a:r>
            <a:r>
              <a:rPr lang="en-US" sz="2000" dirty="0">
                <a:solidFill>
                  <a:schemeClr val="accent4">
                    <a:lumMod val="50000"/>
                  </a:schemeClr>
                </a:solidFill>
                <a:effectLst/>
                <a:ea typeface="Times New Roman" panose="02020603050405020304" pitchFamily="18" charset="0"/>
                <a:cs typeface="Times New Roman" panose="02020603050405020304" pitchFamily="18" charset="0"/>
              </a:rPr>
              <a:t> Computer ownership &amp; internet access, house heating fuel, occupancy/vacancy status, occupants per room, owner monthly costs, plumbing facilities, rent statistics, rooms, bedrooms, telephone service available, tenure, units in structure, value of home, vehicles available, year householder moved into unit, year structure built</a:t>
            </a:r>
            <a:endParaRPr lang="en-US" sz="2000" dirty="0">
              <a:solidFill>
                <a:schemeClr val="accent4">
                  <a:lumMod val="50000"/>
                </a:schemeClr>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b="1" dirty="0">
                <a:solidFill>
                  <a:schemeClr val="accent4">
                    <a:lumMod val="50000"/>
                  </a:schemeClr>
                </a:solidFill>
                <a:effectLst/>
                <a:ea typeface="Times New Roman" panose="02020603050405020304" pitchFamily="18" charset="0"/>
                <a:cs typeface="Times New Roman" panose="02020603050405020304" pitchFamily="18" charset="0"/>
              </a:rPr>
              <a:t>Social:</a:t>
            </a:r>
            <a:r>
              <a:rPr lang="en-US" sz="2000" dirty="0">
                <a:solidFill>
                  <a:schemeClr val="accent4">
                    <a:lumMod val="50000"/>
                  </a:schemeClr>
                </a:solidFill>
                <a:effectLst/>
                <a:ea typeface="Times New Roman" panose="02020603050405020304" pitchFamily="18" charset="0"/>
                <a:cs typeface="Times New Roman" panose="02020603050405020304" pitchFamily="18" charset="0"/>
              </a:rPr>
              <a:t> Ancestry, citizenship status, disability status, educational attainment, fertility, field of degree, grandparents as caregivers, language, marital history, marital status, place of birth, school enrollment, residence one year ago/migration, veterans, year of entry.</a:t>
            </a:r>
          </a:p>
          <a:p>
            <a:pPr marR="0" lvl="0">
              <a:lnSpc>
                <a:spcPct val="100000"/>
              </a:lnSpc>
              <a:spcBef>
                <a:spcPts val="0"/>
              </a:spcBef>
              <a:spcAft>
                <a:spcPts val="600"/>
              </a:spcAft>
              <a:buSzPts val="1000"/>
              <a:tabLst>
                <a:tab pos="457200" algn="l"/>
              </a:tabLst>
            </a:pPr>
            <a:r>
              <a:rPr lang="en-US" sz="2000" b="1" dirty="0">
                <a:solidFill>
                  <a:schemeClr val="accent4">
                    <a:lumMod val="50000"/>
                  </a:schemeClr>
                </a:solidFill>
                <a:ea typeface="Times New Roman" panose="02020603050405020304" pitchFamily="18" charset="0"/>
                <a:cs typeface="Times New Roman" panose="02020603050405020304" pitchFamily="18" charset="0"/>
              </a:rPr>
              <a:t>Issues with Use of ACS</a:t>
            </a:r>
            <a:endParaRPr lang="en-US" sz="2000" b="1" dirty="0">
              <a:solidFill>
                <a:schemeClr val="accent4">
                  <a:lumMod val="50000"/>
                </a:schemeClr>
              </a:solidFill>
              <a:effectLst/>
              <a:ea typeface="Times New Roman" panose="02020603050405020304" pitchFamily="18" charset="0"/>
              <a:cs typeface="Times New Roman" panose="02020603050405020304" pitchFamily="18" charset="0"/>
            </a:endParaRPr>
          </a:p>
          <a:p>
            <a:pPr marL="342900" marR="0" lvl="0" indent="-342900">
              <a:lnSpc>
                <a:spcPct val="100000"/>
              </a:lnSpc>
              <a:spcBef>
                <a:spcPts val="0"/>
              </a:spcBef>
              <a:spcAft>
                <a:spcPts val="600"/>
              </a:spcAft>
              <a:buSzPts val="1000"/>
              <a:buFont typeface="Symbol" panose="05050102010706020507" pitchFamily="18" charset="2"/>
              <a:buChar char=""/>
              <a:tabLst>
                <a:tab pos="457200" algn="l"/>
              </a:tabLst>
            </a:pPr>
            <a:r>
              <a:rPr lang="en-US" sz="2000" dirty="0">
                <a:solidFill>
                  <a:schemeClr val="accent4">
                    <a:lumMod val="50000"/>
                  </a:schemeClr>
                </a:solidFill>
                <a:effectLst/>
                <a:ea typeface="Times New Roman" panose="02020603050405020304" pitchFamily="18" charset="0"/>
                <a:cs typeface="Times New Roman" panose="02020603050405020304" pitchFamily="18" charset="0"/>
              </a:rPr>
              <a:t>Substantial sampling error, especially fo</a:t>
            </a:r>
            <a:r>
              <a:rPr lang="en-US" sz="2000" dirty="0">
                <a:solidFill>
                  <a:schemeClr val="accent4">
                    <a:lumMod val="50000"/>
                  </a:schemeClr>
                </a:solidFill>
                <a:ea typeface="Times New Roman" panose="02020603050405020304" pitchFamily="18" charset="0"/>
                <a:cs typeface="Times New Roman" panose="02020603050405020304" pitchFamily="18" charset="0"/>
              </a:rPr>
              <a:t>r small geographies such as census tracts</a:t>
            </a:r>
          </a:p>
          <a:p>
            <a:pPr marL="342900" marR="0" lvl="0" indent="-342900">
              <a:lnSpc>
                <a:spcPct val="100000"/>
              </a:lnSpc>
              <a:spcBef>
                <a:spcPts val="0"/>
              </a:spcBef>
              <a:spcAft>
                <a:spcPts val="600"/>
              </a:spcAft>
              <a:buSzPts val="1000"/>
              <a:buFont typeface="Symbol" panose="05050102010706020507" pitchFamily="18" charset="2"/>
              <a:buChar char=""/>
              <a:tabLst>
                <a:tab pos="457200" algn="l"/>
              </a:tabLst>
            </a:pPr>
            <a:r>
              <a:rPr lang="en-US" sz="2000" dirty="0">
                <a:solidFill>
                  <a:schemeClr val="accent4">
                    <a:lumMod val="50000"/>
                  </a:schemeClr>
                </a:solidFill>
                <a:ea typeface="Times New Roman" panose="02020603050405020304" pitchFamily="18" charset="0"/>
                <a:cs typeface="Times New Roman" panose="02020603050405020304" pitchFamily="18" charset="0"/>
              </a:rPr>
              <a:t>Sample size approximately 2.4% per year, about 12% for five-year data</a:t>
            </a:r>
          </a:p>
          <a:p>
            <a:pPr marR="0" lvl="0">
              <a:lnSpc>
                <a:spcPct val="100000"/>
              </a:lnSpc>
              <a:spcBef>
                <a:spcPts val="0"/>
              </a:spcBef>
              <a:spcAft>
                <a:spcPts val="600"/>
              </a:spcAft>
              <a:buSzPts val="1000"/>
              <a:tabLst>
                <a:tab pos="457200" algn="l"/>
              </a:tabLst>
            </a:pPr>
            <a:r>
              <a:rPr lang="en-US" sz="2000" b="1" dirty="0">
                <a:solidFill>
                  <a:schemeClr val="accent4">
                    <a:lumMod val="50000"/>
                  </a:schemeClr>
                </a:solidFill>
                <a:ea typeface="Calibri" panose="020F0502020204030204" pitchFamily="34" charset="0"/>
                <a:cs typeface="Times New Roman" panose="02020603050405020304" pitchFamily="18" charset="0"/>
              </a:rPr>
              <a:t>How ACS was Used for this Study</a:t>
            </a:r>
          </a:p>
          <a:p>
            <a:pPr marL="342900" indent="-342900">
              <a:lnSpc>
                <a:spcPct val="100000"/>
              </a:lnSpc>
              <a:spcBef>
                <a:spcPts val="0"/>
              </a:spcBef>
              <a:spcAft>
                <a:spcPts val="600"/>
              </a:spcAft>
              <a:buSzPts val="1000"/>
              <a:buFont typeface="Symbol" panose="05050102010706020507" pitchFamily="18" charset="2"/>
              <a:buChar char=""/>
              <a:tabLst>
                <a:tab pos="457200" algn="l"/>
              </a:tabLst>
            </a:pPr>
            <a:r>
              <a:rPr lang="en-US" sz="2000" dirty="0">
                <a:solidFill>
                  <a:schemeClr val="accent4">
                    <a:lumMod val="50000"/>
                  </a:schemeClr>
                </a:solidFill>
                <a:ea typeface="Calibri" panose="020F0502020204030204" pitchFamily="34" charset="0"/>
                <a:cs typeface="Times New Roman" panose="02020603050405020304" pitchFamily="18" charset="0"/>
              </a:rPr>
              <a:t>Socioeconomic data about the city of Portland</a:t>
            </a:r>
          </a:p>
          <a:p>
            <a:pPr marL="342900" indent="-342900">
              <a:lnSpc>
                <a:spcPct val="100000"/>
              </a:lnSpc>
              <a:spcBef>
                <a:spcPts val="0"/>
              </a:spcBef>
              <a:spcAft>
                <a:spcPts val="600"/>
              </a:spcAft>
              <a:buSzPts val="1000"/>
              <a:buFont typeface="Symbol" panose="05050102010706020507" pitchFamily="18" charset="2"/>
              <a:buChar char=""/>
              <a:tabLst>
                <a:tab pos="457200" algn="l"/>
              </a:tabLst>
            </a:pPr>
            <a:r>
              <a:rPr lang="en-US" sz="2000" dirty="0">
                <a:solidFill>
                  <a:schemeClr val="accent4">
                    <a:lumMod val="50000"/>
                  </a:schemeClr>
                </a:solidFill>
                <a:effectLst/>
                <a:ea typeface="Calibri" panose="020F0502020204030204" pitchFamily="34" charset="0"/>
                <a:cs typeface="Times New Roman" panose="02020603050405020304" pitchFamily="18" charset="0"/>
              </a:rPr>
              <a:t>Ce</a:t>
            </a:r>
            <a:r>
              <a:rPr lang="en-US" sz="2000" dirty="0">
                <a:solidFill>
                  <a:schemeClr val="accent4">
                    <a:lumMod val="50000"/>
                  </a:schemeClr>
                </a:solidFill>
                <a:ea typeface="Calibri" panose="020F0502020204030204" pitchFamily="34" charset="0"/>
                <a:cs typeface="Times New Roman" panose="02020603050405020304" pitchFamily="18" charset="0"/>
              </a:rPr>
              <a:t>nsus tract data for analysis and mapping</a:t>
            </a:r>
          </a:p>
          <a:p>
            <a:pPr marL="342900" indent="-342900">
              <a:lnSpc>
                <a:spcPct val="100000"/>
              </a:lnSpc>
              <a:spcBef>
                <a:spcPts val="0"/>
              </a:spcBef>
              <a:spcAft>
                <a:spcPts val="600"/>
              </a:spcAft>
              <a:buSzPts val="1000"/>
              <a:buFont typeface="Symbol" panose="05050102010706020507" pitchFamily="18" charset="2"/>
              <a:buChar char=""/>
              <a:tabLst>
                <a:tab pos="457200" algn="l"/>
              </a:tabLst>
            </a:pPr>
            <a:r>
              <a:rPr lang="en-US" sz="2000" dirty="0">
                <a:solidFill>
                  <a:schemeClr val="accent4">
                    <a:lumMod val="50000"/>
                  </a:schemeClr>
                </a:solidFill>
                <a:effectLst/>
                <a:ea typeface="Calibri" panose="020F0502020204030204" pitchFamily="34" charset="0"/>
                <a:cs typeface="Times New Roman" panose="02020603050405020304" pitchFamily="18" charset="0"/>
              </a:rPr>
              <a:t>Aggregatio</a:t>
            </a:r>
            <a:r>
              <a:rPr lang="en-US" sz="2000" dirty="0">
                <a:solidFill>
                  <a:schemeClr val="accent4">
                    <a:lumMod val="50000"/>
                  </a:schemeClr>
                </a:solidFill>
                <a:ea typeface="Calibri" panose="020F0502020204030204" pitchFamily="34" charset="0"/>
                <a:cs typeface="Times New Roman" panose="02020603050405020304" pitchFamily="18" charset="0"/>
              </a:rPr>
              <a:t>n of tract data to </a:t>
            </a:r>
            <a:r>
              <a:rPr lang="en-US" sz="2000" dirty="0" err="1">
                <a:solidFill>
                  <a:schemeClr val="accent4">
                    <a:lumMod val="50000"/>
                  </a:schemeClr>
                </a:solidFill>
                <a:ea typeface="Calibri" panose="020F0502020204030204" pitchFamily="34" charset="0"/>
                <a:cs typeface="Times New Roman" panose="02020603050405020304" pitchFamily="18" charset="0"/>
              </a:rPr>
              <a:t>supertracts</a:t>
            </a:r>
            <a:r>
              <a:rPr lang="en-US" sz="2000" dirty="0">
                <a:solidFill>
                  <a:schemeClr val="accent4">
                    <a:lumMod val="50000"/>
                  </a:schemeClr>
                </a:solidFill>
                <a:ea typeface="Calibri" panose="020F0502020204030204" pitchFamily="34" charset="0"/>
                <a:cs typeface="Times New Roman" panose="02020603050405020304" pitchFamily="18" charset="0"/>
              </a:rPr>
              <a:t> (see next slide)</a:t>
            </a:r>
          </a:p>
          <a:p>
            <a:pPr>
              <a:lnSpc>
                <a:spcPct val="107000"/>
              </a:lnSpc>
              <a:spcBef>
                <a:spcPts val="0"/>
              </a:spcBef>
              <a:spcAft>
                <a:spcPts val="800"/>
              </a:spcAft>
              <a:buSzPts val="1000"/>
              <a:tabLst>
                <a:tab pos="457200" algn="l"/>
              </a:tabLst>
            </a:pPr>
            <a:r>
              <a:rPr lang="en-US" sz="2000" b="1" dirty="0">
                <a:solidFill>
                  <a:srgbClr val="684F00"/>
                </a:solidFill>
              </a:rPr>
              <a:t>Access the ACS data at</a:t>
            </a:r>
            <a:r>
              <a:rPr lang="en-US" sz="2000" dirty="0">
                <a:solidFill>
                  <a:srgbClr val="684F00"/>
                </a:solidFill>
              </a:rPr>
              <a:t>: </a:t>
            </a:r>
            <a:r>
              <a:rPr lang="en-US" sz="2000" dirty="0">
                <a:solidFill>
                  <a:srgbClr val="684F00"/>
                </a:solidFill>
                <a:hlinkClick r:id="rId6"/>
              </a:rPr>
              <a:t>https://data.census.gov/cedsci/</a:t>
            </a:r>
            <a:endParaRPr lang="en-US" sz="2000" dirty="0">
              <a:solidFill>
                <a:srgbClr val="684F00"/>
              </a:solidFill>
            </a:endParaRPr>
          </a:p>
          <a:p>
            <a:pPr marL="342900" indent="-342900">
              <a:lnSpc>
                <a:spcPct val="107000"/>
              </a:lnSpc>
              <a:spcBef>
                <a:spcPts val="0"/>
              </a:spcBef>
              <a:spcAft>
                <a:spcPts val="800"/>
              </a:spcAft>
              <a:buSzPts val="1000"/>
              <a:buFont typeface="Arial" panose="020B0604020202020204" pitchFamily="34" charset="0"/>
              <a:buChar char="•"/>
              <a:tabLst>
                <a:tab pos="457200" algn="l"/>
              </a:tabLst>
            </a:pPr>
            <a:r>
              <a:rPr lang="en-US" sz="2000" dirty="0">
                <a:solidFill>
                  <a:srgbClr val="684F00"/>
                </a:solidFill>
                <a:hlinkClick r:id="rId7" action="ppaction://hlinksldjump"/>
              </a:rPr>
              <a:t>Back to Housing</a:t>
            </a:r>
            <a:endParaRPr lang="en-US" sz="2000" dirty="0">
              <a:solidFill>
                <a:srgbClr val="684F00"/>
              </a:solidFill>
            </a:endParaRPr>
          </a:p>
          <a:p>
            <a:pPr marL="342900" indent="-342900">
              <a:lnSpc>
                <a:spcPct val="107000"/>
              </a:lnSpc>
              <a:spcBef>
                <a:spcPts val="0"/>
              </a:spcBef>
              <a:spcAft>
                <a:spcPts val="800"/>
              </a:spcAft>
              <a:buSzPts val="1000"/>
              <a:buFont typeface="Arial" panose="020B0604020202020204" pitchFamily="34" charset="0"/>
              <a:buChar char="•"/>
              <a:tabLst>
                <a:tab pos="457200" algn="l"/>
              </a:tabLst>
            </a:pPr>
            <a:endParaRPr lang="en-US" sz="18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9" name="Rectangle 8">
            <a:extLst>
              <a:ext uri="{FF2B5EF4-FFF2-40B4-BE49-F238E27FC236}">
                <a16:creationId xmlns:a16="http://schemas.microsoft.com/office/drawing/2014/main" id="{449DBF43-0C9B-493E-B2AE-2804485BF39C}"/>
              </a:ext>
            </a:extLst>
          </p:cNvPr>
          <p:cNvSpPr/>
          <p:nvPr/>
        </p:nvSpPr>
        <p:spPr>
          <a:xfrm>
            <a:off x="1760705" y="5904468"/>
            <a:ext cx="3649254" cy="830997"/>
          </a:xfrm>
          <a:prstGeom prst="rect">
            <a:avLst/>
          </a:prstGeom>
        </p:spPr>
        <p:txBody>
          <a:bodyPr wrap="square">
            <a:spAutoFit/>
          </a:bodyPr>
          <a:lstStyle/>
          <a:p>
            <a:r>
              <a:rPr lang="en-US" sz="1200" dirty="0"/>
              <a:t>Source: Demographic Research Group, Weldon Cooper Center for Public Service, University of Virginia: </a:t>
            </a:r>
          </a:p>
          <a:p>
            <a:r>
              <a:rPr lang="en-US" sz="1200" b="1" dirty="0">
                <a:hlinkClick r:id="rId8"/>
              </a:rPr>
              <a:t>https://demographics.coopercenter.org/guide-to-publicly-available-demographic-data</a:t>
            </a:r>
            <a:r>
              <a:rPr lang="en-US" sz="1200" b="1" dirty="0"/>
              <a:t>    </a:t>
            </a:r>
          </a:p>
        </p:txBody>
      </p:sp>
      <p:sp>
        <p:nvSpPr>
          <p:cNvPr id="2" name="Slide Number Placeholder 1">
            <a:extLst>
              <a:ext uri="{FF2B5EF4-FFF2-40B4-BE49-F238E27FC236}">
                <a16:creationId xmlns:a16="http://schemas.microsoft.com/office/drawing/2014/main" id="{9AF11ECB-DA3E-4777-ACB9-A1EE485F0466}"/>
              </a:ext>
            </a:extLst>
          </p:cNvPr>
          <p:cNvSpPr>
            <a:spLocks noGrp="1"/>
          </p:cNvSpPr>
          <p:nvPr>
            <p:ph type="sldNum" sz="quarter" idx="12"/>
          </p:nvPr>
        </p:nvSpPr>
        <p:spPr/>
        <p:txBody>
          <a:bodyPr/>
          <a:lstStyle/>
          <a:p>
            <a:fld id="{28D4BD10-CC58-45E2-A053-D7A914BD003A}" type="slidenum">
              <a:rPr lang="en-US" smtClean="0"/>
              <a:t>49</a:t>
            </a:fld>
            <a:endParaRPr lang="en-US"/>
          </a:p>
        </p:txBody>
      </p:sp>
      <p:sp>
        <p:nvSpPr>
          <p:cNvPr id="21" name="TextBox 20">
            <a:extLst>
              <a:ext uri="{FF2B5EF4-FFF2-40B4-BE49-F238E27FC236}">
                <a16:creationId xmlns:a16="http://schemas.microsoft.com/office/drawing/2014/main" id="{01DA6D18-BC50-459E-AAEC-0C4F1CD9E131}"/>
              </a:ext>
            </a:extLst>
          </p:cNvPr>
          <p:cNvSpPr txBox="1"/>
          <p:nvPr/>
        </p:nvSpPr>
        <p:spPr>
          <a:xfrm>
            <a:off x="12668232" y="389411"/>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sp>
        <p:nvSpPr>
          <p:cNvPr id="22" name="TextBox 21">
            <a:extLst>
              <a:ext uri="{FF2B5EF4-FFF2-40B4-BE49-F238E27FC236}">
                <a16:creationId xmlns:a16="http://schemas.microsoft.com/office/drawing/2014/main" id="{6FC2C49D-AB9F-4D0C-B1A4-0C60EA7B89A3}"/>
              </a:ext>
            </a:extLst>
          </p:cNvPr>
          <p:cNvSpPr txBox="1"/>
          <p:nvPr/>
        </p:nvSpPr>
        <p:spPr>
          <a:xfrm>
            <a:off x="12668232" y="1056987"/>
            <a:ext cx="650052" cy="5262979"/>
          </a:xfrm>
          <a:prstGeom prst="rect">
            <a:avLst/>
          </a:prstGeom>
          <a:noFill/>
        </p:spPr>
        <p:txBody>
          <a:bodyPr wrap="square" rtlCol="0">
            <a:spAutoFit/>
          </a:bodyPr>
          <a:lstStyle/>
          <a:p>
            <a:endParaRPr lang="en-US" sz="1200" dirty="0">
              <a:solidFill>
                <a:schemeClr val="accent1"/>
              </a:solidFill>
            </a:endParaRP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14" name="Picture 13">
            <a:extLst>
              <a:ext uri="{FF2B5EF4-FFF2-40B4-BE49-F238E27FC236}">
                <a16:creationId xmlns:a16="http://schemas.microsoft.com/office/drawing/2014/main" id="{65018083-317C-4701-B9EA-E6B8207D287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473108" y="6195050"/>
            <a:ext cx="2382024" cy="644935"/>
          </a:xfrm>
          <a:prstGeom prst="rect">
            <a:avLst/>
          </a:prstGeom>
        </p:spPr>
      </p:pic>
      <p:grpSp>
        <p:nvGrpSpPr>
          <p:cNvPr id="15" name="Group 14">
            <a:extLst>
              <a:ext uri="{FF2B5EF4-FFF2-40B4-BE49-F238E27FC236}">
                <a16:creationId xmlns:a16="http://schemas.microsoft.com/office/drawing/2014/main" id="{ED462CEE-9393-4274-8B27-9D5D7B314F9A}"/>
              </a:ext>
            </a:extLst>
          </p:cNvPr>
          <p:cNvGrpSpPr/>
          <p:nvPr/>
        </p:nvGrpSpPr>
        <p:grpSpPr>
          <a:xfrm>
            <a:off x="37011" y="6509634"/>
            <a:ext cx="1354063" cy="274320"/>
            <a:chOff x="37011" y="6469091"/>
            <a:chExt cx="1354063" cy="274320"/>
          </a:xfrm>
        </p:grpSpPr>
        <p:sp>
          <p:nvSpPr>
            <p:cNvPr id="16" name="Action Button: Blank 15">
              <a:hlinkClick r:id="rId10" action="ppaction://hlinksldjump"/>
              <a:extLst>
                <a:ext uri="{FF2B5EF4-FFF2-40B4-BE49-F238E27FC236}">
                  <a16:creationId xmlns:a16="http://schemas.microsoft.com/office/drawing/2014/main" id="{04D504EE-43B9-4F94-9EE0-922B256243C8}"/>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17" name="Action Button: Go Back or Previous 16">
              <a:hlinkClick r:id="" action="ppaction://hlinkshowjump?jump=lastslideviewed" highlightClick="1"/>
              <a:extLst>
                <a:ext uri="{FF2B5EF4-FFF2-40B4-BE49-F238E27FC236}">
                  <a16:creationId xmlns:a16="http://schemas.microsoft.com/office/drawing/2014/main" id="{57319681-76CC-4753-B59D-0BD4F09215A7}"/>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05367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8">
                                            <p:txEl>
                                              <p:pRg st="13" end="13"/>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1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22">
                                            <p:txEl>
                                              <p:pRg st="7" end="7"/>
                                            </p:txEl>
                                          </p:spTgt>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22">
                                            <p:txEl>
                                              <p:pRg st="8" end="8"/>
                                            </p:txEl>
                                          </p:spTgt>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22">
                                            <p:txEl>
                                              <p:pRg st="9" end="9"/>
                                            </p:txEl>
                                          </p:spTgt>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22">
                                            <p:txEl>
                                              <p:pRg st="10" end="10"/>
                                            </p:txEl>
                                          </p:spTgt>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22">
                                            <p:txEl>
                                              <p:pRg st="11" end="11"/>
                                            </p:txEl>
                                          </p:spTgt>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nodeType="clickEffect">
                                  <p:stCondLst>
                                    <p:cond delay="0"/>
                                  </p:stCondLst>
                                  <p:childTnLst>
                                    <p:set>
                                      <p:cBhvr>
                                        <p:cTn id="144" dur="1" fill="hold">
                                          <p:stCondLst>
                                            <p:cond delay="0"/>
                                          </p:stCondLst>
                                        </p:cTn>
                                        <p:tgtEl>
                                          <p:spTgt spid="22">
                                            <p:txEl>
                                              <p:pRg st="12" end="12"/>
                                            </p:txEl>
                                          </p:spTgt>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nodeType="clickEffect">
                                  <p:stCondLst>
                                    <p:cond delay="0"/>
                                  </p:stCondLst>
                                  <p:childTnLst>
                                    <p:set>
                                      <p:cBhvr>
                                        <p:cTn id="148" dur="1" fill="hold">
                                          <p:stCondLst>
                                            <p:cond delay="0"/>
                                          </p:stCondLst>
                                        </p:cTn>
                                        <p:tgtEl>
                                          <p:spTgt spid="22">
                                            <p:txEl>
                                              <p:pRg st="13" end="13"/>
                                            </p:txEl>
                                          </p:spTgt>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nodeType="clickEffect">
                                  <p:stCondLst>
                                    <p:cond delay="0"/>
                                  </p:stCondLst>
                                  <p:childTnLst>
                                    <p:set>
                                      <p:cBhvr>
                                        <p:cTn id="152" dur="1" fill="hold">
                                          <p:stCondLst>
                                            <p:cond delay="0"/>
                                          </p:stCondLst>
                                        </p:cTn>
                                        <p:tgtEl>
                                          <p:spTgt spid="22">
                                            <p:txEl>
                                              <p:pRg st="14" end="14"/>
                                            </p:txEl>
                                          </p:spTgt>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nodeType="clickEffect">
                                  <p:stCondLst>
                                    <p:cond delay="0"/>
                                  </p:stCondLst>
                                  <p:childTnLst>
                                    <p:set>
                                      <p:cBhvr>
                                        <p:cTn id="156" dur="1" fill="hold">
                                          <p:stCondLst>
                                            <p:cond delay="0"/>
                                          </p:stCondLst>
                                        </p:cTn>
                                        <p:tgtEl>
                                          <p:spTgt spid="22">
                                            <p:txEl>
                                              <p:pRg st="15" end="15"/>
                                            </p:txEl>
                                          </p:spTgt>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nodeType="clickEffect">
                                  <p:stCondLst>
                                    <p:cond delay="0"/>
                                  </p:stCondLst>
                                  <p:childTnLst>
                                    <p:set>
                                      <p:cBhvr>
                                        <p:cTn id="160" dur="1" fill="hold">
                                          <p:stCondLst>
                                            <p:cond delay="0"/>
                                          </p:stCondLst>
                                        </p:cTn>
                                        <p:tgtEl>
                                          <p:spTgt spid="22">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05154" y="250031"/>
            <a:ext cx="4307211" cy="840215"/>
          </a:xfrm>
        </p:spPr>
        <p:txBody>
          <a:bodyPr>
            <a:noAutofit/>
          </a:bodyPr>
          <a:lstStyle/>
          <a:p>
            <a:r>
              <a:rPr lang="en-US" sz="3200" b="1" dirty="0"/>
              <a:t>Fewer Minorities in the Older Adult Population</a:t>
            </a:r>
          </a:p>
        </p:txBody>
      </p:sp>
      <p:sp>
        <p:nvSpPr>
          <p:cNvPr id="10" name="Content Placeholder 9"/>
          <p:cNvSpPr>
            <a:spLocks noGrp="1"/>
          </p:cNvSpPr>
          <p:nvPr>
            <p:ph idx="1"/>
          </p:nvPr>
        </p:nvSpPr>
        <p:spPr>
          <a:xfrm>
            <a:off x="447395" y="1284582"/>
            <a:ext cx="3304797" cy="3200401"/>
          </a:xfrm>
        </p:spPr>
        <p:txBody>
          <a:bodyPr>
            <a:normAutofit/>
          </a:bodyPr>
          <a:lstStyle/>
          <a:p>
            <a:r>
              <a:rPr lang="en-US" sz="1600" dirty="0"/>
              <a:t>Portland’s population is primarily White, and its age 65+ population is composed of mostly Whites and fewer minorities.</a:t>
            </a:r>
          </a:p>
          <a:p>
            <a:r>
              <a:rPr lang="en-US" sz="1600" dirty="0"/>
              <a:t>Grouping the city’s population into three groups – White non-Hispanic, Hispanic, and Other non-Hispanic – shows that among those age 65+ there is a much smaller proportion of Hispanics.</a:t>
            </a:r>
          </a:p>
          <a:p>
            <a:pPr marL="0" indent="0">
              <a:buNone/>
            </a:pPr>
            <a:endParaRPr lang="en-US" sz="2000" dirty="0"/>
          </a:p>
        </p:txBody>
      </p:sp>
      <p:pic>
        <p:nvPicPr>
          <p:cNvPr id="3" name="Picture 2"/>
          <p:cNvPicPr>
            <a:picLocks noChangeAspect="1"/>
          </p:cNvPicPr>
          <p:nvPr/>
        </p:nvPicPr>
        <p:blipFill>
          <a:blip r:embed="rId4"/>
          <a:stretch>
            <a:fillRect/>
          </a:stretch>
        </p:blipFill>
        <p:spPr>
          <a:xfrm>
            <a:off x="5393905" y="250031"/>
            <a:ext cx="3200400" cy="3200400"/>
          </a:xfrm>
          <a:prstGeom prst="rect">
            <a:avLst/>
          </a:prstGeom>
        </p:spPr>
      </p:pic>
      <p:pic>
        <p:nvPicPr>
          <p:cNvPr id="4" name="Picture 3"/>
          <p:cNvPicPr>
            <a:picLocks noChangeAspect="1"/>
          </p:cNvPicPr>
          <p:nvPr/>
        </p:nvPicPr>
        <p:blipFill>
          <a:blip r:embed="rId5"/>
          <a:stretch>
            <a:fillRect/>
          </a:stretch>
        </p:blipFill>
        <p:spPr>
          <a:xfrm>
            <a:off x="8666582" y="250031"/>
            <a:ext cx="3200400" cy="3200400"/>
          </a:xfrm>
          <a:prstGeom prst="rect">
            <a:avLst/>
          </a:prstGeom>
        </p:spPr>
      </p:pic>
      <p:pic>
        <p:nvPicPr>
          <p:cNvPr id="12" name="Picture 11"/>
          <p:cNvPicPr>
            <a:picLocks noChangeAspect="1"/>
          </p:cNvPicPr>
          <p:nvPr/>
        </p:nvPicPr>
        <p:blipFill>
          <a:blip r:embed="rId6"/>
          <a:stretch>
            <a:fillRect/>
          </a:stretch>
        </p:blipFill>
        <p:spPr>
          <a:xfrm>
            <a:off x="5393905" y="3546157"/>
            <a:ext cx="3200400" cy="3200400"/>
          </a:xfrm>
          <a:prstGeom prst="rect">
            <a:avLst/>
          </a:prstGeom>
        </p:spPr>
      </p:pic>
      <p:pic>
        <p:nvPicPr>
          <p:cNvPr id="15" name="Picture 14"/>
          <p:cNvPicPr>
            <a:picLocks noChangeAspect="1"/>
          </p:cNvPicPr>
          <p:nvPr/>
        </p:nvPicPr>
        <p:blipFill>
          <a:blip r:embed="rId7"/>
          <a:stretch>
            <a:fillRect/>
          </a:stretch>
        </p:blipFill>
        <p:spPr>
          <a:xfrm>
            <a:off x="8666581" y="3546157"/>
            <a:ext cx="3192671" cy="3200400"/>
          </a:xfrm>
          <a:prstGeom prst="rect">
            <a:avLst/>
          </a:prstGeom>
        </p:spPr>
      </p:pic>
      <p:sp>
        <p:nvSpPr>
          <p:cNvPr id="16" name="TextBox 15"/>
          <p:cNvSpPr txBox="1"/>
          <p:nvPr/>
        </p:nvSpPr>
        <p:spPr>
          <a:xfrm>
            <a:off x="2641386" y="6315670"/>
            <a:ext cx="1956544" cy="430887"/>
          </a:xfrm>
          <a:prstGeom prst="rect">
            <a:avLst/>
          </a:prstGeom>
          <a:noFill/>
        </p:spPr>
        <p:txBody>
          <a:bodyPr wrap="square" rtlCol="0">
            <a:spAutoFit/>
          </a:bodyPr>
          <a:lstStyle/>
          <a:p>
            <a:r>
              <a:rPr lang="en-US" sz="1100" dirty="0"/>
              <a:t>Source: 2013-2017 5-year ACS, tables B01001, A-I.</a:t>
            </a:r>
          </a:p>
        </p:txBody>
      </p:sp>
      <p:sp>
        <p:nvSpPr>
          <p:cNvPr id="2" name="Slide Number Placeholder 1">
            <a:extLst>
              <a:ext uri="{FF2B5EF4-FFF2-40B4-BE49-F238E27FC236}">
                <a16:creationId xmlns:a16="http://schemas.microsoft.com/office/drawing/2014/main" id="{DBFABF8E-0A8C-4CF4-B52D-89E5BC034D17}"/>
              </a:ext>
            </a:extLst>
          </p:cNvPr>
          <p:cNvSpPr>
            <a:spLocks noGrp="1"/>
          </p:cNvSpPr>
          <p:nvPr>
            <p:ph type="sldNum" sz="quarter" idx="4"/>
          </p:nvPr>
        </p:nvSpPr>
        <p:spPr>
          <a:xfrm>
            <a:off x="11521441" y="-37187"/>
            <a:ext cx="482065" cy="365125"/>
          </a:xfrm>
        </p:spPr>
        <p:txBody>
          <a:bodyPr/>
          <a:lstStyle/>
          <a:p>
            <a:fld id="{6F76CED3-3A32-4ECA-A687-1D1204EB9FF6}" type="slidenum">
              <a:rPr lang="en-US" sz="1400" b="1" smtClean="0">
                <a:solidFill>
                  <a:srgbClr val="714B25"/>
                </a:solidFill>
              </a:rPr>
              <a:t>5</a:t>
            </a:fld>
            <a:endParaRPr lang="en-US" sz="1400" b="1" dirty="0">
              <a:solidFill>
                <a:srgbClr val="714B25"/>
              </a:solidFill>
            </a:endParaRPr>
          </a:p>
        </p:txBody>
      </p:sp>
      <p:grpSp>
        <p:nvGrpSpPr>
          <p:cNvPr id="20" name="Group 19">
            <a:extLst>
              <a:ext uri="{FF2B5EF4-FFF2-40B4-BE49-F238E27FC236}">
                <a16:creationId xmlns:a16="http://schemas.microsoft.com/office/drawing/2014/main" id="{C11272E3-15DE-4B37-839E-1EE562BFF660}"/>
              </a:ext>
            </a:extLst>
          </p:cNvPr>
          <p:cNvGrpSpPr/>
          <p:nvPr/>
        </p:nvGrpSpPr>
        <p:grpSpPr>
          <a:xfrm>
            <a:off x="87067" y="6452900"/>
            <a:ext cx="2006049" cy="365760"/>
            <a:chOff x="87067" y="6452900"/>
            <a:chExt cx="2006049" cy="365760"/>
          </a:xfrm>
        </p:grpSpPr>
        <p:sp>
          <p:nvSpPr>
            <p:cNvPr id="21" name="Action Button: Go to Beginning 20">
              <a:hlinkClick r:id="" action="ppaction://hlinkshowjump?jump=firstslide" highlightClick="1"/>
              <a:extLst>
                <a:ext uri="{FF2B5EF4-FFF2-40B4-BE49-F238E27FC236}">
                  <a16:creationId xmlns:a16="http://schemas.microsoft.com/office/drawing/2014/main" id="{7BBAF616-1FF6-41E6-BC68-80A6277476D9}"/>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ction Button: Go Back or Previous 21">
              <a:hlinkClick r:id="" action="ppaction://hlinkshowjump?jump=previousslide" highlightClick="1"/>
              <a:extLst>
                <a:ext uri="{FF2B5EF4-FFF2-40B4-BE49-F238E27FC236}">
                  <a16:creationId xmlns:a16="http://schemas.microsoft.com/office/drawing/2014/main" id="{45D3DBC8-96A1-4ABF-872A-582A50691C0C}"/>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Go Forward or Next 22">
              <a:hlinkClick r:id="" action="ppaction://hlinkshowjump?jump=nextslide" highlightClick="1"/>
              <a:extLst>
                <a:ext uri="{FF2B5EF4-FFF2-40B4-BE49-F238E27FC236}">
                  <a16:creationId xmlns:a16="http://schemas.microsoft.com/office/drawing/2014/main" id="{78F31424-81B2-4F61-99E0-261D8BE2B304}"/>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Go to End 23">
              <a:hlinkClick r:id="rId8" action="ppaction://hlinksldjump" highlightClick="1"/>
              <a:extLst>
                <a:ext uri="{FF2B5EF4-FFF2-40B4-BE49-F238E27FC236}">
                  <a16:creationId xmlns:a16="http://schemas.microsoft.com/office/drawing/2014/main" id="{374B3931-C339-4FA6-AE48-1B6978794BE0}"/>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9"/>
              <a:extLst>
                <a:ext uri="{FF2B5EF4-FFF2-40B4-BE49-F238E27FC236}">
                  <a16:creationId xmlns:a16="http://schemas.microsoft.com/office/drawing/2014/main" id="{5ADFBAE4-F21F-4177-B667-0929BAB150DE}"/>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393824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CDF4E-8DB7-4FB8-973F-7B7C16544B40}"/>
              </a:ext>
            </a:extLst>
          </p:cNvPr>
          <p:cNvSpPr>
            <a:spLocks noGrp="1"/>
          </p:cNvSpPr>
          <p:nvPr>
            <p:ph type="title"/>
          </p:nvPr>
        </p:nvSpPr>
        <p:spPr>
          <a:xfrm>
            <a:off x="148662" y="55633"/>
            <a:ext cx="4302035" cy="870857"/>
          </a:xfrm>
        </p:spPr>
        <p:txBody>
          <a:bodyPr/>
          <a:lstStyle/>
          <a:p>
            <a:r>
              <a:rPr lang="en-US" sz="3200" dirty="0"/>
              <a:t>Supertracts</a:t>
            </a:r>
          </a:p>
        </p:txBody>
      </p:sp>
      <p:sp>
        <p:nvSpPr>
          <p:cNvPr id="16" name="Content Placeholder 15">
            <a:extLst>
              <a:ext uri="{FF2B5EF4-FFF2-40B4-BE49-F238E27FC236}">
                <a16:creationId xmlns:a16="http://schemas.microsoft.com/office/drawing/2014/main" id="{9BE85046-37A8-4F05-BB9D-C809CF04CF7E}"/>
              </a:ext>
            </a:extLst>
          </p:cNvPr>
          <p:cNvSpPr>
            <a:spLocks noGrp="1"/>
          </p:cNvSpPr>
          <p:nvPr>
            <p:ph idx="1"/>
          </p:nvPr>
        </p:nvSpPr>
        <p:spPr>
          <a:xfrm>
            <a:off x="60002" y="812800"/>
            <a:ext cx="5399388" cy="5366327"/>
          </a:xfrm>
        </p:spPr>
        <p:txBody>
          <a:bodyPr>
            <a:normAutofit fontScale="25000" lnSpcReduction="20000"/>
          </a:bodyPr>
          <a:lstStyle/>
          <a:p>
            <a:pPr>
              <a:lnSpc>
                <a:spcPct val="100000"/>
              </a:lnSpc>
            </a:pPr>
            <a:r>
              <a:rPr lang="en-US" sz="5600" dirty="0"/>
              <a:t>Supertracts (see </a:t>
            </a:r>
            <a:r>
              <a:rPr lang="en-US" sz="5600" b="1" dirty="0">
                <a:solidFill>
                  <a:srgbClr val="8C4934"/>
                </a:solidFill>
              </a:rPr>
              <a:t>red brown</a:t>
            </a:r>
            <a:r>
              <a:rPr lang="en-US" sz="5600" dirty="0"/>
              <a:t>) are were created by aggregating 6-8 adjacent census tracts (see </a:t>
            </a:r>
            <a:r>
              <a:rPr lang="en-US" sz="5600" b="1" dirty="0">
                <a:solidFill>
                  <a:schemeClr val="bg1">
                    <a:lumMod val="65000"/>
                  </a:schemeClr>
                </a:solidFill>
              </a:rPr>
              <a:t>grey boundaries</a:t>
            </a:r>
            <a:r>
              <a:rPr lang="en-US" sz="5600" dirty="0"/>
              <a:t>).</a:t>
            </a:r>
          </a:p>
          <a:p>
            <a:pPr>
              <a:lnSpc>
                <a:spcPct val="100000"/>
              </a:lnSpc>
            </a:pPr>
            <a:r>
              <a:rPr lang="en-US" sz="5600" dirty="0"/>
              <a:t>The supertracts</a:t>
            </a:r>
            <a:r>
              <a:rPr lang="en-US" sz="5600" dirty="0">
                <a:hlinkClick r:id="rId4" action="ppaction://hlinksldjump"/>
              </a:rPr>
              <a:t> </a:t>
            </a:r>
            <a:r>
              <a:rPr lang="en-US" sz="5600" dirty="0"/>
              <a:t>emulated the city of </a:t>
            </a:r>
            <a:r>
              <a:rPr lang="en-US" sz="5600" dirty="0">
                <a:hlinkClick r:id="rId5"/>
              </a:rPr>
              <a:t>Portland’s 20-minute neighborhoods</a:t>
            </a:r>
            <a:r>
              <a:rPr lang="en-US" sz="5600" dirty="0"/>
              <a:t> extended to the seven-county Portland Metropolitan Area.</a:t>
            </a:r>
          </a:p>
          <a:p>
            <a:pPr>
              <a:lnSpc>
                <a:spcPct val="100000"/>
              </a:lnSpc>
            </a:pPr>
            <a:r>
              <a:rPr lang="en-US" sz="5600" dirty="0"/>
              <a:t>Portland’s 20-minute neighborhoods were designed to have access to commercial services and amenities as a pedestrian, cyclist, or on transit. </a:t>
            </a:r>
          </a:p>
          <a:p>
            <a:pPr>
              <a:lnSpc>
                <a:spcPct val="100000"/>
              </a:lnSpc>
            </a:pPr>
            <a:r>
              <a:rPr lang="en-US" sz="5600" dirty="0"/>
              <a:t>The supertracts also reduced the amount of sampling variability in the data from the American Community Survey. For example, The Lake Oswego supertract (see </a:t>
            </a:r>
            <a:r>
              <a:rPr lang="en-US" sz="5600" dirty="0">
                <a:solidFill>
                  <a:srgbClr val="E584EC"/>
                </a:solidFill>
              </a:rPr>
              <a:t>purple</a:t>
            </a:r>
            <a:r>
              <a:rPr lang="en-US" sz="5600" dirty="0"/>
              <a:t>) is the aggregation of 8 census tracts.</a:t>
            </a:r>
          </a:p>
          <a:p>
            <a:pPr>
              <a:lnSpc>
                <a:spcPct val="100000"/>
              </a:lnSpc>
            </a:pPr>
            <a:r>
              <a:rPr lang="en-US" sz="5600" dirty="0"/>
              <a:t>The ACS table for the Lake Oswego tracts shows the Estimate (EST) and Measure of Error (MOE) for the number of persons with an ambulatory difficulty. The MOE is the +/- value for the 90% confidence level.</a:t>
            </a:r>
          </a:p>
          <a:p>
            <a:pPr>
              <a:lnSpc>
                <a:spcPct val="100000"/>
              </a:lnSpc>
            </a:pPr>
            <a:r>
              <a:rPr lang="en-US" sz="5600" dirty="0"/>
              <a:t>The coefficient of variation (CV) is the ratio of MOE/EST. Values from 0.00 to 0.12 can be considered as good reliability, from .12 to.40 as fair, and over .40 as poor reliable.</a:t>
            </a:r>
          </a:p>
          <a:p>
            <a:pPr>
              <a:lnSpc>
                <a:spcPct val="100000"/>
              </a:lnSpc>
            </a:pPr>
            <a:r>
              <a:rPr lang="en-US" sz="5600" dirty="0"/>
              <a:t>All of the tract CV values are greater than 0.40 (poor reliability) but aggregated to supertracts the CV is 0.259 (fair reliability).</a:t>
            </a:r>
          </a:p>
          <a:p>
            <a:pPr>
              <a:lnSpc>
                <a:spcPct val="100000"/>
              </a:lnSpc>
            </a:pPr>
            <a:r>
              <a:rPr lang="en-US" sz="5600" dirty="0"/>
              <a:t>In addition, supertracts have recognizable neighborhood names and help to link the data to the viewer’s knowledge of the City.</a:t>
            </a:r>
          </a:p>
          <a:p>
            <a:pPr marL="0" indent="0">
              <a:lnSpc>
                <a:spcPct val="100000"/>
              </a:lnSpc>
              <a:buNone/>
            </a:pPr>
            <a:endParaRPr lang="en-US" sz="5600" dirty="0"/>
          </a:p>
          <a:p>
            <a:pPr>
              <a:lnSpc>
                <a:spcPct val="100000"/>
              </a:lnSpc>
            </a:pPr>
            <a:endParaRPr lang="en-US" sz="1900" dirty="0"/>
          </a:p>
          <a:p>
            <a:pPr>
              <a:lnSpc>
                <a:spcPct val="100000"/>
              </a:lnSpc>
            </a:pPr>
            <a:endParaRPr lang="en-US" sz="1900" dirty="0"/>
          </a:p>
          <a:p>
            <a:pPr>
              <a:lnSpc>
                <a:spcPct val="100000"/>
              </a:lnSpc>
            </a:pPr>
            <a:endParaRPr lang="en-US" sz="1900" dirty="0"/>
          </a:p>
          <a:p>
            <a:pPr>
              <a:lnSpc>
                <a:spcPct val="100000"/>
              </a:lnSpc>
            </a:pPr>
            <a:endParaRPr lang="en-US" sz="1900" dirty="0"/>
          </a:p>
          <a:p>
            <a:pPr>
              <a:lnSpc>
                <a:spcPct val="100000"/>
              </a:lnSpc>
            </a:pPr>
            <a:endParaRPr lang="en-US" sz="1900" dirty="0"/>
          </a:p>
          <a:p>
            <a:pPr>
              <a:lnSpc>
                <a:spcPct val="100000"/>
              </a:lnSpc>
            </a:pPr>
            <a:endParaRPr lang="en-US" sz="1900" dirty="0"/>
          </a:p>
          <a:p>
            <a:pPr>
              <a:lnSpc>
                <a:spcPct val="100000"/>
              </a:lnSpc>
            </a:pPr>
            <a:endParaRPr lang="en-US" sz="1900" dirty="0"/>
          </a:p>
          <a:p>
            <a:pPr>
              <a:lnSpc>
                <a:spcPct val="100000"/>
              </a:lnSpc>
            </a:pPr>
            <a:endParaRPr lang="en-US" sz="1900" dirty="0"/>
          </a:p>
          <a:p>
            <a:pPr>
              <a:lnSpc>
                <a:spcPct val="100000"/>
              </a:lnSpc>
            </a:pPr>
            <a:endParaRPr lang="en-US" sz="1900" dirty="0"/>
          </a:p>
          <a:p>
            <a:pPr marL="0" indent="0">
              <a:buNone/>
            </a:pPr>
            <a:r>
              <a:rPr lang="en-US" dirty="0"/>
              <a:t>.</a:t>
            </a:r>
          </a:p>
        </p:txBody>
      </p:sp>
      <p:pic>
        <p:nvPicPr>
          <p:cNvPr id="15" name="Picture 14" descr="Map&#10;&#10;Description automatically generated">
            <a:extLst>
              <a:ext uri="{FF2B5EF4-FFF2-40B4-BE49-F238E27FC236}">
                <a16:creationId xmlns:a16="http://schemas.microsoft.com/office/drawing/2014/main" id="{BF9DF815-5B45-4F48-BD70-01A0157AF6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78830" y="55633"/>
            <a:ext cx="6540285" cy="6540285"/>
          </a:xfrm>
          <a:prstGeom prst="rect">
            <a:avLst/>
          </a:prstGeom>
        </p:spPr>
      </p:pic>
      <p:pic>
        <p:nvPicPr>
          <p:cNvPr id="28" name="Picture 27">
            <a:extLst>
              <a:ext uri="{FF2B5EF4-FFF2-40B4-BE49-F238E27FC236}">
                <a16:creationId xmlns:a16="http://schemas.microsoft.com/office/drawing/2014/main" id="{64BA6AF4-CE48-4103-9752-7B6ECA086D8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578830" y="55633"/>
            <a:ext cx="6537960" cy="6537960"/>
          </a:xfrm>
          <a:prstGeom prst="rect">
            <a:avLst/>
          </a:prstGeom>
        </p:spPr>
      </p:pic>
      <p:pic>
        <p:nvPicPr>
          <p:cNvPr id="18" name="Picture 17">
            <a:extLst>
              <a:ext uri="{FF2B5EF4-FFF2-40B4-BE49-F238E27FC236}">
                <a16:creationId xmlns:a16="http://schemas.microsoft.com/office/drawing/2014/main" id="{92C5E49A-8A1E-47DE-A541-BDF01571B7B2}"/>
              </a:ext>
            </a:extLst>
          </p:cNvPr>
          <p:cNvPicPr>
            <a:picLocks noChangeAspect="1"/>
          </p:cNvPicPr>
          <p:nvPr/>
        </p:nvPicPr>
        <p:blipFill>
          <a:blip r:embed="rId8"/>
          <a:stretch>
            <a:fillRect/>
          </a:stretch>
        </p:blipFill>
        <p:spPr>
          <a:xfrm>
            <a:off x="5725206" y="1286767"/>
            <a:ext cx="5838457" cy="4006922"/>
          </a:xfrm>
          <a:prstGeom prst="rect">
            <a:avLst/>
          </a:prstGeom>
        </p:spPr>
      </p:pic>
      <p:sp>
        <p:nvSpPr>
          <p:cNvPr id="20" name="Left Brace 19">
            <a:extLst>
              <a:ext uri="{FF2B5EF4-FFF2-40B4-BE49-F238E27FC236}">
                <a16:creationId xmlns:a16="http://schemas.microsoft.com/office/drawing/2014/main" id="{D0666849-CD31-4A7B-AA10-0734ABA4E744}"/>
              </a:ext>
            </a:extLst>
          </p:cNvPr>
          <p:cNvSpPr/>
          <p:nvPr/>
        </p:nvSpPr>
        <p:spPr>
          <a:xfrm>
            <a:off x="5601481" y="2690824"/>
            <a:ext cx="247451" cy="1610798"/>
          </a:xfrm>
          <a:prstGeom prst="leftBrace">
            <a:avLst>
              <a:gd name="adj1" fmla="val 0"/>
              <a:gd name="adj2" fmla="val 50000"/>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just"/>
            <a:r>
              <a:rPr lang="en-US" dirty="0">
                <a:solidFill>
                  <a:srgbClr val="C00000"/>
                </a:solidFill>
              </a:rPr>
              <a:t>8</a:t>
            </a:r>
          </a:p>
        </p:txBody>
      </p:sp>
      <p:sp>
        <p:nvSpPr>
          <p:cNvPr id="21" name="Arrow: Right 20">
            <a:extLst>
              <a:ext uri="{FF2B5EF4-FFF2-40B4-BE49-F238E27FC236}">
                <a16:creationId xmlns:a16="http://schemas.microsoft.com/office/drawing/2014/main" id="{3DAEA985-4AAE-42D1-A940-2013ACB4BEA8}"/>
              </a:ext>
            </a:extLst>
          </p:cNvPr>
          <p:cNvSpPr/>
          <p:nvPr/>
        </p:nvSpPr>
        <p:spPr>
          <a:xfrm>
            <a:off x="5445640" y="4985189"/>
            <a:ext cx="295896" cy="25433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1D33753-83E5-40C3-8571-7EE8C1A1E36D}"/>
              </a:ext>
            </a:extLst>
          </p:cNvPr>
          <p:cNvSpPr/>
          <p:nvPr/>
        </p:nvSpPr>
        <p:spPr>
          <a:xfrm>
            <a:off x="7877921" y="1422682"/>
            <a:ext cx="1207008" cy="3735092"/>
          </a:xfrm>
          <a:prstGeom prst="rect">
            <a:avLst/>
          </a:prstGeom>
          <a:solidFill>
            <a:srgbClr val="5B9BD5">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B4CF855A-1B4E-4CE5-8383-665EC030BA48}"/>
              </a:ext>
            </a:extLst>
          </p:cNvPr>
          <p:cNvSpPr/>
          <p:nvPr/>
        </p:nvSpPr>
        <p:spPr>
          <a:xfrm>
            <a:off x="9080565" y="1410626"/>
            <a:ext cx="1326072" cy="3767328"/>
          </a:xfrm>
          <a:prstGeom prst="rect">
            <a:avLst/>
          </a:prstGeom>
          <a:solidFill>
            <a:schemeClr val="accent6">
              <a:lumMod val="75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253CCDC-9A2D-4919-9D42-BD9D7089BCB1}"/>
              </a:ext>
            </a:extLst>
          </p:cNvPr>
          <p:cNvSpPr/>
          <p:nvPr/>
        </p:nvSpPr>
        <p:spPr>
          <a:xfrm>
            <a:off x="10403132" y="1425572"/>
            <a:ext cx="1005840" cy="3749040"/>
          </a:xfrm>
          <a:prstGeom prst="rect">
            <a:avLst/>
          </a:prstGeom>
          <a:solidFill>
            <a:schemeClr val="accent2">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Left Brace 24">
            <a:extLst>
              <a:ext uri="{FF2B5EF4-FFF2-40B4-BE49-F238E27FC236}">
                <a16:creationId xmlns:a16="http://schemas.microsoft.com/office/drawing/2014/main" id="{CDEA48E5-CDDB-44EB-8B65-81CCF35C7020}"/>
              </a:ext>
            </a:extLst>
          </p:cNvPr>
          <p:cNvSpPr/>
          <p:nvPr/>
        </p:nvSpPr>
        <p:spPr>
          <a:xfrm flipH="1">
            <a:off x="11198254" y="2614073"/>
            <a:ext cx="539469" cy="1610798"/>
          </a:xfrm>
          <a:prstGeom prst="leftBrace">
            <a:avLst>
              <a:gd name="adj1" fmla="val 0"/>
              <a:gd name="adj2" fmla="val 51443"/>
            </a:avLst>
          </a:prstGeom>
          <a:noFill/>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just"/>
            <a:endParaRPr lang="en-US" dirty="0">
              <a:solidFill>
                <a:srgbClr val="C00000"/>
              </a:solidFill>
            </a:endParaRPr>
          </a:p>
        </p:txBody>
      </p:sp>
      <p:sp>
        <p:nvSpPr>
          <p:cNvPr id="26" name="Arrow: Right 25">
            <a:extLst>
              <a:ext uri="{FF2B5EF4-FFF2-40B4-BE49-F238E27FC236}">
                <a16:creationId xmlns:a16="http://schemas.microsoft.com/office/drawing/2014/main" id="{9A9A9F55-C275-4AB1-9DFA-FA76C6D46A5E}"/>
              </a:ext>
            </a:extLst>
          </p:cNvPr>
          <p:cNvSpPr/>
          <p:nvPr/>
        </p:nvSpPr>
        <p:spPr>
          <a:xfrm rot="10800000">
            <a:off x="11295476" y="4944145"/>
            <a:ext cx="295896" cy="254336"/>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A4D9060F-57D3-4161-9222-F94EFFBC6C17}"/>
              </a:ext>
            </a:extLst>
          </p:cNvPr>
          <p:cNvSpPr>
            <a:spLocks noGrp="1"/>
          </p:cNvSpPr>
          <p:nvPr>
            <p:ph type="sldNum" sz="quarter" idx="10"/>
          </p:nvPr>
        </p:nvSpPr>
        <p:spPr>
          <a:xfrm>
            <a:off x="11611629" y="38742"/>
            <a:ext cx="467120"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714B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D94638-C64A-4DDE-B054-01DFA9B82032}" type="slidenum">
              <a:rPr lang="en-US" smtClean="0"/>
              <a:pPr/>
              <a:t>50</a:t>
            </a:fld>
            <a:endParaRPr lang="en-US"/>
          </a:p>
        </p:txBody>
      </p:sp>
      <p:sp>
        <p:nvSpPr>
          <p:cNvPr id="37" name="TextBox 36">
            <a:extLst>
              <a:ext uri="{FF2B5EF4-FFF2-40B4-BE49-F238E27FC236}">
                <a16:creationId xmlns:a16="http://schemas.microsoft.com/office/drawing/2014/main" id="{E7365679-2913-472E-9FD6-5001EC1633B2}"/>
              </a:ext>
            </a:extLst>
          </p:cNvPr>
          <p:cNvSpPr txBox="1"/>
          <p:nvPr/>
        </p:nvSpPr>
        <p:spPr>
          <a:xfrm>
            <a:off x="12712682" y="-20164"/>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sp>
        <p:nvSpPr>
          <p:cNvPr id="38" name="TextBox 37">
            <a:extLst>
              <a:ext uri="{FF2B5EF4-FFF2-40B4-BE49-F238E27FC236}">
                <a16:creationId xmlns:a16="http://schemas.microsoft.com/office/drawing/2014/main" id="{84ABC421-F7BC-4327-AE05-84461453ACD4}"/>
              </a:ext>
            </a:extLst>
          </p:cNvPr>
          <p:cNvSpPr txBox="1"/>
          <p:nvPr/>
        </p:nvSpPr>
        <p:spPr>
          <a:xfrm>
            <a:off x="12712682" y="759727"/>
            <a:ext cx="650052" cy="5262979"/>
          </a:xfrm>
          <a:prstGeom prst="rect">
            <a:avLst/>
          </a:prstGeom>
          <a:noFill/>
        </p:spPr>
        <p:txBody>
          <a:bodyPr wrap="square" rtlCol="0">
            <a:spAutoFit/>
          </a:bodyPr>
          <a:lstStyle/>
          <a:p>
            <a:endParaRPr lang="en-US" sz="1200" dirty="0">
              <a:solidFill>
                <a:schemeClr val="accent1"/>
              </a:solidFill>
            </a:endParaRP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29" name="Picture 28">
            <a:extLst>
              <a:ext uri="{FF2B5EF4-FFF2-40B4-BE49-F238E27FC236}">
                <a16:creationId xmlns:a16="http://schemas.microsoft.com/office/drawing/2014/main" id="{903E8FFC-FCB1-4844-B273-BA54E8CF0F5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465089" y="6179127"/>
            <a:ext cx="2382024" cy="644935"/>
          </a:xfrm>
          <a:prstGeom prst="rect">
            <a:avLst/>
          </a:prstGeom>
        </p:spPr>
      </p:pic>
      <p:grpSp>
        <p:nvGrpSpPr>
          <p:cNvPr id="30" name="Group 29">
            <a:extLst>
              <a:ext uri="{FF2B5EF4-FFF2-40B4-BE49-F238E27FC236}">
                <a16:creationId xmlns:a16="http://schemas.microsoft.com/office/drawing/2014/main" id="{B0BD212E-61BC-42D5-901E-DC31C6B76356}"/>
              </a:ext>
            </a:extLst>
          </p:cNvPr>
          <p:cNvGrpSpPr/>
          <p:nvPr/>
        </p:nvGrpSpPr>
        <p:grpSpPr>
          <a:xfrm>
            <a:off x="28992" y="6493711"/>
            <a:ext cx="1354063" cy="274320"/>
            <a:chOff x="37011" y="6469091"/>
            <a:chExt cx="1354063" cy="274320"/>
          </a:xfrm>
        </p:grpSpPr>
        <p:sp>
          <p:nvSpPr>
            <p:cNvPr id="31" name="Action Button: Blank 30">
              <a:hlinkClick r:id="rId10" action="ppaction://hlinksldjump"/>
              <a:extLst>
                <a:ext uri="{FF2B5EF4-FFF2-40B4-BE49-F238E27FC236}">
                  <a16:creationId xmlns:a16="http://schemas.microsoft.com/office/drawing/2014/main" id="{7573767A-3F41-4B27-82D2-6D89AC1D22D8}"/>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32" name="Action Button: Go Back or Previous 31">
              <a:hlinkClick r:id="" action="ppaction://hlinkshowjump?jump=lastslideviewed" highlightClick="1"/>
              <a:extLst>
                <a:ext uri="{FF2B5EF4-FFF2-40B4-BE49-F238E27FC236}">
                  <a16:creationId xmlns:a16="http://schemas.microsoft.com/office/drawing/2014/main" id="{78330E49-0798-4CFC-98C6-9014C5E55936}"/>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70902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xEl>
                                              <p:pRg st="5" end="5"/>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6">
                                            <p:txEl>
                                              <p:pRg st="6" end="6"/>
                                            </p:txEl>
                                          </p:spTgt>
                                        </p:tgtEl>
                                        <p:attrNameLst>
                                          <p:attrName>style.visibility</p:attrName>
                                        </p:attrNameLst>
                                      </p:cBhvr>
                                      <p:to>
                                        <p:strVal val="visible"/>
                                      </p:to>
                                    </p:set>
                                  </p:childTnLst>
                                </p:cTn>
                              </p:par>
                              <p:par>
                                <p:cTn id="53" presetID="1" presetClass="exit" presetSubtype="0" fill="hold" grpId="1" nodeType="withEffect">
                                  <p:stCondLst>
                                    <p:cond delay="0"/>
                                  </p:stCondLst>
                                  <p:childTnLst>
                                    <p:set>
                                      <p:cBhvr>
                                        <p:cTn id="54" dur="1" fill="hold">
                                          <p:stCondLst>
                                            <p:cond delay="0"/>
                                          </p:stCondLst>
                                        </p:cTn>
                                        <p:tgtEl>
                                          <p:spTgt spid="20"/>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6">
                                            <p:txEl>
                                              <p:pRg st="18" end="18"/>
                                            </p:txEl>
                                          </p:spTgt>
                                        </p:tgtEl>
                                        <p:attrNameLst>
                                          <p:attrName>style.visibility</p:attrName>
                                        </p:attrNameLst>
                                      </p:cBhvr>
                                      <p:to>
                                        <p:strVal val="visible"/>
                                      </p:to>
                                    </p:set>
                                  </p:childTnLst>
                                </p:cTn>
                              </p:par>
                              <p:par>
                                <p:cTn id="69" presetID="1" presetClass="exit" presetSubtype="0" fill="hold" grpId="1" nodeType="withEffect">
                                  <p:stCondLst>
                                    <p:cond delay="0"/>
                                  </p:stCondLst>
                                  <p:childTnLst>
                                    <p:set>
                                      <p:cBhvr>
                                        <p:cTn id="70" dur="1" fill="hold">
                                          <p:stCondLst>
                                            <p:cond delay="0"/>
                                          </p:stCondLst>
                                        </p:cTn>
                                        <p:tgtEl>
                                          <p:spTgt spid="25"/>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26"/>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18"/>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28"/>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22"/>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23"/>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2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7">
                                            <p:txEl>
                                              <p:pRg st="2" end="2"/>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8">
                                            <p:txEl>
                                              <p:pRg st="1" end="1"/>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8">
                                            <p:txEl>
                                              <p:pRg st="2" end="2"/>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38">
                                            <p:txEl>
                                              <p:pRg st="3" end="3"/>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38">
                                            <p:txEl>
                                              <p:pRg st="4" end="4"/>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38">
                                            <p:txEl>
                                              <p:pRg st="5" end="5"/>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38">
                                            <p:txEl>
                                              <p:pRg st="6" end="6"/>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38">
                                            <p:txEl>
                                              <p:pRg st="7" end="7"/>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38">
                                            <p:txEl>
                                              <p:pRg st="8" end="8"/>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38">
                                            <p:txEl>
                                              <p:pRg st="9" end="9"/>
                                            </p:tx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38">
                                            <p:txEl>
                                              <p:pRg st="10" end="10"/>
                                            </p:txEl>
                                          </p:spTgt>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38">
                                            <p:txEl>
                                              <p:pRg st="11" end="11"/>
                                            </p:txEl>
                                          </p:spTgt>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38">
                                            <p:txEl>
                                              <p:pRg st="12" end="12"/>
                                            </p:txEl>
                                          </p:spTgt>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38">
                                            <p:txEl>
                                              <p:pRg st="13" end="13"/>
                                            </p:txEl>
                                          </p:spTgt>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38">
                                            <p:txEl>
                                              <p:pRg st="14" end="14"/>
                                            </p:txEl>
                                          </p:spTgt>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38">
                                            <p:txEl>
                                              <p:pRg st="15" end="15"/>
                                            </p:txEl>
                                          </p:spTgt>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38">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22739-B7C0-41E2-BAF6-222C299E3FC0}"/>
              </a:ext>
            </a:extLst>
          </p:cNvPr>
          <p:cNvSpPr>
            <a:spLocks noGrp="1"/>
          </p:cNvSpPr>
          <p:nvPr>
            <p:ph type="title"/>
          </p:nvPr>
        </p:nvSpPr>
        <p:spPr>
          <a:xfrm>
            <a:off x="447139" y="210522"/>
            <a:ext cx="6299126" cy="870857"/>
          </a:xfrm>
        </p:spPr>
        <p:txBody>
          <a:bodyPr/>
          <a:lstStyle/>
          <a:p>
            <a:r>
              <a:rPr lang="en-US" sz="3200" dirty="0"/>
              <a:t>The American Housing Survey (AHS)</a:t>
            </a:r>
          </a:p>
        </p:txBody>
      </p:sp>
      <p:sp>
        <p:nvSpPr>
          <p:cNvPr id="4" name="Content Placeholder 2">
            <a:extLst>
              <a:ext uri="{FF2B5EF4-FFF2-40B4-BE49-F238E27FC236}">
                <a16:creationId xmlns:a16="http://schemas.microsoft.com/office/drawing/2014/main" id="{73763777-8271-4447-A829-47406F73FFE6}"/>
              </a:ext>
            </a:extLst>
          </p:cNvPr>
          <p:cNvSpPr txBox="1">
            <a:spLocks/>
          </p:cNvSpPr>
          <p:nvPr/>
        </p:nvSpPr>
        <p:spPr>
          <a:xfrm>
            <a:off x="6096000" y="980389"/>
            <a:ext cx="5513211" cy="59183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latin typeface="Calibri" panose="020F0502020204030204" pitchFamily="34" charset="0"/>
                <a:cs typeface="Calibri" panose="020F0502020204030204" pitchFamily="34" charset="0"/>
              </a:rPr>
              <a:t>The wide range of </a:t>
            </a:r>
            <a:r>
              <a:rPr lang="en-US" sz="1500" b="1" i="1" dirty="0">
                <a:latin typeface="Calibri" panose="020F0502020204030204" pitchFamily="34" charset="0"/>
                <a:cs typeface="Calibri" panose="020F0502020204030204" pitchFamily="34" charset="0"/>
              </a:rPr>
              <a:t>core housing topics </a:t>
            </a:r>
            <a:r>
              <a:rPr lang="en-US" sz="1500" dirty="0">
                <a:latin typeface="Calibri" panose="020F0502020204030204" pitchFamily="34" charset="0"/>
                <a:cs typeface="Calibri" panose="020F0502020204030204" pitchFamily="34" charset="0"/>
              </a:rPr>
              <a:t>covered in the ACS include but are not limited to the following:</a:t>
            </a:r>
          </a:p>
          <a:p>
            <a:pPr lvl="1">
              <a:spcBef>
                <a:spcPts val="300"/>
              </a:spcBef>
            </a:pPr>
            <a:r>
              <a:rPr lang="en-US" sz="1500" dirty="0">
                <a:latin typeface="Calibri" panose="020F0502020204030204" pitchFamily="34" charset="0"/>
                <a:cs typeface="Calibri" panose="020F0502020204030204" pitchFamily="34" charset="0"/>
              </a:rPr>
              <a:t>size and composition of the nation's housing inventory</a:t>
            </a:r>
          </a:p>
          <a:p>
            <a:pPr lvl="1">
              <a:spcBef>
                <a:spcPts val="300"/>
              </a:spcBef>
            </a:pPr>
            <a:r>
              <a:rPr lang="en-US" sz="1500" dirty="0">
                <a:latin typeface="Calibri" panose="020F0502020204030204" pitchFamily="34" charset="0"/>
                <a:cs typeface="Calibri" panose="020F0502020204030204" pitchFamily="34" charset="0"/>
              </a:rPr>
              <a:t>vacancies</a:t>
            </a:r>
          </a:p>
          <a:p>
            <a:pPr lvl="1">
              <a:spcBef>
                <a:spcPts val="300"/>
              </a:spcBef>
            </a:pPr>
            <a:r>
              <a:rPr lang="en-US" sz="1500" dirty="0">
                <a:latin typeface="Calibri" panose="020F0502020204030204" pitchFamily="34" charset="0"/>
                <a:cs typeface="Calibri" panose="020F0502020204030204" pitchFamily="34" charset="0"/>
              </a:rPr>
              <a:t>owners and renters</a:t>
            </a:r>
          </a:p>
          <a:p>
            <a:pPr lvl="1">
              <a:spcBef>
                <a:spcPts val="300"/>
              </a:spcBef>
            </a:pPr>
            <a:r>
              <a:rPr lang="en-US" sz="1500" dirty="0">
                <a:latin typeface="Calibri" panose="020F0502020204030204" pitchFamily="34" charset="0"/>
                <a:cs typeface="Calibri" panose="020F0502020204030204" pitchFamily="34" charset="0"/>
              </a:rPr>
              <a:t>physical conditions of housing units</a:t>
            </a:r>
          </a:p>
          <a:p>
            <a:pPr lvl="1">
              <a:spcBef>
                <a:spcPts val="300"/>
              </a:spcBef>
            </a:pPr>
            <a:r>
              <a:rPr lang="en-US" sz="1500" dirty="0">
                <a:latin typeface="Calibri" panose="020F0502020204030204" pitchFamily="34" charset="0"/>
                <a:cs typeface="Calibri" panose="020F0502020204030204" pitchFamily="34" charset="0"/>
              </a:rPr>
              <a:t>equipment breakdowns</a:t>
            </a:r>
          </a:p>
          <a:p>
            <a:pPr lvl="1">
              <a:spcBef>
                <a:spcPts val="300"/>
              </a:spcBef>
            </a:pPr>
            <a:r>
              <a:rPr lang="en-US" sz="1500" dirty="0">
                <a:latin typeface="Calibri" panose="020F0502020204030204" pitchFamily="34" charset="0"/>
                <a:cs typeface="Calibri" panose="020F0502020204030204" pitchFamily="34" charset="0"/>
              </a:rPr>
              <a:t>characteristics of occupants</a:t>
            </a:r>
          </a:p>
          <a:p>
            <a:pPr lvl="1">
              <a:spcBef>
                <a:spcPts val="300"/>
              </a:spcBef>
            </a:pPr>
            <a:r>
              <a:rPr lang="en-US" sz="1500" dirty="0">
                <a:latin typeface="Calibri" panose="020F0502020204030204" pitchFamily="34" charset="0"/>
                <a:cs typeface="Calibri" panose="020F0502020204030204" pitchFamily="34" charset="0"/>
              </a:rPr>
              <a:t>housing and neighborhood quality</a:t>
            </a:r>
          </a:p>
          <a:p>
            <a:pPr lvl="1">
              <a:spcBef>
                <a:spcPts val="300"/>
              </a:spcBef>
            </a:pPr>
            <a:r>
              <a:rPr lang="en-US" sz="1500" dirty="0">
                <a:latin typeface="Calibri" panose="020F0502020204030204" pitchFamily="34" charset="0"/>
                <a:cs typeface="Calibri" panose="020F0502020204030204" pitchFamily="34" charset="0"/>
              </a:rPr>
              <a:t>mortgages and other housing costs</a:t>
            </a:r>
          </a:p>
          <a:p>
            <a:pPr lvl="1">
              <a:spcBef>
                <a:spcPts val="300"/>
              </a:spcBef>
            </a:pPr>
            <a:r>
              <a:rPr lang="en-US" sz="1500" dirty="0">
                <a:latin typeface="Calibri" panose="020F0502020204030204" pitchFamily="34" charset="0"/>
                <a:cs typeface="Calibri" panose="020F0502020204030204" pitchFamily="34" charset="0"/>
              </a:rPr>
              <a:t>fuel usage</a:t>
            </a:r>
          </a:p>
          <a:p>
            <a:pPr lvl="1">
              <a:spcBef>
                <a:spcPts val="300"/>
              </a:spcBef>
            </a:pPr>
            <a:r>
              <a:rPr lang="en-US" sz="1500" dirty="0">
                <a:latin typeface="Calibri" panose="020F0502020204030204" pitchFamily="34" charset="0"/>
                <a:cs typeface="Calibri" panose="020F0502020204030204" pitchFamily="34" charset="0"/>
              </a:rPr>
              <a:t>home improvements</a:t>
            </a:r>
          </a:p>
          <a:p>
            <a:pPr lvl="1">
              <a:spcBef>
                <a:spcPts val="300"/>
              </a:spcBef>
            </a:pPr>
            <a:r>
              <a:rPr lang="en-US" sz="1500" dirty="0">
                <a:latin typeface="Calibri" panose="020F0502020204030204" pitchFamily="34" charset="0"/>
                <a:cs typeface="Calibri" panose="020F0502020204030204" pitchFamily="34" charset="0"/>
              </a:rPr>
              <a:t>persons eligible for and beneficiaries of assisted housing</a:t>
            </a:r>
          </a:p>
          <a:p>
            <a:pPr lvl="1">
              <a:spcBef>
                <a:spcPts val="300"/>
              </a:spcBef>
            </a:pPr>
            <a:r>
              <a:rPr lang="en-US" sz="1500" dirty="0">
                <a:latin typeface="Calibri" panose="020F0502020204030204" pitchFamily="34" charset="0"/>
                <a:cs typeface="Calibri" panose="020F0502020204030204" pitchFamily="34" charset="0"/>
              </a:rPr>
              <a:t>characteristics of recent movers</a:t>
            </a:r>
          </a:p>
          <a:p>
            <a:pPr lvl="1">
              <a:spcBef>
                <a:spcPts val="300"/>
              </a:spcBef>
            </a:pPr>
            <a:r>
              <a:rPr lang="en-US" sz="1500" dirty="0">
                <a:latin typeface="Calibri" panose="020F0502020204030204" pitchFamily="34" charset="0"/>
                <a:cs typeface="Calibri" panose="020F0502020204030204" pitchFamily="34" charset="0"/>
              </a:rPr>
              <a:t>home values.</a:t>
            </a:r>
          </a:p>
          <a:p>
            <a:pPr>
              <a:spcBef>
                <a:spcPts val="300"/>
              </a:spcBef>
            </a:pPr>
            <a:r>
              <a:rPr lang="en-US" sz="1500" b="1" dirty="0">
                <a:latin typeface="Calibri" panose="020F0502020204030204" pitchFamily="34" charset="0"/>
                <a:cs typeface="Calibri" panose="020F0502020204030204" pitchFamily="34" charset="0"/>
              </a:rPr>
              <a:t>How AHS was Used</a:t>
            </a:r>
          </a:p>
          <a:p>
            <a:pPr lvl="1">
              <a:spcBef>
                <a:spcPts val="300"/>
              </a:spcBef>
            </a:pPr>
            <a:r>
              <a:rPr lang="en-US" sz="1500" dirty="0">
                <a:latin typeface="Calibri" panose="020F0502020204030204" pitchFamily="34" charset="0"/>
                <a:cs typeface="Calibri" panose="020F0502020204030204" pitchFamily="34" charset="0"/>
              </a:rPr>
              <a:t>We mainly used the national data from the AHS, as much of the Portland data were suppressed due to small sample size.</a:t>
            </a:r>
          </a:p>
          <a:p>
            <a:pPr>
              <a:spcBef>
                <a:spcPts val="300"/>
              </a:spcBef>
            </a:pPr>
            <a:r>
              <a:rPr lang="en-US" sz="1500" b="1" dirty="0">
                <a:latin typeface="Calibri" panose="020F0502020204030204" pitchFamily="34" charset="0"/>
                <a:cs typeface="Calibri" panose="020F0502020204030204" pitchFamily="34" charset="0"/>
              </a:rPr>
              <a:t>Access the AHS: </a:t>
            </a:r>
            <a:r>
              <a:rPr lang="en-US" sz="1500" dirty="0">
                <a:latin typeface="Calibri" panose="020F0502020204030204" pitchFamily="34" charset="0"/>
                <a:cs typeface="Calibri" panose="020F0502020204030204" pitchFamily="34" charset="0"/>
              </a:rPr>
              <a:t>Data available as a </a:t>
            </a:r>
            <a:r>
              <a:rPr lang="en-US" sz="1500" dirty="0">
                <a:latin typeface="Calibri" panose="020F0502020204030204" pitchFamily="34" charset="0"/>
                <a:cs typeface="Calibri" panose="020F0502020204030204" pitchFamily="34" charset="0"/>
                <a:hlinkClick r:id="rId4"/>
              </a:rPr>
              <a:t>public use sample</a:t>
            </a:r>
            <a:r>
              <a:rPr lang="en-US" sz="1500" dirty="0">
                <a:latin typeface="Calibri" panose="020F0502020204030204" pitchFamily="34" charset="0"/>
                <a:cs typeface="Calibri" panose="020F0502020204030204" pitchFamily="34" charset="0"/>
              </a:rPr>
              <a:t> or created </a:t>
            </a:r>
            <a:r>
              <a:rPr lang="en-US" sz="1500" dirty="0">
                <a:latin typeface="Calibri" panose="020F0502020204030204" pitchFamily="34" charset="0"/>
                <a:cs typeface="Calibri" panose="020F0502020204030204" pitchFamily="34" charset="0"/>
                <a:hlinkClick r:id="" action="ppaction://noaction"/>
              </a:rPr>
              <a:t>using</a:t>
            </a:r>
            <a:r>
              <a:rPr lang="en-US" sz="1500" dirty="0">
                <a:latin typeface="Calibri" panose="020F0502020204030204" pitchFamily="34" charset="0"/>
                <a:cs typeface="Calibri" panose="020F0502020204030204" pitchFamily="34" charset="0"/>
              </a:rPr>
              <a:t> the </a:t>
            </a:r>
            <a:r>
              <a:rPr lang="en-US" sz="1500" dirty="0">
                <a:latin typeface="Calibri" panose="020F0502020204030204" pitchFamily="34" charset="0"/>
                <a:cs typeface="Calibri" panose="020F0502020204030204" pitchFamily="34" charset="0"/>
                <a:hlinkClick r:id="rId5"/>
              </a:rPr>
              <a:t>ACS Table Maker</a:t>
            </a:r>
            <a:r>
              <a:rPr lang="en-US" sz="1500" dirty="0">
                <a:latin typeface="Calibri" panose="020F0502020204030204" pitchFamily="34" charset="0"/>
                <a:cs typeface="Calibri" panose="020F0502020204030204" pitchFamily="34" charset="0"/>
              </a:rPr>
              <a:t>.</a:t>
            </a:r>
          </a:p>
          <a:p>
            <a:pPr>
              <a:spcBef>
                <a:spcPts val="300"/>
              </a:spcBef>
            </a:pPr>
            <a:r>
              <a:rPr lang="en-US" sz="1500" b="1" dirty="0">
                <a:latin typeface="Calibri" panose="020F0502020204030204" pitchFamily="34" charset="0"/>
                <a:cs typeface="Calibri" panose="020F0502020204030204" pitchFamily="34" charset="0"/>
                <a:hlinkClick r:id="" action="ppaction://noaction"/>
              </a:rPr>
              <a:t>Back to Housing</a:t>
            </a:r>
            <a:endParaRPr lang="en-US" sz="1500" b="1" dirty="0">
              <a:latin typeface="Calibri" panose="020F0502020204030204" pitchFamily="34" charset="0"/>
              <a:cs typeface="Calibri" panose="020F0502020204030204" pitchFamily="34" charset="0"/>
            </a:endParaRPr>
          </a:p>
          <a:p>
            <a:pPr marL="457200" lvl="1" indent="0">
              <a:spcBef>
                <a:spcPts val="300"/>
              </a:spcBef>
              <a:buNone/>
            </a:pPr>
            <a:endParaRPr lang="en-US" dirty="0"/>
          </a:p>
          <a:p>
            <a:endParaRPr lang="en-US" dirty="0"/>
          </a:p>
          <a:p>
            <a:endParaRPr lang="en-US" dirty="0"/>
          </a:p>
          <a:p>
            <a:endParaRPr lang="en-US" dirty="0"/>
          </a:p>
        </p:txBody>
      </p:sp>
      <p:sp>
        <p:nvSpPr>
          <p:cNvPr id="7" name="Content Placeholder 2">
            <a:extLst>
              <a:ext uri="{FF2B5EF4-FFF2-40B4-BE49-F238E27FC236}">
                <a16:creationId xmlns:a16="http://schemas.microsoft.com/office/drawing/2014/main" id="{897A4B4D-62AC-46CF-BB30-ABEA0FC3FE59}"/>
              </a:ext>
            </a:extLst>
          </p:cNvPr>
          <p:cNvSpPr>
            <a:spLocks noGrp="1"/>
          </p:cNvSpPr>
          <p:nvPr>
            <p:ph type="body" idx="1"/>
          </p:nvPr>
        </p:nvSpPr>
        <p:spPr>
          <a:xfrm>
            <a:off x="328907" y="788971"/>
            <a:ext cx="5240667" cy="5513858"/>
          </a:xfrm>
        </p:spPr>
        <p:txBody>
          <a:bodyPr>
            <a:normAutofit/>
          </a:bodyPr>
          <a:lstStyle/>
          <a:p>
            <a:r>
              <a:rPr lang="en-US" sz="1500" dirty="0">
                <a:hlinkClick r:id="rId6"/>
              </a:rPr>
              <a:t>The American Housing Survey </a:t>
            </a:r>
            <a:r>
              <a:rPr lang="en-US" sz="1500" dirty="0"/>
              <a:t>(AHS) is sponsored by the Department of Housing and Urban Development (HUD) and conducted by the U.S. Census Bureau. The survey has been the most comprehensive national housing survey in the United States since its inception in 1973.</a:t>
            </a:r>
          </a:p>
          <a:p>
            <a:r>
              <a:rPr lang="en-US" sz="1500" dirty="0"/>
              <a:t>The AHS is a longitudinal housing unit survey conducted biennially in odd-numbered years, with samples redrawn in 1985 and 2015.</a:t>
            </a:r>
          </a:p>
          <a:p>
            <a:r>
              <a:rPr lang="en-US" sz="1500" dirty="0"/>
              <a:t>It provides up-to-date information about the size, composition, quality and cost of housing in the United States and major metropolitan areas and measures changes in our housing stock as it ages. </a:t>
            </a:r>
          </a:p>
          <a:p>
            <a:r>
              <a:rPr lang="en-US" sz="1500" dirty="0"/>
              <a:t>Returning to the same housing units every other year to gather data until a new sample of housing units is drawn, the AHS allows users the unique opportunity to analyze housing and household changes over time.</a:t>
            </a:r>
          </a:p>
          <a:p>
            <a:r>
              <a:rPr lang="en-US" sz="1500" dirty="0"/>
              <a:t>The survey’s principal coverage is of the 15 largest metropolitan areas in the United States. Portland is not one of the top 15 but data are available for 2019, 2015, and 2011.</a:t>
            </a:r>
          </a:p>
          <a:p>
            <a:r>
              <a:rPr lang="en-US" sz="1500" dirty="0"/>
              <a:t>The AHS has a relatively small sample size, 117,422 units for the nation and only about 3,000 per metropolitan area. Many of the fields for the Portland data are suppressed due to insufficient sample size.</a:t>
            </a:r>
          </a:p>
          <a:p>
            <a:endParaRPr lang="en-US" dirty="0"/>
          </a:p>
          <a:p>
            <a:endParaRPr lang="en-US" dirty="0"/>
          </a:p>
        </p:txBody>
      </p:sp>
      <p:sp>
        <p:nvSpPr>
          <p:cNvPr id="3" name="Slide Number Placeholder 2">
            <a:extLst>
              <a:ext uri="{FF2B5EF4-FFF2-40B4-BE49-F238E27FC236}">
                <a16:creationId xmlns:a16="http://schemas.microsoft.com/office/drawing/2014/main" id="{B6732A17-AEE0-4FE8-B6F7-863D54E1AF1C}"/>
              </a:ext>
            </a:extLst>
          </p:cNvPr>
          <p:cNvSpPr>
            <a:spLocks noGrp="1"/>
          </p:cNvSpPr>
          <p:nvPr>
            <p:ph type="sldNum" sz="quarter" idx="10"/>
          </p:nvPr>
        </p:nvSpPr>
        <p:spPr>
          <a:xfrm>
            <a:off x="11724880" y="-7995"/>
            <a:ext cx="467120"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714B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D94638-C64A-4DDE-B054-01DFA9B82032}" type="slidenum">
              <a:rPr lang="en-US" smtClean="0"/>
              <a:pPr/>
              <a:t>51</a:t>
            </a:fld>
            <a:endParaRPr lang="en-US"/>
          </a:p>
        </p:txBody>
      </p:sp>
      <p:sp>
        <p:nvSpPr>
          <p:cNvPr id="15" name="TextBox 14">
            <a:extLst>
              <a:ext uri="{FF2B5EF4-FFF2-40B4-BE49-F238E27FC236}">
                <a16:creationId xmlns:a16="http://schemas.microsoft.com/office/drawing/2014/main" id="{72676260-6CDC-4E64-9B9A-F8B1184EF026}"/>
              </a:ext>
            </a:extLst>
          </p:cNvPr>
          <p:cNvSpPr txBox="1"/>
          <p:nvPr/>
        </p:nvSpPr>
        <p:spPr>
          <a:xfrm>
            <a:off x="12552381" y="482931"/>
            <a:ext cx="650052" cy="646331"/>
          </a:xfrm>
          <a:prstGeom prst="rect">
            <a:avLst/>
          </a:prstGeom>
          <a:noFill/>
        </p:spPr>
        <p:txBody>
          <a:bodyPr wrap="square" rtlCol="0">
            <a:spAutoFit/>
          </a:bodyPr>
          <a:lstStyle/>
          <a:p>
            <a:r>
              <a:rPr lang="en-US" dirty="0">
                <a:solidFill>
                  <a:schemeClr val="accent1"/>
                </a:solidFill>
              </a:rPr>
              <a:t>O</a:t>
            </a:r>
          </a:p>
          <a:p>
            <a:r>
              <a:rPr lang="en-US" dirty="0">
                <a:solidFill>
                  <a:schemeClr val="accent1"/>
                </a:solidFill>
              </a:rPr>
              <a:t>O</a:t>
            </a:r>
          </a:p>
        </p:txBody>
      </p:sp>
      <p:sp>
        <p:nvSpPr>
          <p:cNvPr id="16" name="TextBox 15">
            <a:extLst>
              <a:ext uri="{FF2B5EF4-FFF2-40B4-BE49-F238E27FC236}">
                <a16:creationId xmlns:a16="http://schemas.microsoft.com/office/drawing/2014/main" id="{1612EC55-DDC4-47B6-99AD-AB79ABF927B5}"/>
              </a:ext>
            </a:extLst>
          </p:cNvPr>
          <p:cNvSpPr txBox="1"/>
          <p:nvPr/>
        </p:nvSpPr>
        <p:spPr>
          <a:xfrm>
            <a:off x="12606356" y="1216439"/>
            <a:ext cx="650052" cy="4524315"/>
          </a:xfrm>
          <a:prstGeom prst="rect">
            <a:avLst/>
          </a:prstGeom>
          <a:noFill/>
        </p:spPr>
        <p:txBody>
          <a:bodyPr wrap="square" rtlCol="0">
            <a:spAutoFit/>
          </a:bodyPr>
          <a:lstStyle/>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13" name="Picture 12">
            <a:extLst>
              <a:ext uri="{FF2B5EF4-FFF2-40B4-BE49-F238E27FC236}">
                <a16:creationId xmlns:a16="http://schemas.microsoft.com/office/drawing/2014/main" id="{AD28F4F5-66C7-4B62-AAE3-EA31D963541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436097" y="6207012"/>
            <a:ext cx="2382024" cy="644935"/>
          </a:xfrm>
          <a:prstGeom prst="rect">
            <a:avLst/>
          </a:prstGeom>
        </p:spPr>
      </p:pic>
      <p:grpSp>
        <p:nvGrpSpPr>
          <p:cNvPr id="14" name="Group 13">
            <a:extLst>
              <a:ext uri="{FF2B5EF4-FFF2-40B4-BE49-F238E27FC236}">
                <a16:creationId xmlns:a16="http://schemas.microsoft.com/office/drawing/2014/main" id="{03968C34-2206-48A1-8E91-7F36877CD723}"/>
              </a:ext>
            </a:extLst>
          </p:cNvPr>
          <p:cNvGrpSpPr/>
          <p:nvPr/>
        </p:nvGrpSpPr>
        <p:grpSpPr>
          <a:xfrm>
            <a:off x="0" y="6521596"/>
            <a:ext cx="1354063" cy="274320"/>
            <a:chOff x="37011" y="6469091"/>
            <a:chExt cx="1354063" cy="274320"/>
          </a:xfrm>
        </p:grpSpPr>
        <p:sp>
          <p:nvSpPr>
            <p:cNvPr id="21" name="Action Button: Blank 20">
              <a:hlinkClick r:id="rId8" action="ppaction://hlinksldjump"/>
              <a:extLst>
                <a:ext uri="{FF2B5EF4-FFF2-40B4-BE49-F238E27FC236}">
                  <a16:creationId xmlns:a16="http://schemas.microsoft.com/office/drawing/2014/main" id="{4CBA57EE-6875-43F8-9AF3-9F76C38BDD65}"/>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22" name="Action Button: Go Back or Previous 21">
              <a:hlinkClick r:id="" action="ppaction://hlinkshowjump?jump=lastslideviewed" highlightClick="1"/>
              <a:extLst>
                <a:ext uri="{FF2B5EF4-FFF2-40B4-BE49-F238E27FC236}">
                  <a16:creationId xmlns:a16="http://schemas.microsoft.com/office/drawing/2014/main" id="{02EAA8F1-410B-4200-9CBE-8BC4F83CDAFE}"/>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66977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7" end="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9" end="9"/>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xEl>
                                              <p:pRg st="10" end="1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
                                            <p:txEl>
                                              <p:pRg st="11" end="1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
                                            <p:txEl>
                                              <p:pRg st="12" end="1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
                                            <p:txEl>
                                              <p:pRg st="14" end="14"/>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16">
                                            <p:txEl>
                                              <p:pRg st="9" end="9"/>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16">
                                            <p:txEl>
                                              <p:pRg st="10" end="10"/>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16">
                                            <p:txEl>
                                              <p:pRg st="11" end="11"/>
                                            </p:tx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16">
                                            <p:txEl>
                                              <p:pRg st="12" end="12"/>
                                            </p:txEl>
                                          </p:spTgt>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1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92C4BD-A91E-450E-80F8-17D27A017992}"/>
              </a:ext>
            </a:extLst>
          </p:cNvPr>
          <p:cNvPicPr>
            <a:picLocks noChangeAspect="1"/>
          </p:cNvPicPr>
          <p:nvPr/>
        </p:nvPicPr>
        <p:blipFill>
          <a:blip r:embed="rId4"/>
          <a:stretch>
            <a:fillRect/>
          </a:stretch>
        </p:blipFill>
        <p:spPr>
          <a:xfrm>
            <a:off x="4975600" y="102637"/>
            <a:ext cx="3378822" cy="4892602"/>
          </a:xfrm>
          <a:prstGeom prst="rect">
            <a:avLst/>
          </a:prstGeom>
        </p:spPr>
      </p:pic>
      <p:sp>
        <p:nvSpPr>
          <p:cNvPr id="3" name="Content Placeholder 2">
            <a:extLst>
              <a:ext uri="{FF2B5EF4-FFF2-40B4-BE49-F238E27FC236}">
                <a16:creationId xmlns:a16="http://schemas.microsoft.com/office/drawing/2014/main" id="{F3BB2461-FE2C-4125-B53B-9B19254B44D1}"/>
              </a:ext>
            </a:extLst>
          </p:cNvPr>
          <p:cNvSpPr>
            <a:spLocks noGrp="1"/>
          </p:cNvSpPr>
          <p:nvPr>
            <p:ph idx="1"/>
          </p:nvPr>
        </p:nvSpPr>
        <p:spPr>
          <a:xfrm>
            <a:off x="352640" y="903166"/>
            <a:ext cx="4622960" cy="5237095"/>
          </a:xfrm>
        </p:spPr>
        <p:txBody>
          <a:bodyPr>
            <a:noAutofit/>
          </a:bodyPr>
          <a:lstStyle/>
          <a:p>
            <a:pPr>
              <a:spcBef>
                <a:spcPts val="600"/>
              </a:spcBef>
            </a:pPr>
            <a:r>
              <a:rPr lang="en-US" sz="1600" dirty="0"/>
              <a:t>When we discuss our city, Portland, we often speculate about how it is similar or differs from our neighbor to the north, Seattle. We decided to extend the comparison of Portland with other cities about the same size. </a:t>
            </a:r>
          </a:p>
          <a:p>
            <a:pPr>
              <a:spcBef>
                <a:spcPts val="600"/>
              </a:spcBef>
            </a:pPr>
            <a:r>
              <a:rPr lang="en-US" sz="1600" dirty="0"/>
              <a:t>However, members of the team also wanted to include Austin, Oakland, and Minneapolis, cities that readers might be familiar with, or cities often compared to Portland.</a:t>
            </a:r>
          </a:p>
          <a:p>
            <a:pPr>
              <a:spcBef>
                <a:spcPts val="600"/>
              </a:spcBef>
            </a:pPr>
            <a:r>
              <a:rPr lang="en-US" sz="1600" dirty="0"/>
              <a:t>Here is a list of the 20 comparison cities, 10 larger and 10 smaller, ordered by their population.</a:t>
            </a:r>
          </a:p>
          <a:p>
            <a:pPr>
              <a:spcBef>
                <a:spcPts val="600"/>
              </a:spcBef>
            </a:pPr>
            <a:r>
              <a:rPr lang="en-US" sz="1600" dirty="0"/>
              <a:t>As an example of how we used the comparisons, here is a chart that shows, for each of the comparison cities and Portland, the city’s  proportion of the metropolitan area population.</a:t>
            </a:r>
          </a:p>
          <a:p>
            <a:pPr>
              <a:spcBef>
                <a:spcPts val="600"/>
              </a:spcBef>
            </a:pPr>
            <a:r>
              <a:rPr lang="en-US" sz="1600" dirty="0"/>
              <a:t>Portland is in the middle of the pack, compared to the Portland – Vancouver – Hillsboro Metropolitan Statistical Area (MSA).</a:t>
            </a:r>
          </a:p>
          <a:p>
            <a:pPr>
              <a:spcBef>
                <a:spcPts val="600"/>
              </a:spcBef>
            </a:pPr>
            <a:r>
              <a:rPr lang="en-US" sz="1600" dirty="0"/>
              <a:t>By comparison, El Paso contains over 80% of the population in the El Paso MSA and Oakland only about 10% of the San Francisco – Oakland – Berkeley MSA.21</a:t>
            </a:r>
          </a:p>
          <a:p>
            <a:pPr>
              <a:spcBef>
                <a:spcPts val="600"/>
              </a:spcBef>
            </a:pPr>
            <a:endParaRPr lang="en-US" sz="1600" dirty="0"/>
          </a:p>
        </p:txBody>
      </p:sp>
      <p:sp>
        <p:nvSpPr>
          <p:cNvPr id="2" name="Title 1">
            <a:extLst>
              <a:ext uri="{FF2B5EF4-FFF2-40B4-BE49-F238E27FC236}">
                <a16:creationId xmlns:a16="http://schemas.microsoft.com/office/drawing/2014/main" id="{34C44798-1965-4949-9D95-FEB46CC81F56}"/>
              </a:ext>
            </a:extLst>
          </p:cNvPr>
          <p:cNvSpPr>
            <a:spLocks noGrp="1"/>
          </p:cNvSpPr>
          <p:nvPr>
            <p:ph type="title"/>
          </p:nvPr>
        </p:nvSpPr>
        <p:spPr>
          <a:xfrm>
            <a:off x="357051" y="169818"/>
            <a:ext cx="4302035" cy="770708"/>
          </a:xfrm>
        </p:spPr>
        <p:txBody>
          <a:bodyPr/>
          <a:lstStyle/>
          <a:p>
            <a:r>
              <a:rPr lang="en-US" sz="3200" dirty="0"/>
              <a:t>Comparison Cities</a:t>
            </a:r>
          </a:p>
        </p:txBody>
      </p:sp>
      <p:pic>
        <p:nvPicPr>
          <p:cNvPr id="5" name="Picture 4">
            <a:extLst>
              <a:ext uri="{FF2B5EF4-FFF2-40B4-BE49-F238E27FC236}">
                <a16:creationId xmlns:a16="http://schemas.microsoft.com/office/drawing/2014/main" id="{054D0555-D754-43D5-849E-D5EB7CF4738B}"/>
              </a:ext>
            </a:extLst>
          </p:cNvPr>
          <p:cNvPicPr>
            <a:picLocks noChangeAspect="1"/>
          </p:cNvPicPr>
          <p:nvPr/>
        </p:nvPicPr>
        <p:blipFill>
          <a:blip r:embed="rId5"/>
          <a:stretch>
            <a:fillRect/>
          </a:stretch>
        </p:blipFill>
        <p:spPr>
          <a:xfrm>
            <a:off x="4975600" y="102637"/>
            <a:ext cx="3212413" cy="6491892"/>
          </a:xfrm>
          <a:prstGeom prst="rect">
            <a:avLst/>
          </a:prstGeom>
        </p:spPr>
      </p:pic>
      <p:pic>
        <p:nvPicPr>
          <p:cNvPr id="6" name="Picture 5">
            <a:extLst>
              <a:ext uri="{FF2B5EF4-FFF2-40B4-BE49-F238E27FC236}">
                <a16:creationId xmlns:a16="http://schemas.microsoft.com/office/drawing/2014/main" id="{349EFD88-3DF8-4360-BBE6-0673FE3270BB}"/>
              </a:ext>
            </a:extLst>
          </p:cNvPr>
          <p:cNvPicPr>
            <a:picLocks noChangeAspect="1"/>
          </p:cNvPicPr>
          <p:nvPr/>
        </p:nvPicPr>
        <p:blipFill>
          <a:blip r:embed="rId6"/>
          <a:stretch>
            <a:fillRect/>
          </a:stretch>
        </p:blipFill>
        <p:spPr>
          <a:xfrm>
            <a:off x="4975600" y="102637"/>
            <a:ext cx="5895975" cy="6468295"/>
          </a:xfrm>
          <a:prstGeom prst="rect">
            <a:avLst/>
          </a:prstGeom>
        </p:spPr>
      </p:pic>
      <p:sp>
        <p:nvSpPr>
          <p:cNvPr id="7" name="Arrow: Right 6">
            <a:extLst>
              <a:ext uri="{FF2B5EF4-FFF2-40B4-BE49-F238E27FC236}">
                <a16:creationId xmlns:a16="http://schemas.microsoft.com/office/drawing/2014/main" id="{DE226F87-7BA8-47E3-AE45-58DEFFC3EDE3}"/>
              </a:ext>
            </a:extLst>
          </p:cNvPr>
          <p:cNvSpPr/>
          <p:nvPr/>
        </p:nvSpPr>
        <p:spPr>
          <a:xfrm>
            <a:off x="5579390" y="3370881"/>
            <a:ext cx="395207" cy="193729"/>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Arrow: Right 7">
            <a:extLst>
              <a:ext uri="{FF2B5EF4-FFF2-40B4-BE49-F238E27FC236}">
                <a16:creationId xmlns:a16="http://schemas.microsoft.com/office/drawing/2014/main" id="{FE03E324-CC95-4A08-9D1F-DD04F59389B1}"/>
              </a:ext>
            </a:extLst>
          </p:cNvPr>
          <p:cNvSpPr/>
          <p:nvPr/>
        </p:nvSpPr>
        <p:spPr>
          <a:xfrm>
            <a:off x="5780867" y="1121044"/>
            <a:ext cx="395207" cy="193729"/>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Arrow: Right 8">
            <a:extLst>
              <a:ext uri="{FF2B5EF4-FFF2-40B4-BE49-F238E27FC236}">
                <a16:creationId xmlns:a16="http://schemas.microsoft.com/office/drawing/2014/main" id="{CAA95191-4CC8-46B1-BF8B-45B5F462861B}"/>
              </a:ext>
            </a:extLst>
          </p:cNvPr>
          <p:cNvSpPr/>
          <p:nvPr/>
        </p:nvSpPr>
        <p:spPr>
          <a:xfrm>
            <a:off x="5579390" y="6140261"/>
            <a:ext cx="395207" cy="193729"/>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E1ECAABF-7D28-4B73-A4EE-FC758AA549B1}"/>
              </a:ext>
            </a:extLst>
          </p:cNvPr>
          <p:cNvSpPr txBox="1"/>
          <p:nvPr/>
        </p:nvSpPr>
        <p:spPr>
          <a:xfrm>
            <a:off x="11582179" y="859972"/>
            <a:ext cx="299258" cy="492443"/>
          </a:xfrm>
          <a:prstGeom prst="rect">
            <a:avLst/>
          </a:prstGeom>
          <a:noFill/>
        </p:spPr>
        <p:txBody>
          <a:bodyPr wrap="square" rtlCol="0">
            <a:spAutoFit/>
          </a:bodyPr>
          <a:lstStyle/>
          <a:p>
            <a:endParaRPr lang="en-US" sz="800" dirty="0"/>
          </a:p>
          <a:p>
            <a:endParaRPr lang="en-US" dirty="0"/>
          </a:p>
        </p:txBody>
      </p:sp>
      <p:sp>
        <p:nvSpPr>
          <p:cNvPr id="30" name="TextBox 29">
            <a:extLst>
              <a:ext uri="{FF2B5EF4-FFF2-40B4-BE49-F238E27FC236}">
                <a16:creationId xmlns:a16="http://schemas.microsoft.com/office/drawing/2014/main" id="{D3D79E0D-AC76-4FFC-8E1A-3BA4A7B9E68E}"/>
              </a:ext>
            </a:extLst>
          </p:cNvPr>
          <p:cNvSpPr txBox="1"/>
          <p:nvPr/>
        </p:nvSpPr>
        <p:spPr>
          <a:xfrm>
            <a:off x="11734579" y="1012372"/>
            <a:ext cx="299258" cy="492443"/>
          </a:xfrm>
          <a:prstGeom prst="rect">
            <a:avLst/>
          </a:prstGeom>
          <a:noFill/>
        </p:spPr>
        <p:txBody>
          <a:bodyPr wrap="square" rtlCol="0">
            <a:spAutoFit/>
          </a:bodyPr>
          <a:lstStyle/>
          <a:p>
            <a:endParaRPr lang="en-US" sz="800" dirty="0"/>
          </a:p>
          <a:p>
            <a:endParaRPr lang="en-US" dirty="0"/>
          </a:p>
        </p:txBody>
      </p:sp>
      <p:sp>
        <p:nvSpPr>
          <p:cNvPr id="24" name="TextBox 23">
            <a:extLst>
              <a:ext uri="{FF2B5EF4-FFF2-40B4-BE49-F238E27FC236}">
                <a16:creationId xmlns:a16="http://schemas.microsoft.com/office/drawing/2014/main" id="{A8CE2050-28D1-4EDE-8BCC-B053966F104E}"/>
              </a:ext>
            </a:extLst>
          </p:cNvPr>
          <p:cNvSpPr txBox="1"/>
          <p:nvPr/>
        </p:nvSpPr>
        <p:spPr>
          <a:xfrm>
            <a:off x="12571815" y="890223"/>
            <a:ext cx="650052" cy="5262979"/>
          </a:xfrm>
          <a:prstGeom prst="rect">
            <a:avLst/>
          </a:prstGeom>
          <a:noFill/>
        </p:spPr>
        <p:txBody>
          <a:bodyPr wrap="square" rtlCol="0">
            <a:spAutoFit/>
          </a:bodyPr>
          <a:lstStyle/>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grpSp>
        <p:nvGrpSpPr>
          <p:cNvPr id="33" name="Group 32">
            <a:extLst>
              <a:ext uri="{FF2B5EF4-FFF2-40B4-BE49-F238E27FC236}">
                <a16:creationId xmlns:a16="http://schemas.microsoft.com/office/drawing/2014/main" id="{39BFA1EE-8223-41A4-873C-9706241303D8}"/>
              </a:ext>
            </a:extLst>
          </p:cNvPr>
          <p:cNvGrpSpPr/>
          <p:nvPr/>
        </p:nvGrpSpPr>
        <p:grpSpPr>
          <a:xfrm>
            <a:off x="6096000" y="7211732"/>
            <a:ext cx="3021810" cy="774507"/>
            <a:chOff x="1953790" y="7223102"/>
            <a:chExt cx="3021810" cy="774507"/>
          </a:xfrm>
        </p:grpSpPr>
        <p:sp>
          <p:nvSpPr>
            <p:cNvPr id="25" name="TextBox 24">
              <a:extLst>
                <a:ext uri="{FF2B5EF4-FFF2-40B4-BE49-F238E27FC236}">
                  <a16:creationId xmlns:a16="http://schemas.microsoft.com/office/drawing/2014/main" id="{A4319889-066F-4550-8C0D-759AD26954C3}"/>
                </a:ext>
              </a:extLst>
            </p:cNvPr>
            <p:cNvSpPr txBox="1"/>
            <p:nvPr/>
          </p:nvSpPr>
          <p:spPr>
            <a:xfrm>
              <a:off x="1953790" y="7223102"/>
              <a:ext cx="3021810" cy="774507"/>
            </a:xfrm>
            <a:prstGeom prst="rect">
              <a:avLst/>
            </a:prstGeom>
            <a:solidFill>
              <a:schemeClr val="accent5">
                <a:lumMod val="40000"/>
                <a:lumOff val="60000"/>
              </a:schemeClr>
            </a:solidFill>
            <a:ln>
              <a:solidFill>
                <a:schemeClr val="accent5">
                  <a:lumMod val="75000"/>
                </a:schemeClr>
              </a:solidFill>
            </a:ln>
          </p:spPr>
          <p:txBody>
            <a:bodyPr wrap="square" rtlCol="0">
              <a:spAutoFit/>
            </a:bodyPr>
            <a:lstStyle/>
            <a:p>
              <a:pPr>
                <a:lnSpc>
                  <a:spcPts val="1800"/>
                </a:lnSpc>
              </a:pPr>
              <a:r>
                <a:rPr lang="en-US" sz="1400" dirty="0">
                  <a:solidFill>
                    <a:schemeClr val="accent5">
                      <a:lumMod val="50000"/>
                    </a:schemeClr>
                  </a:solidFill>
                </a:rPr>
                <a:t>Use                to go back to the page you were reading or     </a:t>
              </a:r>
              <a:r>
                <a:rPr lang="en-US" sz="1400" b="1" dirty="0">
                  <a:solidFill>
                    <a:schemeClr val="accent5">
                      <a:lumMod val="50000"/>
                    </a:schemeClr>
                  </a:solidFill>
                </a:rPr>
                <a:t>        </a:t>
              </a:r>
              <a:r>
                <a:rPr lang="en-US" sz="1400" dirty="0">
                  <a:solidFill>
                    <a:schemeClr val="accent5">
                      <a:lumMod val="50000"/>
                    </a:schemeClr>
                  </a:solidFill>
                </a:rPr>
                <a:t>   to go to the table of contents for Population.</a:t>
              </a:r>
            </a:p>
          </p:txBody>
        </p:sp>
        <p:pic>
          <p:nvPicPr>
            <p:cNvPr id="26" name="Picture 25">
              <a:extLst>
                <a:ext uri="{FF2B5EF4-FFF2-40B4-BE49-F238E27FC236}">
                  <a16:creationId xmlns:a16="http://schemas.microsoft.com/office/drawing/2014/main" id="{A6617038-5589-43CA-9EC2-84CA7670BADF}"/>
                </a:ext>
              </a:extLst>
            </p:cNvPr>
            <p:cNvPicPr>
              <a:picLocks noChangeAspect="1"/>
            </p:cNvPicPr>
            <p:nvPr/>
          </p:nvPicPr>
          <p:blipFill>
            <a:blip r:embed="rId7"/>
            <a:stretch>
              <a:fillRect/>
            </a:stretch>
          </p:blipFill>
          <p:spPr>
            <a:xfrm>
              <a:off x="3232513" y="7486573"/>
              <a:ext cx="548640" cy="316694"/>
            </a:xfrm>
            <a:prstGeom prst="rect">
              <a:avLst/>
            </a:prstGeom>
          </p:spPr>
        </p:pic>
        <p:pic>
          <p:nvPicPr>
            <p:cNvPr id="27" name="Picture 26">
              <a:extLst>
                <a:ext uri="{FF2B5EF4-FFF2-40B4-BE49-F238E27FC236}">
                  <a16:creationId xmlns:a16="http://schemas.microsoft.com/office/drawing/2014/main" id="{79FB4FFC-F0E0-4DBC-B9DC-F48E8CB14B90}"/>
                </a:ext>
              </a:extLst>
            </p:cNvPr>
            <p:cNvPicPr>
              <a:picLocks noChangeAspect="1"/>
            </p:cNvPicPr>
            <p:nvPr/>
          </p:nvPicPr>
          <p:blipFill>
            <a:blip r:embed="rId8"/>
            <a:stretch>
              <a:fillRect/>
            </a:stretch>
          </p:blipFill>
          <p:spPr>
            <a:xfrm>
              <a:off x="2423577" y="7277253"/>
              <a:ext cx="459323" cy="201759"/>
            </a:xfrm>
            <a:prstGeom prst="rect">
              <a:avLst/>
            </a:prstGeom>
          </p:spPr>
        </p:pic>
      </p:grpSp>
      <p:pic>
        <p:nvPicPr>
          <p:cNvPr id="34" name="Picture 33">
            <a:extLst>
              <a:ext uri="{FF2B5EF4-FFF2-40B4-BE49-F238E27FC236}">
                <a16:creationId xmlns:a16="http://schemas.microsoft.com/office/drawing/2014/main" id="{7D9A22F1-C8D6-445D-870A-1BD66F79A55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473108" y="6195050"/>
            <a:ext cx="2382024" cy="644935"/>
          </a:xfrm>
          <a:prstGeom prst="rect">
            <a:avLst/>
          </a:prstGeom>
        </p:spPr>
      </p:pic>
      <p:grpSp>
        <p:nvGrpSpPr>
          <p:cNvPr id="35" name="Group 34">
            <a:extLst>
              <a:ext uri="{FF2B5EF4-FFF2-40B4-BE49-F238E27FC236}">
                <a16:creationId xmlns:a16="http://schemas.microsoft.com/office/drawing/2014/main" id="{5AA039B8-3007-4A69-A969-58F5CA321787}"/>
              </a:ext>
            </a:extLst>
          </p:cNvPr>
          <p:cNvGrpSpPr/>
          <p:nvPr/>
        </p:nvGrpSpPr>
        <p:grpSpPr>
          <a:xfrm>
            <a:off x="37011" y="6509634"/>
            <a:ext cx="1354063" cy="274320"/>
            <a:chOff x="37011" y="6469091"/>
            <a:chExt cx="1354063" cy="274320"/>
          </a:xfrm>
        </p:grpSpPr>
        <p:sp>
          <p:nvSpPr>
            <p:cNvPr id="36" name="Action Button: Blank 35">
              <a:hlinkClick r:id="rId10" action="ppaction://hlinksldjump"/>
              <a:extLst>
                <a:ext uri="{FF2B5EF4-FFF2-40B4-BE49-F238E27FC236}">
                  <a16:creationId xmlns:a16="http://schemas.microsoft.com/office/drawing/2014/main" id="{879BCFBB-7A20-4F24-A3AC-4258C7A5A562}"/>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37" name="Action Button: Go Back or Previous 36">
              <a:hlinkClick r:id="" action="ppaction://hlinkshowjump?jump=lastslideviewed" highlightClick="1"/>
              <a:extLst>
                <a:ext uri="{FF2B5EF4-FFF2-40B4-BE49-F238E27FC236}">
                  <a16:creationId xmlns:a16="http://schemas.microsoft.com/office/drawing/2014/main" id="{39E6FCBA-D4CD-4CC6-BFE4-D2D2B46CFCBE}"/>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2932BB51-B3B3-493A-AAA5-CA161157E3B5}"/>
              </a:ext>
            </a:extLst>
          </p:cNvPr>
          <p:cNvSpPr txBox="1"/>
          <p:nvPr/>
        </p:nvSpPr>
        <p:spPr>
          <a:xfrm>
            <a:off x="12592041" y="76469"/>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pic>
        <p:nvPicPr>
          <p:cNvPr id="11" name="Picture 10">
            <a:extLst>
              <a:ext uri="{FF2B5EF4-FFF2-40B4-BE49-F238E27FC236}">
                <a16:creationId xmlns:a16="http://schemas.microsoft.com/office/drawing/2014/main" id="{2C047075-0D00-4438-8A10-656E1EF198D5}"/>
              </a:ext>
            </a:extLst>
          </p:cNvPr>
          <p:cNvPicPr>
            <a:picLocks noChangeAspect="1"/>
          </p:cNvPicPr>
          <p:nvPr/>
        </p:nvPicPr>
        <p:blipFill>
          <a:blip r:embed="rId11"/>
          <a:stretch>
            <a:fillRect/>
          </a:stretch>
        </p:blipFill>
        <p:spPr>
          <a:xfrm>
            <a:off x="2901754" y="7227877"/>
            <a:ext cx="3078747" cy="835224"/>
          </a:xfrm>
          <a:prstGeom prst="rect">
            <a:avLst/>
          </a:prstGeom>
        </p:spPr>
      </p:pic>
    </p:spTree>
    <p:custDataLst>
      <p:tags r:id="rId1"/>
    </p:custDataLst>
    <p:extLst>
      <p:ext uri="{BB962C8B-B14F-4D97-AF65-F5344CB8AC3E}">
        <p14:creationId xmlns:p14="http://schemas.microsoft.com/office/powerpoint/2010/main" val="428951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8">
                                            <p:txEl>
                                              <p:pRg st="1" end="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8">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xEl>
                                              <p:pRg st="5" end="5"/>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4">
                                            <p:txEl>
                                              <p:pRg st="7" end="7"/>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4">
                                            <p:txEl>
                                              <p:pRg st="8" end="8"/>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24">
                                            <p:txEl>
                                              <p:pRg st="9" end="9"/>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24">
                                            <p:txEl>
                                              <p:pRg st="10" end="10"/>
                                            </p:txEl>
                                          </p:spTgt>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4">
                                            <p:txEl>
                                              <p:pRg st="11" end="11"/>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24">
                                            <p:txEl>
                                              <p:pRg st="12" end="12"/>
                                            </p:txEl>
                                          </p:spTgt>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4">
                                            <p:txEl>
                                              <p:pRg st="13" end="13"/>
                                            </p:txEl>
                                          </p:spTgt>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4">
                                            <p:txEl>
                                              <p:pRg st="14" end="14"/>
                                            </p:txEl>
                                          </p:spTgt>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6B3EF-8BC9-4CA3-8B83-D8EA5A20ADB7}"/>
              </a:ext>
            </a:extLst>
          </p:cNvPr>
          <p:cNvSpPr>
            <a:spLocks noGrp="1"/>
          </p:cNvSpPr>
          <p:nvPr>
            <p:ph type="title"/>
          </p:nvPr>
        </p:nvSpPr>
        <p:spPr>
          <a:xfrm>
            <a:off x="357051" y="169128"/>
            <a:ext cx="4302035" cy="870857"/>
          </a:xfrm>
        </p:spPr>
        <p:txBody>
          <a:bodyPr/>
          <a:lstStyle/>
          <a:p>
            <a:r>
              <a:rPr lang="en-US" sz="3200" dirty="0"/>
              <a:t>Geography Issues</a:t>
            </a:r>
          </a:p>
        </p:txBody>
      </p:sp>
      <p:sp>
        <p:nvSpPr>
          <p:cNvPr id="3" name="Content Placeholder 2">
            <a:extLst>
              <a:ext uri="{FF2B5EF4-FFF2-40B4-BE49-F238E27FC236}">
                <a16:creationId xmlns:a16="http://schemas.microsoft.com/office/drawing/2014/main" id="{8809D76A-0C0D-4ADB-9066-24BD1C2D0103}"/>
              </a:ext>
            </a:extLst>
          </p:cNvPr>
          <p:cNvSpPr>
            <a:spLocks noGrp="1"/>
          </p:cNvSpPr>
          <p:nvPr>
            <p:ph idx="1"/>
          </p:nvPr>
        </p:nvSpPr>
        <p:spPr>
          <a:xfrm>
            <a:off x="357051" y="870856"/>
            <a:ext cx="4425838" cy="5798885"/>
          </a:xfrm>
        </p:spPr>
        <p:txBody>
          <a:bodyPr>
            <a:normAutofit lnSpcReduction="10000"/>
          </a:bodyPr>
          <a:lstStyle/>
          <a:p>
            <a:r>
              <a:rPr lang="en-US" sz="1500" dirty="0"/>
              <a:t>Data in the Census and the American Community Survey are reported for the city of Portland, outlined by the dashed dark red line.</a:t>
            </a:r>
          </a:p>
          <a:p>
            <a:r>
              <a:rPr lang="en-US" sz="1500" dirty="0"/>
              <a:t>We also use data for the 143 census tracts that approximate the city of Portland, referred to in the study as </a:t>
            </a:r>
            <a:r>
              <a:rPr lang="en-US" sz="1500" i="1" dirty="0"/>
              <a:t>Portland Tracts</a:t>
            </a:r>
            <a:r>
              <a:rPr lang="en-US" sz="1500" dirty="0"/>
              <a:t>.</a:t>
            </a:r>
          </a:p>
          <a:p>
            <a:r>
              <a:rPr lang="en-US" sz="1500" dirty="0"/>
              <a:t>The Portland Tracts are a reasonably good match to the City boundary. The red dots are in the City but outside of the Portland tracts, and the green dots are in the Portland tracts but outside of the City.</a:t>
            </a:r>
          </a:p>
          <a:p>
            <a:r>
              <a:rPr lang="en-US" sz="1500" dirty="0"/>
              <a:t>Overall, the Portland Tracts undercount the total population by 1% and overcount the age 65+ population by 0.2%.</a:t>
            </a:r>
          </a:p>
          <a:p>
            <a:r>
              <a:rPr lang="en-US" sz="1500" dirty="0"/>
              <a:t>One of the cases where we use the Portland Tracts definition of the city is in comparing the city to its inner and outer suburbs. </a:t>
            </a:r>
          </a:p>
          <a:p>
            <a:r>
              <a:rPr lang="en-US" sz="1500" dirty="0"/>
              <a:t>Here the city boundary is in red, the Portland Tracts in dark brown, the inner suburbs in light brown, and the outer suburbs in yellow.</a:t>
            </a:r>
          </a:p>
          <a:p>
            <a:r>
              <a:rPr lang="en-US" sz="1500" dirty="0"/>
              <a:t>The city and its inner and outer suburbs each have approximately 1/3 of the Portland-Hillsboro-Vancouver MSA population.</a:t>
            </a:r>
          </a:p>
          <a:p>
            <a:r>
              <a:rPr lang="en-US" sz="1500" dirty="0"/>
              <a:t>See the “About” report on City, Inner, Outer for more details.</a:t>
            </a:r>
          </a:p>
          <a:p>
            <a:endParaRPr lang="en-US" dirty="0"/>
          </a:p>
          <a:p>
            <a:endParaRPr lang="en-US" dirty="0"/>
          </a:p>
        </p:txBody>
      </p:sp>
      <p:pic>
        <p:nvPicPr>
          <p:cNvPr id="6" name="Picture 5">
            <a:extLst>
              <a:ext uri="{FF2B5EF4-FFF2-40B4-BE49-F238E27FC236}">
                <a16:creationId xmlns:a16="http://schemas.microsoft.com/office/drawing/2014/main" id="{5886CEF5-2160-4FD7-82AD-BB651B37EFE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334001" y="0"/>
            <a:ext cx="6858000" cy="6858000"/>
          </a:xfrm>
          <a:prstGeom prst="rect">
            <a:avLst/>
          </a:prstGeom>
        </p:spPr>
      </p:pic>
      <p:pic>
        <p:nvPicPr>
          <p:cNvPr id="8" name="Picture 7">
            <a:extLst>
              <a:ext uri="{FF2B5EF4-FFF2-40B4-BE49-F238E27FC236}">
                <a16:creationId xmlns:a16="http://schemas.microsoft.com/office/drawing/2014/main" id="{9242F340-7196-477C-9026-276C810149A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34001" y="0"/>
            <a:ext cx="6858000" cy="6858000"/>
          </a:xfrm>
          <a:prstGeom prst="rect">
            <a:avLst/>
          </a:prstGeom>
        </p:spPr>
      </p:pic>
      <p:pic>
        <p:nvPicPr>
          <p:cNvPr id="10" name="Picture 9">
            <a:extLst>
              <a:ext uri="{FF2B5EF4-FFF2-40B4-BE49-F238E27FC236}">
                <a16:creationId xmlns:a16="http://schemas.microsoft.com/office/drawing/2014/main" id="{CA18E7A0-C885-430F-A794-74396D4439E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334001" y="0"/>
            <a:ext cx="6858000" cy="6858000"/>
          </a:xfrm>
          <a:prstGeom prst="rect">
            <a:avLst/>
          </a:prstGeom>
        </p:spPr>
      </p:pic>
      <p:pic>
        <p:nvPicPr>
          <p:cNvPr id="11" name="Picture 10">
            <a:extLst>
              <a:ext uri="{FF2B5EF4-FFF2-40B4-BE49-F238E27FC236}">
                <a16:creationId xmlns:a16="http://schemas.microsoft.com/office/drawing/2014/main" id="{520367E0-F0F9-4714-972B-01577356FD6E}"/>
              </a:ext>
            </a:extLst>
          </p:cNvPr>
          <p:cNvPicPr>
            <a:picLocks noChangeAspect="1"/>
          </p:cNvPicPr>
          <p:nvPr/>
        </p:nvPicPr>
        <p:blipFill>
          <a:blip r:embed="rId7"/>
          <a:stretch>
            <a:fillRect/>
          </a:stretch>
        </p:blipFill>
        <p:spPr>
          <a:xfrm>
            <a:off x="5429573" y="3905574"/>
            <a:ext cx="5595256" cy="2340083"/>
          </a:xfrm>
          <a:prstGeom prst="rect">
            <a:avLst/>
          </a:prstGeom>
        </p:spPr>
      </p:pic>
      <p:sp>
        <p:nvSpPr>
          <p:cNvPr id="12" name="Arrow: Right 11">
            <a:extLst>
              <a:ext uri="{FF2B5EF4-FFF2-40B4-BE49-F238E27FC236}">
                <a16:creationId xmlns:a16="http://schemas.microsoft.com/office/drawing/2014/main" id="{0FEF3F83-F5EF-493E-A6EA-6E9A5E32C945}"/>
              </a:ext>
            </a:extLst>
          </p:cNvPr>
          <p:cNvSpPr/>
          <p:nvPr/>
        </p:nvSpPr>
        <p:spPr>
          <a:xfrm>
            <a:off x="9182746" y="5680129"/>
            <a:ext cx="410705" cy="16273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rrow: Right 12">
            <a:extLst>
              <a:ext uri="{FF2B5EF4-FFF2-40B4-BE49-F238E27FC236}">
                <a16:creationId xmlns:a16="http://schemas.microsoft.com/office/drawing/2014/main" id="{88272BC8-46E9-4FBC-8789-421848783B04}"/>
              </a:ext>
            </a:extLst>
          </p:cNvPr>
          <p:cNvSpPr/>
          <p:nvPr/>
        </p:nvSpPr>
        <p:spPr>
          <a:xfrm>
            <a:off x="10063012" y="5680129"/>
            <a:ext cx="410705" cy="16273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Map&#10;&#10;Description automatically generated">
            <a:extLst>
              <a:ext uri="{FF2B5EF4-FFF2-40B4-BE49-F238E27FC236}">
                <a16:creationId xmlns:a16="http://schemas.microsoft.com/office/drawing/2014/main" id="{73252A86-197B-4DAC-B50A-80183F8FCF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1" y="0"/>
            <a:ext cx="6858000" cy="6858000"/>
          </a:xfrm>
          <a:prstGeom prst="rect">
            <a:avLst/>
          </a:prstGeom>
        </p:spPr>
      </p:pic>
      <p:grpSp>
        <p:nvGrpSpPr>
          <p:cNvPr id="14" name="Group 13">
            <a:extLst>
              <a:ext uri="{FF2B5EF4-FFF2-40B4-BE49-F238E27FC236}">
                <a16:creationId xmlns:a16="http://schemas.microsoft.com/office/drawing/2014/main" id="{31E3EEC1-DDC1-4DF3-B82A-BC6CA45A524F}"/>
              </a:ext>
            </a:extLst>
          </p:cNvPr>
          <p:cNvGrpSpPr/>
          <p:nvPr/>
        </p:nvGrpSpPr>
        <p:grpSpPr>
          <a:xfrm>
            <a:off x="37011" y="6509634"/>
            <a:ext cx="1354063" cy="274320"/>
            <a:chOff x="37011" y="6469091"/>
            <a:chExt cx="1354063" cy="274320"/>
          </a:xfrm>
        </p:grpSpPr>
        <p:sp>
          <p:nvSpPr>
            <p:cNvPr id="16" name="Action Button: Blank 15">
              <a:hlinkClick r:id="rId9" action="ppaction://hlinksldjump"/>
              <a:extLst>
                <a:ext uri="{FF2B5EF4-FFF2-40B4-BE49-F238E27FC236}">
                  <a16:creationId xmlns:a16="http://schemas.microsoft.com/office/drawing/2014/main" id="{D03728AA-53F5-4BCE-872B-E61409E2B51A}"/>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17" name="Action Button: Go Back or Previous 16">
              <a:hlinkClick r:id="" action="ppaction://hlinkshowjump?jump=lastslideviewed" highlightClick="1"/>
              <a:extLst>
                <a:ext uri="{FF2B5EF4-FFF2-40B4-BE49-F238E27FC236}">
                  <a16:creationId xmlns:a16="http://schemas.microsoft.com/office/drawing/2014/main" id="{C0EF44B3-E122-4BE8-A973-2F6305F68078}"/>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a:extLst>
              <a:ext uri="{FF2B5EF4-FFF2-40B4-BE49-F238E27FC236}">
                <a16:creationId xmlns:a16="http://schemas.microsoft.com/office/drawing/2014/main" id="{618E2327-1EAA-4232-8276-E245000A3A9A}"/>
              </a:ext>
            </a:extLst>
          </p:cNvPr>
          <p:cNvPicPr>
            <a:picLocks noChangeAspect="1"/>
          </p:cNvPicPr>
          <p:nvPr/>
        </p:nvPicPr>
        <p:blipFill>
          <a:blip r:embed="rId10"/>
          <a:stretch>
            <a:fillRect/>
          </a:stretch>
        </p:blipFill>
        <p:spPr>
          <a:xfrm>
            <a:off x="1473108" y="6194412"/>
            <a:ext cx="2382024" cy="646212"/>
          </a:xfrm>
          <a:prstGeom prst="rect">
            <a:avLst/>
          </a:prstGeom>
        </p:spPr>
      </p:pic>
      <p:sp>
        <p:nvSpPr>
          <p:cNvPr id="19" name="TextBox 18">
            <a:extLst>
              <a:ext uri="{FF2B5EF4-FFF2-40B4-BE49-F238E27FC236}">
                <a16:creationId xmlns:a16="http://schemas.microsoft.com/office/drawing/2014/main" id="{0BAC380D-81E0-48A0-91A5-1046668B0CEB}"/>
              </a:ext>
            </a:extLst>
          </p:cNvPr>
          <p:cNvSpPr txBox="1"/>
          <p:nvPr/>
        </p:nvSpPr>
        <p:spPr>
          <a:xfrm>
            <a:off x="12712682" y="-20164"/>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sp>
        <p:nvSpPr>
          <p:cNvPr id="20" name="TextBox 19">
            <a:extLst>
              <a:ext uri="{FF2B5EF4-FFF2-40B4-BE49-F238E27FC236}">
                <a16:creationId xmlns:a16="http://schemas.microsoft.com/office/drawing/2014/main" id="{DF9B9849-AE1D-4261-A37F-E73B2F02C3F9}"/>
              </a:ext>
            </a:extLst>
          </p:cNvPr>
          <p:cNvSpPr txBox="1"/>
          <p:nvPr/>
        </p:nvSpPr>
        <p:spPr>
          <a:xfrm>
            <a:off x="12696572" y="712102"/>
            <a:ext cx="650052" cy="5262979"/>
          </a:xfrm>
          <a:prstGeom prst="rect">
            <a:avLst/>
          </a:prstGeom>
          <a:noFill/>
        </p:spPr>
        <p:txBody>
          <a:bodyPr wrap="square" rtlCol="0">
            <a:spAutoFit/>
          </a:bodyPr>
          <a:lstStyle/>
          <a:p>
            <a:endParaRPr lang="en-US" sz="1200" dirty="0">
              <a:solidFill>
                <a:schemeClr val="accent1"/>
              </a:solidFill>
            </a:endParaRP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spTree>
    <p:custDataLst>
      <p:tags r:id="rId1"/>
    </p:custDataLst>
    <p:extLst>
      <p:ext uri="{BB962C8B-B14F-4D97-AF65-F5344CB8AC3E}">
        <p14:creationId xmlns:p14="http://schemas.microsoft.com/office/powerpoint/2010/main" val="28076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
                                            <p:txEl>
                                              <p:pRg st="7" end="7"/>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0">
                                            <p:txEl>
                                              <p:pRg st="8" end="8"/>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0">
                                            <p:txEl>
                                              <p:pRg st="9" end="9"/>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0">
                                            <p:txEl>
                                              <p:pRg st="10" end="10"/>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0">
                                            <p:txEl>
                                              <p:pRg st="11" end="11"/>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0">
                                            <p:txEl>
                                              <p:pRg st="12" end="12"/>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20">
                                            <p:txEl>
                                              <p:pRg st="13" end="13"/>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20">
                                            <p:txEl>
                                              <p:pRg st="14" end="14"/>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20">
                                            <p:txEl>
                                              <p:pRg st="15" end="15"/>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20">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5964A-22E2-4A52-8350-2719868B5487}"/>
              </a:ext>
            </a:extLst>
          </p:cNvPr>
          <p:cNvSpPr>
            <a:spLocks noGrp="1"/>
          </p:cNvSpPr>
          <p:nvPr>
            <p:ph type="title"/>
          </p:nvPr>
        </p:nvSpPr>
        <p:spPr>
          <a:xfrm>
            <a:off x="363490" y="77273"/>
            <a:ext cx="4302035" cy="870857"/>
          </a:xfrm>
        </p:spPr>
        <p:txBody>
          <a:bodyPr/>
          <a:lstStyle/>
          <a:p>
            <a:r>
              <a:rPr lang="en-US" sz="3200" dirty="0"/>
              <a:t>The City and its Inner and Outer Suburbs</a:t>
            </a:r>
          </a:p>
        </p:txBody>
      </p:sp>
      <p:sp>
        <p:nvSpPr>
          <p:cNvPr id="3" name="Content Placeholder 2">
            <a:extLst>
              <a:ext uri="{FF2B5EF4-FFF2-40B4-BE49-F238E27FC236}">
                <a16:creationId xmlns:a16="http://schemas.microsoft.com/office/drawing/2014/main" id="{7D06BFA0-FCAD-497C-BA16-2BD24A12D2DB}"/>
              </a:ext>
            </a:extLst>
          </p:cNvPr>
          <p:cNvSpPr>
            <a:spLocks noGrp="1"/>
          </p:cNvSpPr>
          <p:nvPr>
            <p:ph idx="1"/>
          </p:nvPr>
        </p:nvSpPr>
        <p:spPr>
          <a:xfrm>
            <a:off x="1584" y="1090183"/>
            <a:ext cx="5897108" cy="5316281"/>
          </a:xfrm>
        </p:spPr>
        <p:txBody>
          <a:bodyPr>
            <a:normAutofit lnSpcReduction="10000"/>
          </a:bodyPr>
          <a:lstStyle/>
          <a:p>
            <a:r>
              <a:rPr lang="en-US" dirty="0"/>
              <a:t>We created inner (see </a:t>
            </a:r>
            <a:r>
              <a:rPr lang="en-US" dirty="0">
                <a:solidFill>
                  <a:srgbClr val="D2A374"/>
                </a:solidFill>
              </a:rPr>
              <a:t>light brown</a:t>
            </a:r>
            <a:r>
              <a:rPr lang="en-US" dirty="0"/>
              <a:t>) and outer (see </a:t>
            </a:r>
            <a:r>
              <a:rPr lang="en-US" dirty="0">
                <a:solidFill>
                  <a:srgbClr val="F7FB53"/>
                </a:solidFill>
              </a:rPr>
              <a:t>yellow</a:t>
            </a:r>
            <a:r>
              <a:rPr lang="en-US" dirty="0"/>
              <a:t>) suburbs zones around the city of Portland (see </a:t>
            </a:r>
            <a:r>
              <a:rPr lang="en-US" dirty="0">
                <a:solidFill>
                  <a:srgbClr val="422C16"/>
                </a:solidFill>
              </a:rPr>
              <a:t>dark brown</a:t>
            </a:r>
            <a:r>
              <a:rPr lang="en-US" dirty="0"/>
              <a:t>), with approximately the same population in each of the three zones. </a:t>
            </a:r>
          </a:p>
          <a:p>
            <a:r>
              <a:rPr lang="en-US" dirty="0"/>
              <a:t>In the case of this three-region geography, the city of Portland is defined as the collection of 143 census tracts that approximate the City. </a:t>
            </a:r>
          </a:p>
          <a:p>
            <a:r>
              <a:rPr lang="en-US" dirty="0"/>
              <a:t>One of the reason for this delineation is that much of the detail reported in the Census and the American Community Survey is for census tracts.</a:t>
            </a:r>
          </a:p>
          <a:p>
            <a:r>
              <a:rPr lang="en-US" dirty="0"/>
              <a:t>However, when we use supertract data, the delineation between the inner and outer suburbs is slightly different. </a:t>
            </a:r>
          </a:p>
          <a:p>
            <a:pPr lvl="1"/>
            <a:r>
              <a:rPr lang="en-US" dirty="0"/>
              <a:t>The tracts marked in a blue </a:t>
            </a:r>
            <a:r>
              <a:rPr lang="en-US" b="1" dirty="0">
                <a:solidFill>
                  <a:schemeClr val="accent5"/>
                </a:solidFill>
              </a:rPr>
              <a:t>X</a:t>
            </a:r>
            <a:r>
              <a:rPr lang="en-US" dirty="0"/>
              <a:t> are included in the inner suburbs, and those with the red </a:t>
            </a:r>
            <a:r>
              <a:rPr lang="en-US" b="1" dirty="0">
                <a:solidFill>
                  <a:srgbClr val="C00000"/>
                </a:solidFill>
              </a:rPr>
              <a:t>X</a:t>
            </a:r>
            <a:r>
              <a:rPr lang="en-US" dirty="0"/>
              <a:t> are excluded.</a:t>
            </a:r>
          </a:p>
          <a:p>
            <a:pPr lvl="1"/>
            <a:r>
              <a:rPr lang="en-US" dirty="0"/>
              <a:t>The city is the same for tracts and supertracts, but the inner and outer definitions are different.</a:t>
            </a:r>
          </a:p>
          <a:p>
            <a:r>
              <a:rPr lang="en-US" dirty="0"/>
              <a:t>There is a similar problem when we attempt to aggregate Public Use Microsample Areas (PUMAs) into city, inner, and outer suburbs.</a:t>
            </a:r>
          </a:p>
          <a:p>
            <a:pPr lvl="1"/>
            <a:r>
              <a:rPr lang="en-US" dirty="0"/>
              <a:t>The city of Portland is composed of five PUMAs, and these five PUMAs comprise the 143 census tracts.</a:t>
            </a:r>
          </a:p>
          <a:p>
            <a:pPr lvl="1"/>
            <a:r>
              <a:rPr lang="en-US" dirty="0"/>
              <a:t>However, the inner suburbs have a slightly different delineation with supertracts.</a:t>
            </a:r>
          </a:p>
          <a:p>
            <a:r>
              <a:rPr lang="en-US" dirty="0"/>
              <a:t>The </a:t>
            </a:r>
            <a:r>
              <a:rPr lang="en-US" dirty="0">
                <a:solidFill>
                  <a:srgbClr val="928EE2"/>
                </a:solidFill>
              </a:rPr>
              <a:t>lavender blue </a:t>
            </a:r>
            <a:r>
              <a:rPr lang="en-US" dirty="0"/>
              <a:t>PUMAs are excluded from the outer suburbs, as they extend well beyond the Portland MSA. PUMA 4100500 includes Clatsop and Lincoln Counties.</a:t>
            </a:r>
          </a:p>
          <a:p>
            <a:r>
              <a:rPr lang="en-US" dirty="0"/>
              <a:t>We use the Public Use Microsample to create a number of custom tables and need to use the PUMA base regions.</a:t>
            </a:r>
          </a:p>
          <a:p>
            <a:pPr lvl="1"/>
            <a:endParaRPr lang="en-US" dirty="0"/>
          </a:p>
        </p:txBody>
      </p:sp>
      <p:pic>
        <p:nvPicPr>
          <p:cNvPr id="4" name="Picture 3" descr="Map&#10;&#10;Description automatically generated">
            <a:extLst>
              <a:ext uri="{FF2B5EF4-FFF2-40B4-BE49-F238E27FC236}">
                <a16:creationId xmlns:a16="http://schemas.microsoft.com/office/drawing/2014/main" id="{41F97430-570E-4411-B154-C7C6491C8F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1759" y="266960"/>
            <a:ext cx="6142495" cy="6142495"/>
          </a:xfrm>
          <a:prstGeom prst="rect">
            <a:avLst/>
          </a:prstGeom>
        </p:spPr>
      </p:pic>
      <p:pic>
        <p:nvPicPr>
          <p:cNvPr id="5" name="Picture 4" descr="A picture containing text, map&#10;&#10;Description automatically generated">
            <a:extLst>
              <a:ext uri="{FF2B5EF4-FFF2-40B4-BE49-F238E27FC236}">
                <a16:creationId xmlns:a16="http://schemas.microsoft.com/office/drawing/2014/main" id="{04BB03D1-34C5-4D3C-B393-5A03D600DC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1759" y="266960"/>
            <a:ext cx="6142495" cy="6142495"/>
          </a:xfrm>
          <a:prstGeom prst="rect">
            <a:avLst/>
          </a:prstGeom>
        </p:spPr>
      </p:pic>
      <p:pic>
        <p:nvPicPr>
          <p:cNvPr id="6" name="Picture 5">
            <a:extLst>
              <a:ext uri="{FF2B5EF4-FFF2-40B4-BE49-F238E27FC236}">
                <a16:creationId xmlns:a16="http://schemas.microsoft.com/office/drawing/2014/main" id="{5822F9A0-465F-4D1F-A4F3-CB3B588A6DE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991759" y="269951"/>
            <a:ext cx="6142495" cy="6142495"/>
          </a:xfrm>
          <a:prstGeom prst="rect">
            <a:avLst/>
          </a:prstGeom>
        </p:spPr>
      </p:pic>
      <p:grpSp>
        <p:nvGrpSpPr>
          <p:cNvPr id="13" name="Group 12">
            <a:extLst>
              <a:ext uri="{FF2B5EF4-FFF2-40B4-BE49-F238E27FC236}">
                <a16:creationId xmlns:a16="http://schemas.microsoft.com/office/drawing/2014/main" id="{61EF16D1-F568-451E-8191-44C164E68093}"/>
              </a:ext>
            </a:extLst>
          </p:cNvPr>
          <p:cNvGrpSpPr/>
          <p:nvPr/>
        </p:nvGrpSpPr>
        <p:grpSpPr>
          <a:xfrm>
            <a:off x="8184768" y="2285591"/>
            <a:ext cx="2732312" cy="2293396"/>
            <a:chOff x="7527009" y="2018631"/>
            <a:chExt cx="3050584" cy="2646226"/>
          </a:xfrm>
        </p:grpSpPr>
        <p:sp>
          <p:nvSpPr>
            <p:cNvPr id="7" name="TextBox 6">
              <a:extLst>
                <a:ext uri="{FF2B5EF4-FFF2-40B4-BE49-F238E27FC236}">
                  <a16:creationId xmlns:a16="http://schemas.microsoft.com/office/drawing/2014/main" id="{65FEC47D-20BB-4CC8-8A4A-D8960EA40EFC}"/>
                </a:ext>
              </a:extLst>
            </p:cNvPr>
            <p:cNvSpPr txBox="1"/>
            <p:nvPr/>
          </p:nvSpPr>
          <p:spPr>
            <a:xfrm>
              <a:off x="10182386" y="3429000"/>
              <a:ext cx="3952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1</a:t>
              </a:r>
            </a:p>
          </p:txBody>
        </p:sp>
        <p:sp>
          <p:nvSpPr>
            <p:cNvPr id="9" name="TextBox 8">
              <a:extLst>
                <a:ext uri="{FF2B5EF4-FFF2-40B4-BE49-F238E27FC236}">
                  <a16:creationId xmlns:a16="http://schemas.microsoft.com/office/drawing/2014/main" id="{0190C726-C282-4D71-B5D5-7FDB7BF3526A}"/>
                </a:ext>
              </a:extLst>
            </p:cNvPr>
            <p:cNvSpPr txBox="1"/>
            <p:nvPr/>
          </p:nvSpPr>
          <p:spPr>
            <a:xfrm>
              <a:off x="7527009" y="4277421"/>
              <a:ext cx="3952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5</a:t>
              </a:r>
            </a:p>
          </p:txBody>
        </p:sp>
        <p:sp>
          <p:nvSpPr>
            <p:cNvPr id="10" name="TextBox 9">
              <a:extLst>
                <a:ext uri="{FF2B5EF4-FFF2-40B4-BE49-F238E27FC236}">
                  <a16:creationId xmlns:a16="http://schemas.microsoft.com/office/drawing/2014/main" id="{ED7AB84D-738A-44D8-B085-7BC465CA2B51}"/>
                </a:ext>
              </a:extLst>
            </p:cNvPr>
            <p:cNvSpPr txBox="1"/>
            <p:nvPr/>
          </p:nvSpPr>
          <p:spPr>
            <a:xfrm>
              <a:off x="7922216" y="2018631"/>
              <a:ext cx="3952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4</a:t>
              </a:r>
            </a:p>
          </p:txBody>
        </p:sp>
        <p:sp>
          <p:nvSpPr>
            <p:cNvPr id="11" name="TextBox 10">
              <a:extLst>
                <a:ext uri="{FF2B5EF4-FFF2-40B4-BE49-F238E27FC236}">
                  <a16:creationId xmlns:a16="http://schemas.microsoft.com/office/drawing/2014/main" id="{5C13D9F0-0DB8-4E6C-A584-9AB34F799B62}"/>
                </a:ext>
              </a:extLst>
            </p:cNvPr>
            <p:cNvSpPr txBox="1"/>
            <p:nvPr/>
          </p:nvSpPr>
          <p:spPr>
            <a:xfrm>
              <a:off x="9295107" y="2886560"/>
              <a:ext cx="3952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3</a:t>
              </a:r>
            </a:p>
          </p:txBody>
        </p:sp>
        <p:sp>
          <p:nvSpPr>
            <p:cNvPr id="12" name="TextBox 11">
              <a:extLst>
                <a:ext uri="{FF2B5EF4-FFF2-40B4-BE49-F238E27FC236}">
                  <a16:creationId xmlns:a16="http://schemas.microsoft.com/office/drawing/2014/main" id="{E91E86D3-DA0F-4227-B3A3-A3A0299D93C4}"/>
                </a:ext>
              </a:extLst>
            </p:cNvPr>
            <p:cNvSpPr txBox="1"/>
            <p:nvPr/>
          </p:nvSpPr>
          <p:spPr>
            <a:xfrm>
              <a:off x="9528874" y="4295525"/>
              <a:ext cx="3952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2</a:t>
              </a:r>
            </a:p>
          </p:txBody>
        </p:sp>
      </p:grpSp>
      <p:pic>
        <p:nvPicPr>
          <p:cNvPr id="14" name="Picture 13" descr="Map&#10;&#10;Description automatically generated">
            <a:extLst>
              <a:ext uri="{FF2B5EF4-FFF2-40B4-BE49-F238E27FC236}">
                <a16:creationId xmlns:a16="http://schemas.microsoft.com/office/drawing/2014/main" id="{C12532A9-7FCC-47AD-B88F-EBC001153C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98706" y="263969"/>
            <a:ext cx="6142495" cy="6142495"/>
          </a:xfrm>
          <a:prstGeom prst="rect">
            <a:avLst/>
          </a:prstGeom>
        </p:spPr>
      </p:pic>
      <p:grpSp>
        <p:nvGrpSpPr>
          <p:cNvPr id="18" name="Group 17">
            <a:extLst>
              <a:ext uri="{FF2B5EF4-FFF2-40B4-BE49-F238E27FC236}">
                <a16:creationId xmlns:a16="http://schemas.microsoft.com/office/drawing/2014/main" id="{68801289-07B1-44DB-9C4E-0DD840B01C0F}"/>
              </a:ext>
            </a:extLst>
          </p:cNvPr>
          <p:cNvGrpSpPr/>
          <p:nvPr/>
        </p:nvGrpSpPr>
        <p:grpSpPr>
          <a:xfrm>
            <a:off x="6445573" y="794046"/>
            <a:ext cx="5838498" cy="4807588"/>
            <a:chOff x="6346555" y="939292"/>
            <a:chExt cx="5838498" cy="4807588"/>
          </a:xfrm>
        </p:grpSpPr>
        <p:sp>
          <p:nvSpPr>
            <p:cNvPr id="8" name="Arrow: Up-Down 7">
              <a:extLst>
                <a:ext uri="{FF2B5EF4-FFF2-40B4-BE49-F238E27FC236}">
                  <a16:creationId xmlns:a16="http://schemas.microsoft.com/office/drawing/2014/main" id="{8C6580EE-B302-4354-9275-E3E0F8EB71D6}"/>
                </a:ext>
              </a:extLst>
            </p:cNvPr>
            <p:cNvSpPr/>
            <p:nvPr/>
          </p:nvSpPr>
          <p:spPr>
            <a:xfrm>
              <a:off x="6346555" y="5095951"/>
              <a:ext cx="216976" cy="650929"/>
            </a:xfrm>
            <a:prstGeom prst="up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Up-Down 14">
              <a:extLst>
                <a:ext uri="{FF2B5EF4-FFF2-40B4-BE49-F238E27FC236}">
                  <a16:creationId xmlns:a16="http://schemas.microsoft.com/office/drawing/2014/main" id="{F23F6F7C-0328-404D-9E78-194866293ECC}"/>
                </a:ext>
              </a:extLst>
            </p:cNvPr>
            <p:cNvSpPr/>
            <p:nvPr/>
          </p:nvSpPr>
          <p:spPr>
            <a:xfrm rot="5663116">
              <a:off x="6571612" y="1141299"/>
              <a:ext cx="216976" cy="650929"/>
            </a:xfrm>
            <a:prstGeom prst="up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Arrow: Up 16">
              <a:extLst>
                <a:ext uri="{FF2B5EF4-FFF2-40B4-BE49-F238E27FC236}">
                  <a16:creationId xmlns:a16="http://schemas.microsoft.com/office/drawing/2014/main" id="{D90EE26A-B429-493D-8C4F-C66CB2384980}"/>
                </a:ext>
              </a:extLst>
            </p:cNvPr>
            <p:cNvSpPr/>
            <p:nvPr/>
          </p:nvSpPr>
          <p:spPr>
            <a:xfrm rot="5125871">
              <a:off x="11846217" y="794186"/>
              <a:ext cx="193729" cy="483942"/>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9" name="Straight Connector 18">
            <a:extLst>
              <a:ext uri="{FF2B5EF4-FFF2-40B4-BE49-F238E27FC236}">
                <a16:creationId xmlns:a16="http://schemas.microsoft.com/office/drawing/2014/main" id="{CAB5BF42-3EB2-4D7F-9331-CAED6786A264}"/>
              </a:ext>
            </a:extLst>
          </p:cNvPr>
          <p:cNvCxnSpPr/>
          <p:nvPr/>
        </p:nvCxnSpPr>
        <p:spPr>
          <a:xfrm>
            <a:off x="7092469" y="1845011"/>
            <a:ext cx="37316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Slide Number Placeholder 15">
            <a:extLst>
              <a:ext uri="{FF2B5EF4-FFF2-40B4-BE49-F238E27FC236}">
                <a16:creationId xmlns:a16="http://schemas.microsoft.com/office/drawing/2014/main" id="{196F8B67-49F0-4791-A30F-51F26CDA9185}"/>
              </a:ext>
            </a:extLst>
          </p:cNvPr>
          <p:cNvSpPr>
            <a:spLocks noGrp="1"/>
          </p:cNvSpPr>
          <p:nvPr>
            <p:ph type="sldNum" sz="quarter" idx="10"/>
          </p:nvPr>
        </p:nvSpPr>
        <p:spPr>
          <a:xfrm>
            <a:off x="11724880" y="-7995"/>
            <a:ext cx="467120"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714B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D94638-C64A-4DDE-B054-01DFA9B82032}" type="slidenum">
              <a:rPr lang="en-US" smtClean="0"/>
              <a:pPr/>
              <a:t>54</a:t>
            </a:fld>
            <a:endParaRPr lang="en-US"/>
          </a:p>
        </p:txBody>
      </p:sp>
      <p:grpSp>
        <p:nvGrpSpPr>
          <p:cNvPr id="33" name="Group 32">
            <a:extLst>
              <a:ext uri="{FF2B5EF4-FFF2-40B4-BE49-F238E27FC236}">
                <a16:creationId xmlns:a16="http://schemas.microsoft.com/office/drawing/2014/main" id="{1A58298B-58D9-4788-A2D0-0C9C1582356B}"/>
              </a:ext>
            </a:extLst>
          </p:cNvPr>
          <p:cNvGrpSpPr/>
          <p:nvPr/>
        </p:nvGrpSpPr>
        <p:grpSpPr>
          <a:xfrm>
            <a:off x="37011" y="6509634"/>
            <a:ext cx="1354063" cy="274320"/>
            <a:chOff x="37011" y="6469091"/>
            <a:chExt cx="1354063" cy="274320"/>
          </a:xfrm>
        </p:grpSpPr>
        <p:sp>
          <p:nvSpPr>
            <p:cNvPr id="34" name="Action Button: Blank 33">
              <a:hlinkClick r:id="rId8" action="ppaction://hlinksldjump"/>
              <a:extLst>
                <a:ext uri="{FF2B5EF4-FFF2-40B4-BE49-F238E27FC236}">
                  <a16:creationId xmlns:a16="http://schemas.microsoft.com/office/drawing/2014/main" id="{BC5D0E60-F0C1-40CC-8F18-0D7D17DCDE71}"/>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35" name="Action Button: Go Back or Previous 34">
              <a:hlinkClick r:id="" action="ppaction://hlinkshowjump?jump=lastslideviewed" highlightClick="1"/>
              <a:extLst>
                <a:ext uri="{FF2B5EF4-FFF2-40B4-BE49-F238E27FC236}">
                  <a16:creationId xmlns:a16="http://schemas.microsoft.com/office/drawing/2014/main" id="{4DEE4191-DEC0-426C-8FF3-2B1843376C1A}"/>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FD85343C-0FB0-491C-A0CE-8B1F16D8178D}"/>
              </a:ext>
            </a:extLst>
          </p:cNvPr>
          <p:cNvSpPr txBox="1"/>
          <p:nvPr/>
        </p:nvSpPr>
        <p:spPr>
          <a:xfrm>
            <a:off x="12571815" y="890223"/>
            <a:ext cx="650052" cy="5262979"/>
          </a:xfrm>
          <a:prstGeom prst="rect">
            <a:avLst/>
          </a:prstGeom>
          <a:noFill/>
        </p:spPr>
        <p:txBody>
          <a:bodyPr wrap="square" rtlCol="0">
            <a:spAutoFit/>
          </a:bodyPr>
          <a:lstStyle/>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sp>
        <p:nvSpPr>
          <p:cNvPr id="29" name="TextBox 28">
            <a:extLst>
              <a:ext uri="{FF2B5EF4-FFF2-40B4-BE49-F238E27FC236}">
                <a16:creationId xmlns:a16="http://schemas.microsoft.com/office/drawing/2014/main" id="{2D7057E3-0587-4D61-9560-645FE9C6FEC5}"/>
              </a:ext>
            </a:extLst>
          </p:cNvPr>
          <p:cNvSpPr txBox="1"/>
          <p:nvPr/>
        </p:nvSpPr>
        <p:spPr>
          <a:xfrm>
            <a:off x="12592041" y="76469"/>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pic>
        <p:nvPicPr>
          <p:cNvPr id="26" name="Picture 25">
            <a:extLst>
              <a:ext uri="{FF2B5EF4-FFF2-40B4-BE49-F238E27FC236}">
                <a16:creationId xmlns:a16="http://schemas.microsoft.com/office/drawing/2014/main" id="{5B7B49E0-A5F9-4E77-9EDD-703C3E45EC97}"/>
              </a:ext>
            </a:extLst>
          </p:cNvPr>
          <p:cNvPicPr>
            <a:picLocks noChangeAspect="1"/>
          </p:cNvPicPr>
          <p:nvPr/>
        </p:nvPicPr>
        <p:blipFill>
          <a:blip r:embed="rId9"/>
          <a:stretch>
            <a:fillRect/>
          </a:stretch>
        </p:blipFill>
        <p:spPr>
          <a:xfrm>
            <a:off x="1473108" y="6194412"/>
            <a:ext cx="2382024" cy="646212"/>
          </a:xfrm>
          <a:prstGeom prst="rect">
            <a:avLst/>
          </a:prstGeom>
        </p:spPr>
      </p:pic>
    </p:spTree>
    <p:custDataLst>
      <p:tags r:id="rId1"/>
    </p:custDataLst>
    <p:extLst>
      <p:ext uri="{BB962C8B-B14F-4D97-AF65-F5344CB8AC3E}">
        <p14:creationId xmlns:p14="http://schemas.microsoft.com/office/powerpoint/2010/main" val="20115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7">
                                            <p:txEl>
                                              <p:pRg st="3" end="3"/>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7">
                                            <p:txEl>
                                              <p:pRg st="4" end="4"/>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7">
                                            <p:txEl>
                                              <p:pRg st="5" end="5"/>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7">
                                            <p:txEl>
                                              <p:pRg st="6" end="6"/>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7">
                                            <p:txEl>
                                              <p:pRg st="7" end="7"/>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7">
                                            <p:txEl>
                                              <p:pRg st="8" end="8"/>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27">
                                            <p:txEl>
                                              <p:pRg st="9" end="9"/>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27">
                                            <p:txEl>
                                              <p:pRg st="10" end="10"/>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27">
                                            <p:txEl>
                                              <p:pRg st="11" end="11"/>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27">
                                            <p:txEl>
                                              <p:pRg st="12" end="12"/>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27">
                                            <p:txEl>
                                              <p:pRg st="13" end="13"/>
                                            </p:tx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27">
                                            <p:txEl>
                                              <p:pRg st="14" end="14"/>
                                            </p:txEl>
                                          </p:spTgt>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27">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69ED0-6D61-4236-AEB8-A9BAF89107D6}"/>
              </a:ext>
            </a:extLst>
          </p:cNvPr>
          <p:cNvSpPr>
            <a:spLocks noGrp="1"/>
          </p:cNvSpPr>
          <p:nvPr>
            <p:ph type="title"/>
          </p:nvPr>
        </p:nvSpPr>
        <p:spPr>
          <a:xfrm>
            <a:off x="357051" y="238906"/>
            <a:ext cx="5163151" cy="870857"/>
          </a:xfrm>
        </p:spPr>
        <p:txBody>
          <a:bodyPr/>
          <a:lstStyle/>
          <a:p>
            <a:r>
              <a:rPr lang="en-US" sz="3200" dirty="0"/>
              <a:t>ACS Public Use Microdata</a:t>
            </a:r>
          </a:p>
        </p:txBody>
      </p:sp>
      <p:sp>
        <p:nvSpPr>
          <p:cNvPr id="5" name="Content Placeholder 4">
            <a:extLst>
              <a:ext uri="{FF2B5EF4-FFF2-40B4-BE49-F238E27FC236}">
                <a16:creationId xmlns:a16="http://schemas.microsoft.com/office/drawing/2014/main" id="{AE5AAABC-273D-4A63-A6FA-5FDCD2AB5E18}"/>
              </a:ext>
            </a:extLst>
          </p:cNvPr>
          <p:cNvSpPr>
            <a:spLocks noGrp="1"/>
          </p:cNvSpPr>
          <p:nvPr>
            <p:ph idx="1"/>
          </p:nvPr>
        </p:nvSpPr>
        <p:spPr>
          <a:xfrm>
            <a:off x="357050" y="940526"/>
            <a:ext cx="5974215" cy="5350804"/>
          </a:xfrm>
        </p:spPr>
        <p:txBody>
          <a:bodyPr>
            <a:noAutofit/>
          </a:bodyPr>
          <a:lstStyle/>
          <a:p>
            <a:pPr algn="l" fontAlgn="base"/>
            <a:r>
              <a:rPr lang="en-US" b="0" i="0" dirty="0">
                <a:effectLst/>
              </a:rPr>
              <a:t>The Census Bureau’s American Community Survey (ACS) Public Use Microdata Sample (PUMS) files enable data users to create custom estimates and tables, free of charge, that are not available through ACS pre-tabulated data products. The ACS PUMS files are a set of records from individual people or housing units, with disclosure protection enabled so that individuals or housing units cannot be identified.</a:t>
            </a:r>
          </a:p>
          <a:p>
            <a:pPr algn="l" fontAlgn="base"/>
            <a:r>
              <a:rPr lang="en-US" b="0" i="0" dirty="0">
                <a:effectLst/>
              </a:rPr>
              <a:t>The Census Bureau produces ACS 1-year and 5-year PUMS files. These files are accessible using the microdata access tool on </a:t>
            </a:r>
            <a:r>
              <a:rPr lang="en-US" b="0" i="0" u="none" strike="noStrike" dirty="0">
                <a:effectLst/>
                <a:hlinkClick r:id="rId4">
                  <a:extLst>
                    <a:ext uri="{A12FA001-AC4F-418D-AE19-62706E023703}">
                      <ahyp:hlinkClr xmlns:ahyp="http://schemas.microsoft.com/office/drawing/2018/hyperlinkcolor" val="tx"/>
                    </a:ext>
                  </a:extLst>
                </a:hlinkClick>
              </a:rPr>
              <a:t>data.census.gov</a:t>
            </a:r>
            <a:r>
              <a:rPr lang="en-US" b="0" i="0" dirty="0">
                <a:effectLst/>
              </a:rPr>
              <a:t> and the Census Bureau's </a:t>
            </a:r>
            <a:r>
              <a:rPr lang="en-US" b="0" i="0" u="none" strike="noStrike" dirty="0">
                <a:effectLst/>
                <a:hlinkClick r:id="rId5">
                  <a:extLst>
                    <a:ext uri="{A12FA001-AC4F-418D-AE19-62706E023703}">
                      <ahyp:hlinkClr xmlns:ahyp="http://schemas.microsoft.com/office/drawing/2018/hyperlinkcolor" val="tx"/>
                    </a:ext>
                  </a:extLst>
                </a:hlinkClick>
              </a:rPr>
              <a:t>FTP site</a:t>
            </a:r>
            <a:r>
              <a:rPr lang="en-US" b="0" i="0" dirty="0">
                <a:effectLst/>
              </a:rPr>
              <a:t>. </a:t>
            </a:r>
          </a:p>
          <a:p>
            <a:pPr algn="l" fontAlgn="base"/>
            <a:r>
              <a:rPr lang="en-US" dirty="0"/>
              <a:t>Another good source of PUMS data and ideas for using them </a:t>
            </a:r>
            <a:r>
              <a:rPr lang="en-US" dirty="0">
                <a:hlinkClick r:id="rId6">
                  <a:extLst>
                    <a:ext uri="{A12FA001-AC4F-418D-AE19-62706E023703}">
                      <ahyp:hlinkClr xmlns:ahyp="http://schemas.microsoft.com/office/drawing/2018/hyperlinkcolor" val="tx"/>
                    </a:ext>
                  </a:extLst>
                </a:hlinkClick>
              </a:rPr>
              <a:t>is IPUMS USA </a:t>
            </a:r>
            <a:r>
              <a:rPr lang="en-US" dirty="0"/>
              <a:t>at the University of Minnesota.</a:t>
            </a:r>
            <a:endParaRPr lang="en-US" b="0" i="0" dirty="0">
              <a:effectLst/>
            </a:endParaRPr>
          </a:p>
          <a:p>
            <a:pPr algn="l" fontAlgn="base"/>
            <a:r>
              <a:rPr lang="en-US" b="0" i="0" dirty="0">
                <a:effectLst/>
              </a:rPr>
              <a:t>Only selected geographic areas are identified in the ACS PUMS, including Region, Division, State, and </a:t>
            </a:r>
            <a:r>
              <a:rPr lang="en-US" b="0" i="0" u="none" strike="noStrike" dirty="0">
                <a:effectLst/>
                <a:hlinkClick r:id="rId7">
                  <a:extLst>
                    <a:ext uri="{A12FA001-AC4F-418D-AE19-62706E023703}">
                      <ahyp:hlinkClr xmlns:ahyp="http://schemas.microsoft.com/office/drawing/2018/hyperlinkcolor" val="tx"/>
                    </a:ext>
                  </a:extLst>
                </a:hlinkClick>
              </a:rPr>
              <a:t>Public Use Microdata Areas (PUMAs)</a:t>
            </a:r>
            <a:r>
              <a:rPr lang="en-US" b="0" i="0" dirty="0">
                <a:effectLst/>
              </a:rPr>
              <a:t>. Of these, PUMAs are the most detailed geographic areas available.</a:t>
            </a:r>
          </a:p>
          <a:p>
            <a:pPr algn="l" fontAlgn="base"/>
            <a:r>
              <a:rPr lang="en-US" dirty="0"/>
              <a:t>Four PUMAs (red outline) approximate the city of Portland (black dashed line).</a:t>
            </a:r>
          </a:p>
          <a:p>
            <a:pPr algn="l" fontAlgn="base"/>
            <a:r>
              <a:rPr lang="en-US" b="0" i="0" dirty="0">
                <a:effectLst/>
              </a:rPr>
              <a:t>How </a:t>
            </a:r>
            <a:r>
              <a:rPr lang="en-US" dirty="0"/>
              <a:t>we used the ACS/PUMs data.</a:t>
            </a:r>
          </a:p>
          <a:p>
            <a:pPr lvl="1" fontAlgn="base"/>
            <a:r>
              <a:rPr lang="en-US" dirty="0"/>
              <a:t>We used the ACS/PUMs data for the seven county Portland MSA to create many custom tables that were not published as ACS summary tables.</a:t>
            </a:r>
          </a:p>
          <a:p>
            <a:pPr lvl="1" fontAlgn="base"/>
            <a:r>
              <a:rPr lang="en-US" dirty="0"/>
              <a:t>Data for the five PUMAs shown in yellow on the map were used to create custom tables for the city of Portland</a:t>
            </a:r>
            <a:r>
              <a:rPr lang="en-US" dirty="0">
                <a:latin typeface="+mj-lt"/>
              </a:rPr>
              <a:t>.</a:t>
            </a:r>
            <a:endParaRPr lang="en-US" sz="1600" b="0" i="0" dirty="0">
              <a:solidFill>
                <a:srgbClr val="684F00"/>
              </a:solidFill>
              <a:effectLst/>
              <a:latin typeface="Lora"/>
            </a:endParaRPr>
          </a:p>
          <a:p>
            <a:pPr algn="l" fontAlgn="base"/>
            <a:endParaRPr lang="en-US" sz="1600" b="0" i="0" dirty="0">
              <a:solidFill>
                <a:srgbClr val="684F00"/>
              </a:solidFill>
              <a:effectLst/>
              <a:latin typeface="Lora"/>
            </a:endParaRPr>
          </a:p>
          <a:p>
            <a:endParaRPr lang="en-US" sz="1600" dirty="0"/>
          </a:p>
        </p:txBody>
      </p:sp>
      <p:pic>
        <p:nvPicPr>
          <p:cNvPr id="6" name="Picture 5">
            <a:extLst>
              <a:ext uri="{FF2B5EF4-FFF2-40B4-BE49-F238E27FC236}">
                <a16:creationId xmlns:a16="http://schemas.microsoft.com/office/drawing/2014/main" id="{BDCA05E7-E6B7-4BBB-9FA1-7198F11B864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453692" y="357130"/>
            <a:ext cx="5615882" cy="5615882"/>
          </a:xfrm>
          <a:prstGeom prst="rect">
            <a:avLst/>
          </a:prstGeom>
        </p:spPr>
      </p:pic>
      <p:sp>
        <p:nvSpPr>
          <p:cNvPr id="3" name="Slide Number Placeholder 2">
            <a:extLst>
              <a:ext uri="{FF2B5EF4-FFF2-40B4-BE49-F238E27FC236}">
                <a16:creationId xmlns:a16="http://schemas.microsoft.com/office/drawing/2014/main" id="{2190C15F-F3E1-4CB4-BC8E-51778494FBDA}"/>
              </a:ext>
            </a:extLst>
          </p:cNvPr>
          <p:cNvSpPr>
            <a:spLocks noGrp="1"/>
          </p:cNvSpPr>
          <p:nvPr>
            <p:ph type="sldNum" sz="quarter" idx="10"/>
          </p:nvPr>
        </p:nvSpPr>
        <p:spPr>
          <a:xfrm>
            <a:off x="11724880" y="-7995"/>
            <a:ext cx="467120"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714B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D94638-C64A-4DDE-B054-01DFA9B82032}" type="slidenum">
              <a:rPr lang="en-US" smtClean="0"/>
              <a:pPr/>
              <a:t>55</a:t>
            </a:fld>
            <a:endParaRPr lang="en-US" dirty="0"/>
          </a:p>
        </p:txBody>
      </p:sp>
      <p:sp>
        <p:nvSpPr>
          <p:cNvPr id="20" name="TextBox 19">
            <a:extLst>
              <a:ext uri="{FF2B5EF4-FFF2-40B4-BE49-F238E27FC236}">
                <a16:creationId xmlns:a16="http://schemas.microsoft.com/office/drawing/2014/main" id="{63E85954-B2E5-4BBE-9B84-59F8B161E5E8}"/>
              </a:ext>
            </a:extLst>
          </p:cNvPr>
          <p:cNvSpPr txBox="1"/>
          <p:nvPr/>
        </p:nvSpPr>
        <p:spPr>
          <a:xfrm>
            <a:off x="12712682" y="-20164"/>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sp>
        <p:nvSpPr>
          <p:cNvPr id="21" name="TextBox 20">
            <a:extLst>
              <a:ext uri="{FF2B5EF4-FFF2-40B4-BE49-F238E27FC236}">
                <a16:creationId xmlns:a16="http://schemas.microsoft.com/office/drawing/2014/main" id="{A61B0C1A-9892-497D-919D-AF1727228B71}"/>
              </a:ext>
            </a:extLst>
          </p:cNvPr>
          <p:cNvSpPr txBox="1"/>
          <p:nvPr/>
        </p:nvSpPr>
        <p:spPr>
          <a:xfrm>
            <a:off x="12712682" y="810833"/>
            <a:ext cx="650052" cy="5262979"/>
          </a:xfrm>
          <a:prstGeom prst="rect">
            <a:avLst/>
          </a:prstGeom>
          <a:noFill/>
        </p:spPr>
        <p:txBody>
          <a:bodyPr wrap="square" rtlCol="0">
            <a:spAutoFit/>
          </a:bodyPr>
          <a:lstStyle/>
          <a:p>
            <a:endParaRPr lang="en-US" sz="1200" dirty="0">
              <a:solidFill>
                <a:schemeClr val="accent1"/>
              </a:solidFill>
            </a:endParaRP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13" name="Picture 12">
            <a:extLst>
              <a:ext uri="{FF2B5EF4-FFF2-40B4-BE49-F238E27FC236}">
                <a16:creationId xmlns:a16="http://schemas.microsoft.com/office/drawing/2014/main" id="{617EC81D-52A3-487E-AC1C-8CF173DF62D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436097" y="6213065"/>
            <a:ext cx="2382024" cy="644935"/>
          </a:xfrm>
          <a:prstGeom prst="rect">
            <a:avLst/>
          </a:prstGeom>
        </p:spPr>
      </p:pic>
      <p:grpSp>
        <p:nvGrpSpPr>
          <p:cNvPr id="14" name="Group 13">
            <a:extLst>
              <a:ext uri="{FF2B5EF4-FFF2-40B4-BE49-F238E27FC236}">
                <a16:creationId xmlns:a16="http://schemas.microsoft.com/office/drawing/2014/main" id="{259B9008-BB78-41CB-92DE-65CD21F9749D}"/>
              </a:ext>
            </a:extLst>
          </p:cNvPr>
          <p:cNvGrpSpPr/>
          <p:nvPr/>
        </p:nvGrpSpPr>
        <p:grpSpPr>
          <a:xfrm>
            <a:off x="0" y="6527649"/>
            <a:ext cx="1354063" cy="274320"/>
            <a:chOff x="37011" y="6469091"/>
            <a:chExt cx="1354063" cy="274320"/>
          </a:xfrm>
        </p:grpSpPr>
        <p:sp>
          <p:nvSpPr>
            <p:cNvPr id="15" name="Action Button: Blank 14">
              <a:hlinkClick r:id="rId10" action="ppaction://hlinksldjump"/>
              <a:extLst>
                <a:ext uri="{FF2B5EF4-FFF2-40B4-BE49-F238E27FC236}">
                  <a16:creationId xmlns:a16="http://schemas.microsoft.com/office/drawing/2014/main" id="{E4D240CC-26BD-4D22-A7AF-8FB62B78E4CD}"/>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16" name="Action Button: Go Back or Previous 15">
              <a:hlinkClick r:id="" action="ppaction://hlinkshowjump?jump=lastslideviewed" highlightClick="1"/>
              <a:extLst>
                <a:ext uri="{FF2B5EF4-FFF2-40B4-BE49-F238E27FC236}">
                  <a16:creationId xmlns:a16="http://schemas.microsoft.com/office/drawing/2014/main" id="{8A3743B5-36AB-4104-9916-7ECBBFF723C2}"/>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22269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1">
                                            <p:txEl>
                                              <p:pRg st="5" end="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1">
                                            <p:txEl>
                                              <p:pRg st="7" end="7"/>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1">
                                            <p:txEl>
                                              <p:pRg st="8" end="8"/>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1">
                                            <p:txEl>
                                              <p:pRg st="9" end="9"/>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1">
                                            <p:txEl>
                                              <p:pRg st="10" end="10"/>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1">
                                            <p:txEl>
                                              <p:pRg st="11" end="11"/>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1">
                                            <p:txEl>
                                              <p:pRg st="12" end="12"/>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1">
                                            <p:txEl>
                                              <p:pRg st="13" end="13"/>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1">
                                            <p:txEl>
                                              <p:pRg st="14" end="14"/>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1">
                                            <p:txEl>
                                              <p:pRg st="15" end="15"/>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1">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11BFF-6830-4BEA-BE0E-463CC5382158}"/>
              </a:ext>
            </a:extLst>
          </p:cNvPr>
          <p:cNvSpPr>
            <a:spLocks noGrp="1"/>
          </p:cNvSpPr>
          <p:nvPr>
            <p:ph type="title"/>
          </p:nvPr>
        </p:nvSpPr>
        <p:spPr>
          <a:xfrm>
            <a:off x="357051" y="0"/>
            <a:ext cx="11394682" cy="870857"/>
          </a:xfrm>
        </p:spPr>
        <p:txBody>
          <a:bodyPr/>
          <a:lstStyle/>
          <a:p>
            <a:pPr algn="ctr"/>
            <a:r>
              <a:rPr lang="en-US" sz="3200" dirty="0"/>
              <a:t>Nomenclature for State of Aging in Portland Section on Race</a:t>
            </a:r>
            <a:endParaRPr lang="en-US" sz="3200" dirty="0">
              <a:solidFill>
                <a:schemeClr val="accent1">
                  <a:lumMod val="60000"/>
                  <a:lumOff val="40000"/>
                </a:schemeClr>
              </a:solidFill>
            </a:endParaRPr>
          </a:p>
        </p:txBody>
      </p:sp>
      <p:sp>
        <p:nvSpPr>
          <p:cNvPr id="3" name="Content Placeholder 2">
            <a:extLst>
              <a:ext uri="{FF2B5EF4-FFF2-40B4-BE49-F238E27FC236}">
                <a16:creationId xmlns:a16="http://schemas.microsoft.com/office/drawing/2014/main" id="{A7CBCFA0-BE91-4AAA-B9F7-EE9EE9E31DE0}"/>
              </a:ext>
            </a:extLst>
          </p:cNvPr>
          <p:cNvSpPr>
            <a:spLocks noGrp="1"/>
          </p:cNvSpPr>
          <p:nvPr>
            <p:ph idx="1"/>
          </p:nvPr>
        </p:nvSpPr>
        <p:spPr>
          <a:xfrm>
            <a:off x="711198" y="855861"/>
            <a:ext cx="8646558" cy="5817325"/>
          </a:xfrm>
        </p:spPr>
        <p:txBody>
          <a:bodyPr>
            <a:normAutofit/>
          </a:bodyPr>
          <a:lstStyle/>
          <a:p>
            <a:r>
              <a:rPr lang="en-US" sz="1700" dirty="0"/>
              <a:t>The researchers working on the State of Aging in Portland project recognize the complicated, evolving nature of language that pertains to race, ethnicity, and Hispanic origin. </a:t>
            </a:r>
          </a:p>
          <a:p>
            <a:r>
              <a:rPr lang="en-US" sz="1700" dirty="0"/>
              <a:t>The source data for most of this section come from the United States Census Bureau which has led to the creation of many graphs, charts, and labels that use the conventions adopted in the Decennial Censuses and the American Community Survey, including the use of: </a:t>
            </a:r>
          </a:p>
          <a:p>
            <a:pPr lvl="1"/>
            <a:r>
              <a:rPr lang="en-US" sz="1700" dirty="0"/>
              <a:t>Blacks, rather than African Americans</a:t>
            </a:r>
          </a:p>
          <a:p>
            <a:pPr lvl="1"/>
            <a:r>
              <a:rPr lang="en-US" sz="1700" dirty="0"/>
              <a:t>Hispanics, rather than Latino, Latina, Latinx, or </a:t>
            </a:r>
            <a:r>
              <a:rPr lang="en-US" sz="1700" dirty="0" err="1"/>
              <a:t>Latine</a:t>
            </a:r>
            <a:r>
              <a:rPr lang="en-US" sz="1700" dirty="0"/>
              <a:t> persons</a:t>
            </a:r>
          </a:p>
          <a:p>
            <a:pPr lvl="1"/>
            <a:r>
              <a:rPr lang="en-US" sz="1700" dirty="0"/>
              <a:t>Asians, Hawaiians, and Pacific Islanders, rather than Asians and Pacific Islanders</a:t>
            </a:r>
          </a:p>
          <a:p>
            <a:r>
              <a:rPr lang="en-US" sz="1700" dirty="0"/>
              <a:t>We have diverted from U.S. Census Bureau conventions for the following: </a:t>
            </a:r>
          </a:p>
          <a:p>
            <a:pPr lvl="1"/>
            <a:r>
              <a:rPr lang="en-US" sz="1700" dirty="0"/>
              <a:t>We use Native Americans, rather than America Indians, but do refer to American Indian and Alaska Native tribes on a single slide produced from census data.  </a:t>
            </a:r>
          </a:p>
          <a:p>
            <a:pPr lvl="1"/>
            <a:r>
              <a:rPr lang="en-US" sz="1700" dirty="0"/>
              <a:t>We capitalize White, rather than leaving it as a lowercase “w” in following the lead of the National Association of Black Journalist (NABJ; Reference: </a:t>
            </a:r>
            <a:r>
              <a:rPr lang="en-US" sz="1700" dirty="0">
                <a:hlinkClick r:id="rId4"/>
              </a:rPr>
              <a:t>NABJ Style guide</a:t>
            </a:r>
            <a:r>
              <a:rPr lang="en-US" sz="1700" dirty="0"/>
              <a:t>). NABJ recommended that “whenever a color is used to appropriately describe race then it should be capitalized, including White and Brown.”</a:t>
            </a:r>
          </a:p>
          <a:p>
            <a:pPr marL="0" indent="0">
              <a:buNone/>
            </a:pPr>
            <a:endParaRPr lang="en-US" sz="1700" dirty="0"/>
          </a:p>
          <a:p>
            <a:pPr marL="457200" lvl="1" indent="0">
              <a:buNone/>
            </a:pPr>
            <a:endParaRPr lang="en-US" sz="2000" dirty="0"/>
          </a:p>
          <a:p>
            <a:pPr lvl="1"/>
            <a:endParaRPr lang="en-US" sz="1800" dirty="0"/>
          </a:p>
        </p:txBody>
      </p:sp>
      <p:sp>
        <p:nvSpPr>
          <p:cNvPr id="7" name="Slide Number Placeholder 2">
            <a:extLst>
              <a:ext uri="{FF2B5EF4-FFF2-40B4-BE49-F238E27FC236}">
                <a16:creationId xmlns:a16="http://schemas.microsoft.com/office/drawing/2014/main" id="{96A1AB88-B097-434C-A2F9-78AB1F7AEE6B}"/>
              </a:ext>
            </a:extLst>
          </p:cNvPr>
          <p:cNvSpPr txBox="1">
            <a:spLocks/>
          </p:cNvSpPr>
          <p:nvPr/>
        </p:nvSpPr>
        <p:spPr>
          <a:xfrm>
            <a:off x="11724880" y="-7995"/>
            <a:ext cx="467120"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714B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D94638-C64A-4DDE-B054-01DFA9B82032}" type="slidenum">
              <a:rPr lang="en-US" smtClean="0"/>
              <a:pPr/>
              <a:t>56</a:t>
            </a:fld>
            <a:endParaRPr lang="en-US" dirty="0"/>
          </a:p>
        </p:txBody>
      </p:sp>
      <p:sp>
        <p:nvSpPr>
          <p:cNvPr id="18" name="TextBox 17">
            <a:extLst>
              <a:ext uri="{FF2B5EF4-FFF2-40B4-BE49-F238E27FC236}">
                <a16:creationId xmlns:a16="http://schemas.microsoft.com/office/drawing/2014/main" id="{8AD726DE-235C-4EAF-9B00-5C63735DB2D5}"/>
              </a:ext>
            </a:extLst>
          </p:cNvPr>
          <p:cNvSpPr txBox="1"/>
          <p:nvPr/>
        </p:nvSpPr>
        <p:spPr>
          <a:xfrm>
            <a:off x="12712682" y="-20164"/>
            <a:ext cx="650052" cy="1384995"/>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a:p>
            <a:r>
              <a:rPr lang="en-US" dirty="0">
                <a:solidFill>
                  <a:schemeClr val="accent1"/>
                </a:solidFill>
              </a:rPr>
              <a:t>O</a:t>
            </a:r>
          </a:p>
          <a:p>
            <a:r>
              <a:rPr lang="en-US" dirty="0">
                <a:solidFill>
                  <a:schemeClr val="accent1"/>
                </a:solidFill>
              </a:rPr>
              <a:t>O</a:t>
            </a:r>
          </a:p>
        </p:txBody>
      </p:sp>
      <p:sp>
        <p:nvSpPr>
          <p:cNvPr id="19" name="TextBox 18">
            <a:extLst>
              <a:ext uri="{FF2B5EF4-FFF2-40B4-BE49-F238E27FC236}">
                <a16:creationId xmlns:a16="http://schemas.microsoft.com/office/drawing/2014/main" id="{04A3AF5B-F276-49E7-8729-A40DBC78485A}"/>
              </a:ext>
            </a:extLst>
          </p:cNvPr>
          <p:cNvSpPr txBox="1"/>
          <p:nvPr/>
        </p:nvSpPr>
        <p:spPr>
          <a:xfrm>
            <a:off x="12712682" y="1518552"/>
            <a:ext cx="650052" cy="5262979"/>
          </a:xfrm>
          <a:prstGeom prst="rect">
            <a:avLst/>
          </a:prstGeom>
          <a:noFill/>
        </p:spPr>
        <p:txBody>
          <a:bodyPr wrap="square" rtlCol="0">
            <a:spAutoFit/>
          </a:bodyPr>
          <a:lstStyle/>
          <a:p>
            <a:endParaRPr lang="en-US" sz="1200" dirty="0">
              <a:solidFill>
                <a:schemeClr val="accent1"/>
              </a:solidFill>
            </a:endParaRP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12" name="Picture 11">
            <a:extLst>
              <a:ext uri="{FF2B5EF4-FFF2-40B4-BE49-F238E27FC236}">
                <a16:creationId xmlns:a16="http://schemas.microsoft.com/office/drawing/2014/main" id="{A1529922-09C5-4881-BE9A-99EEA3D1C08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73108" y="6195050"/>
            <a:ext cx="2382024" cy="644935"/>
          </a:xfrm>
          <a:prstGeom prst="rect">
            <a:avLst/>
          </a:prstGeom>
        </p:spPr>
      </p:pic>
      <p:grpSp>
        <p:nvGrpSpPr>
          <p:cNvPr id="13" name="Group 12">
            <a:extLst>
              <a:ext uri="{FF2B5EF4-FFF2-40B4-BE49-F238E27FC236}">
                <a16:creationId xmlns:a16="http://schemas.microsoft.com/office/drawing/2014/main" id="{76066422-399B-4DC1-9738-497CAD0B3468}"/>
              </a:ext>
            </a:extLst>
          </p:cNvPr>
          <p:cNvGrpSpPr/>
          <p:nvPr/>
        </p:nvGrpSpPr>
        <p:grpSpPr>
          <a:xfrm>
            <a:off x="37011" y="6509634"/>
            <a:ext cx="1354063" cy="274320"/>
            <a:chOff x="37011" y="6469091"/>
            <a:chExt cx="1354063" cy="274320"/>
          </a:xfrm>
        </p:grpSpPr>
        <p:sp>
          <p:nvSpPr>
            <p:cNvPr id="14" name="Action Button: Blank 13">
              <a:hlinkClick r:id="rId6" action="ppaction://hlinksldjump"/>
              <a:extLst>
                <a:ext uri="{FF2B5EF4-FFF2-40B4-BE49-F238E27FC236}">
                  <a16:creationId xmlns:a16="http://schemas.microsoft.com/office/drawing/2014/main" id="{86A5C8EE-326F-4D23-AE3D-2A21C47C364F}"/>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15" name="Action Button: Go Back or Previous 14">
              <a:hlinkClick r:id="" action="ppaction://hlinkshowjump?jump=lastslideviewed" highlightClick="1"/>
              <a:extLst>
                <a:ext uri="{FF2B5EF4-FFF2-40B4-BE49-F238E27FC236}">
                  <a16:creationId xmlns:a16="http://schemas.microsoft.com/office/drawing/2014/main" id="{D8BA5484-0705-4F6E-83C4-9E40023E9D0C}"/>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36999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9">
                                            <p:txEl>
                                              <p:pRg st="9" end="9"/>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19">
                                            <p:txEl>
                                              <p:pRg st="10" end="10"/>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19">
                                            <p:txEl>
                                              <p:pRg st="11" end="11"/>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19">
                                            <p:txEl>
                                              <p:pRg st="12" end="12"/>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19">
                                            <p:txEl>
                                              <p:pRg st="13" end="13"/>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19">
                                            <p:txEl>
                                              <p:pRg st="14" end="14"/>
                                            </p:txEl>
                                          </p:spTgt>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19">
                                            <p:txEl>
                                              <p:pRg st="15" end="15"/>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19">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F9E3B-DFFF-4C48-AA68-38CEC0CFBBB8}"/>
              </a:ext>
            </a:extLst>
          </p:cNvPr>
          <p:cNvSpPr>
            <a:spLocks noGrp="1"/>
          </p:cNvSpPr>
          <p:nvPr>
            <p:ph type="title"/>
          </p:nvPr>
        </p:nvSpPr>
        <p:spPr>
          <a:xfrm>
            <a:off x="357051" y="232525"/>
            <a:ext cx="4302035" cy="672894"/>
          </a:xfrm>
        </p:spPr>
        <p:txBody>
          <a:bodyPr/>
          <a:lstStyle/>
          <a:p>
            <a:r>
              <a:rPr lang="en-US" sz="3200" dirty="0"/>
              <a:t>Group Quarters</a:t>
            </a:r>
          </a:p>
        </p:txBody>
      </p:sp>
      <p:sp>
        <p:nvSpPr>
          <p:cNvPr id="3" name="Content Placeholder 2">
            <a:extLst>
              <a:ext uri="{FF2B5EF4-FFF2-40B4-BE49-F238E27FC236}">
                <a16:creationId xmlns:a16="http://schemas.microsoft.com/office/drawing/2014/main" id="{FCC257A0-3E25-4BBD-AD1A-A1DB699AA76A}"/>
              </a:ext>
            </a:extLst>
          </p:cNvPr>
          <p:cNvSpPr>
            <a:spLocks noGrp="1"/>
          </p:cNvSpPr>
          <p:nvPr>
            <p:ph idx="1"/>
          </p:nvPr>
        </p:nvSpPr>
        <p:spPr>
          <a:xfrm>
            <a:off x="357051" y="870857"/>
            <a:ext cx="6485183" cy="5081724"/>
          </a:xfrm>
        </p:spPr>
        <p:txBody>
          <a:bodyPr>
            <a:noAutofit/>
          </a:bodyPr>
          <a:lstStyle/>
          <a:p>
            <a:pPr marL="0" indent="0">
              <a:buNone/>
            </a:pPr>
            <a:r>
              <a:rPr lang="en-US" b="1" dirty="0"/>
              <a:t>Housing Units </a:t>
            </a:r>
          </a:p>
          <a:p>
            <a:pPr marL="0" indent="0">
              <a:buNone/>
            </a:pPr>
            <a:r>
              <a:rPr lang="en-US" dirty="0"/>
              <a:t>Planners generally use the Census Bureau’s definitions of housing units, households, and population in households.</a:t>
            </a:r>
          </a:p>
          <a:p>
            <a:r>
              <a:rPr lang="en-US" b="1" dirty="0"/>
              <a:t>A housing unit </a:t>
            </a:r>
            <a:r>
              <a:rPr lang="en-US" dirty="0"/>
              <a:t>is any single-family residential structure (like a house or a manufactured home) or any distinct unit in a multi-unit building where the unit provides privacy for the occupants, and the unit has access to the outside, and occupants can come-and-go as they wish (not a custodial facility), and occupancy is independent of any institutional affiliation. </a:t>
            </a:r>
          </a:p>
          <a:p>
            <a:r>
              <a:rPr lang="en-US" b="1" dirty="0"/>
              <a:t>A household </a:t>
            </a:r>
            <a:r>
              <a:rPr lang="en-US" dirty="0"/>
              <a:t>is a set of people living together in a housing unit. A nice feature of this definition is that the number of households always equals the number of occupied housing units. </a:t>
            </a:r>
          </a:p>
          <a:p>
            <a:pPr marL="0" indent="0">
              <a:buNone/>
            </a:pPr>
            <a:r>
              <a:rPr lang="en-US" b="1" dirty="0"/>
              <a:t>Group Quarters </a:t>
            </a:r>
          </a:p>
          <a:p>
            <a:pPr marL="0" indent="0">
              <a:buNone/>
            </a:pPr>
            <a:r>
              <a:rPr lang="en-US" dirty="0"/>
              <a:t>There are residential situations that do not meet all of the four criteria listed above for housing units. The Census Bureau refers to these other residential situations as </a:t>
            </a:r>
            <a:r>
              <a:rPr lang="en-US" i="1" dirty="0"/>
              <a:t>group quarters</a:t>
            </a:r>
            <a:r>
              <a:rPr lang="en-US" dirty="0"/>
              <a:t>. </a:t>
            </a:r>
            <a:endParaRPr lang="en-US" b="1" dirty="0"/>
          </a:p>
          <a:p>
            <a:r>
              <a:rPr lang="en-US" dirty="0"/>
              <a:t>A group quarters facility is one that houses multiple, unrelated people, where occupants do not have privacy, or there is controlled access to entering/leaving, or it’s a facility that houses only an institutional or service-receiving population. </a:t>
            </a:r>
          </a:p>
          <a:p>
            <a:r>
              <a:rPr lang="en-US" dirty="0"/>
              <a:t> In the decennial census, group quarters statistics also include makeshift shelters, or places without shelter, where homeless people are found to sleep. </a:t>
            </a:r>
          </a:p>
          <a:p>
            <a:pPr marL="0" indent="0">
              <a:buNone/>
            </a:pPr>
            <a:r>
              <a:rPr lang="en-US" dirty="0">
                <a:hlinkClick r:id="rId4"/>
              </a:rPr>
              <a:t>Source</a:t>
            </a:r>
            <a:r>
              <a:rPr lang="en-US" dirty="0"/>
              <a:t> for above, Local Planning Handbook, Metropolitan Council, St. Paul, MN.</a:t>
            </a:r>
          </a:p>
          <a:p>
            <a:pPr marL="0" indent="0">
              <a:buNone/>
            </a:pPr>
            <a:r>
              <a:rPr lang="en-US" dirty="0">
                <a:hlinkClick r:id="rId5"/>
              </a:rPr>
              <a:t>Census Bureau</a:t>
            </a:r>
            <a:r>
              <a:rPr lang="en-US" dirty="0"/>
              <a:t> on Group Quarters.</a:t>
            </a:r>
          </a:p>
        </p:txBody>
      </p:sp>
      <p:sp>
        <p:nvSpPr>
          <p:cNvPr id="5" name="Content Placeholder 2">
            <a:extLst>
              <a:ext uri="{FF2B5EF4-FFF2-40B4-BE49-F238E27FC236}">
                <a16:creationId xmlns:a16="http://schemas.microsoft.com/office/drawing/2014/main" id="{EA38BE73-0002-4A3D-9DFA-23333B0F1C26}"/>
              </a:ext>
            </a:extLst>
          </p:cNvPr>
          <p:cNvSpPr txBox="1">
            <a:spLocks/>
          </p:cNvSpPr>
          <p:nvPr/>
        </p:nvSpPr>
        <p:spPr>
          <a:xfrm>
            <a:off x="7111300" y="678396"/>
            <a:ext cx="4574101" cy="508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714B25"/>
                </a:solidFill>
                <a:effectLst/>
                <a:uLnTx/>
                <a:uFillTx/>
                <a:latin typeface="Calibri" panose="020F0502020204030204"/>
                <a:ea typeface="+mn-ea"/>
                <a:cs typeface="+mn-cs"/>
              </a:rPr>
              <a:t>Group quarters in this study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714B25"/>
                </a:solidFill>
                <a:effectLst/>
                <a:uLnTx/>
                <a:uFillTx/>
                <a:latin typeface="Calibri" panose="020F0502020204030204"/>
                <a:ea typeface="+mn-ea"/>
                <a:cs typeface="+mn-cs"/>
              </a:rPr>
              <a:t>The main types of group quarters for older persons as referenced in this report are: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714B25"/>
                </a:solidFill>
                <a:effectLst/>
                <a:uLnTx/>
                <a:uFillTx/>
                <a:latin typeface="Calibri" panose="020F0502020204030204"/>
                <a:ea typeface="+mn-ea"/>
                <a:cs typeface="+mn-cs"/>
              </a:rPr>
              <a:t>Adult family homes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714B25"/>
                </a:solidFill>
                <a:effectLst/>
                <a:uLnTx/>
                <a:uFillTx/>
                <a:latin typeface="Calibri" panose="020F0502020204030204"/>
                <a:ea typeface="+mn-ea"/>
                <a:cs typeface="+mn-cs"/>
              </a:rPr>
              <a:t>Nursing homes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714B25"/>
                </a:solidFill>
                <a:effectLst/>
                <a:uLnTx/>
                <a:uFillTx/>
                <a:latin typeface="Calibri" panose="020F0502020204030204"/>
                <a:ea typeface="+mn-ea"/>
                <a:cs typeface="+mn-cs"/>
              </a:rPr>
              <a:t>Residential care facilities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714B25"/>
                </a:solidFill>
                <a:effectLst/>
                <a:uLnTx/>
                <a:uFillTx/>
                <a:latin typeface="Calibri" panose="020F0502020204030204"/>
                <a:ea typeface="+mn-ea"/>
                <a:cs typeface="+mn-cs"/>
              </a:rPr>
              <a:t>All of the above are licensed by the State of Oregon, and we make use of licensing data to generate statistics and maps.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714B25"/>
                </a:solidFill>
                <a:effectLst/>
                <a:uLnTx/>
                <a:uFillTx/>
                <a:latin typeface="Calibri" panose="020F0502020204030204"/>
                <a:ea typeface="+mn-ea"/>
                <a:cs typeface="+mn-cs"/>
              </a:rPr>
              <a:t>Housing for older persons that are not group quarters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714B25"/>
                </a:solidFill>
                <a:effectLst/>
                <a:uLnTx/>
                <a:uFillTx/>
                <a:latin typeface="Calibri" panose="020F0502020204030204"/>
                <a:ea typeface="+mn-ea"/>
                <a:cs typeface="+mn-cs"/>
              </a:rPr>
              <a:t>Assisted living units are classified as housing units as they  provide for privacy and access to the outside as noted under housing unit to the left.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714B25"/>
                </a:solidFill>
                <a:effectLst/>
                <a:uLnTx/>
                <a:uFillTx/>
                <a:latin typeface="Calibri" panose="020F0502020204030204"/>
                <a:ea typeface="+mn-ea"/>
                <a:cs typeface="+mn-cs"/>
              </a:rPr>
              <a:t>Independent living facilities are classified by the Census as housing units, not group quarters.</a:t>
            </a:r>
            <a:endParaRPr lang="en-US" dirty="0">
              <a:latin typeface="Calibri" panose="020F0502020204030204"/>
            </a:endParaRPr>
          </a:p>
        </p:txBody>
      </p:sp>
      <p:sp>
        <p:nvSpPr>
          <p:cNvPr id="4" name="Slide Number Placeholder 3">
            <a:extLst>
              <a:ext uri="{FF2B5EF4-FFF2-40B4-BE49-F238E27FC236}">
                <a16:creationId xmlns:a16="http://schemas.microsoft.com/office/drawing/2014/main" id="{77FFDC55-DB0B-4965-91D6-E132132566F1}"/>
              </a:ext>
            </a:extLst>
          </p:cNvPr>
          <p:cNvSpPr>
            <a:spLocks noGrp="1"/>
          </p:cNvSpPr>
          <p:nvPr>
            <p:ph type="sldNum" sz="quarter" idx="10"/>
          </p:nvPr>
        </p:nvSpPr>
        <p:spPr>
          <a:xfrm>
            <a:off x="11547764" y="-69273"/>
            <a:ext cx="644235" cy="426403"/>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714B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D94638-C64A-4DDE-B054-01DFA9B82032}" type="slidenum">
              <a:rPr lang="en-US" smtClean="0"/>
              <a:pPr/>
              <a:t>57</a:t>
            </a:fld>
            <a:endParaRPr lang="en-US" dirty="0"/>
          </a:p>
        </p:txBody>
      </p:sp>
      <p:sp>
        <p:nvSpPr>
          <p:cNvPr id="19" name="TextBox 18">
            <a:extLst>
              <a:ext uri="{FF2B5EF4-FFF2-40B4-BE49-F238E27FC236}">
                <a16:creationId xmlns:a16="http://schemas.microsoft.com/office/drawing/2014/main" id="{C3DD70A0-8F10-4FA9-8DEB-3993D4FF4CA7}"/>
              </a:ext>
            </a:extLst>
          </p:cNvPr>
          <p:cNvSpPr txBox="1"/>
          <p:nvPr/>
        </p:nvSpPr>
        <p:spPr>
          <a:xfrm>
            <a:off x="12712682" y="-20164"/>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sp>
        <p:nvSpPr>
          <p:cNvPr id="20" name="TextBox 19">
            <a:extLst>
              <a:ext uri="{FF2B5EF4-FFF2-40B4-BE49-F238E27FC236}">
                <a16:creationId xmlns:a16="http://schemas.microsoft.com/office/drawing/2014/main" id="{69B757E9-FD2A-4E1E-A426-593656F881CA}"/>
              </a:ext>
            </a:extLst>
          </p:cNvPr>
          <p:cNvSpPr txBox="1"/>
          <p:nvPr/>
        </p:nvSpPr>
        <p:spPr>
          <a:xfrm>
            <a:off x="12749258" y="729556"/>
            <a:ext cx="650052" cy="5262979"/>
          </a:xfrm>
          <a:prstGeom prst="rect">
            <a:avLst/>
          </a:prstGeom>
          <a:noFill/>
        </p:spPr>
        <p:txBody>
          <a:bodyPr wrap="square" rtlCol="0">
            <a:spAutoFit/>
          </a:bodyPr>
          <a:lstStyle/>
          <a:p>
            <a:endParaRPr lang="en-US" sz="1200" dirty="0">
              <a:solidFill>
                <a:schemeClr val="accent1"/>
              </a:solidFill>
            </a:endParaRP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13" name="Picture 12">
            <a:extLst>
              <a:ext uri="{FF2B5EF4-FFF2-40B4-BE49-F238E27FC236}">
                <a16:creationId xmlns:a16="http://schemas.microsoft.com/office/drawing/2014/main" id="{AA6F3A05-2732-4243-B641-73385C9F31B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473108" y="6195050"/>
            <a:ext cx="2382024" cy="644935"/>
          </a:xfrm>
          <a:prstGeom prst="rect">
            <a:avLst/>
          </a:prstGeom>
        </p:spPr>
      </p:pic>
      <p:grpSp>
        <p:nvGrpSpPr>
          <p:cNvPr id="14" name="Group 13">
            <a:extLst>
              <a:ext uri="{FF2B5EF4-FFF2-40B4-BE49-F238E27FC236}">
                <a16:creationId xmlns:a16="http://schemas.microsoft.com/office/drawing/2014/main" id="{A8E23819-3EA3-4F32-9941-984F21EAB947}"/>
              </a:ext>
            </a:extLst>
          </p:cNvPr>
          <p:cNvGrpSpPr/>
          <p:nvPr/>
        </p:nvGrpSpPr>
        <p:grpSpPr>
          <a:xfrm>
            <a:off x="37011" y="6509634"/>
            <a:ext cx="1354063" cy="274320"/>
            <a:chOff x="37011" y="6469091"/>
            <a:chExt cx="1354063" cy="274320"/>
          </a:xfrm>
        </p:grpSpPr>
        <p:sp>
          <p:nvSpPr>
            <p:cNvPr id="15" name="Action Button: Blank 14">
              <a:hlinkClick r:id="rId7" action="ppaction://hlinksldjump"/>
              <a:extLst>
                <a:ext uri="{FF2B5EF4-FFF2-40B4-BE49-F238E27FC236}">
                  <a16:creationId xmlns:a16="http://schemas.microsoft.com/office/drawing/2014/main" id="{BDF6516A-C3D7-451E-852E-64F6A03FD8D8}"/>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16" name="Action Button: Go Back or Previous 15">
              <a:hlinkClick r:id="" action="ppaction://hlinkshowjump?jump=lastslideviewed" highlightClick="1"/>
              <a:extLst>
                <a:ext uri="{FF2B5EF4-FFF2-40B4-BE49-F238E27FC236}">
                  <a16:creationId xmlns:a16="http://schemas.microsoft.com/office/drawing/2014/main" id="{8B61D18B-CD3D-467D-A865-7D715AF09C7C}"/>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7805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3" end="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6" end="6"/>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
                                            <p:txEl>
                                              <p:pRg st="7" end="7"/>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0">
                                            <p:txEl>
                                              <p:pRg st="7" end="7"/>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0">
                                            <p:txEl>
                                              <p:pRg st="8" end="8"/>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0">
                                            <p:txEl>
                                              <p:pRg st="9" end="9"/>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0">
                                            <p:txEl>
                                              <p:pRg st="10" end="10"/>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0">
                                            <p:txEl>
                                              <p:pRg st="11" end="11"/>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20">
                                            <p:txEl>
                                              <p:pRg st="12" end="12"/>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20">
                                            <p:txEl>
                                              <p:pRg st="13" end="13"/>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20">
                                            <p:txEl>
                                              <p:pRg st="14" end="14"/>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20">
                                            <p:txEl>
                                              <p:pRg st="15" end="15"/>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20">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11"/>
          <p:cNvSpPr txBox="1">
            <a:spLocks noGrp="1"/>
          </p:cNvSpPr>
          <p:nvPr>
            <p:ph type="title"/>
          </p:nvPr>
        </p:nvSpPr>
        <p:spPr>
          <a:xfrm>
            <a:off x="3216128" y="2993571"/>
            <a:ext cx="5759744" cy="87085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F5496"/>
              </a:buClr>
              <a:buSzPts val="2800"/>
              <a:buFont typeface="Calibri"/>
              <a:buNone/>
            </a:pPr>
            <a:r>
              <a:rPr lang="en-US" sz="4400" dirty="0"/>
              <a:t>End of Section on Data Sources and Geographies</a:t>
            </a:r>
            <a:endParaRPr sz="4400" dirty="0"/>
          </a:p>
        </p:txBody>
      </p:sp>
      <p:pic>
        <p:nvPicPr>
          <p:cNvPr id="4" name="Picture 3">
            <a:extLst>
              <a:ext uri="{FF2B5EF4-FFF2-40B4-BE49-F238E27FC236}">
                <a16:creationId xmlns:a16="http://schemas.microsoft.com/office/drawing/2014/main" id="{16CBBCC3-4926-48FC-BE34-590174808F79}"/>
              </a:ext>
            </a:extLst>
          </p:cNvPr>
          <p:cNvPicPr>
            <a:picLocks noChangeAspect="1"/>
          </p:cNvPicPr>
          <p:nvPr/>
        </p:nvPicPr>
        <p:blipFill>
          <a:blip r:embed="rId4"/>
          <a:stretch>
            <a:fillRect/>
          </a:stretch>
        </p:blipFill>
        <p:spPr>
          <a:xfrm>
            <a:off x="196263" y="6000554"/>
            <a:ext cx="3009671" cy="713869"/>
          </a:xfrm>
          <a:prstGeom prst="rect">
            <a:avLst/>
          </a:prstGeom>
        </p:spPr>
      </p:pic>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4649320" y="660571"/>
            <a:ext cx="3629025" cy="5343525"/>
          </a:xfrm>
          <a:prstGeom prst="rect">
            <a:avLst/>
          </a:prstGeom>
          <a:ln w="25400">
            <a:noFill/>
          </a:ln>
        </p:spPr>
      </p:pic>
      <p:pic>
        <p:nvPicPr>
          <p:cNvPr id="6" name="Picture 5"/>
          <p:cNvPicPr>
            <a:picLocks noChangeAspect="1"/>
          </p:cNvPicPr>
          <p:nvPr/>
        </p:nvPicPr>
        <p:blipFill>
          <a:blip r:embed="rId5"/>
          <a:stretch>
            <a:fillRect/>
          </a:stretch>
        </p:blipFill>
        <p:spPr>
          <a:xfrm>
            <a:off x="8373200" y="660571"/>
            <a:ext cx="3629025" cy="5343525"/>
          </a:xfrm>
          <a:prstGeom prst="rect">
            <a:avLst/>
          </a:prstGeom>
        </p:spPr>
      </p:pic>
      <p:sp>
        <p:nvSpPr>
          <p:cNvPr id="7" name="Title 6"/>
          <p:cNvSpPr>
            <a:spLocks noGrp="1"/>
          </p:cNvSpPr>
          <p:nvPr>
            <p:ph type="title"/>
          </p:nvPr>
        </p:nvSpPr>
        <p:spPr>
          <a:xfrm>
            <a:off x="176292" y="154171"/>
            <a:ext cx="4376463" cy="663522"/>
          </a:xfrm>
        </p:spPr>
        <p:txBody>
          <a:bodyPr>
            <a:noAutofit/>
          </a:bodyPr>
          <a:lstStyle/>
          <a:p>
            <a:r>
              <a:rPr lang="en-US" sz="3200" dirty="0"/>
              <a:t>Suburbs and City, by </a:t>
            </a:r>
            <a:br>
              <a:rPr lang="en-US" sz="3200" dirty="0"/>
            </a:br>
            <a:r>
              <a:rPr lang="en-US" sz="3200" dirty="0"/>
              <a:t>Race and Hispanic Origin</a:t>
            </a:r>
          </a:p>
        </p:txBody>
      </p:sp>
      <p:sp>
        <p:nvSpPr>
          <p:cNvPr id="8" name="Content Placeholder 7"/>
          <p:cNvSpPr>
            <a:spLocks noGrp="1"/>
          </p:cNvSpPr>
          <p:nvPr>
            <p:ph idx="1"/>
          </p:nvPr>
        </p:nvSpPr>
        <p:spPr>
          <a:xfrm>
            <a:off x="1499981" y="1003628"/>
            <a:ext cx="3175844" cy="5817325"/>
          </a:xfrm>
        </p:spPr>
        <p:txBody>
          <a:bodyPr>
            <a:noAutofit/>
          </a:bodyPr>
          <a:lstStyle/>
          <a:p>
            <a:r>
              <a:rPr lang="en-US" sz="1600" dirty="0"/>
              <a:t>White non-Hispanics comprise the largest proportion of those age 65+: </a:t>
            </a:r>
          </a:p>
          <a:p>
            <a:pPr lvl="1"/>
            <a:r>
              <a:rPr lang="en-US" sz="1600" dirty="0"/>
              <a:t>In 2000 this group was about equally distributed between </a:t>
            </a:r>
            <a:r>
              <a:rPr lang="en-US" sz="1600" dirty="0">
                <a:hlinkClick r:id="rId6" action="ppaction://hlinksldjump"/>
              </a:rPr>
              <a:t>Portland and its inner and outer suburbs</a:t>
            </a:r>
            <a:r>
              <a:rPr lang="en-US" sz="1600" dirty="0"/>
              <a:t>. </a:t>
            </a:r>
          </a:p>
          <a:p>
            <a:pPr lvl="1"/>
            <a:r>
              <a:rPr lang="en-US" sz="1600" dirty="0"/>
              <a:t>By 2010 the numbers shrank slightly in Portland and grew substantially in the suburban areas.</a:t>
            </a:r>
          </a:p>
          <a:p>
            <a:r>
              <a:rPr lang="en-US" sz="1600" dirty="0"/>
              <a:t>The numbers of age 65+ Hispanics were relatively small in 2000 but increased in all areas and more than doubled in inner and outer areas by 2010.</a:t>
            </a:r>
          </a:p>
          <a:p>
            <a:r>
              <a:rPr lang="en-US" sz="1600" dirty="0"/>
              <a:t>The Other non-Hispanic group</a:t>
            </a:r>
            <a:r>
              <a:rPr lang="en-US" sz="1600" i="1" dirty="0"/>
              <a:t> </a:t>
            </a:r>
            <a:r>
              <a:rPr lang="en-US" sz="1600" dirty="0"/>
              <a:t>is composed principally of Blacks and Asians. From 2000 to 2010 this group grew by about 27% in the city but by 284% in the inner suburbs.</a:t>
            </a:r>
          </a:p>
        </p:txBody>
      </p:sp>
      <p:sp>
        <p:nvSpPr>
          <p:cNvPr id="2" name="Rectangle 1"/>
          <p:cNvSpPr/>
          <p:nvPr/>
        </p:nvSpPr>
        <p:spPr>
          <a:xfrm>
            <a:off x="7835318" y="2755099"/>
            <a:ext cx="466138" cy="396411"/>
          </a:xfrm>
          <a:prstGeom prst="rect">
            <a:avLst/>
          </a:pr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529670" y="2790443"/>
            <a:ext cx="466138" cy="345421"/>
          </a:xfrm>
          <a:prstGeom prst="rect">
            <a:avLst/>
          </a:pr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835318" y="3912291"/>
            <a:ext cx="466138" cy="548640"/>
          </a:xfrm>
          <a:prstGeom prst="rect">
            <a:avLst/>
          </a:prstGeom>
          <a:solidFill>
            <a:srgbClr val="7030A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11539609" y="3912291"/>
            <a:ext cx="466138" cy="548640"/>
          </a:xfrm>
          <a:prstGeom prst="rect">
            <a:avLst/>
          </a:prstGeom>
          <a:solidFill>
            <a:srgbClr val="7030A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7835318" y="5233248"/>
            <a:ext cx="466138" cy="588701"/>
          </a:xfrm>
          <a:prstGeom prst="rect">
            <a:avLst/>
          </a:prstGeom>
          <a:solidFill>
            <a:schemeClr val="accent6">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1536087" y="5233248"/>
            <a:ext cx="466138" cy="588701"/>
          </a:xfrm>
          <a:prstGeom prst="rect">
            <a:avLst/>
          </a:prstGeom>
          <a:solidFill>
            <a:schemeClr val="accent6">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835318" y="2572952"/>
            <a:ext cx="466138" cy="182147"/>
          </a:xfrm>
          <a:prstGeom prst="rect">
            <a:avLst/>
          </a:prstGeom>
          <a:solidFill>
            <a:schemeClr val="accent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1529670" y="2572951"/>
            <a:ext cx="466138" cy="212713"/>
          </a:xfrm>
          <a:prstGeom prst="rect">
            <a:avLst/>
          </a:prstGeom>
          <a:solidFill>
            <a:schemeClr val="accent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463832" y="6163379"/>
            <a:ext cx="2589974" cy="430887"/>
          </a:xfrm>
          <a:prstGeom prst="rect">
            <a:avLst/>
          </a:prstGeom>
        </p:spPr>
        <p:txBody>
          <a:bodyPr wrap="square">
            <a:spAutoFit/>
          </a:bodyPr>
          <a:lstStyle/>
          <a:p>
            <a:pPr lvl="0"/>
            <a:r>
              <a:rPr lang="en-US" sz="1100" dirty="0"/>
              <a:t>Source: 2000 and 2010 Decennial Census, SF1, tables 12H and 12I.</a:t>
            </a:r>
          </a:p>
        </p:txBody>
      </p:sp>
      <p:sp>
        <p:nvSpPr>
          <p:cNvPr id="16" name="Content Placeholder 3">
            <a:extLst>
              <a:ext uri="{FF2B5EF4-FFF2-40B4-BE49-F238E27FC236}">
                <a16:creationId xmlns:a16="http://schemas.microsoft.com/office/drawing/2014/main" id="{34C3E315-2C4C-46A2-AF80-8EC27E99A7D7}"/>
              </a:ext>
            </a:extLst>
          </p:cNvPr>
          <p:cNvSpPr txBox="1">
            <a:spLocks/>
          </p:cNvSpPr>
          <p:nvPr/>
        </p:nvSpPr>
        <p:spPr>
          <a:xfrm>
            <a:off x="108447" y="1102254"/>
            <a:ext cx="1351245" cy="3721797"/>
          </a:xfrm>
          <a:prstGeom prst="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linkClick r:id="" action="ppaction://hlinkshowjump?jump=firstslide"/>
              </a:rPr>
              <a:t>First page</a:t>
            </a:r>
            <a:endParaRPr lang="en-US" dirty="0">
              <a:hlinkClick r:id="rId7" action="ppaction://hlinksldjump"/>
            </a:endParaRPr>
          </a:p>
          <a:p>
            <a:r>
              <a:rPr lang="en-US" dirty="0">
                <a:hlinkClick r:id="rId7" action="ppaction://hlinksldjump"/>
              </a:rPr>
              <a:t>Portland and comparison cities</a:t>
            </a:r>
            <a:endParaRPr lang="en-US" dirty="0"/>
          </a:p>
          <a:p>
            <a:r>
              <a:rPr lang="en-US" dirty="0">
                <a:hlinkClick r:id="rId8" action="ppaction://hlinksldjump"/>
              </a:rPr>
              <a:t>City-suburb comparison</a:t>
            </a:r>
            <a:endParaRPr lang="en-US" dirty="0"/>
          </a:p>
          <a:p>
            <a:r>
              <a:rPr lang="en-US" dirty="0">
                <a:hlinkClick r:id="rId9" action="ppaction://hlinksldjump"/>
              </a:rPr>
              <a:t>Age structure by race</a:t>
            </a:r>
            <a:endParaRPr lang="en-US" dirty="0"/>
          </a:p>
          <a:p>
            <a:r>
              <a:rPr lang="en-US" dirty="0">
                <a:hlinkClick r:id="rId10" action="ppaction://hlinksldjump"/>
              </a:rPr>
              <a:t>Mapping race and diversity</a:t>
            </a:r>
            <a:endParaRPr lang="en-US" dirty="0"/>
          </a:p>
          <a:p>
            <a:r>
              <a:rPr lang="en-US" dirty="0">
                <a:hlinkClick r:id="rId11" action="ppaction://hlinksldjump"/>
              </a:rPr>
              <a:t>Blacks</a:t>
            </a:r>
            <a:endParaRPr lang="en-US" dirty="0"/>
          </a:p>
          <a:p>
            <a:r>
              <a:rPr lang="en-US" dirty="0">
                <a:hlinkClick r:id="rId12" action="ppaction://hlinksldjump"/>
              </a:rPr>
              <a:t>Asians</a:t>
            </a:r>
            <a:endParaRPr lang="en-US" dirty="0"/>
          </a:p>
          <a:p>
            <a:r>
              <a:rPr lang="en-US" dirty="0">
                <a:hlinkClick r:id="rId13" action="ppaction://hlinksldjump"/>
              </a:rPr>
              <a:t>Native Americans</a:t>
            </a:r>
            <a:endParaRPr lang="en-US" dirty="0"/>
          </a:p>
          <a:p>
            <a:r>
              <a:rPr lang="en-US" dirty="0">
                <a:hlinkClick r:id="rId14" action="ppaction://hlinksldjump"/>
              </a:rPr>
              <a:t>Hispanics</a:t>
            </a:r>
            <a:endParaRPr lang="en-US" dirty="0"/>
          </a:p>
        </p:txBody>
      </p:sp>
      <p:sp>
        <p:nvSpPr>
          <p:cNvPr id="21" name="TextBox 20">
            <a:extLst>
              <a:ext uri="{FF2B5EF4-FFF2-40B4-BE49-F238E27FC236}">
                <a16:creationId xmlns:a16="http://schemas.microsoft.com/office/drawing/2014/main" id="{2386F82C-2E3E-4A21-9EAA-EA032D3C7657}"/>
              </a:ext>
            </a:extLst>
          </p:cNvPr>
          <p:cNvSpPr txBox="1"/>
          <p:nvPr/>
        </p:nvSpPr>
        <p:spPr>
          <a:xfrm>
            <a:off x="9053806" y="6163166"/>
            <a:ext cx="2011461" cy="461665"/>
          </a:xfrm>
          <a:prstGeom prst="rect">
            <a:avLst/>
          </a:prstGeom>
          <a:noFill/>
        </p:spPr>
        <p:txBody>
          <a:bodyPr wrap="square" rtlCol="0">
            <a:spAutoFit/>
          </a:bodyPr>
          <a:lstStyle/>
          <a:p>
            <a:r>
              <a:rPr lang="en-US" sz="1200" b="1" dirty="0">
                <a:solidFill>
                  <a:schemeClr val="accent1">
                    <a:lumMod val="75000"/>
                  </a:schemeClr>
                </a:solidFill>
                <a:hlinkClick r:id="rId15" action="ppaction://hlinksldjump"/>
              </a:rPr>
              <a:t>Learn about the Decennial Census</a:t>
            </a:r>
            <a:endParaRPr lang="en-US" sz="1200" b="1" dirty="0">
              <a:solidFill>
                <a:schemeClr val="accent1">
                  <a:lumMod val="75000"/>
                </a:schemeClr>
              </a:solidFill>
            </a:endParaRPr>
          </a:p>
        </p:txBody>
      </p:sp>
      <p:sp>
        <p:nvSpPr>
          <p:cNvPr id="3" name="Slide Number Placeholder 2">
            <a:extLst>
              <a:ext uri="{FF2B5EF4-FFF2-40B4-BE49-F238E27FC236}">
                <a16:creationId xmlns:a16="http://schemas.microsoft.com/office/drawing/2014/main" id="{55CA48A2-E4B8-4F15-B8FF-83CFBDD49132}"/>
              </a:ext>
            </a:extLst>
          </p:cNvPr>
          <p:cNvSpPr>
            <a:spLocks noGrp="1"/>
          </p:cNvSpPr>
          <p:nvPr>
            <p:ph type="sldNum" sz="quarter" idx="4"/>
          </p:nvPr>
        </p:nvSpPr>
        <p:spPr/>
        <p:txBody>
          <a:bodyPr/>
          <a:lstStyle/>
          <a:p>
            <a:fld id="{6F76CED3-3A32-4ECA-A687-1D1204EB9FF6}" type="slidenum">
              <a:rPr lang="en-US" smtClean="0"/>
              <a:t>6</a:t>
            </a:fld>
            <a:endParaRPr lang="en-US" dirty="0"/>
          </a:p>
        </p:txBody>
      </p:sp>
      <p:grpSp>
        <p:nvGrpSpPr>
          <p:cNvPr id="28" name="Group 27">
            <a:extLst>
              <a:ext uri="{FF2B5EF4-FFF2-40B4-BE49-F238E27FC236}">
                <a16:creationId xmlns:a16="http://schemas.microsoft.com/office/drawing/2014/main" id="{D01B2D9C-60FD-4071-9923-6D931B1D7156}"/>
              </a:ext>
            </a:extLst>
          </p:cNvPr>
          <p:cNvGrpSpPr/>
          <p:nvPr/>
        </p:nvGrpSpPr>
        <p:grpSpPr>
          <a:xfrm>
            <a:off x="87067" y="6452900"/>
            <a:ext cx="2006049" cy="365760"/>
            <a:chOff x="87067" y="6452900"/>
            <a:chExt cx="2006049" cy="365760"/>
          </a:xfrm>
        </p:grpSpPr>
        <p:sp>
          <p:nvSpPr>
            <p:cNvPr id="29" name="Action Button: Go to Beginning 28">
              <a:hlinkClick r:id="" action="ppaction://hlinkshowjump?jump=firstslide" highlightClick="1"/>
              <a:extLst>
                <a:ext uri="{FF2B5EF4-FFF2-40B4-BE49-F238E27FC236}">
                  <a16:creationId xmlns:a16="http://schemas.microsoft.com/office/drawing/2014/main" id="{E4D9B4F9-2361-478B-8860-C333AB723982}"/>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ction Button: Go Back or Previous 29">
              <a:hlinkClick r:id="" action="ppaction://hlinkshowjump?jump=previousslide" highlightClick="1"/>
              <a:extLst>
                <a:ext uri="{FF2B5EF4-FFF2-40B4-BE49-F238E27FC236}">
                  <a16:creationId xmlns:a16="http://schemas.microsoft.com/office/drawing/2014/main" id="{E87A04CB-B14D-4AD3-B922-4BAF1A8E2086}"/>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ction Button: Go Forward or Next 30">
              <a:hlinkClick r:id="" action="ppaction://hlinkshowjump?jump=nextslide" highlightClick="1"/>
              <a:extLst>
                <a:ext uri="{FF2B5EF4-FFF2-40B4-BE49-F238E27FC236}">
                  <a16:creationId xmlns:a16="http://schemas.microsoft.com/office/drawing/2014/main" id="{9D84775B-3691-4EA6-B6D3-0159EB5B5955}"/>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ction Button: Go to End 31">
              <a:hlinkClick r:id="rId16" action="ppaction://hlinksldjump" highlightClick="1"/>
              <a:extLst>
                <a:ext uri="{FF2B5EF4-FFF2-40B4-BE49-F238E27FC236}">
                  <a16:creationId xmlns:a16="http://schemas.microsoft.com/office/drawing/2014/main" id="{DB7F9956-F33F-428E-9DE3-0045FDA56836}"/>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hlinkClick r:id="rId17"/>
              <a:extLst>
                <a:ext uri="{FF2B5EF4-FFF2-40B4-BE49-F238E27FC236}">
                  <a16:creationId xmlns:a16="http://schemas.microsoft.com/office/drawing/2014/main" id="{E0930D47-6F24-4BA2-8AFA-A036D8E2ACC7}"/>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405755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4" end="4"/>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7" grpId="0" animBg="1"/>
      <p:bldP spid="18" grpId="0" animBg="1"/>
      <p:bldP spid="19" grpId="0" animBg="1"/>
      <p:bldP spid="20" grpId="0" animBg="1"/>
      <p:bldP spid="12" grpId="0" animBg="1"/>
      <p:bldP spid="14"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836" y="508706"/>
            <a:ext cx="5026003" cy="663522"/>
          </a:xfrm>
        </p:spPr>
        <p:txBody>
          <a:bodyPr/>
          <a:lstStyle/>
          <a:p>
            <a:r>
              <a:rPr lang="en-US" sz="3200" dirty="0"/>
              <a:t>Suburbs and City, </a:t>
            </a:r>
            <a:br>
              <a:rPr lang="en-US" sz="3200" dirty="0"/>
            </a:br>
            <a:r>
              <a:rPr lang="en-US" sz="3200" dirty="0"/>
              <a:t>Changes by Race </a:t>
            </a:r>
            <a:br>
              <a:rPr lang="en-US" sz="3200" dirty="0"/>
            </a:br>
            <a:r>
              <a:rPr lang="en-US" sz="3200" dirty="0"/>
              <a:t>and Hispanic Origin</a:t>
            </a:r>
          </a:p>
        </p:txBody>
      </p:sp>
      <p:sp>
        <p:nvSpPr>
          <p:cNvPr id="3" name="Content Placeholder 2"/>
          <p:cNvSpPr>
            <a:spLocks noGrp="1"/>
          </p:cNvSpPr>
          <p:nvPr>
            <p:ph idx="1"/>
          </p:nvPr>
        </p:nvSpPr>
        <p:spPr>
          <a:xfrm>
            <a:off x="485020" y="1672870"/>
            <a:ext cx="3307567" cy="5323346"/>
          </a:xfrm>
        </p:spPr>
        <p:txBody>
          <a:bodyPr>
            <a:normAutofit/>
          </a:bodyPr>
          <a:lstStyle/>
          <a:p>
            <a:r>
              <a:rPr lang="en-US" sz="1600" dirty="0"/>
              <a:t>The age 65+ population in the city of Portland actually declined by 153 persons from 2000 to 2010.</a:t>
            </a:r>
          </a:p>
          <a:p>
            <a:r>
              <a:rPr lang="en-US" sz="1600" dirty="0"/>
              <a:t>However, the numbers in the suburban areas grew by more than 50,000.</a:t>
            </a:r>
          </a:p>
          <a:p>
            <a:r>
              <a:rPr lang="en-US" sz="1600" dirty="0"/>
              <a:t>Most of the loss of age 65+ population in the city was White non-Hispanic persons.</a:t>
            </a:r>
          </a:p>
          <a:p>
            <a:r>
              <a:rPr lang="en-US" sz="1600" dirty="0"/>
              <a:t>This loss was mostly offset by modest growth in the numbers of age 65+ Hispanics and Other non-Hispanics.</a:t>
            </a:r>
          </a:p>
          <a:p>
            <a:endParaRPr lang="en-US" dirty="0"/>
          </a:p>
        </p:txBody>
      </p:sp>
      <p:pic>
        <p:nvPicPr>
          <p:cNvPr id="4" name="Picture 3"/>
          <p:cNvPicPr>
            <a:picLocks noChangeAspect="1"/>
          </p:cNvPicPr>
          <p:nvPr/>
        </p:nvPicPr>
        <p:blipFill>
          <a:blip r:embed="rId4"/>
          <a:stretch>
            <a:fillRect/>
          </a:stretch>
        </p:blipFill>
        <p:spPr>
          <a:xfrm>
            <a:off x="4702835" y="374736"/>
            <a:ext cx="4188315" cy="6297714"/>
          </a:xfrm>
          <a:prstGeom prst="rect">
            <a:avLst/>
          </a:prstGeom>
        </p:spPr>
      </p:pic>
      <p:pic>
        <p:nvPicPr>
          <p:cNvPr id="5" name="Picture 4"/>
          <p:cNvPicPr>
            <a:picLocks noChangeAspect="1"/>
          </p:cNvPicPr>
          <p:nvPr/>
        </p:nvPicPr>
        <p:blipFill>
          <a:blip r:embed="rId5"/>
          <a:stretch>
            <a:fillRect/>
          </a:stretch>
        </p:blipFill>
        <p:spPr>
          <a:xfrm>
            <a:off x="8943960" y="2664563"/>
            <a:ext cx="103641" cy="146317"/>
          </a:xfrm>
          <a:prstGeom prst="rect">
            <a:avLst/>
          </a:prstGeom>
        </p:spPr>
      </p:pic>
      <p:sp>
        <p:nvSpPr>
          <p:cNvPr id="6" name="Right Bracket 5"/>
          <p:cNvSpPr/>
          <p:nvPr/>
        </p:nvSpPr>
        <p:spPr>
          <a:xfrm>
            <a:off x="8974022" y="1364135"/>
            <a:ext cx="74253" cy="262079"/>
          </a:xfrm>
          <a:prstGeom prst="rightBracket">
            <a:avLst/>
          </a:prstGeom>
          <a:ln w="349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Explosion 1 6"/>
          <p:cNvSpPr/>
          <p:nvPr/>
        </p:nvSpPr>
        <p:spPr>
          <a:xfrm>
            <a:off x="8970602" y="1119173"/>
            <a:ext cx="104988" cy="145869"/>
          </a:xfrm>
          <a:prstGeom prst="irregularSeal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xplosion 1 7"/>
          <p:cNvSpPr/>
          <p:nvPr/>
        </p:nvSpPr>
        <p:spPr>
          <a:xfrm>
            <a:off x="8970602" y="4210401"/>
            <a:ext cx="104988" cy="145869"/>
          </a:xfrm>
          <a:prstGeom prst="irregularSeal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xplosion 1 8"/>
          <p:cNvSpPr/>
          <p:nvPr/>
        </p:nvSpPr>
        <p:spPr>
          <a:xfrm>
            <a:off x="8948460" y="5775660"/>
            <a:ext cx="104988" cy="145869"/>
          </a:xfrm>
          <a:prstGeom prst="irregularSeal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CA8AA9-E830-4CEA-8F13-1DC48B140502}"/>
              </a:ext>
            </a:extLst>
          </p:cNvPr>
          <p:cNvSpPr/>
          <p:nvPr/>
        </p:nvSpPr>
        <p:spPr>
          <a:xfrm>
            <a:off x="2366345" y="6257836"/>
            <a:ext cx="1824195" cy="600164"/>
          </a:xfrm>
          <a:prstGeom prst="rect">
            <a:avLst/>
          </a:prstGeom>
        </p:spPr>
        <p:txBody>
          <a:bodyPr wrap="square">
            <a:spAutoFit/>
          </a:bodyPr>
          <a:lstStyle/>
          <a:p>
            <a:pPr lvl="0"/>
            <a:r>
              <a:rPr lang="en-US" sz="1100" dirty="0"/>
              <a:t>Source: 2000 and 2010 Decennial Census, SF1, tables 12H and 12I.</a:t>
            </a:r>
          </a:p>
        </p:txBody>
      </p:sp>
      <p:sp>
        <p:nvSpPr>
          <p:cNvPr id="11" name="Slide Number Placeholder 10">
            <a:extLst>
              <a:ext uri="{FF2B5EF4-FFF2-40B4-BE49-F238E27FC236}">
                <a16:creationId xmlns:a16="http://schemas.microsoft.com/office/drawing/2014/main" id="{A0073B16-A775-45CF-80C1-5BC135AAA872}"/>
              </a:ext>
            </a:extLst>
          </p:cNvPr>
          <p:cNvSpPr>
            <a:spLocks noGrp="1"/>
          </p:cNvSpPr>
          <p:nvPr>
            <p:ph type="sldNum" sz="quarter" idx="4"/>
          </p:nvPr>
        </p:nvSpPr>
        <p:spPr/>
        <p:txBody>
          <a:bodyPr/>
          <a:lstStyle/>
          <a:p>
            <a:fld id="{6F76CED3-3A32-4ECA-A687-1D1204EB9FF6}" type="slidenum">
              <a:rPr lang="en-US" smtClean="0"/>
              <a:t>7</a:t>
            </a:fld>
            <a:endParaRPr lang="en-US" dirty="0"/>
          </a:p>
        </p:txBody>
      </p:sp>
      <p:grpSp>
        <p:nvGrpSpPr>
          <p:cNvPr id="19" name="Group 18">
            <a:extLst>
              <a:ext uri="{FF2B5EF4-FFF2-40B4-BE49-F238E27FC236}">
                <a16:creationId xmlns:a16="http://schemas.microsoft.com/office/drawing/2014/main" id="{3A25D79E-DA88-4CD3-BA24-A09AC5C1654B}"/>
              </a:ext>
            </a:extLst>
          </p:cNvPr>
          <p:cNvGrpSpPr/>
          <p:nvPr/>
        </p:nvGrpSpPr>
        <p:grpSpPr>
          <a:xfrm>
            <a:off x="87067" y="6452900"/>
            <a:ext cx="2006049" cy="365760"/>
            <a:chOff x="87067" y="6452900"/>
            <a:chExt cx="2006049" cy="365760"/>
          </a:xfrm>
        </p:grpSpPr>
        <p:sp>
          <p:nvSpPr>
            <p:cNvPr id="20" name="Action Button: Go to Beginning 19">
              <a:hlinkClick r:id="" action="ppaction://hlinkshowjump?jump=firstslide" highlightClick="1"/>
              <a:extLst>
                <a:ext uri="{FF2B5EF4-FFF2-40B4-BE49-F238E27FC236}">
                  <a16:creationId xmlns:a16="http://schemas.microsoft.com/office/drawing/2014/main" id="{2CBB1186-E70E-4903-BFA6-E633C04EF1E9}"/>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ction Button: Go Back or Previous 20">
              <a:hlinkClick r:id="" action="ppaction://hlinkshowjump?jump=previousslide" highlightClick="1"/>
              <a:extLst>
                <a:ext uri="{FF2B5EF4-FFF2-40B4-BE49-F238E27FC236}">
                  <a16:creationId xmlns:a16="http://schemas.microsoft.com/office/drawing/2014/main" id="{0B5DDEB4-A8AE-4502-950E-5460D53AAE43}"/>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ction Button: Go Forward or Next 21">
              <a:hlinkClick r:id="" action="ppaction://hlinkshowjump?jump=nextslide" highlightClick="1"/>
              <a:extLst>
                <a:ext uri="{FF2B5EF4-FFF2-40B4-BE49-F238E27FC236}">
                  <a16:creationId xmlns:a16="http://schemas.microsoft.com/office/drawing/2014/main" id="{FE03527A-BD76-4C5E-9510-24F94774A9DD}"/>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Go to End 22">
              <a:hlinkClick r:id="rId6" action="ppaction://hlinksldjump" highlightClick="1"/>
              <a:extLst>
                <a:ext uri="{FF2B5EF4-FFF2-40B4-BE49-F238E27FC236}">
                  <a16:creationId xmlns:a16="http://schemas.microsoft.com/office/drawing/2014/main" id="{C0C185AF-3609-4C3C-8939-AFB7710E58A9}"/>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hlinkClick r:id="rId7"/>
              <a:extLst>
                <a:ext uri="{FF2B5EF4-FFF2-40B4-BE49-F238E27FC236}">
                  <a16:creationId xmlns:a16="http://schemas.microsoft.com/office/drawing/2014/main" id="{69CEEDF5-1006-491B-ADD3-D6286CA86308}"/>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375183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77" y="120467"/>
            <a:ext cx="7919490" cy="870857"/>
          </a:xfrm>
        </p:spPr>
        <p:txBody>
          <a:bodyPr/>
          <a:lstStyle/>
          <a:p>
            <a:r>
              <a:rPr lang="en-US" sz="3200" dirty="0"/>
              <a:t>Age Structure by Race for the Age 65+ </a:t>
            </a:r>
            <a:br>
              <a:rPr lang="en-US" sz="3200" dirty="0"/>
            </a:br>
            <a:r>
              <a:rPr lang="en-US" sz="3200" dirty="0"/>
              <a:t>Population of Portland</a:t>
            </a:r>
          </a:p>
        </p:txBody>
      </p:sp>
      <p:sp>
        <p:nvSpPr>
          <p:cNvPr id="3" name="Content Placeholder 2"/>
          <p:cNvSpPr>
            <a:spLocks noGrp="1"/>
          </p:cNvSpPr>
          <p:nvPr>
            <p:ph idx="1"/>
          </p:nvPr>
        </p:nvSpPr>
        <p:spPr>
          <a:xfrm>
            <a:off x="1459693" y="1102254"/>
            <a:ext cx="3430428" cy="5271951"/>
          </a:xfrm>
        </p:spPr>
        <p:txBody>
          <a:bodyPr>
            <a:normAutofit fontScale="92500" lnSpcReduction="10000"/>
          </a:bodyPr>
          <a:lstStyle/>
          <a:p>
            <a:r>
              <a:rPr lang="en-US" sz="1600" dirty="0"/>
              <a:t>This animation shows the numbers for the principal racial and Hispanic origin groups for the age 65+ population in the city of Portland, based on data from the 2000 and 2010 Censuses.</a:t>
            </a:r>
          </a:p>
          <a:p>
            <a:r>
              <a:rPr lang="en-US" sz="1600" dirty="0"/>
              <a:t>For persons age 65+ the largest group in 2000 and 2010 was White, non-Hispanic; however, the numbers for this group declined slightly over the decade.</a:t>
            </a:r>
          </a:p>
          <a:p>
            <a:r>
              <a:rPr lang="en-US" sz="1600" dirty="0"/>
              <a:t>There were not a large number of age 65+ Hispanics in 2000 or 2010 but the numbers did nearly double.</a:t>
            </a:r>
          </a:p>
          <a:p>
            <a:r>
              <a:rPr lang="en-US" sz="1600" dirty="0"/>
              <a:t>The largest minority groups were Black and Asian, with the Asian group showing more growth over the 2000-2010 decade.</a:t>
            </a:r>
          </a:p>
          <a:p>
            <a:r>
              <a:rPr lang="en-US" sz="1600" dirty="0"/>
              <a:t>Note: The latest 2019 ACS data from the five-year tables are not shown here, as sampling variation for individual ethnic groups makes it difficult to compare with the 2010 Census data. </a:t>
            </a:r>
          </a:p>
          <a:p>
            <a:endParaRPr lang="en-US" sz="1600" dirty="0"/>
          </a:p>
          <a:p>
            <a:endParaRPr lang="en-US" sz="1600" dirty="0"/>
          </a:p>
          <a:p>
            <a:endParaRPr lang="en-US" sz="1600" dirty="0"/>
          </a:p>
          <a:p>
            <a:endParaRPr lang="en-US" sz="1600" dirty="0"/>
          </a:p>
          <a:p>
            <a:endParaRPr lang="en-US" sz="1600" dirty="0"/>
          </a:p>
          <a:p>
            <a:endParaRPr lang="en-US" sz="1600" dirty="0"/>
          </a:p>
        </p:txBody>
      </p:sp>
      <p:pic>
        <p:nvPicPr>
          <p:cNvPr id="4" name="Picture 3"/>
          <p:cNvPicPr>
            <a:picLocks noChangeAspect="1"/>
          </p:cNvPicPr>
          <p:nvPr/>
        </p:nvPicPr>
        <p:blipFill>
          <a:blip r:embed="rId4"/>
          <a:stretch>
            <a:fillRect/>
          </a:stretch>
        </p:blipFill>
        <p:spPr>
          <a:xfrm>
            <a:off x="4890121" y="1612377"/>
            <a:ext cx="6997117" cy="2906283"/>
          </a:xfrm>
          <a:prstGeom prst="rect">
            <a:avLst/>
          </a:prstGeom>
        </p:spPr>
      </p:pic>
      <p:grpSp>
        <p:nvGrpSpPr>
          <p:cNvPr id="6" name="Group 5"/>
          <p:cNvGrpSpPr/>
          <p:nvPr/>
        </p:nvGrpSpPr>
        <p:grpSpPr>
          <a:xfrm>
            <a:off x="9024629" y="3066211"/>
            <a:ext cx="2862609" cy="306726"/>
            <a:chOff x="9049747" y="2860768"/>
            <a:chExt cx="2626853" cy="255198"/>
          </a:xfrm>
        </p:grpSpPr>
        <p:sp>
          <p:nvSpPr>
            <p:cNvPr id="7" name="Rectangle 6"/>
            <p:cNvSpPr/>
            <p:nvPr/>
          </p:nvSpPr>
          <p:spPr>
            <a:xfrm>
              <a:off x="9049747" y="2860768"/>
              <a:ext cx="640080" cy="224070"/>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036520" y="2891896"/>
              <a:ext cx="640080" cy="224070"/>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9024629" y="2203264"/>
            <a:ext cx="2862609" cy="288476"/>
            <a:chOff x="9027622" y="2081894"/>
            <a:chExt cx="2657055" cy="248403"/>
          </a:xfrm>
          <a:solidFill>
            <a:schemeClr val="accent1">
              <a:alpha val="40000"/>
            </a:schemeClr>
          </a:solidFill>
        </p:grpSpPr>
        <p:sp>
          <p:nvSpPr>
            <p:cNvPr id="10" name="Rectangle 9"/>
            <p:cNvSpPr/>
            <p:nvPr/>
          </p:nvSpPr>
          <p:spPr>
            <a:xfrm>
              <a:off x="9027622" y="2081894"/>
              <a:ext cx="640080" cy="224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1044597" y="2106227"/>
              <a:ext cx="640080" cy="224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9024629" y="2765919"/>
            <a:ext cx="2862609" cy="310585"/>
            <a:chOff x="9049747" y="2860768"/>
            <a:chExt cx="2626853" cy="255198"/>
          </a:xfrm>
          <a:solidFill>
            <a:schemeClr val="accent2">
              <a:lumMod val="75000"/>
              <a:alpha val="40000"/>
            </a:schemeClr>
          </a:solidFill>
        </p:grpSpPr>
        <p:sp>
          <p:nvSpPr>
            <p:cNvPr id="13" name="Rectangle 12"/>
            <p:cNvSpPr/>
            <p:nvPr/>
          </p:nvSpPr>
          <p:spPr>
            <a:xfrm>
              <a:off x="9049747" y="2860768"/>
              <a:ext cx="640080" cy="224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1036520" y="2891896"/>
              <a:ext cx="640080" cy="224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9024629" y="2491740"/>
            <a:ext cx="2862609" cy="301299"/>
            <a:chOff x="9024629" y="2491740"/>
            <a:chExt cx="2862609" cy="301299"/>
          </a:xfrm>
          <a:solidFill>
            <a:schemeClr val="accent6">
              <a:alpha val="40000"/>
            </a:schemeClr>
          </a:solidFill>
        </p:grpSpPr>
        <p:sp>
          <p:nvSpPr>
            <p:cNvPr id="16" name="Rectangle 15"/>
            <p:cNvSpPr/>
            <p:nvPr/>
          </p:nvSpPr>
          <p:spPr>
            <a:xfrm>
              <a:off x="9024629" y="2491740"/>
              <a:ext cx="697526" cy="2741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1189712" y="2518860"/>
              <a:ext cx="697526" cy="2741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66128209-4119-40F2-A0E3-66E392E50ED0}"/>
              </a:ext>
            </a:extLst>
          </p:cNvPr>
          <p:cNvSpPr txBox="1"/>
          <p:nvPr/>
        </p:nvSpPr>
        <p:spPr>
          <a:xfrm>
            <a:off x="7014232" y="5708110"/>
            <a:ext cx="2748893" cy="430887"/>
          </a:xfrm>
          <a:prstGeom prst="rect">
            <a:avLst/>
          </a:prstGeom>
          <a:noFill/>
        </p:spPr>
        <p:txBody>
          <a:bodyPr wrap="square">
            <a:spAutoFit/>
          </a:bodyPr>
          <a:lstStyle/>
          <a:p>
            <a:pPr lvl="0"/>
            <a:r>
              <a:rPr lang="en-US" sz="1100" dirty="0"/>
              <a:t>Source: 2000 and 2010 Decennial Census, SF1, tables P12,A-G.</a:t>
            </a:r>
          </a:p>
        </p:txBody>
      </p:sp>
      <p:sp>
        <p:nvSpPr>
          <p:cNvPr id="19" name="Content Placeholder 3">
            <a:extLst>
              <a:ext uri="{FF2B5EF4-FFF2-40B4-BE49-F238E27FC236}">
                <a16:creationId xmlns:a16="http://schemas.microsoft.com/office/drawing/2014/main" id="{812566F7-E318-4B97-93A7-FD541F72EF1C}"/>
              </a:ext>
            </a:extLst>
          </p:cNvPr>
          <p:cNvSpPr txBox="1">
            <a:spLocks/>
          </p:cNvSpPr>
          <p:nvPr/>
        </p:nvSpPr>
        <p:spPr>
          <a:xfrm>
            <a:off x="108448" y="1177721"/>
            <a:ext cx="1351245" cy="3721797"/>
          </a:xfrm>
          <a:prstGeom prst="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linkClick r:id="" action="ppaction://hlinkshowjump?jump=firstslide"/>
              </a:rPr>
              <a:t>First page</a:t>
            </a:r>
            <a:endParaRPr lang="en-US" dirty="0">
              <a:hlinkClick r:id="rId5" action="ppaction://hlinksldjump"/>
            </a:endParaRPr>
          </a:p>
          <a:p>
            <a:r>
              <a:rPr lang="en-US" dirty="0">
                <a:hlinkClick r:id="rId5" action="ppaction://hlinksldjump"/>
              </a:rPr>
              <a:t>Portland and comparison cities</a:t>
            </a:r>
            <a:endParaRPr lang="en-US" dirty="0"/>
          </a:p>
          <a:p>
            <a:r>
              <a:rPr lang="en-US" dirty="0">
                <a:hlinkClick r:id="rId6" action="ppaction://hlinksldjump"/>
              </a:rPr>
              <a:t>City-suburb comparison</a:t>
            </a:r>
            <a:endParaRPr lang="en-US" dirty="0"/>
          </a:p>
          <a:p>
            <a:r>
              <a:rPr lang="en-US" dirty="0">
                <a:hlinkClick r:id="rId7" action="ppaction://hlinksldjump"/>
              </a:rPr>
              <a:t>Age structure by race</a:t>
            </a:r>
            <a:endParaRPr lang="en-US" dirty="0"/>
          </a:p>
          <a:p>
            <a:r>
              <a:rPr lang="en-US" dirty="0">
                <a:hlinkClick r:id="rId8" action="ppaction://hlinksldjump"/>
              </a:rPr>
              <a:t>Mapping race and diversity</a:t>
            </a:r>
            <a:endParaRPr lang="en-US" dirty="0"/>
          </a:p>
          <a:p>
            <a:r>
              <a:rPr lang="en-US" dirty="0">
                <a:hlinkClick r:id="rId9" action="ppaction://hlinksldjump"/>
              </a:rPr>
              <a:t>Blacks</a:t>
            </a:r>
            <a:endParaRPr lang="en-US" dirty="0"/>
          </a:p>
          <a:p>
            <a:r>
              <a:rPr lang="en-US" dirty="0">
                <a:hlinkClick r:id="rId10" action="ppaction://hlinksldjump"/>
              </a:rPr>
              <a:t>Asians</a:t>
            </a:r>
            <a:endParaRPr lang="en-US" dirty="0"/>
          </a:p>
          <a:p>
            <a:r>
              <a:rPr lang="en-US" dirty="0">
                <a:hlinkClick r:id="rId11" action="ppaction://hlinksldjump"/>
              </a:rPr>
              <a:t>Native Americans</a:t>
            </a:r>
            <a:endParaRPr lang="en-US" dirty="0"/>
          </a:p>
          <a:p>
            <a:r>
              <a:rPr lang="en-US" dirty="0">
                <a:hlinkClick r:id="rId12" action="ppaction://hlinksldjump"/>
              </a:rPr>
              <a:t>Hispanics</a:t>
            </a:r>
            <a:endParaRPr lang="en-US" dirty="0"/>
          </a:p>
        </p:txBody>
      </p:sp>
      <p:sp>
        <p:nvSpPr>
          <p:cNvPr id="21" name="Slide Number Placeholder 2">
            <a:extLst>
              <a:ext uri="{FF2B5EF4-FFF2-40B4-BE49-F238E27FC236}">
                <a16:creationId xmlns:a16="http://schemas.microsoft.com/office/drawing/2014/main" id="{BF2962C2-3B98-444E-9787-BF7DEAE643AC}"/>
              </a:ext>
            </a:extLst>
          </p:cNvPr>
          <p:cNvSpPr>
            <a:spLocks noGrp="1"/>
          </p:cNvSpPr>
          <p:nvPr>
            <p:ph type="sldNum" sz="quarter" idx="4"/>
          </p:nvPr>
        </p:nvSpPr>
        <p:spPr>
          <a:xfrm>
            <a:off x="11590639" y="-62096"/>
            <a:ext cx="482065" cy="365125"/>
          </a:xfrm>
        </p:spPr>
        <p:txBody>
          <a:bodyPr/>
          <a:lstStyle/>
          <a:p>
            <a:fld id="{6F76CED3-3A32-4ECA-A687-1D1204EB9FF6}" type="slidenum">
              <a:rPr lang="en-US" sz="1400" b="1" smtClean="0">
                <a:solidFill>
                  <a:srgbClr val="714B25"/>
                </a:solidFill>
              </a:rPr>
              <a:t>8</a:t>
            </a:fld>
            <a:endParaRPr lang="en-US" sz="1400" b="1" dirty="0">
              <a:solidFill>
                <a:srgbClr val="714B25"/>
              </a:solidFill>
            </a:endParaRPr>
          </a:p>
        </p:txBody>
      </p:sp>
      <p:grpSp>
        <p:nvGrpSpPr>
          <p:cNvPr id="29" name="Group 28">
            <a:extLst>
              <a:ext uri="{FF2B5EF4-FFF2-40B4-BE49-F238E27FC236}">
                <a16:creationId xmlns:a16="http://schemas.microsoft.com/office/drawing/2014/main" id="{F1E6D5A1-B2DE-4A05-AB5E-F1D43D574E5B}"/>
              </a:ext>
            </a:extLst>
          </p:cNvPr>
          <p:cNvGrpSpPr/>
          <p:nvPr/>
        </p:nvGrpSpPr>
        <p:grpSpPr>
          <a:xfrm>
            <a:off x="87067" y="6452900"/>
            <a:ext cx="2006049" cy="365760"/>
            <a:chOff x="87067" y="6452900"/>
            <a:chExt cx="2006049" cy="365760"/>
          </a:xfrm>
        </p:grpSpPr>
        <p:sp>
          <p:nvSpPr>
            <p:cNvPr id="30" name="Action Button: Go to Beginning 29">
              <a:hlinkClick r:id="" action="ppaction://hlinkshowjump?jump=firstslide" highlightClick="1"/>
              <a:extLst>
                <a:ext uri="{FF2B5EF4-FFF2-40B4-BE49-F238E27FC236}">
                  <a16:creationId xmlns:a16="http://schemas.microsoft.com/office/drawing/2014/main" id="{7AB65A1F-5818-45A1-890D-602D94E46E19}"/>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ction Button: Go Back or Previous 30">
              <a:hlinkClick r:id="" action="ppaction://hlinkshowjump?jump=previousslide" highlightClick="1"/>
              <a:extLst>
                <a:ext uri="{FF2B5EF4-FFF2-40B4-BE49-F238E27FC236}">
                  <a16:creationId xmlns:a16="http://schemas.microsoft.com/office/drawing/2014/main" id="{4B9E18E5-2497-404D-9672-8F1DB454C4EC}"/>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ction Button: Go Forward or Next 31">
              <a:hlinkClick r:id="" action="ppaction://hlinkshowjump?jump=nextslide" highlightClick="1"/>
              <a:extLst>
                <a:ext uri="{FF2B5EF4-FFF2-40B4-BE49-F238E27FC236}">
                  <a16:creationId xmlns:a16="http://schemas.microsoft.com/office/drawing/2014/main" id="{2E0E71A2-6859-4096-8755-00A5597E228F}"/>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ction Button: Go to End 32">
              <a:hlinkClick r:id="rId13" action="ppaction://hlinksldjump" highlightClick="1"/>
              <a:extLst>
                <a:ext uri="{FF2B5EF4-FFF2-40B4-BE49-F238E27FC236}">
                  <a16:creationId xmlns:a16="http://schemas.microsoft.com/office/drawing/2014/main" id="{5B415D30-39E2-4D18-BB69-29D68B6A2E5B}"/>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hlinkClick r:id="rId14"/>
              <a:extLst>
                <a:ext uri="{FF2B5EF4-FFF2-40B4-BE49-F238E27FC236}">
                  <a16:creationId xmlns:a16="http://schemas.microsoft.com/office/drawing/2014/main" id="{5589288B-FFB7-4CD4-AD63-47C9FA643FAC}"/>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311134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B2B2B2"/>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858237" y="3520714"/>
            <a:ext cx="3223260" cy="2954655"/>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chemeClr val="accent4">
                    <a:lumMod val="50000"/>
                  </a:schemeClr>
                </a:solidFill>
              </a:rPr>
              <a:t>We are shifting here from the use of 2000 and 2010 Census data to data for 2013-2017 from the American Community Survey.</a:t>
            </a:r>
          </a:p>
          <a:p>
            <a:pPr marL="285750" indent="-285750">
              <a:buFont typeface="Arial" panose="020B0604020202020204" pitchFamily="34" charset="0"/>
              <a:buChar char="•"/>
            </a:pPr>
            <a:endParaRPr lang="en-US" sz="1400" dirty="0">
              <a:solidFill>
                <a:schemeClr val="accent4">
                  <a:lumMod val="50000"/>
                </a:schemeClr>
              </a:solidFill>
            </a:endParaRPr>
          </a:p>
          <a:p>
            <a:pPr marL="285750" indent="-285750">
              <a:buFont typeface="Arial" panose="020B0604020202020204" pitchFamily="34" charset="0"/>
              <a:buChar char="•"/>
            </a:pPr>
            <a:r>
              <a:rPr lang="en-US" sz="1400" dirty="0">
                <a:solidFill>
                  <a:schemeClr val="accent4">
                    <a:lumMod val="50000"/>
                  </a:schemeClr>
                </a:solidFill>
              </a:rPr>
              <a:t>The population pyramid for the city of Portland for White non-Hispanics was  characterized by a large young working-age population (age 25-44) and a large pre-retirement population (age 55-64) who will pass age 65 in the next decade.  </a:t>
            </a:r>
          </a:p>
          <a:p>
            <a:endParaRPr lang="en-US" dirty="0"/>
          </a:p>
        </p:txBody>
      </p:sp>
      <p:sp>
        <p:nvSpPr>
          <p:cNvPr id="27" name="TextBox 26"/>
          <p:cNvSpPr txBox="1"/>
          <p:nvPr/>
        </p:nvSpPr>
        <p:spPr>
          <a:xfrm>
            <a:off x="4363770" y="3520714"/>
            <a:ext cx="3223260" cy="1231106"/>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chemeClr val="accent4">
                    <a:lumMod val="50000"/>
                  </a:schemeClr>
                </a:solidFill>
              </a:rPr>
              <a:t>Portland’s Hispanic population is much smaller than that for White non-Hispanics, and there are relatively few who are age 65+.</a:t>
            </a:r>
          </a:p>
          <a:p>
            <a:endParaRPr lang="en-US" dirty="0"/>
          </a:p>
        </p:txBody>
      </p:sp>
      <p:sp>
        <p:nvSpPr>
          <p:cNvPr id="28" name="TextBox 27"/>
          <p:cNvSpPr txBox="1"/>
          <p:nvPr/>
        </p:nvSpPr>
        <p:spPr>
          <a:xfrm>
            <a:off x="7869304" y="3520714"/>
            <a:ext cx="3223261" cy="2031325"/>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chemeClr val="accent4">
                    <a:lumMod val="50000"/>
                  </a:schemeClr>
                </a:solidFill>
              </a:rPr>
              <a:t>The Other non-Hispanic group is composed mainly of Asians, Blacks, and other racial groups who did not check “Hispanic” on the survey form. </a:t>
            </a:r>
          </a:p>
          <a:p>
            <a:pPr marL="285750" indent="-285750">
              <a:buFont typeface="Arial" panose="020B0604020202020204" pitchFamily="34" charset="0"/>
              <a:buChar char="•"/>
            </a:pPr>
            <a:endParaRPr lang="en-US" sz="1400" dirty="0">
              <a:solidFill>
                <a:schemeClr val="accent4">
                  <a:lumMod val="50000"/>
                </a:schemeClr>
              </a:solidFill>
            </a:endParaRPr>
          </a:p>
          <a:p>
            <a:pPr marL="285750" indent="-285750">
              <a:buFont typeface="Arial" panose="020B0604020202020204" pitchFamily="34" charset="0"/>
              <a:buChar char="•"/>
            </a:pPr>
            <a:r>
              <a:rPr lang="en-US" sz="1400" dirty="0">
                <a:solidFill>
                  <a:schemeClr val="accent4">
                    <a:lumMod val="50000"/>
                  </a:schemeClr>
                </a:solidFill>
              </a:rPr>
              <a:t>This group is more numerous than Hispanics and does include a substantial number of people who are age 65+.</a:t>
            </a:r>
          </a:p>
        </p:txBody>
      </p:sp>
      <p:pic>
        <p:nvPicPr>
          <p:cNvPr id="4" name="Picture 3"/>
          <p:cNvPicPr>
            <a:picLocks noChangeAspect="1"/>
          </p:cNvPicPr>
          <p:nvPr/>
        </p:nvPicPr>
        <p:blipFill>
          <a:blip r:embed="rId4"/>
          <a:stretch>
            <a:fillRect/>
          </a:stretch>
        </p:blipFill>
        <p:spPr>
          <a:xfrm>
            <a:off x="2045252" y="103241"/>
            <a:ext cx="3223260" cy="3223260"/>
          </a:xfrm>
          <a:prstGeom prst="rect">
            <a:avLst/>
          </a:prstGeom>
        </p:spPr>
      </p:pic>
      <p:pic>
        <p:nvPicPr>
          <p:cNvPr id="5" name="Picture 4"/>
          <p:cNvPicPr>
            <a:picLocks noChangeAspect="1"/>
          </p:cNvPicPr>
          <p:nvPr/>
        </p:nvPicPr>
        <p:blipFill>
          <a:blip r:embed="rId5"/>
          <a:stretch>
            <a:fillRect/>
          </a:stretch>
        </p:blipFill>
        <p:spPr>
          <a:xfrm>
            <a:off x="5395738" y="103241"/>
            <a:ext cx="3223260" cy="3223260"/>
          </a:xfrm>
          <a:prstGeom prst="rect">
            <a:avLst/>
          </a:prstGeom>
        </p:spPr>
      </p:pic>
      <p:pic>
        <p:nvPicPr>
          <p:cNvPr id="6" name="Picture 5"/>
          <p:cNvPicPr>
            <a:picLocks noChangeAspect="1"/>
          </p:cNvPicPr>
          <p:nvPr/>
        </p:nvPicPr>
        <p:blipFill>
          <a:blip r:embed="rId6"/>
          <a:stretch>
            <a:fillRect/>
          </a:stretch>
        </p:blipFill>
        <p:spPr>
          <a:xfrm>
            <a:off x="8746224" y="103241"/>
            <a:ext cx="3223260" cy="3223260"/>
          </a:xfrm>
          <a:prstGeom prst="rect">
            <a:avLst/>
          </a:prstGeom>
        </p:spPr>
      </p:pic>
      <p:sp>
        <p:nvSpPr>
          <p:cNvPr id="14" name="TextBox 13"/>
          <p:cNvSpPr txBox="1"/>
          <p:nvPr/>
        </p:nvSpPr>
        <p:spPr>
          <a:xfrm>
            <a:off x="6000165" y="6142093"/>
            <a:ext cx="2040592" cy="430887"/>
          </a:xfrm>
          <a:prstGeom prst="rect">
            <a:avLst/>
          </a:prstGeom>
          <a:noFill/>
        </p:spPr>
        <p:txBody>
          <a:bodyPr wrap="square" rtlCol="0">
            <a:spAutoFit/>
          </a:bodyPr>
          <a:lstStyle/>
          <a:p>
            <a:r>
              <a:rPr lang="en-US" sz="1100" dirty="0"/>
              <a:t>Source: 2013-2017 5-year ACS, table B01001, A-I</a:t>
            </a:r>
          </a:p>
        </p:txBody>
      </p:sp>
      <p:sp>
        <p:nvSpPr>
          <p:cNvPr id="2" name="TextBox 1"/>
          <p:cNvSpPr txBox="1"/>
          <p:nvPr/>
        </p:nvSpPr>
        <p:spPr>
          <a:xfrm>
            <a:off x="63798" y="70302"/>
            <a:ext cx="2045252" cy="2400657"/>
          </a:xfrm>
          <a:prstGeom prst="rect">
            <a:avLst/>
          </a:prstGeom>
          <a:noFill/>
        </p:spPr>
        <p:txBody>
          <a:bodyPr wrap="square" rtlCol="0">
            <a:spAutoFit/>
          </a:bodyPr>
          <a:lstStyle/>
          <a:p>
            <a:r>
              <a:rPr lang="en-US" sz="3000" b="1" dirty="0">
                <a:solidFill>
                  <a:schemeClr val="accent5">
                    <a:lumMod val="75000"/>
                  </a:schemeClr>
                </a:solidFill>
              </a:rPr>
              <a:t>Pyramids, Hispanic &amp; non-Hispanic, Portland</a:t>
            </a:r>
          </a:p>
        </p:txBody>
      </p:sp>
      <p:sp>
        <p:nvSpPr>
          <p:cNvPr id="3" name="Right Brace 2">
            <a:extLst>
              <a:ext uri="{FF2B5EF4-FFF2-40B4-BE49-F238E27FC236}">
                <a16:creationId xmlns:a16="http://schemas.microsoft.com/office/drawing/2014/main" id="{82C735BD-8BD7-4D12-A50C-E09DDA2CC83F}"/>
              </a:ext>
            </a:extLst>
          </p:cNvPr>
          <p:cNvSpPr/>
          <p:nvPr/>
        </p:nvSpPr>
        <p:spPr>
          <a:xfrm>
            <a:off x="4911786" y="1714871"/>
            <a:ext cx="123709" cy="574159"/>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Right Brace 11">
            <a:extLst>
              <a:ext uri="{FF2B5EF4-FFF2-40B4-BE49-F238E27FC236}">
                <a16:creationId xmlns:a16="http://schemas.microsoft.com/office/drawing/2014/main" id="{ABE7175C-6C60-40DC-BE8A-C80E906CD1D4}"/>
              </a:ext>
            </a:extLst>
          </p:cNvPr>
          <p:cNvSpPr/>
          <p:nvPr/>
        </p:nvSpPr>
        <p:spPr>
          <a:xfrm>
            <a:off x="4494367" y="1201479"/>
            <a:ext cx="109532" cy="266693"/>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Right Brace 12">
            <a:extLst>
              <a:ext uri="{FF2B5EF4-FFF2-40B4-BE49-F238E27FC236}">
                <a16:creationId xmlns:a16="http://schemas.microsoft.com/office/drawing/2014/main" id="{D608031A-3C91-498F-B7DB-AA23548CA6F7}"/>
              </a:ext>
            </a:extLst>
          </p:cNvPr>
          <p:cNvSpPr/>
          <p:nvPr/>
        </p:nvSpPr>
        <p:spPr>
          <a:xfrm>
            <a:off x="7116270" y="446568"/>
            <a:ext cx="124502" cy="715412"/>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Right Brace 14">
            <a:extLst>
              <a:ext uri="{FF2B5EF4-FFF2-40B4-BE49-F238E27FC236}">
                <a16:creationId xmlns:a16="http://schemas.microsoft.com/office/drawing/2014/main" id="{3E32CF55-043C-4322-A641-DDD2442B7110}"/>
              </a:ext>
            </a:extLst>
          </p:cNvPr>
          <p:cNvSpPr/>
          <p:nvPr/>
        </p:nvSpPr>
        <p:spPr>
          <a:xfrm>
            <a:off x="10554130" y="446568"/>
            <a:ext cx="124502" cy="715412"/>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Slide Number Placeholder 6">
            <a:extLst>
              <a:ext uri="{FF2B5EF4-FFF2-40B4-BE49-F238E27FC236}">
                <a16:creationId xmlns:a16="http://schemas.microsoft.com/office/drawing/2014/main" id="{C5FCD138-343B-4334-8EBE-725D37ADBD30}"/>
              </a:ext>
            </a:extLst>
          </p:cNvPr>
          <p:cNvSpPr>
            <a:spLocks noGrp="1"/>
          </p:cNvSpPr>
          <p:nvPr>
            <p:ph type="sldNum" sz="quarter" idx="4"/>
          </p:nvPr>
        </p:nvSpPr>
        <p:spPr/>
        <p:txBody>
          <a:bodyPr vert="horz" lIns="91440" tIns="45720" rIns="91440" bIns="45720" rtlCol="0" anchor="ctr"/>
          <a:lstStyle/>
          <a:p>
            <a:fld id="{6F76CED3-3A32-4ECA-A687-1D1204EB9FF6}" type="slidenum">
              <a:rPr lang="en-US"/>
              <a:pPr/>
              <a:t>9</a:t>
            </a:fld>
            <a:endParaRPr lang="en-US" dirty="0"/>
          </a:p>
        </p:txBody>
      </p:sp>
      <p:grpSp>
        <p:nvGrpSpPr>
          <p:cNvPr id="22" name="Group 21">
            <a:extLst>
              <a:ext uri="{FF2B5EF4-FFF2-40B4-BE49-F238E27FC236}">
                <a16:creationId xmlns:a16="http://schemas.microsoft.com/office/drawing/2014/main" id="{698E4B42-30A6-43D7-8188-CD66589FD1E9}"/>
              </a:ext>
            </a:extLst>
          </p:cNvPr>
          <p:cNvGrpSpPr/>
          <p:nvPr/>
        </p:nvGrpSpPr>
        <p:grpSpPr>
          <a:xfrm>
            <a:off x="87067" y="6452900"/>
            <a:ext cx="2006049" cy="365760"/>
            <a:chOff x="87067" y="6452900"/>
            <a:chExt cx="2006049" cy="365760"/>
          </a:xfrm>
        </p:grpSpPr>
        <p:sp>
          <p:nvSpPr>
            <p:cNvPr id="23" name="Action Button: Go to Beginning 22">
              <a:hlinkClick r:id="" action="ppaction://hlinkshowjump?jump=firstslide" highlightClick="1"/>
              <a:extLst>
                <a:ext uri="{FF2B5EF4-FFF2-40B4-BE49-F238E27FC236}">
                  <a16:creationId xmlns:a16="http://schemas.microsoft.com/office/drawing/2014/main" id="{63EA1B87-A260-4598-A5B5-0FA551D39D3F}"/>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Go Back or Previous 23">
              <a:hlinkClick r:id="" action="ppaction://hlinkshowjump?jump=previousslide" highlightClick="1"/>
              <a:extLst>
                <a:ext uri="{FF2B5EF4-FFF2-40B4-BE49-F238E27FC236}">
                  <a16:creationId xmlns:a16="http://schemas.microsoft.com/office/drawing/2014/main" id="{70F398B8-F996-42E6-A1B2-A2BF2EDE41FD}"/>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ction Button: Go Forward or Next 24">
              <a:hlinkClick r:id="" action="ppaction://hlinkshowjump?jump=nextslide" highlightClick="1"/>
              <a:extLst>
                <a:ext uri="{FF2B5EF4-FFF2-40B4-BE49-F238E27FC236}">
                  <a16:creationId xmlns:a16="http://schemas.microsoft.com/office/drawing/2014/main" id="{3C6C6A5D-A475-453B-8A30-05DEDE510057}"/>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Go to End 28">
              <a:hlinkClick r:id="rId7" action="ppaction://hlinksldjump" highlightClick="1"/>
              <a:extLst>
                <a:ext uri="{FF2B5EF4-FFF2-40B4-BE49-F238E27FC236}">
                  <a16:creationId xmlns:a16="http://schemas.microsoft.com/office/drawing/2014/main" id="{0DC7A993-C21B-4A6C-AA46-CB7CF2B8A959}"/>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hlinkClick r:id="rId8"/>
              <a:extLst>
                <a:ext uri="{FF2B5EF4-FFF2-40B4-BE49-F238E27FC236}">
                  <a16:creationId xmlns:a16="http://schemas.microsoft.com/office/drawing/2014/main" id="{8F93868C-90AB-4852-8F68-9EF22B253E89}"/>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10003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8">
                                            <p:txEl>
                                              <p:pRg st="2" end="2"/>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animBg="1"/>
      <p:bldP spid="12" grpId="0" animBg="1"/>
      <p:bldP spid="13" grpId="0" animBg="1"/>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R3_RaceHispanicOrigin_8"/>
  <p:tag name="ISPRING_CURRENT_PLAYER_ID" val="universal-no-video"/>
  <p:tag name="ISPRING_FIRST_PUBLISH" val="1"/>
  <p:tag name="ISPRING_LMS_API_VERSION" val="SCORM 1.2"/>
  <p:tag name="ISPRING_ULTRA_SCORM_COURSE_ID" val="4A283F30-9278-44FB-9D6D-9265B0AAB90D"/>
  <p:tag name="ISPRING_CMI5_LAUNCH_METHOD" val="any window"/>
  <p:tag name="ISPRING_SCORM_RATE_SLIDES" val="1"/>
  <p:tag name="ISPRINGCLOUDFOLDERID" val="1"/>
  <p:tag name="ISPRINGONLINEFOLDERID" val="1"/>
  <p:tag name="ISPRING_ULTRA_SCORM_SLIDE_COUNT" val="31"/>
  <p:tag name="ISPRING_PLAYERS_CUSTOMIZATION_2" val="UEsDBBQAAgAIADaBWVMyG7oi+QMAAOAOAAAYAAAAbm9uZS9jb21tb25fbWVzc2FnZXMubG5nrVffb6s2FH6/0v0fLKT7tvVub3toUwFxMysEc8Fp2r0gF5zUuoAzMOmyv37HhnTJ3SpCWilCsZHPj+/7zjnm+vavskA7UTdSVTfOr1e/OEhUmcpltblxluzu598c1Ghe5bxQlbhxKuWg28nnT9cFrzYt3wj4//kTQtelaBpYNhOz+neNZH7jRF7q+j5OEuIFOHVj4qaB6+Eg9Vx/njKaenhGQmcyU0jD71mgJ7GRVQVBILW2G00hc3H9tbc6zglljC7SyA1x4Ew8pbUqkcfry6yF7j2ZuYzQMPWWYDhMnEnId3LDNUCInlowXzWX2U4wYyScgUU3y+CAfJKF1HuUCK0Bi0utBmSKnUlyOYKMRgf4mNqOxW45JRRgi+MONWsSMmxzqVDF69oCN8JgFLiPOE4TH4NRY5qyNFlGEY0ZnkKERi2ybIuOENmgSmnUtNutqrXIkaysoPgJwqUahU0yJ2EK7m1+/TYJCHtMF9Rgzdq6QuD8w5yENF64wYn19fp95u9BFf/Dyz2o5DJeVi7DEGU87yL3Ywwb03RF2O/OxK8FN+i/SP2MZLKtTW2LHS/ajqa+BQ25OzQMN4r68jvE7fHs+9Bpn4YspkGn5TTEDwxqF57jzkUxvncm5jl4bhnHOGRdBaYksVL16SIKsJXqo2rRM98J0/V2UrxYYYpKy7pveOZFpmCjagepndKFC7DHOGEx8Q2lUPOqrvc/dXpv9bOqwV2DctnwpwLIMD4ND+b9thYNuO7YUKZGoHJyVXJZXQ25hhyhICM3SVY0hrxwpUWNONrypnlRdX6S37GjIcMk9ClA6LMj46a+Xw1DjBLGVV2LTA8bgyhdi0zPyIqEU7pKmRWCIaNsGw2Al9tCaGGjlSYVnnW9XawVMFMIaPcWNfBuaRoEaAE14s4wjKIH0ACIjo45QefOhM7HnHjEMEPgMXTmaJiBOg/SOUgz40YJxb7vM4a5nVRtAzuGTRCQzb65Gucmwd+WoBjiBm9UQGf10Kg3cicgjjoX9aAjKEofT2GEpt+W5I/0ziWB7UA/0sz3dijwfMerzNw2Mt42Au3hXS5z+85IzPr/s5V/I677gvzS13I4xQ9fxsZzUv5vqI9rLcqtHnJtAOvDvyQKU05vhnBO6pf5f53ZH8LM0ZR/Nz8nt4kxHA0G8U6kzmfrQyOxSjm7S1qhXN4ej2bWSRtjhAX45HoNJgtZSrhJnGFzucAG0QSaTdd8TjJZqbbIrbAK+d02IBhMbSn+Ow3XNXwwmN2CNwdguwZ4+54ouuTizmk0Yiq+auNsfo6kcTlLydKzMScpvbuDibReD51gBHL/kAsJ74qtVCVs/RDp66qx36LXX48+Tf8BUEsDBBQAAgAIADaBWVMVHmAbowAAAH8BAAApAAAAbm9uZS9wbGF5YmFja19hbmRfbmF2aWdhdGlvbl9zZXR0aW5ncy54bWx1kEEKgzAQRfeewhsIXYdA16VFqBcYcZRAkgmZUfD2TURtadNl3vs/w4xiFDF+Yl3VtYJZ6CkQRUucUTXvd7YMC169cSCGfMKCvOdKJjcsUWgjMnrZlB7Bcsr/8GN4a2E9P+IjXjDlQmcc6kupsJlc8rCYaWPdGlCPEdOAL5hz6KG3eMO1J4jD4wzsG//VuZs2mx3eaUAdIrkgqvlAVbrXcfQXUEsDBBQAAgAIADaBWVMfVIpqMAMAAMcOAAAiAAAAbm9uZS9mbGFzaF9wdWJsaXNoaW5nX3NldHRpbmdzLnhtbOWX3U/bMBDA3/tXWJl4XAPaJk0oLWL9kKqNgkhh8ITc2G1OOHbmj3blr985bkvZyha+JLY9VE3su9+d787nODn4Xggy49qAkq1or7kbES4zxUBOW9HZqP/2Y0SMpZJRoSRvRVJF5KDdSEo3FmDylFuLooYgRpr90rai3NpyP47n83kTTKn9rBLOIt80M1XEpeaGS8t1XAq6wD+7KLmJloQaAPwVSi7V2o0GIUkgHSnmBCfAWtEQne0LavIoDhJjml1PtXKSdZRQmujpuBW96fS6e913K5lA6ULBpQ+HaeOgH7b7lDHwDlCRwg0nOYdpjp5isObAbO6fYi+dxL8yKnJYM/WMjsLFS7uE44RyOuNLYzhCraVZjvrWtCdUGJ7Em0MrMfAhpJmFGXp2qx78nTghUleWStu21Q4RPw2uKPE9mGSiNowt38lYCYxt5RSWSTHmbEgLHqKdXoPso9BeRCa0ALFoRccllySlEpMLlgrI1rrGjY0FWyW1v5Q+1EAFOZOA1cfJURrdWg+LynKqDd/0ajVjfGSz9lflBCML5YiAa06sIhhdV+BTzslmCshEq6IaxRKxxAhAizPgc84OqlAtgfcZukQThUNNLMVScBssfHNwQ8Z8ojRyOZ1h4eI4mMBvPghcUmNuoXTl4076ZdDtXQ2G3d7Fjl8gZTMqswfCsZx4UdoX4dMFkcqu9DAcGXWGV0lhwKq5OmtrPj4N64rGPD9TNu7wDRRO0OfErwOygX7BlL+MlYck/o8e1Dab01m10f3mrdC4xQFTEpg4kWFLArnsgDWAGZVESbEgNMOmbHzbmIFyBkdCgwho83gPgz6WafU2hRk2SaUZ179HsoXERpn1lS58Mhnx518r6nZGGLNR7/SwMxqcD0aXV6PexSicRmv1eGv3TGLf1Lf3eH9ovMYWf3LaO68T+SEGoVaGemkt3HEdqePPdaROw5l0snEe1XIBe8w07BnsMgIKwCJ4RRXzlK+CUG3PXDF/zYb5B1b/+j4Ja68/7R0NPh1/6f7vu+CpcQhvqztTfOdek8RbL0B+pgAJBV6r/KG4vjW1P7zfTeLtU40G0u5ePtuNH1BLAwQUAAIACAA2gVlTcVeUnRUBAADRAgAAHAAAAG5vbmUvZmxhc2hfc2tpbl9zZXR0aW5ncy54bWyNktFOgzAUhu99CoL3kE2NmrAmbuiN0SzZXuAAB9IMekh7IOHtrYUNVIjrVfv//9fTnjYyJ6m8FrWRpDb+yhc3nhelVJI+ILNUhflWzpons42fNMykgpQUo+JAka6g9MXtmxtR6JL/UWRrXsvkkOJY5mH9tI2vQoYa99vHePe8BNRQYJBAeio0NSqz+d1rvIrvJvlhOm1IZH52BxqmA4NmwbrBKBzXvW+gxRclK2DbZ2swmiE55/RMSVTvNRrbLmeKHEpjiT/6eIR9Cd1lM3MGZpwl5CgrFOs5xDk9pqCVhVOPXY0i12iL/BL7JCpISnzHLiHQ2eclMtx90e5pe8emwg/KUNSaqpqjcCK5hxmfwc7tVxZfUEsDBBQAAgAIADaBWVPXm3CWKwMAAG8OAAAhAAAAbm9uZS9odG1sX3B1Ymxpc2hpbmdfc2V0dGluZ3MueG1s3VdNTxsxEL3nV1hbcWy2qJcKJUE0H2pUSBAbKJyQs3ayI7z21h9Jw6/veJ2EQANdKBGohyjZ8cyb8Zvxc7Zx+CsXZMa1ASWb0X79U0S4TBUDOW1G56Pexy8RMZZKRoWSvBlJFZHDVq1RuLEAkyXcWnQ1BGGkOShsM8qsLQ7ieD6f18EU2q8q4Szim3qq8rjQ3HBpuY4LQRf4ZRcFN9ESoQIAfnIll2GtWo2QRkA6UcwJToA1owEW+83mIoqDw5imN1OtnGRtJZQmejpuRh/a3c5+5/PKJ4B0IOfSs2FaaPRme0AZA5+figRuOck4TDMsFLmaA7OZ/xV770b8J0aJHLZMPUZb4d6lXYLjgnI65ctkaKHW0jTDeGtaEyoMb8SbppUbeAZpamGGld2Fh3onTojEFYXStmW1Q4gHxhVK/AhMY6I2ki2fyVgJpLYsCqckH3M2oDnOxGlPRmRCcxCLZjQsuCQJldhRsFRAuo4wbmws2LKTvaX3kQYqyLkEHDlOTpLoLmfYSppRbfhmLasV4/lMWz+UE4wslCMCbjixiiCnLsdfGSebxJOJVnlpFdRYYgRgxhnwOWeHJUFLwMcSXWGK3GEkzl8huA0Zfjq4JWM+URpxOZ3htKIdTMCvPwu4oMbcgdJVjXvJcb/Tve4POt3LPb9BymZUps8ExyHieWF3gk8XRCq7ikM6UuoML5vCgJVrVfZWf3kb1nOMfX6lbtzDN5A7QV8Tfk3IBvQOW76bLM9p/F8rqJw2o7PyoPvDW0LjEQdsScDEhRTVCuRS9yoAplQSJcWC0BSl2HjZmIFyBi1BIAK0eXmFIR7HtHyawgxFUmnG9dOQbCFRKNOe0rlvJiP+0mtGnfYIORt1z47ao/5Ff3R1PepejsIdtA6Pt6pnI/ZSvl3Z/VXxUNjHb6fsp2fdiyqED3DvlRrTTSrBDat4Db9X8ToLV9HpxjVUqQSUlmk4KiguAnLA3r+jQdn6FwCenJQwW688KO/gePz3u97aa7NNFkjCc/BBu9aHygQk3ZP+1+FxZ6dMQDUq3nYU/pWJ8LR6JYrvvbY04q3vNzW0339JbNV+A1BLAwQUAAIACAA2gVlTjnP2+moAAADlAAAAGgAAAG5vbmUvaHRtbF9za2luX3NldHRpbmdzLmpzq+ZSAAKlHCUFK4VqMBvMTyotKcnP00vOzytJzSvRy8svyk0Eq1FSdgMDJR2civPLUosIKE1LTE5FMdTUyMLJBadKhIkmTuYuzpbI6goS01P1khKTs9OL8kvzUiDKnF1dDF2MlcCqarlqAVBLAwQUAAIACAA2gVlTvH0190oAAABJAAAAFwAAAG5vbmUvbG9jYWxfc2V0dGluZ3MueG1ss7GvyM1RKEstKs7Mz7NVMtQzUFJIzUvOT8nMS7dVCg1x07VQUiguScxLSczJz0u1VcrLV1Kwt+OyyclPTswJTi0pASos1rfjAgBQSwMEFAACAAgAlFsTU4lztt05AwAAWQkAAB0AAAB1bml2ZXJzYWwtbm8tdmlkZW8vcGxheWVyLnhtbKVVyW7bMBA9u18h8G7Sjps2MSQHaQCjh6YI4KbtzaClscRaIlWSiuJ8fblIsuUlbdCDDGs473GWN6Pw5rnIgyeQigkeoTEeoQB4LBLG0wg9fpsPr9DNLCxzugUZJKBiyUptfB+oziK0Z8CGCAUsiVDFmSWk+ZCL4RNLQKCglExIprcRmozMFd2FkzEKDJCrCGVal1NC6rrGTBl/niqRV5Za4VgUpJSggGuQxEfTAKelfjuW6G0JqmX4BwLzFIL3Yc+K9YD1BAuZkovRaEx+3n9ZxBkUdMi40pTHgGbvBq6OKxpv7kVS5aCMaRB66gVobW+1pkGop2x8xQMl4wj582UBStEUFM55ikjr1hK2cA9prUvKkyWnTyylNpWlarxcrzoOlQmp40o34A1sV4LKZNnZd+4hOY42XOdUZZ5M7WfhuDesScN5Le37qTBcLtUqZyozJ/uInfVk+KR3ZVi4wjoZPrYynFseFEj4XTEJiXv93il+ZBRoo5rTWAu5vTOnRoyNCHAnHOyFg60r7hSOu0sWOwrkw++cXNJY1TFqUl0D1ZWEpkqD0M3IVyql69JMywpCcmD0SNKDhsSn6zvTtSHMdJFf/rUh1uugH7/UK+1w/v/fjc+Gpi0E4wk8z5lx0VCYAmswlbc2rMsc2wu7eFS1KnZD07PsNG/6Y1IINJUpmKFOqKZkZydnkCCpMh5xJQ+gewfnsBlLs9w8+iTB4ek5loLKzUmCvYNz2FzEmxPIznwOt5KiNtmpqizNmB/X7fi8bQU56EVfhq34QnK87MK4UloU7MVpen8J6qmTr/lOwBODetEboGFjxaVZfd0c35asm+KPo9fnuz+PvSja6Vyj49Vr//X3rbU82J3QbktrWJbecrBWQVeld2qnrCr7LgmsaZXru/14+pvcIQ/iPbnET1H9MLMk6gV7gSADK8MIfbiaoKBmif14jyembB2BEYzZYr3LnenMfWvB2xJgTNyb/3WlbD4WTVedGs60Pmx66wB+Vj8ZzaRSVDw5aJzrv6dWuVmPtxJol9nH8TUKclibv+MLo2VRRuj9RZfs9eV1A3UhPfhbfRxvkE4T7U40xEu9TSJs9s3sD1BLAwQUAAIACABQgVlTyqMDbmwGAAAoGQAAJgAAAHVuaXZlcnNhbC1uby12aWRlby9jb21tb25fbWVzc2FnZXMubG5nrVnbbuM2EH0vsP9AGAjQAtvsboFdFEXiBS0zthBZ1Ep0vGlRCIxF20Qk0dXFifvUr+mH9Us6pGTH3gskOQGSIJIxZ4bDM2eG9MXHxyRGG5HlUqWXvXfnb3tIpHMVyXR52Zuyq59/7aG84GnEY5WKy16qeuhj/9UPFzFPlyVfCvj/1Q8IXSQiz+Ex7+unp2cko8ueNwixZZEgsAcOCbFv49DBA+KEA2xdh4yGAzKy3V5/pFABPyuB7sRSpikEgdTCvMhjGYmLNzVqNyeUMToJPewSp9cfqKJQCRrw7DQ0F9/YI8xs6oaDKQC7Qa/v8o1c8gJSiO5KgE/z07ADwpjtjgARz+dgIO9kLIstCkRRQC5ORXXsIen1g9MzyKi3Sx9T6665mw5tCmnz/SprBhJWWEZSoZRnmUlcB0DPwbfEDwOLAKiGpiwMpp5HfUaGEKFmi0zKuNoQmaNUFSgv12uVFSJCMjWE4kcZTlSn3ATXthuCe7O++rXt2Ow2nFCda1ZmKQLnL+bEpf4EO0foi8ULwHs+CYjLIJ3emDLa63uZyEVaiAytV6pQXfA0zUI3pFehRacuqxmHzj5NSWB23p1OBsQ/0yV9xiiD9ew+Cs46OLoBP98g1A04O41QMwwJmGD/usqJ5RN4MQxnNhv3+lYmuKbNgyxWSAbrTIuS2PC4rPhVa2eTu53SYc+rdWMX94DP75usLTqB+rsNHToCsbRHEJZK1jzdIkct1Y+/fPjw+O79h586wQRAKOcYCBmk929bALnMp04lCqFLPsNu67/d7OiUObYLhK7/6WYN1L0BvsLfRrup7wPJa4bagVEMnQuHGMW4VSVa8Y3QzWcjxYPRBygCmdV9R38wV/AiLRsrbEgnGEgEdcV829IEhUJQWbZ9XclOWaxUBu5yFMmc38VALe1Ts0p/vq7qr+KW0lIFAhaphMv0vNn1zHUoHhqSTYDdeKTVYr8oQDqCN5Te6LJ5DS4e0ljxCC0yAYA0QHy9juW8FtGa917Mt41R+HgGTQzITp0A9Gu4e9PrkzRCw4zrxXZE8XFAfADIeC6yE2xDw3VjjnAcd0MY26OxA79MhzCWy1UMv0XXODwCTPBEo1LUcoyDYEb9oU6aVmOO1jzPH1QWHbH0cD+bgG3XolAIFjsA181yDwz8kDD7ZZmYF81gECU2/K7rCpYKBAyZEQNdUkmZF1A2yToWhTDRSr0UPq8GJbFQUF+xgNnJcB+8m2JrpLmDp641DgdsL6EOL9P5qqUdFOc36+OwGkqgySHnG2Oq0WDW/AzqAmJIu1jQa9DA6y4WtwSGRPjTZHMwrYLu7URpJ3pzrjUm3taDhGbTRqoyhzc6JSBNZkfy825uAgJ93WU2dr6jrRXqbhJbyo2AOLJIZI2OQO4tMtRF9Wlq/x5eYdsxnfpL6vGtmfp4tOHpXB8n5lzv6RY+i2RkPtO0N/7/KuXfiBe11J/VXcIdks9nXeM5aizfqQheFCJZF02udcLq8E+JQpf4d0Nos/TT/O+H8hfZmYMx/tn7c3Rc6LJHjUE8M1Ptd+ulI6knfwIDi26OMGPE7a3G2u3AprojNp87nuxs9+romGGnC9Xe2qU1gKvQqRjBGHJsIg9g1EmgC7W3NWePw/DNqaO9/YwMAptB15mJu1wWjZ5NPbfur6acT2+sBzPrUbNhNnPI0S0HQMYygfijFpjTCdlloGoRRyuZqTKOTPnH8t60CchtmYivp+FFphLzNub5jv5Vm/r4nCiqxfmVU6/DPLWv4Nb7c1DAp+9SQLAPY4yFXUvPPpau9rilEZSPToXDgt3oBHWU8GK+gna8UGUatQSqjmBDcoUBrF5zIHjWPIXVAF+EUb1F9dvfOoHoiQ5ElOzB/nBVIfI/O4PoZewxqsuLQjwWzUDTgWFRENKrK5jkFosmC4YHxyGbhzZW9VF5Z9fy5MxsYP+LHEl51RQTlcCr82a/TF/YGbJgxrA1nkD9BabcVJnB0NkFYUc3i059ONLVlWsBEAwQTBaxQOSR63rrgqovfkCZzSGt15/w7B5knSkVd4rNbKAup6Lbmp7uQMoilmmnyJ/XVPWCme2FeDg0F0KQSTjv31czRAQHznl9MxSrZWswa4xd6Bpf4IlIFl0BfUL2Fz76UsNcIDiK628m/vvn3yb76pKw1mSQver5SfQ2X/ft/VNuvtO4eHPwFcf/UEsDBBQAAgAIAFCBWVO2svfIpQAAAIIBAAA3AAAAdW5pdmVyc2FsLW5vLXZpZGVvL3BsYXliYWNrX2FuZF9uYXZpZ2F0aW9uX3NldHRpbmdzLnhtbHWQwQqDMBBE736Ff1DoOQR6Lm2F+gMrjhKIiWRXwb9vImpLmx533swuO4ohYlzPuihLRZP4p1AQLWGCOr3nRJlmXJwZSIx3URbw5suRlLDej1UAw8mKdEeWo/9H349XlpZjEe/2DMkHajNAn3OBlaSQo9n0q1YvI3QXEA98ickHR43FFUvjKbT3w7B9/BenbPxsGnDzLTSn9h4zgjp9qEWsbO/9BVBLAwQUAAIACABQgVlTtEHcN5cDAADeEAAAMAAAAHVuaXZlcnNhbC1uby12aWRlby9mbGFzaF9wdWJsaXNoaW5nX3NldHRpbmdzLnhtbO1YzXIaRxC+8xRTm/LRrGTLsaNaUDmwVChLQGk3tnVSDTsDO6X52cwPGJ/8NH6wPEl6dgBDJNsr2ySqSg4UbE/3199093TvkJy9ExwtqDZMyU503D6KEJWFIkzOO9Hv+eDxiwgZiyXBXEnaiaSK0Fm3lVRuypkpM2otqBoEMNKcVrYTldZWp3G8XC7bzFTaryruLOCbdqFEXGlqqLRUxxXHK/iyq4qaaI3QAAA+Qsm1WbfVQigJSBeKOE4RI8BcMr8pzAccmzKKg9oUFzdzrZwkPcWVRno+7UQ/9dL+cf/pRidA9Zmg0sfEdEHoxfYUE8I8C8wz9p6ikrJ5CXSfn0RoyYgtO9GTE48C2vFtlBo7bB17lJ6CGEi7hhfUYoItDo/Bn6XvrNkIgoisJBasyGEF+f13on5+/dvVJL08H45eXefj8Xk+nAQStU28j5PE+44SIKScLujWT4KtxUUJvMFmhrmhSbwr2qgxn0FcWLaAmNC/0Zw5zjNXVUrbrtWO1jR2hVt6n4FJZkru7d0/o6nikNqaFFSpmFIywoLuJDu7YXIAmscRmkGc+KoTjSsqUYYlFBizmLNiC2Dc1Fhm68IarLVfaoY5Ajw4ARRdZNEnCmFnRYm1obvUNivGp7XovlGOE7RSDnF2Q5FVCELsBPwqKdrNP5ppJWopVKhFhjPwuGB0SclZHa814OccXYEL4cASjkPFqQ0e/nDsPZrSmdKAS/ECDg/ImQn47XsBV9iYT6B4w/FRdj7sp9fDUT99+8hvEJMFlsU9waGmqKjsQfDxCkllN3YQjgI7Q+ukEEbqtSZ7a397GrZlDXn+QdnYwzdMOI5/JPw2IDvQB0z5YbzcJ/FfZdDYbYkX9UH3h7eGhiPOICUBExYKaElMrttgA8ACS6QkXyFcQGc2vm0smHIGJKFBBGjz7QyDPZRp/TSH9gkeNaG6EeTR8ZOnJ89+fv7il9N2/OeHj4+/aLSeWROOvbswtHpfnFq3bAdKC189ZMd+OMrTy5e9fPh6mF9d5+nbfB+g5nS7XSexHyV3TxY/qh7sYJlcpq+bJGcEkWhUF2nWCG7cRGv8qonWZZiEk50p2IgCdLZ5OKnQ2zgTDCrhYHX6D9Xad7/FhGI9TK095MB97yH9r8btYb82HyhyWXox/HV83v//zP5bEQxP2+vn3n0zie+8EPsVwSQTEFb/nrK9RXefnRzBDfbOpVYL0Pb/k+i2/gJQSwMEFAACAAgAUIFZU82/C1qFAwAA6AwAACoAAAB1bml2ZXJzYWwtbm8tdmlkZW8vZmxhc2hfc2tpbl9zZXR0aW5ncy54bWyVV21P2zAQ/s6vqLrvdBS2DilU6hsSWgdosH53mmtr4diR7ZR1v37nlzR2m9BChITvnud8b77bEvVGeWcLUlHB77r97vCi00mWpZTA9SvkBSMaOilR8JDdde//zOfdnoMIJuQLaE35WhlJJetQBKal1oJfLgXXaOeSC5kT1h1+ubc/Sc8iT7EEunUuZ0WWUF/zrf9jPD2L4u+4GQ+mk9s2wlLkBeG7uViLy5Qs39ZSlDwzrl2br4222RUgGeVvJz1iVOkHDXnk0+xq1p/1z6MUEpQC49LtdNQffT/JYiQFto9+cPPjZnQmp77q48Ic0LZUUW1pg/7genDTRivIGuIkT2bTq+l1O56j9bgqH/rlCBr+6pORY/PvQH7KuCjK4jM9UkixNgk94AzMd5LDBMnw+SFhemu+kwQTkLnoZEMqRjMsg5CZa8Wv5msDt+XS/xkOicS8bSnYsynCwfQwHZIyGGpZQtKrTk6nNuL9qdT4mGC4IkwhIBTVoGeM8JmUKoLVwhr4G94pz0KUl9SQhWBlDhPncYiMFTVhMhnb0RJi97LARwlbL3SxHghr5CNm9ggZCGvkiynYE2e7I/ihxnGqlhgTX8+gAN77qAKoBk7wmHnT1anSmqvm5qWr4G4vqDC5yGBoW+uV5mAql/SszPnUO3Iq4WRL10TjbvplcOnuRUOhkt6B3Ddbc2slmmoGTR23FKVU6AuqF3HsDRpHcbtDjfQcVrpCx8K6KGZhhL1gzxcnc11dss+bO3c07pO7bk7kG8hXIZjqdjwP3yDm3G3mY4aZ2LhPQT7wlTiTw4WG0L71sw0s3DM8F060JstNji61RbBPqatscwETf21TZXmZpyBn2BAUqoaMZQ63oesNw1+9oPAOWUxoUTqm3qA5Tui+3wOB7wAgcrmpXoM7OE1eMk0ZbIF5bSCwAbdFlih8O03xmu6KezKQnNWQfgbVjRIN0EjRQFigX80Mpzmj6TVJlQ0tGinVhK9nSjTzqzlpujUckfbsWykyjPqmFGKxonySUosXTaT2RuuzD55sYcRpbkcQKoLrGzSOw4QofFqsskrDkbx2wSyuvTFVERo0bRQzZ4f9JorVHA7ZV3yfw5UECCesFV4EK+An7FJBZPa4h0Q7oUHt2Bgjrk07sJXJ5RP+6zPpBVJXn7AsOeXU/A9lUiotcvrPmpv51ePT8SHmAg2ibvgfUEsDBBQAAgAIAFCBWVP1yVm7kAMAAGgQAAAvAAAAdW5pdmVyc2FsLW5vLXZpZGVvL2h0bWxfcHVibGlzaGluZ19zZXR0aW5ncy54bWztWN1yEkkUvucpumbLSxmjWXVTAykXJiWVBKjMrGuuUs10w3TZP2P/gHjl0/hg+yR7ehoQDGYnrrhrlRdUmNPnfOfv63OYJKfvBEdzqg1TshMdtR9FiMpCESZnneiP/Ozh8wgZiyXBXEnaiaSK0Gm3lVRuwpkpM2otqBoEMNKcVLYTldZWJ3G8WCzazFTanyruLOCbdqFEXGlqqLRUxxXHS/hjlxU10QqhAQB8hJIrs26rhVASkC4VcZwiRiByyXxSmL+0gkdx0Jrg4s1MKydJT3GlkZ5NOtEvvbR/1H+y1glIfSao9CUxXRB6sT3BhDAfBOYZe09RSdmshGifHUdowYgtO9HjY48C2vFtlBo7ZI49Sk9BCaRdwQtqMcEWh8fgz9J31qwFQUSWEgtW5HCCfPqdqJ/fvLwep1cXg+H5TT4aXeSDcQiitol3cZJ411ECASmnC7rxk2BrcVFC3GAzxdzQJN4WrdWYbyAuLJtDTehnYU4d55mrKqVt12pH6zC2hZvwvgCTTJXcyd0/o4ni0Nk6KCCpmFAyxAJqMD6TEZpCYfiyE40qKlGGJRCKWcxZsbEwbmIsszWRzlbaLzTDHAFZgPEUXWbRJ58hlaLE2tDtWNYnxvex6P6pHCdoqRzi7A1FViGoqRPwraRou+FoqpWopRwbiwxn4HHO6IKS07pAK8AvOboGF8KBJdC/4tQGD28de48mdKo04FI8h8sCcmYCfvtewBU25hMoXsf4ILsY9NObwbCfvn7gE8RkjmVxT3AgERWVPQg+XiKp7NoOylFgZ2jdFMJIfdYkt/bXt2HDY+jzN+rGDr5hwnH8LeE3BdmCPmDLD+PlPo3/xwgauy3xvL7o/vLW0HDFGbQkYMJBAdOKydXcawBYYImU5EuECxjFxo+NOVPOgCQMiABtvj7CYA80rZ9msBvBoyZUN4J8dPT4yfGvT589/+2kHf/14ePDO41WS2rMsXcXtlTvzjV1y/ZMaeHZQ7bsB8M8vXrRywevBvn1TZ6+zncB6phuj+sk9rtj/yrxu+nzTTL571bJ+Cp91aQdQ8i9ERPSrBHcqInW6LyJ1lXYfeOtvdcoBJhls3A3YZpxJhj0/mDM/E7s2vtDhd1Jr0DIw7Dr/1yqvRfxZ6kas8rsm1ooo4J5o+80vg5UtSy9HPw+uugftHysWf1+QNL92/KFp837484LYxLvfaNtgXz3vwPd1t9QSwMEFAACAAgAUIFZUzbjIe++AQAAkAYAACgAAAB1bml2ZXJzYWwtbm8tdmlkZW8vaHRtbF9za2luX3NldHRpbmdzLmpzjZTBT8IwFMbv/BVkXg2RgU68ocPExIOJ3IyHbjzGQtfXtAVBwv/uOgS67k1ZL/TLj+/1va3frtMtnyANug/dXfW72r/V95UGVjNqBdd1nbfohdUDzfMZTPMCeC4g8JC1ReaMazjp+zNCOQeick227wakdvwCPHk5oqRERdhqClwT4BcFbijx+/jvjtPXoSdn0snKGBS9FIUBYXoCVcEqJrh6rh63Rw/GNah/0DlLoWZ6G94/xq3k2XH4GMVPI5dLsZBMbF8xw17C0mWmcCVmv/UHdrn0YitBle982VaW59q8GCj8wpP+JJyE7aRUoDX81h3F43B8R8KcJcDdhqLh/XD8B1ozbg7Uo9e5zs2RjsJoEA1dWrIMGlN6msT9eFDHROnVmGaj+IEzsDFtzUjOtqAusUK5khe8QKkwsxNpopFdJMqRzXKRHbh4ZBfJ2cNa27ZvowqNXoJqdvoqbuxymcYwates8G7kIR6ce7cg7nbRljdUWHiaIW+79qq+UkHBKZGqi4QmW4PrnKvH0xg/e+z+o+ybqSWoKSIvE9W+JtBlvIB6EXO0AjOGpYui1Mp+Pt3oII+eXtykf87O/gdQSwMEFAACAAgAUIFZU5QTsyJpAAAAbgAAACUAAAB1bml2ZXJzYWwtbm8tdmlkZW8vbG9jYWxfc2V0dGluZ3MueG1sDcwxDoMwDEDRnVNY3int1oHAxlaW0gNYxEWRHBuRgOD2ZPvD02/7MwocvKVg6vD1eCKwzuaDLg5/01C/EVIm9SSm7FANoe+qVmwm+XLOBSZYhS7eJo4lMo8Uixx2EajhU17/wB6brroBUEsDBBQAAgAIAFCBWVPPNiH4mAgAAHgrAAAgAAAAdW5pdmVyc2FsLW5vLXZpZGVvL3VuaXZlcnNhbC5wbmftmn9UkmkWx3H6nTk1bWarjc6OldO4q5krJohspYcaS4ZsxjEVK01mRMMZQtJXwKmdyjSYOs0a+WvSmjiT4hghKSE2pWwjwXoiSBAYM6FSICVAQGAFq7N7zv4xe87ufy/nvHx4733e5973Ofd5Ln98qz5OQwUsDV4KgUACdu5I3gOBLOBCIPOPLl44a4lBwM/Nwo+4B7UNwpasfTZ7Mx+3dfdWCKSD4T9zYMHs/ZKSHZlECGT1eu/lt3PPuhcQSGTAzuSte49iDWphdb6CWTniCokvZWfbdQtxv6xas+pD4v6SAtzCBZLzG//xS+TdzRduQ/+24udT2J4D9C6ZpvFZFrLcQUIsr2Dxx61tP6bH3ctC8TyjfhDv5/3kYh83/6/5doqB0GPvX5NXE/Pmq0u5lrSlcJ7X3xt3SukbmA8SJEiQIEGCBAkSJEiQIEGCBAkSJEiQIEGCBAkSJEiQIEGCBAny/8PEVBn03+Qb7Jj2XCE1q6nJ+LHMq2aBVC7fOffjve2/iZVBj3k0h/MOjeIWEnRBTTP2ESTNotXV2Kc5Jk3rSITQOXBH0U4t53eLKJ5R6XKh2zVOE2wAbIfo9/cNZCoytcS57F68teuUurpSN2V/fC1Mw556sHuZ7fbPxTi5rX75u3MKlOnegpNW7MtYBbPqKso1Fd9eKj3EhnMkqKq5Gb7uutFn0A947JOGQuR9TYK4WPcBJsTrStpUG9rlWiuYf89nZXGardm9TjPSbbkfsSOM4jAY5yVsJtITFPXm4erjXjXLX75rUPLC4Nxco1ffInSokITyr18m2IYXeecb9sc4reGFwuGE5yUy9xMybUgwipf8B1/PWJQhTj8Tt8frYa3kEpDN1oGGlrdRBgFc0OdTzQhWvLayV3LDiPeufOQ1/4o9NRsf4xyTYOKrlbVYwPcexr64FitUI1EAouHRU0q9tE2bjlKvK6S5RUJjKDl/7snsyEKPw9aubZwcGXGG0ajTTx8QyAxVndb9zEQ4NiYOynW9+GHyfpF0chKndY1fYJLERSXq0HgtgZEVa4sRtZlsbqo2rGdGVKei2usyPKbO1AJJ2V1NQhTT4GhM4nHZRLFjiC8vkRdTaOVsO1UNNV2zWPI4LrWoAMspQ/7JnKSCG2dXYAMGaPz11gpAlER6lVt4IZqhggV/E1FiZMp5j82JElHR8Ym/GhGRzT2zq6ytoJVzT1ZdHYCey80LBaiMIbhoPUfgKXOrVPLuw+Fm52xUoL4R32YYdrMV+CG3kV+gQWfVWrWGtaSHLERT8x9V8c4EnyLJ9jgY4xzPQAoQqjt1DXJAdAv/6ZGG/ng/YsgnehxRDD3HzuvcXfLNUwvffEFHlreu6D42ATNdrBrOoxKcZrw49bQyT/65ulNOii5Edp54gM3oxer3CWORTSqc3FRMniRIeUbTxljTtbGL7YOYjGrlePp3lv4Q811JgMqbQUk0vb/vQWYMsZ4/dCRFUVyUc7u8T15WPwArKMiU5iEaiy+rJcqzCAbJaQ7cjSaX5OaltUw5JxpGz2XahG4+bx6VjzVl3WFygXIJV5D8d02US4Tlh8cyyGrRo56MKKa3atDafPMXtxO7mETepXm+mrq5rpCQN7bFlh3ZaUwxcM1AdM1hWml3OlC6TKrAdzKKoXfpgfsjLkTpD5+nKFr1tr2A/ma+3CWNshjWb9N1ck8AGGcOfgsnafFn+oqiWrcGT5YUSWPTwqQJRNknzVbNLnFS/OdSyKtoy9hbEkP9L6KZgTkRdIlCtfgWlNu48H6b4Uryp98i4pC5otaBA60/8UvfzZ1aq4lT6c2rXgUMbtXDdMcrvSUFc2/Eb4kNKB3v2MCnGKyHkZsjLzPw2SeesOpSDILMJlnioVdFtJLLU3yErb30CG6kcIIo+opImDRxNRfdfkZwbGK+1N4QpxJBcxlVT80uZSC1OpUhvnWZJXBR35rcpxCwXOy4+kxFRG5nu6JUTqkRqJpgRI8q9Vuxk2C6GU6UcVIMZenGHPqTDvTbcwF3lQzj89EN+In6nLMkmGYp62qtX0JAS+StNJsqlE/tOXMD4JQypWUZHwj6rqAK5GbgRwExe/O4O0OmMf6EhfNszdbZ7QLQSTOP8Oyr7eouDpbzZVuOBYVIlWmiHkGLpDS988Eo7lU4pMobbsntyKWMwDSG+Isj6jrBpu739YPvwWP510Uw0TO6CS8pp6K5ZHpqAYGiiBonISZa8DflxX1jlpH+mZmXj/DJBsuF/meLfl8rxkg70wHBVlHiiJ3q2q6Ch86dJVcwQAHQoOvgZdlyOEE5aFx0DfvMtbyc0wdDkLy0eYbkwTYLKpwQM25HPPTufYEF4dp0kJ80W48kJzSKICU7YNhgrp6k6dbhSTIONh0I6eRZ6V7NYyXw5RkWgsNORRTwjGcbbgCDliOh/i3j3Zrf7dVfHDD5X1dl8qv1ZDSBr3tdfqFZ2uJYNVvqXamccbtLYG5THHTNnGMhTC3cyIpsAOXCSIO5OCu2RjD65qhDV2TXXl/DcA32ArOdgjvAceWdN7thUwfupetYuDNKlSfwAN70mXf8zSDFaaVu8h3vqW4pwjg7vkdY6Yt82f6hUEtNNtTCUQjnGKoRNrd3kw0qBsv1lZ51B+NUKlKH6rqWz03TbDWgZNQuomyERXEo/kyIUQmnl3hdHuO/PrOapv4KfpV2KdDrcqurXp/oJ1us046H6Hj7Sai+nujbsYh3XncByWlfN+u1vGkAzVCvoWK/dJI8YaTQsVPTLWihGsHoMophYet94sveRdaT0Z6OkBkxSVdf8vz4CT0zU98y1zaP+iW5J/jqp7iopugex4jhQ6R6YsLdF0HTIJq6JGJHqHor8vXIHs8kjn+8PZGz3Vn/vaDC9TxCARcOirsljsbt/9Ufg9/OxyMjHkjxD/71ARlmXxY7U9KS2dv2H/snUEsDBBQAAgAIAFCBWVOSvlO9SgAAAGwAAAAkAAAAdW5pdmVyc2FsLW5vLXZpZGVvL3VuaXZlcnNhbC5wbmcueG1ss7GvyM1RKEstKs7Mz7NVMtQzULK34+WyKShKLctMLVeoAIoZ6RlAgJJCJSq3PDOlJAMoZGJsjhDMSM1MzygBihqYW8BF9YGGAgBQSwECAAAUAAIACAA2gVlTMhu6IvkDAADgDgAAGAAAAAAAAAABAAAAAAAAAAAAbm9uZS9jb21tb25fbWVzc2FnZXMubG5nUEsBAgAAFAACAAgANoFZUxUeYBujAAAAfwEAACkAAAAAAAAAAQAAAAAALwQAAG5vbmUvcGxheWJhY2tfYW5kX25hdmlnYXRpb25fc2V0dGluZ3MueG1sUEsBAgAAFAACAAgANoFZUx9UimowAwAAxw4AACIAAAAAAAAAAQAAAAAAGQUAAG5vbmUvZmxhc2hfcHVibGlzaGluZ19zZXR0aW5ncy54bWxQSwECAAAUAAIACAA2gVlTcVeUnRUBAADRAgAAHAAAAAAAAAABAAAAAACJCAAAbm9uZS9mbGFzaF9za2luX3NldHRpbmdzLnhtbFBLAQIAABQAAgAIADaBWVPXm3CWKwMAAG8OAAAhAAAAAAAAAAEAAAAAANgJAABub25lL2h0bWxfcHVibGlzaGluZ19zZXR0aW5ncy54bWxQSwECAAAUAAIACAA2gVlTjnP2+moAAADlAAAAGgAAAAAAAAABAAAAAABCDQAAbm9uZS9odG1sX3NraW5fc2V0dGluZ3MuanNQSwECAAAUAAIACAA2gVlTvH0190oAAABJAAAAFwAAAAAAAAABAAAAAADkDQAAbm9uZS9sb2NhbF9zZXR0aW5ncy54bWxQSwECAAAUAAIACACUWxNTiXO23TkDAABZCQAAHQAAAAAAAAABAAAAAABjDgAAdW5pdmVyc2FsLW5vLXZpZGVvL3BsYXllci54bWxQSwECAAAUAAIACABQgVlTyqMDbmwGAAAoGQAAJgAAAAAAAAABAAAAAADXEQAAdW5pdmVyc2FsLW5vLXZpZGVvL2NvbW1vbl9tZXNzYWdlcy5sbmdQSwECAAAUAAIACABQgVlTtrL3yKUAAACCAQAANwAAAAAAAAABAAAAAACHGAAAdW5pdmVyc2FsLW5vLXZpZGVvL3BsYXliYWNrX2FuZF9uYXZpZ2F0aW9uX3NldHRpbmdzLnhtbFBLAQIAABQAAgAIAFCBWVO0Qdw3lwMAAN4QAAAwAAAAAAAAAAEAAAAAAIEZAAB1bml2ZXJzYWwtbm8tdmlkZW8vZmxhc2hfcHVibGlzaGluZ19zZXR0aW5ncy54bWxQSwECAAAUAAIACABQgVlTzb8LWoUDAADoDAAAKgAAAAAAAAABAAAAAABmHQAAdW5pdmVyc2FsLW5vLXZpZGVvL2ZsYXNoX3NraW5fc2V0dGluZ3MueG1sUEsBAgAAFAACAAgAUIFZU/XJWbuQAwAAaBAAAC8AAAAAAAAAAQAAAAAAMyEAAHVuaXZlcnNhbC1uby12aWRlby9odG1sX3B1Ymxpc2hpbmdfc2V0dGluZ3MueG1sUEsBAgAAFAACAAgAUIFZUzbjIe++AQAAkAYAACgAAAAAAAAAAQAAAAAAECUAAHVuaXZlcnNhbC1uby12aWRlby9odG1sX3NraW5fc2V0dGluZ3MuanNQSwECAAAUAAIACABQgVlTlBOzImkAAABuAAAAJQAAAAAAAAABAAAAAAAUJwAAdW5pdmVyc2FsLW5vLXZpZGVvL2xvY2FsX3NldHRpbmdzLnhtbFBLAQIAABQAAgAIAFCBWVPPNiH4mAgAAHgrAAAgAAAAAAAAAAAAAAAAAMAnAAB1bml2ZXJzYWwtbm8tdmlkZW8vdW5pdmVyc2FsLnBuZ1BLAQIAABQAAgAIAFCBWVOSvlO9SgAAAGwAAAAkAAAAAAAAAAEAAAAAAJYwAAB1bml2ZXJzYWwtbm8tdmlkZW8vdW5pdmVyc2FsLnBuZy54bWxQSwUGAAAAABEAEQBzBQAAIjEAAAAA"/>
  <p:tag name="ISPRING_ULTRA_SCORM_COURCE_TITLE" val="race"/>
  <p:tag name="ISPRING_SCORM_ENDPOINT" val="&lt;endpoint&gt;&lt;enable&gt;0&lt;/enable&gt;&lt;lrs&gt;http://&lt;/lrs&gt;&lt;auth&gt;0&lt;/auth&gt;&lt;login&gt;&lt;/login&gt;&lt;password&gt;&lt;/password&gt;&lt;key&gt;&lt;/key&gt;&lt;name&gt;&lt;/name&gt;&lt;email&gt;&lt;/email&gt;&lt;/endpoint&gt;&#10;"/>
  <p:tag name="ISPRING_OUTPUT_FOLDER" val="[[&quot; q\uFFFD\u0000{8F30AC70-3669-4540-98E3-CD48A28AF1CE}&quot;,&quot;E:\\StateOfAging\\Reports\\Final_HTML&quot;],[&quot;7\uFFFD\uFFFD&lt;{C06B8A2E-2B22-4F41-B2C8-1C85137133D7}&quot;,&quot;E:\\StateOfAging\\Report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no-video&quot;,&quot;studioSettings&quot;:{&quot;useMobileViewer&quot;:&quot;T_FALSE&quot;}},&quot;advancedSettings&quot;:{&quot;enableTextAllocation&quot;:&quot;T_TRUE&quot;,&quot;viewingFromLocalDrive&quot;:&quot;T_TRUE&quot;,&quot;contentScale&quot;:75,&quot;contentScaleMode&quot;:&quot;ORIGINAL_SIZ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
  <p:tag name="ISPRING_SCORM_RATE_QUIZZES" val="0"/>
  <p:tag name="ISPRING_SCORM_PASSING_SCORE" val="53.000000"/>
  <p:tag name="ISPRING_PRESENTATION_TITLE" val="race"/>
</p:tagLst>
</file>

<file path=ppt/tags/tag10.xml><?xml version="1.0" encoding="utf-8"?>
<p:tagLst xmlns:a="http://schemas.openxmlformats.org/drawingml/2006/main" xmlns:r="http://schemas.openxmlformats.org/officeDocument/2006/relationships" xmlns:p="http://schemas.openxmlformats.org/presentationml/2006/main">
  <p:tag name="GENSWF_SLIDE_UID" val="{C7A19A41-612A-4A40-88A9-82FA859336A8}:286"/>
</p:tagLst>
</file>

<file path=ppt/tags/tag11.xml><?xml version="1.0" encoding="utf-8"?>
<p:tagLst xmlns:a="http://schemas.openxmlformats.org/drawingml/2006/main" xmlns:r="http://schemas.openxmlformats.org/officeDocument/2006/relationships" xmlns:p="http://schemas.openxmlformats.org/presentationml/2006/main">
  <p:tag name="GENSWF_SLIDE_UID" val="{3BE7A5B2-0482-4AB4-919F-A20BAA72EF8B}:287"/>
</p:tagLst>
</file>

<file path=ppt/tags/tag12.xml><?xml version="1.0" encoding="utf-8"?>
<p:tagLst xmlns:a="http://schemas.openxmlformats.org/drawingml/2006/main" xmlns:r="http://schemas.openxmlformats.org/officeDocument/2006/relationships" xmlns:p="http://schemas.openxmlformats.org/presentationml/2006/main">
  <p:tag name="GENSWF_SLIDE_UID" val="{6589EEE9-733E-45F3-AF93-A54715D862A6}:288"/>
</p:tagLst>
</file>

<file path=ppt/tags/tag13.xml><?xml version="1.0" encoding="utf-8"?>
<p:tagLst xmlns:a="http://schemas.openxmlformats.org/drawingml/2006/main" xmlns:r="http://schemas.openxmlformats.org/officeDocument/2006/relationships" xmlns:p="http://schemas.openxmlformats.org/presentationml/2006/main">
  <p:tag name="GENSWF_SLIDE_UID" val="{625482C1-DADD-40A8-802C-342122E26DB3}:260"/>
</p:tagLst>
</file>

<file path=ppt/tags/tag14.xml><?xml version="1.0" encoding="utf-8"?>
<p:tagLst xmlns:a="http://schemas.openxmlformats.org/drawingml/2006/main" xmlns:r="http://schemas.openxmlformats.org/officeDocument/2006/relationships" xmlns:p="http://schemas.openxmlformats.org/presentationml/2006/main">
  <p:tag name="GENSWF_SLIDE_UID" val="{F10A24CD-62ED-4088-8F04-C5CBF8699AC8}:263"/>
</p:tagLst>
</file>

<file path=ppt/tags/tag15.xml><?xml version="1.0" encoding="utf-8"?>
<p:tagLst xmlns:a="http://schemas.openxmlformats.org/drawingml/2006/main" xmlns:r="http://schemas.openxmlformats.org/officeDocument/2006/relationships" xmlns:p="http://schemas.openxmlformats.org/presentationml/2006/main">
  <p:tag name="GENSWF_SLIDE_UID" val="{A0B83099-E046-420C-A0E1-E3A990300C29}:261"/>
</p:tagLst>
</file>

<file path=ppt/tags/tag16.xml><?xml version="1.0" encoding="utf-8"?>
<p:tagLst xmlns:a="http://schemas.openxmlformats.org/drawingml/2006/main" xmlns:r="http://schemas.openxmlformats.org/officeDocument/2006/relationships" xmlns:p="http://schemas.openxmlformats.org/presentationml/2006/main">
  <p:tag name="GENSWF_SLIDE_UID" val="{9925AB44-19D6-4926-A8FF-B6D978C656A9}:262"/>
</p:tagLst>
</file>

<file path=ppt/tags/tag17.xml><?xml version="1.0" encoding="utf-8"?>
<p:tagLst xmlns:a="http://schemas.openxmlformats.org/drawingml/2006/main" xmlns:r="http://schemas.openxmlformats.org/officeDocument/2006/relationships" xmlns:p="http://schemas.openxmlformats.org/presentationml/2006/main">
  <p:tag name="GENSWF_SLIDE_UID" val="{97776F6A-3538-49CD-8745-8AB76021D3BB}:266"/>
</p:tagLst>
</file>

<file path=ppt/tags/tag18.xml><?xml version="1.0" encoding="utf-8"?>
<p:tagLst xmlns:a="http://schemas.openxmlformats.org/drawingml/2006/main" xmlns:r="http://schemas.openxmlformats.org/officeDocument/2006/relationships" xmlns:p="http://schemas.openxmlformats.org/presentationml/2006/main">
  <p:tag name="GENSWF_SLIDE_UID" val="{67E20A09-3BC3-42A9-BDE4-63DC9D463316}:267"/>
</p:tagLst>
</file>

<file path=ppt/tags/tag19.xml><?xml version="1.0" encoding="utf-8"?>
<p:tagLst xmlns:a="http://schemas.openxmlformats.org/drawingml/2006/main" xmlns:r="http://schemas.openxmlformats.org/officeDocument/2006/relationships" xmlns:p="http://schemas.openxmlformats.org/presentationml/2006/main">
  <p:tag name="GENSWF_SLIDE_UID" val="{0A3D472B-FD5E-40C5-B613-B068A51161FE}:269"/>
</p:tagLst>
</file>

<file path=ppt/tags/tag2.xml><?xml version="1.0" encoding="utf-8"?>
<p:tagLst xmlns:a="http://schemas.openxmlformats.org/drawingml/2006/main" xmlns:r="http://schemas.openxmlformats.org/officeDocument/2006/relationships" xmlns:p="http://schemas.openxmlformats.org/presentationml/2006/main">
  <p:tag name="GENSWF_SLIDE_UID" val="{A5D70136-89C9-4CDB-8BA4-0DC843B7C026}:265"/>
</p:tagLst>
</file>

<file path=ppt/tags/tag20.xml><?xml version="1.0" encoding="utf-8"?>
<p:tagLst xmlns:a="http://schemas.openxmlformats.org/drawingml/2006/main" xmlns:r="http://schemas.openxmlformats.org/officeDocument/2006/relationships" xmlns:p="http://schemas.openxmlformats.org/presentationml/2006/main">
  <p:tag name="GENSWF_SLIDE_UID" val="{C3B2FCD2-221B-4022-9B14-45B030F4D88E}:270"/>
</p:tagLst>
</file>

<file path=ppt/tags/tag21.xml><?xml version="1.0" encoding="utf-8"?>
<p:tagLst xmlns:a="http://schemas.openxmlformats.org/drawingml/2006/main" xmlns:r="http://schemas.openxmlformats.org/officeDocument/2006/relationships" xmlns:p="http://schemas.openxmlformats.org/presentationml/2006/main">
  <p:tag name="GENSWF_SLIDE_UID" val="{B707EDE5-12B2-4C6F-AC2E-C8989E9D281F}:271"/>
</p:tagLst>
</file>

<file path=ppt/tags/tag22.xml><?xml version="1.0" encoding="utf-8"?>
<p:tagLst xmlns:a="http://schemas.openxmlformats.org/drawingml/2006/main" xmlns:r="http://schemas.openxmlformats.org/officeDocument/2006/relationships" xmlns:p="http://schemas.openxmlformats.org/presentationml/2006/main">
  <p:tag name="GENSWF_SLIDE_UID" val="{65B81C6D-EF0A-48EB-9A1C-26482BC22FE0}:272"/>
</p:tagLst>
</file>

<file path=ppt/tags/tag23.xml><?xml version="1.0" encoding="utf-8"?>
<p:tagLst xmlns:a="http://schemas.openxmlformats.org/drawingml/2006/main" xmlns:r="http://schemas.openxmlformats.org/officeDocument/2006/relationships" xmlns:p="http://schemas.openxmlformats.org/presentationml/2006/main">
  <p:tag name="GENSWF_SLIDE_UID" val="{F2DF2954-FCDB-4910-84BE-7BFE800E747E}:273"/>
</p:tagLst>
</file>

<file path=ppt/tags/tag24.xml><?xml version="1.0" encoding="utf-8"?>
<p:tagLst xmlns:a="http://schemas.openxmlformats.org/drawingml/2006/main" xmlns:r="http://schemas.openxmlformats.org/officeDocument/2006/relationships" xmlns:p="http://schemas.openxmlformats.org/presentationml/2006/main">
  <p:tag name="GENSWF_SLIDE_UID" val="{100100C6-220B-41AB-9FBC-34BC831B8874}:333"/>
</p:tagLst>
</file>

<file path=ppt/tags/tag25.xml><?xml version="1.0" encoding="utf-8"?>
<p:tagLst xmlns:a="http://schemas.openxmlformats.org/drawingml/2006/main" xmlns:r="http://schemas.openxmlformats.org/officeDocument/2006/relationships" xmlns:p="http://schemas.openxmlformats.org/presentationml/2006/main">
  <p:tag name="GENSWF_SLIDE_UID" val="{8F5F1F40-3EF3-43C2-BEB9-395AD28DA84C}:335"/>
</p:tagLst>
</file>

<file path=ppt/tags/tag26.xml><?xml version="1.0" encoding="utf-8"?>
<p:tagLst xmlns:a="http://schemas.openxmlformats.org/drawingml/2006/main" xmlns:r="http://schemas.openxmlformats.org/officeDocument/2006/relationships" xmlns:p="http://schemas.openxmlformats.org/presentationml/2006/main">
  <p:tag name="GENSWF_SLIDE_UID" val="{36E02FDE-1BAF-494D-8FCE-A2C6C11EE0CE}:274"/>
</p:tagLst>
</file>

<file path=ppt/tags/tag27.xml><?xml version="1.0" encoding="utf-8"?>
<p:tagLst xmlns:a="http://schemas.openxmlformats.org/drawingml/2006/main" xmlns:r="http://schemas.openxmlformats.org/officeDocument/2006/relationships" xmlns:p="http://schemas.openxmlformats.org/presentationml/2006/main">
  <p:tag name="GENSWF_SLIDE_UID" val="{4F460A7C-EE80-4F60-8003-27E8753F39DE}:275"/>
</p:tagLst>
</file>

<file path=ppt/tags/tag28.xml><?xml version="1.0" encoding="utf-8"?>
<p:tagLst xmlns:a="http://schemas.openxmlformats.org/drawingml/2006/main" xmlns:r="http://schemas.openxmlformats.org/officeDocument/2006/relationships" xmlns:p="http://schemas.openxmlformats.org/presentationml/2006/main">
  <p:tag name="GENSWF_SLIDE_UID" val="{C007A2E1-B845-4284-9A19-E3BB46C16394}:370"/>
</p:tagLst>
</file>

<file path=ppt/tags/tag29.xml><?xml version="1.0" encoding="utf-8"?>
<p:tagLst xmlns:a="http://schemas.openxmlformats.org/drawingml/2006/main" xmlns:r="http://schemas.openxmlformats.org/officeDocument/2006/relationships" xmlns:p="http://schemas.openxmlformats.org/presentationml/2006/main">
  <p:tag name="GENSWF_SLIDE_UID" val="{225A57B9-4DA1-4097-902D-920151D702C2}:371"/>
</p:tagLst>
</file>

<file path=ppt/tags/tag3.xml><?xml version="1.0" encoding="utf-8"?>
<p:tagLst xmlns:a="http://schemas.openxmlformats.org/drawingml/2006/main" xmlns:r="http://schemas.openxmlformats.org/officeDocument/2006/relationships" xmlns:p="http://schemas.openxmlformats.org/presentationml/2006/main">
  <p:tag name="GENSWF_SLIDE_UID" val="{16981C2E-2085-4F15-8215-1FD864BF3747}:385"/>
</p:tagLst>
</file>

<file path=ppt/tags/tag30.xml><?xml version="1.0" encoding="utf-8"?>
<p:tagLst xmlns:a="http://schemas.openxmlformats.org/drawingml/2006/main" xmlns:r="http://schemas.openxmlformats.org/officeDocument/2006/relationships" xmlns:p="http://schemas.openxmlformats.org/presentationml/2006/main">
  <p:tag name="GENSWF_SLIDE_UID" val="{0F61347C-2072-4F06-95F4-FFA923E768C5}:331"/>
</p:tagLst>
</file>

<file path=ppt/tags/tag31.xml><?xml version="1.0" encoding="utf-8"?>
<p:tagLst xmlns:a="http://schemas.openxmlformats.org/drawingml/2006/main" xmlns:r="http://schemas.openxmlformats.org/officeDocument/2006/relationships" xmlns:p="http://schemas.openxmlformats.org/presentationml/2006/main">
  <p:tag name="GENSWF_SLIDE_UID" val="{A63021CE-DF96-4DD5-8454-3149F1AF3776}:329"/>
</p:tagLst>
</file>

<file path=ppt/tags/tag32.xml><?xml version="1.0" encoding="utf-8"?>
<p:tagLst xmlns:a="http://schemas.openxmlformats.org/drawingml/2006/main" xmlns:r="http://schemas.openxmlformats.org/officeDocument/2006/relationships" xmlns:p="http://schemas.openxmlformats.org/presentationml/2006/main">
  <p:tag name="GENSWF_SLIDE_UID" val="{06B4B0AF-B66A-433C-B26B-32BDE8EC2258}:330"/>
</p:tagLst>
</file>

<file path=ppt/tags/tag33.xml><?xml version="1.0" encoding="utf-8"?>
<p:tagLst xmlns:a="http://schemas.openxmlformats.org/drawingml/2006/main" xmlns:r="http://schemas.openxmlformats.org/officeDocument/2006/relationships" xmlns:p="http://schemas.openxmlformats.org/presentationml/2006/main">
  <p:tag name="GENSWF_SLIDE_UID" val="{0C1491DE-196D-4406-B4DC-527D0152F44C}:281"/>
</p:tagLst>
</file>

<file path=ppt/tags/tag34.xml><?xml version="1.0" encoding="utf-8"?>
<p:tagLst xmlns:a="http://schemas.openxmlformats.org/drawingml/2006/main" xmlns:r="http://schemas.openxmlformats.org/officeDocument/2006/relationships" xmlns:p="http://schemas.openxmlformats.org/presentationml/2006/main">
  <p:tag name="GENSWF_SLIDE_UID" val="{6A683FA7-5B66-4BF7-A45A-49E9C31476AF}:280"/>
</p:tagLst>
</file>

<file path=ppt/tags/tag35.xml><?xml version="1.0" encoding="utf-8"?>
<p:tagLst xmlns:a="http://schemas.openxmlformats.org/drawingml/2006/main" xmlns:r="http://schemas.openxmlformats.org/officeDocument/2006/relationships" xmlns:p="http://schemas.openxmlformats.org/presentationml/2006/main">
  <p:tag name="GENSWF_SLIDE_UID" val="{4C267172-0DC4-4ABA-ACB3-641B104180EC}:372"/>
</p:tagLst>
</file>

<file path=ppt/tags/tag36.xml><?xml version="1.0" encoding="utf-8"?>
<p:tagLst xmlns:a="http://schemas.openxmlformats.org/drawingml/2006/main" xmlns:r="http://schemas.openxmlformats.org/officeDocument/2006/relationships" xmlns:p="http://schemas.openxmlformats.org/presentationml/2006/main">
  <p:tag name="GENSWF_SLIDE_UID" val="{D1828037-B131-41FD-81E6-D5FCE277C638}:279"/>
</p:tagLst>
</file>

<file path=ppt/tags/tag37.xml><?xml version="1.0" encoding="utf-8"?>
<p:tagLst xmlns:a="http://schemas.openxmlformats.org/drawingml/2006/main" xmlns:r="http://schemas.openxmlformats.org/officeDocument/2006/relationships" xmlns:p="http://schemas.openxmlformats.org/presentationml/2006/main">
  <p:tag name="GENSWF_SLIDE_UID" val="{CDF9FA22-2EC9-41E3-80D8-37242C85FD0C}:293"/>
</p:tagLst>
</file>

<file path=ppt/tags/tag38.xml><?xml version="1.0" encoding="utf-8"?>
<p:tagLst xmlns:a="http://schemas.openxmlformats.org/drawingml/2006/main" xmlns:r="http://schemas.openxmlformats.org/officeDocument/2006/relationships" xmlns:p="http://schemas.openxmlformats.org/presentationml/2006/main">
  <p:tag name="GENSWF_SLIDE_UID" val="{0ACAC58F-845C-4362-8CAC-9D408D353D15}:294"/>
</p:tagLst>
</file>

<file path=ppt/tags/tag39.xml><?xml version="1.0" encoding="utf-8"?>
<p:tagLst xmlns:a="http://schemas.openxmlformats.org/drawingml/2006/main" xmlns:r="http://schemas.openxmlformats.org/officeDocument/2006/relationships" xmlns:p="http://schemas.openxmlformats.org/presentationml/2006/main">
  <p:tag name="GENSWF_SLIDE_UID" val="{25C5CDFC-0CBA-4894-97ED-BC1060DBAB92}:295"/>
</p:tagLst>
</file>

<file path=ppt/tags/tag4.xml><?xml version="1.0" encoding="utf-8"?>
<p:tagLst xmlns:a="http://schemas.openxmlformats.org/drawingml/2006/main" xmlns:r="http://schemas.openxmlformats.org/officeDocument/2006/relationships" xmlns:p="http://schemas.openxmlformats.org/presentationml/2006/main">
  <p:tag name="GENSWF_SLIDE_UID" val="{659F5992-6EA2-4E91-9333-A1F853A11C98}:258"/>
</p:tagLst>
</file>

<file path=ppt/tags/tag40.xml><?xml version="1.0" encoding="utf-8"?>
<p:tagLst xmlns:a="http://schemas.openxmlformats.org/drawingml/2006/main" xmlns:r="http://schemas.openxmlformats.org/officeDocument/2006/relationships" xmlns:p="http://schemas.openxmlformats.org/presentationml/2006/main">
  <p:tag name="GENSWF_SLIDE_UID" val="{371EA7A6-A7E6-48BB-86C2-EE9FD3BDB3E9}:264"/>
</p:tagLst>
</file>

<file path=ppt/tags/tag41.xml><?xml version="1.0" encoding="utf-8"?>
<p:tagLst xmlns:a="http://schemas.openxmlformats.org/drawingml/2006/main" xmlns:r="http://schemas.openxmlformats.org/officeDocument/2006/relationships" xmlns:p="http://schemas.openxmlformats.org/presentationml/2006/main">
  <p:tag name="GENSWF_SLIDE_UID" val="{C16E00DE-9303-4374-A21D-2D3730CD57F3}:296"/>
</p:tagLst>
</file>

<file path=ppt/tags/tag42.xml><?xml version="1.0" encoding="utf-8"?>
<p:tagLst xmlns:a="http://schemas.openxmlformats.org/drawingml/2006/main" xmlns:r="http://schemas.openxmlformats.org/officeDocument/2006/relationships" xmlns:p="http://schemas.openxmlformats.org/presentationml/2006/main">
  <p:tag name="GENSWF_SLIDE_UID" val="{A8906DB6-7858-45D8-A41F-FAA4E2A91B40}:297"/>
</p:tagLst>
</file>

<file path=ppt/tags/tag43.xml><?xml version="1.0" encoding="utf-8"?>
<p:tagLst xmlns:a="http://schemas.openxmlformats.org/drawingml/2006/main" xmlns:r="http://schemas.openxmlformats.org/officeDocument/2006/relationships" xmlns:p="http://schemas.openxmlformats.org/presentationml/2006/main">
  <p:tag name="GENSWF_SLIDE_UID" val="{18283585-3DB5-4D1E-AE04-7CAD0FB5391A}:298"/>
</p:tagLst>
</file>

<file path=ppt/tags/tag44.xml><?xml version="1.0" encoding="utf-8"?>
<p:tagLst xmlns:a="http://schemas.openxmlformats.org/drawingml/2006/main" xmlns:r="http://schemas.openxmlformats.org/officeDocument/2006/relationships" xmlns:p="http://schemas.openxmlformats.org/presentationml/2006/main">
  <p:tag name="GENSWF_SLIDE_UID" val="{13D7B952-DA96-4283-A973-DEF74422C6EE}:299"/>
</p:tagLst>
</file>

<file path=ppt/tags/tag45.xml><?xml version="1.0" encoding="utf-8"?>
<p:tagLst xmlns:a="http://schemas.openxmlformats.org/drawingml/2006/main" xmlns:r="http://schemas.openxmlformats.org/officeDocument/2006/relationships" xmlns:p="http://schemas.openxmlformats.org/presentationml/2006/main">
  <p:tag name="GENSWF_SLIDE_UID" val="{5F1D29E7-550A-4311-959D-D4FF37C766CC}:268"/>
</p:tagLst>
</file>

<file path=ppt/tags/tag46.xml><?xml version="1.0" encoding="utf-8"?>
<p:tagLst xmlns:a="http://schemas.openxmlformats.org/drawingml/2006/main" xmlns:r="http://schemas.openxmlformats.org/officeDocument/2006/relationships" xmlns:p="http://schemas.openxmlformats.org/presentationml/2006/main">
  <p:tag name="GENSWF_SLIDE_UID" val="{A042C2B2-96CE-4931-9F5D-8D7D88A83355}:384"/>
</p:tagLst>
</file>

<file path=ppt/tags/tag47.xml><?xml version="1.0" encoding="utf-8"?>
<p:tagLst xmlns:a="http://schemas.openxmlformats.org/drawingml/2006/main" xmlns:r="http://schemas.openxmlformats.org/officeDocument/2006/relationships" xmlns:p="http://schemas.openxmlformats.org/presentationml/2006/main">
  <p:tag name="GENSWF_SLIDE_UID" val="{6B6279D0-BC02-43DF-BF75-C9D366EB96D2}:325"/>
</p:tagLst>
</file>

<file path=ppt/tags/tag48.xml><?xml version="1.0" encoding="utf-8"?>
<p:tagLst xmlns:a="http://schemas.openxmlformats.org/drawingml/2006/main" xmlns:r="http://schemas.openxmlformats.org/officeDocument/2006/relationships" xmlns:p="http://schemas.openxmlformats.org/presentationml/2006/main">
  <p:tag name="GENSWF_SLIDE_UID" val="{DFD3DEC8-0324-4A91-9C48-C4870E2DD7C1}:447"/>
</p:tagLst>
</file>

<file path=ppt/tags/tag49.xml><?xml version="1.0" encoding="utf-8"?>
<p:tagLst xmlns:a="http://schemas.openxmlformats.org/drawingml/2006/main" xmlns:r="http://schemas.openxmlformats.org/officeDocument/2006/relationships" xmlns:p="http://schemas.openxmlformats.org/presentationml/2006/main">
  <p:tag name="GENSWF_SLIDE_UID" val="{D9FA177A-4E34-4C28-BBBA-3789948F94F1}:448"/>
</p:tagLst>
</file>

<file path=ppt/tags/tag5.xml><?xml version="1.0" encoding="utf-8"?>
<p:tagLst xmlns:a="http://schemas.openxmlformats.org/drawingml/2006/main" xmlns:r="http://schemas.openxmlformats.org/officeDocument/2006/relationships" xmlns:p="http://schemas.openxmlformats.org/presentationml/2006/main">
  <p:tag name="GENSWF_SLIDE_UID" val="{5E3DBF7C-0048-4311-8CBC-F772F3C70DCF}:259"/>
</p:tagLst>
</file>

<file path=ppt/tags/tag50.xml><?xml version="1.0" encoding="utf-8"?>
<p:tagLst xmlns:a="http://schemas.openxmlformats.org/drawingml/2006/main" xmlns:r="http://schemas.openxmlformats.org/officeDocument/2006/relationships" xmlns:p="http://schemas.openxmlformats.org/presentationml/2006/main">
  <p:tag name="GENSWF_SLIDE_UID" val="{6FEE5058-83FA-4623-A611-C8D78540CC37}:449"/>
</p:tagLst>
</file>

<file path=ppt/tags/tag51.xml><?xml version="1.0" encoding="utf-8"?>
<p:tagLst xmlns:a="http://schemas.openxmlformats.org/drawingml/2006/main" xmlns:r="http://schemas.openxmlformats.org/officeDocument/2006/relationships" xmlns:p="http://schemas.openxmlformats.org/presentationml/2006/main">
  <p:tag name="GENSWF_SLIDE_UID" val="{83E2C284-FA7C-4EC3-8B33-081F9520A3E1}:328"/>
</p:tagLst>
</file>

<file path=ppt/tags/tag52.xml><?xml version="1.0" encoding="utf-8"?>
<p:tagLst xmlns:a="http://schemas.openxmlformats.org/drawingml/2006/main" xmlns:r="http://schemas.openxmlformats.org/officeDocument/2006/relationships" xmlns:p="http://schemas.openxmlformats.org/presentationml/2006/main">
  <p:tag name="GENSWF_SLIDE_UID" val="{84D3101F-3046-4C80-B54A-613C02692A5E}:450"/>
</p:tagLst>
</file>

<file path=ppt/tags/tag53.xml><?xml version="1.0" encoding="utf-8"?>
<p:tagLst xmlns:a="http://schemas.openxmlformats.org/drawingml/2006/main" xmlns:r="http://schemas.openxmlformats.org/officeDocument/2006/relationships" xmlns:p="http://schemas.openxmlformats.org/presentationml/2006/main">
  <p:tag name="GENSWF_SLIDE_UID" val="{0B1F6827-A9FF-4DCC-A1D2-41AB6DBFF4AC}:379"/>
</p:tagLst>
</file>

<file path=ppt/tags/tag54.xml><?xml version="1.0" encoding="utf-8"?>
<p:tagLst xmlns:a="http://schemas.openxmlformats.org/drawingml/2006/main" xmlns:r="http://schemas.openxmlformats.org/officeDocument/2006/relationships" xmlns:p="http://schemas.openxmlformats.org/presentationml/2006/main">
  <p:tag name="GENSWF_SLIDE_UID" val="{9396B20F-BF71-4BBB-BE14-2F80A947FA6F}:454"/>
</p:tagLst>
</file>

<file path=ppt/tags/tag55.xml><?xml version="1.0" encoding="utf-8"?>
<p:tagLst xmlns:a="http://schemas.openxmlformats.org/drawingml/2006/main" xmlns:r="http://schemas.openxmlformats.org/officeDocument/2006/relationships" xmlns:p="http://schemas.openxmlformats.org/presentationml/2006/main">
  <p:tag name="GENSWF_SLIDE_UID" val="{5D5219E7-065B-474A-B18D-7E521133ECB3}:453"/>
</p:tagLst>
</file>

<file path=ppt/tags/tag56.xml><?xml version="1.0" encoding="utf-8"?>
<p:tagLst xmlns:a="http://schemas.openxmlformats.org/drawingml/2006/main" xmlns:r="http://schemas.openxmlformats.org/officeDocument/2006/relationships" xmlns:p="http://schemas.openxmlformats.org/presentationml/2006/main">
  <p:tag name="GENSWF_SLIDE_UID" val="{3D1BBA0D-FB94-4903-9EF9-195B112D67BA}:451"/>
</p:tagLst>
</file>

<file path=ppt/tags/tag57.xml><?xml version="1.0" encoding="utf-8"?>
<p:tagLst xmlns:a="http://schemas.openxmlformats.org/drawingml/2006/main" xmlns:r="http://schemas.openxmlformats.org/officeDocument/2006/relationships" xmlns:p="http://schemas.openxmlformats.org/presentationml/2006/main">
  <p:tag name="GENSWF_SLIDE_UID" val="{1DAF1514-6FC7-4FD0-8869-0142296FD542}:452"/>
</p:tagLst>
</file>

<file path=ppt/tags/tag58.xml><?xml version="1.0" encoding="utf-8"?>
<p:tagLst xmlns:a="http://schemas.openxmlformats.org/drawingml/2006/main" xmlns:r="http://schemas.openxmlformats.org/officeDocument/2006/relationships" xmlns:p="http://schemas.openxmlformats.org/presentationml/2006/main">
  <p:tag name="GENSWF_SLIDE_UID" val="{433E7199-FEF1-44A2-BCB2-A0054487EAB0}:346"/>
</p:tagLst>
</file>

<file path=ppt/tags/tag59.xml><?xml version="1.0" encoding="utf-8"?>
<p:tagLst xmlns:a="http://schemas.openxmlformats.org/drawingml/2006/main" xmlns:r="http://schemas.openxmlformats.org/officeDocument/2006/relationships" xmlns:p="http://schemas.openxmlformats.org/presentationml/2006/main">
  <p:tag name="GENSWF_SLIDE_UID" val="{4D8007C4-0DBB-4DEB-AEE6-50BCA4D181AE}:347"/>
</p:tagLst>
</file>

<file path=ppt/tags/tag6.xml><?xml version="1.0" encoding="utf-8"?>
<p:tagLst xmlns:a="http://schemas.openxmlformats.org/drawingml/2006/main" xmlns:r="http://schemas.openxmlformats.org/officeDocument/2006/relationships" xmlns:p="http://schemas.openxmlformats.org/presentationml/2006/main">
  <p:tag name="GENSWF_SLIDE_UID" val="{E9EC20CE-B4CF-4FD1-941B-4CDE3D19497A}:285"/>
</p:tagLst>
</file>

<file path=ppt/tags/tag7.xml><?xml version="1.0" encoding="utf-8"?>
<p:tagLst xmlns:a="http://schemas.openxmlformats.org/drawingml/2006/main" xmlns:r="http://schemas.openxmlformats.org/officeDocument/2006/relationships" xmlns:p="http://schemas.openxmlformats.org/presentationml/2006/main">
  <p:tag name="GENSWF_SLIDE_UID" val="{93031D2E-C652-4DA3-8431-838B9BAB73E7}:256"/>
</p:tagLst>
</file>

<file path=ppt/tags/tag8.xml><?xml version="1.0" encoding="utf-8"?>
<p:tagLst xmlns:a="http://schemas.openxmlformats.org/drawingml/2006/main" xmlns:r="http://schemas.openxmlformats.org/officeDocument/2006/relationships" xmlns:p="http://schemas.openxmlformats.org/presentationml/2006/main">
  <p:tag name="GENSWF_SLIDE_UID" val="{58264FE2-17DC-4094-B3E9-8104A377839B}:291"/>
</p:tagLst>
</file>

<file path=ppt/tags/tag9.xml><?xml version="1.0" encoding="utf-8"?>
<p:tagLst xmlns:a="http://schemas.openxmlformats.org/drawingml/2006/main" xmlns:r="http://schemas.openxmlformats.org/officeDocument/2006/relationships" xmlns:p="http://schemas.openxmlformats.org/presentationml/2006/main">
  <p:tag name="GENSWF_SLIDE_UID" val="{0BEB5FA2-3A5B-48D8-983A-B04D11EE5695}:289"/>
</p:tagLst>
</file>

<file path=ppt/theme/theme1.xml><?xml version="1.0" encoding="utf-8"?>
<a:theme xmlns:a="http://schemas.openxmlformats.org/drawingml/2006/main" name="1_SOA_2-21-20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A_10_20_31.potx" id="{DAA203A3-9375-4790-9429-65CA5CAA58EF}" vid="{B6BACA61-E737-41C0-85BC-F25CAD3669DF}"/>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A_10_20_31.potx" id="{DAA203A3-9375-4790-9429-65CA5CAA58EF}" vid="{559C2EDD-9132-495D-9928-E4FA56B75162}"/>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A_10_20_31.potx" id="{DAA203A3-9375-4790-9429-65CA5CAA58EF}" vid="{AD4A62AA-3333-4F8D-BDA0-4FD0CDDE804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35D79CEDD44A74A996B741440C450EE" ma:contentTypeVersion="10" ma:contentTypeDescription="Create a new document." ma:contentTypeScope="" ma:versionID="566db61503762bea5a0653188c36886d">
  <xsd:schema xmlns:xsd="http://www.w3.org/2001/XMLSchema" xmlns:xs="http://www.w3.org/2001/XMLSchema" xmlns:p="http://schemas.microsoft.com/office/2006/metadata/properties" xmlns:ns3="c782bfcd-7dc2-4818-affd-7744ae23e104" xmlns:ns4="d9e01fb0-8f4f-4db2-a64a-2a5788ed58f5" targetNamespace="http://schemas.microsoft.com/office/2006/metadata/properties" ma:root="true" ma:fieldsID="b850ce2da8246c1095bad92b8ac9d41d" ns3:_="" ns4:_="">
    <xsd:import namespace="c782bfcd-7dc2-4818-affd-7744ae23e104"/>
    <xsd:import namespace="d9e01fb0-8f4f-4db2-a64a-2a5788ed58f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82bfcd-7dc2-4818-affd-7744ae23e1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e01fb0-8f4f-4db2-a64a-2a5788ed58f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DA33F50-7D6A-45B4-AC25-BE7D7BB3AB2F}">
  <ds:schemaRefs>
    <ds:schemaRef ds:uri="http://purl.org/dc/dcmitype/"/>
    <ds:schemaRef ds:uri="http://schemas.microsoft.com/office/infopath/2007/PartnerControls"/>
    <ds:schemaRef ds:uri="http://purl.org/dc/elements/1.1/"/>
    <ds:schemaRef ds:uri="http://schemas.microsoft.com/office/2006/metadata/properties"/>
    <ds:schemaRef ds:uri="c782bfcd-7dc2-4818-affd-7744ae23e104"/>
    <ds:schemaRef ds:uri="http://purl.org/dc/terms/"/>
    <ds:schemaRef ds:uri="http://schemas.microsoft.com/office/2006/documentManagement/types"/>
    <ds:schemaRef ds:uri="http://schemas.openxmlformats.org/package/2006/metadata/core-properties"/>
    <ds:schemaRef ds:uri="d9e01fb0-8f4f-4db2-a64a-2a5788ed58f5"/>
    <ds:schemaRef ds:uri="http://www.w3.org/XML/1998/namespace"/>
  </ds:schemaRefs>
</ds:datastoreItem>
</file>

<file path=customXml/itemProps2.xml><?xml version="1.0" encoding="utf-8"?>
<ds:datastoreItem xmlns:ds="http://schemas.openxmlformats.org/officeDocument/2006/customXml" ds:itemID="{DEBEAEF3-C061-4B01-904C-8C496EF51284}">
  <ds:schemaRefs>
    <ds:schemaRef ds:uri="http://schemas.microsoft.com/sharepoint/v3/contenttype/forms"/>
  </ds:schemaRefs>
</ds:datastoreItem>
</file>

<file path=customXml/itemProps3.xml><?xml version="1.0" encoding="utf-8"?>
<ds:datastoreItem xmlns:ds="http://schemas.openxmlformats.org/officeDocument/2006/customXml" ds:itemID="{09F58E01-58B1-4130-899C-8E3E6E4A60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82bfcd-7dc2-4818-affd-7744ae23e104"/>
    <ds:schemaRef ds:uri="d9e01fb0-8f4f-4db2-a64a-2a5788ed58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SOA_10_20_31</Template>
  <TotalTime>13495</TotalTime>
  <Words>10020</Words>
  <Application>Microsoft Office PowerPoint</Application>
  <PresentationFormat>Widescreen</PresentationFormat>
  <Paragraphs>996</Paragraphs>
  <Slides>58</Slides>
  <Notes>58</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58</vt:i4>
      </vt:variant>
    </vt:vector>
  </HeadingPairs>
  <TitlesOfParts>
    <vt:vector size="67" baseType="lpstr">
      <vt:lpstr>Arial</vt:lpstr>
      <vt:lpstr>Calibri</vt:lpstr>
      <vt:lpstr>Calibri  </vt:lpstr>
      <vt:lpstr>Calibri Light</vt:lpstr>
      <vt:lpstr>Lora</vt:lpstr>
      <vt:lpstr>Symbol</vt:lpstr>
      <vt:lpstr>1_SOA_2-21-20C</vt:lpstr>
      <vt:lpstr>1_Custom Design</vt:lpstr>
      <vt:lpstr>2_Custom Design</vt:lpstr>
      <vt:lpstr>The State of Aging in Portland</vt:lpstr>
      <vt:lpstr>PowerPoint Presentation</vt:lpstr>
      <vt:lpstr>Portland and  Comparison Cities</vt:lpstr>
      <vt:lpstr>Racial Groups Combined and Hispanic added</vt:lpstr>
      <vt:lpstr>Fewer Minorities in the Older Adult Population</vt:lpstr>
      <vt:lpstr>Suburbs and City, by  Race and Hispanic Origin</vt:lpstr>
      <vt:lpstr>Suburbs and City,  Changes by Race  and Hispanic Origin</vt:lpstr>
      <vt:lpstr>Age Structure by Race for the Age 65+  Population of Portland</vt:lpstr>
      <vt:lpstr>PowerPoint Presentation</vt:lpstr>
      <vt:lpstr>PowerPoint Presentation</vt:lpstr>
      <vt:lpstr>PowerPoint Presentation</vt:lpstr>
      <vt:lpstr>White non-Hispanics – Portland (2000-2010)</vt:lpstr>
      <vt:lpstr>Blacks – Portland (2000-2010)</vt:lpstr>
      <vt:lpstr>Hispanics – Portland (2000-2010)</vt:lpstr>
      <vt:lpstr>Asians – Portland (2000-2010) </vt:lpstr>
      <vt:lpstr>Other Racial Groups – Portland (2000)</vt:lpstr>
      <vt:lpstr>Mapping of Race and Diversity</vt:lpstr>
      <vt:lpstr>The Changing Location of Portland’s Age 65+ Black Population</vt:lpstr>
      <vt:lpstr>Change Ratios for the Age 65+ Black Population</vt:lpstr>
      <vt:lpstr>The Changing Location of Portland’s Age 20-44 Black Population</vt:lpstr>
      <vt:lpstr>Change Ratios for the Black Age 20-44 Population</vt:lpstr>
      <vt:lpstr>Change in Number of Black Households by Tenure </vt:lpstr>
      <vt:lpstr>Tabulation of Core and Non-Core Change by owner/renter</vt:lpstr>
      <vt:lpstr>Black Population in 2019 by Block Group</vt:lpstr>
      <vt:lpstr>Portland’s Asian Population is Very Diverse</vt:lpstr>
      <vt:lpstr>Principal Asian Subgroups - Portland and Suburbs</vt:lpstr>
      <vt:lpstr>Mapping of Asians Aged 65+  </vt:lpstr>
      <vt:lpstr>Asian Subgroups and Diversity (All Ages)</vt:lpstr>
      <vt:lpstr>Native Americans, by Tribe in Portland</vt:lpstr>
      <vt:lpstr>Native Americans, Distribution</vt:lpstr>
      <vt:lpstr>Native American, Age/Sex</vt:lpstr>
      <vt:lpstr>Dot Distribution Map of Hispanics by Age</vt:lpstr>
      <vt:lpstr>Age 65+ Hispanic Population</vt:lpstr>
      <vt:lpstr>Growth of the Age 65+ Hispanic Population</vt:lpstr>
      <vt:lpstr>Income by Race and Hispanic Origin</vt:lpstr>
      <vt:lpstr>End of Race Section</vt:lpstr>
      <vt:lpstr>State of Aging in Portland</vt:lpstr>
      <vt:lpstr>Comparing Portland  and Minneapolis</vt:lpstr>
      <vt:lpstr>Age and Race</vt:lpstr>
      <vt:lpstr>Economic Comparisons</vt:lpstr>
      <vt:lpstr>Race by Community for Minneapolis and Portland</vt:lpstr>
      <vt:lpstr>A More Detailed Look</vt:lpstr>
      <vt:lpstr>Gentrification in Portland</vt:lpstr>
      <vt:lpstr>Gentrification in Minneapolis-St. Paul</vt:lpstr>
      <vt:lpstr>End of Portland Minneapolis Comparison</vt:lpstr>
      <vt:lpstr>The State of Aging in Portland</vt:lpstr>
      <vt:lpstr>About The State of Aging in Portland Report and Navigating the Findings</vt:lpstr>
      <vt:lpstr>The Decennial Census</vt:lpstr>
      <vt:lpstr>The American Community Survey (ACS), Summary Tables</vt:lpstr>
      <vt:lpstr>Supertracts</vt:lpstr>
      <vt:lpstr>The American Housing Survey (AHS)</vt:lpstr>
      <vt:lpstr>Comparison Cities</vt:lpstr>
      <vt:lpstr>Geography Issues</vt:lpstr>
      <vt:lpstr>The City and its Inner and Outer Suburbs</vt:lpstr>
      <vt:lpstr>ACS Public Use Microdata</vt:lpstr>
      <vt:lpstr>Nomenclature for State of Aging in Portland Section on Race</vt:lpstr>
      <vt:lpstr>Group Quarters</vt:lpstr>
      <vt:lpstr>End of Section on Data Sources and Geographies</vt:lpstr>
    </vt:vector>
  </TitlesOfParts>
  <Company>Portland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race</dc:title>
  <dc:creator>Deane Lycan</dc:creator>
  <cp:lastModifiedBy>Dick Lycan</cp:lastModifiedBy>
  <cp:revision>286</cp:revision>
  <dcterms:created xsi:type="dcterms:W3CDTF">2019-11-20T20:13:49Z</dcterms:created>
  <dcterms:modified xsi:type="dcterms:W3CDTF">2021-10-26T18:21:13Z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0x010100135D79CEDD44A74A996B741440C450EE</vt:lpwstr>
  </property>
</Properties>
</file>