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notesSlides/notesSlide58.xml" ContentType="application/vnd.openxmlformats-officedocument.presentationml.notesSlide+xml"/>
  <Override PartName="/ppt/tags/tag60.xml" ContentType="application/vnd.openxmlformats-officedocument.presentationml.tags+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 id="2147483685" r:id="rId2"/>
    <p:sldMasterId id="2147483697" r:id="rId3"/>
    <p:sldMasterId id="2147483709" r:id="rId4"/>
  </p:sldMasterIdLst>
  <p:notesMasterIdLst>
    <p:notesMasterId r:id="rId64"/>
  </p:notesMasterIdLst>
  <p:sldIdLst>
    <p:sldId id="348" r:id="rId5"/>
    <p:sldId id="257" r:id="rId6"/>
    <p:sldId id="256" r:id="rId7"/>
    <p:sldId id="258" r:id="rId8"/>
    <p:sldId id="259" r:id="rId9"/>
    <p:sldId id="260" r:id="rId10"/>
    <p:sldId id="268" r:id="rId11"/>
    <p:sldId id="266" r:id="rId12"/>
    <p:sldId id="264" r:id="rId13"/>
    <p:sldId id="265" r:id="rId14"/>
    <p:sldId id="349" r:id="rId15"/>
    <p:sldId id="261" r:id="rId16"/>
    <p:sldId id="262" r:id="rId17"/>
    <p:sldId id="312" r:id="rId18"/>
    <p:sldId id="310" r:id="rId19"/>
    <p:sldId id="263" r:id="rId20"/>
    <p:sldId id="313" r:id="rId21"/>
    <p:sldId id="314" r:id="rId22"/>
    <p:sldId id="315" r:id="rId23"/>
    <p:sldId id="271" r:id="rId24"/>
    <p:sldId id="324" r:id="rId25"/>
    <p:sldId id="270" r:id="rId26"/>
    <p:sldId id="295" r:id="rId27"/>
    <p:sldId id="288" r:id="rId28"/>
    <p:sldId id="276" r:id="rId29"/>
    <p:sldId id="289" r:id="rId30"/>
    <p:sldId id="294" r:id="rId31"/>
    <p:sldId id="284" r:id="rId32"/>
    <p:sldId id="292" r:id="rId33"/>
    <p:sldId id="282" r:id="rId34"/>
    <p:sldId id="323" r:id="rId35"/>
    <p:sldId id="283" r:id="rId36"/>
    <p:sldId id="269" r:id="rId37"/>
    <p:sldId id="297" r:id="rId38"/>
    <p:sldId id="296" r:id="rId39"/>
    <p:sldId id="281" r:id="rId40"/>
    <p:sldId id="316" r:id="rId41"/>
    <p:sldId id="318" r:id="rId42"/>
    <p:sldId id="317" r:id="rId43"/>
    <p:sldId id="300" r:id="rId44"/>
    <p:sldId id="301" r:id="rId45"/>
    <p:sldId id="298" r:id="rId46"/>
    <p:sldId id="303" r:id="rId47"/>
    <p:sldId id="304" r:id="rId48"/>
    <p:sldId id="302" r:id="rId49"/>
    <p:sldId id="293" r:id="rId50"/>
    <p:sldId id="325" r:id="rId51"/>
    <p:sldId id="447" r:id="rId52"/>
    <p:sldId id="448" r:id="rId53"/>
    <p:sldId id="449" r:id="rId54"/>
    <p:sldId id="328" r:id="rId55"/>
    <p:sldId id="450" r:id="rId56"/>
    <p:sldId id="379" r:id="rId57"/>
    <p:sldId id="454" r:id="rId58"/>
    <p:sldId id="453" r:id="rId59"/>
    <p:sldId id="451" r:id="rId60"/>
    <p:sldId id="452" r:id="rId61"/>
    <p:sldId id="346" r:id="rId62"/>
    <p:sldId id="347" r:id="rId63"/>
  </p:sldIdLst>
  <p:sldSz cx="12192000" cy="6858000"/>
  <p:notesSz cx="6858000" cy="9144000"/>
  <p:custDataLst>
    <p:tags r:id="rId6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ck Lycan" initials="DRL" lastIdx="2" clrIdx="0">
    <p:extLst>
      <p:ext uri="{19B8F6BF-5375-455C-9EA6-DF929625EA0E}">
        <p15:presenceInfo xmlns:p15="http://schemas.microsoft.com/office/powerpoint/2012/main" userId="Dick Lycan" providerId="None"/>
      </p:ext>
    </p:extLst>
  </p:cmAuthor>
  <p:cmAuthor id="2" name="Margaret Neal" initials="MN" lastIdx="2" clrIdx="1">
    <p:extLst>
      <p:ext uri="{19B8F6BF-5375-455C-9EA6-DF929625EA0E}">
        <p15:presenceInfo xmlns:p15="http://schemas.microsoft.com/office/powerpoint/2012/main" userId="S-1-5-21-1708537768-823518204-1801674531-87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4B25"/>
    <a:srgbClr val="714B22"/>
    <a:srgbClr val="9B5119"/>
    <a:srgbClr val="FF0000"/>
    <a:srgbClr val="C55B0B"/>
    <a:srgbClr val="EC6C6C"/>
    <a:srgbClr val="CC66FF"/>
    <a:srgbClr val="EF89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097" autoAdjust="0"/>
    <p:restoredTop sz="85891" autoAdjust="0"/>
  </p:normalViewPr>
  <p:slideViewPr>
    <p:cSldViewPr snapToGrid="0">
      <p:cViewPr>
        <p:scale>
          <a:sx n="66" d="100"/>
          <a:sy n="66" d="100"/>
        </p:scale>
        <p:origin x="4540" y="194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tx1">
                    <a:lumMod val="65000"/>
                    <a:lumOff val="35000"/>
                  </a:schemeClr>
                </a:solidFill>
                <a:latin typeface="+mn-lt"/>
                <a:ea typeface="+mn-ea"/>
                <a:cs typeface="+mn-cs"/>
              </a:defRPr>
            </a:pPr>
            <a:r>
              <a:rPr lang="en-US" b="1" dirty="0"/>
              <a:t>Percent Age 65+</a:t>
            </a:r>
          </a:p>
        </c:rich>
      </c:tx>
      <c:overlay val="0"/>
      <c:spPr>
        <a:noFill/>
        <a:ln>
          <a:noFill/>
        </a:ln>
        <a:effectLst/>
      </c:spPr>
      <c:txPr>
        <a:bodyPr rot="0" spcFirstLastPara="1" vertOverflow="ellipsis" vert="horz" wrap="square" anchor="ctr" anchorCtr="1"/>
        <a:lstStyle/>
        <a:p>
          <a:pPr>
            <a:defRPr sz="144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6">
                <a:lumMod val="60000"/>
                <a:lumOff val="40000"/>
              </a:schemeClr>
            </a:solidFill>
            <a:ln>
              <a:noFill/>
            </a:ln>
            <a:effectLst/>
          </c:spPr>
          <c:invertIfNegative val="0"/>
          <c:dPt>
            <c:idx val="1"/>
            <c:invertIfNegative val="0"/>
            <c:bubble3D val="0"/>
            <c:spPr>
              <a:solidFill>
                <a:srgbClr val="7C9CD6"/>
              </a:solidFill>
              <a:ln>
                <a:noFill/>
              </a:ln>
              <a:effectLst/>
            </c:spPr>
            <c:extLst>
              <c:ext xmlns:c16="http://schemas.microsoft.com/office/drawing/2014/chart" uri="{C3380CC4-5D6E-409C-BE32-E72D297353CC}">
                <c16:uniqueId val="{00000001-299C-4EC7-964D-269E83FCFB6B}"/>
              </c:ext>
            </c:extLst>
          </c:dPt>
          <c:dPt>
            <c:idx val="10"/>
            <c:invertIfNegative val="0"/>
            <c:bubble3D val="0"/>
            <c:spPr>
              <a:solidFill>
                <a:schemeClr val="accent1"/>
              </a:solidFill>
              <a:ln>
                <a:noFill/>
              </a:ln>
              <a:effectLst/>
            </c:spPr>
            <c:extLst>
              <c:ext xmlns:c16="http://schemas.microsoft.com/office/drawing/2014/chart" uri="{C3380CC4-5D6E-409C-BE32-E72D297353CC}">
                <c16:uniqueId val="{00000003-299C-4EC7-964D-269E83FCFB6B}"/>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ACS_17_5YR_DP05_with_ann!$C$29:$C$34</c:f>
              <c:strCache>
                <c:ptCount val="6"/>
                <c:pt idx="0">
                  <c:v>Hillsboro, Oregon</c:v>
                </c:pt>
                <c:pt idx="1">
                  <c:v>Portland, Oregon</c:v>
                </c:pt>
                <c:pt idx="2">
                  <c:v>Beaverton, Oregon</c:v>
                </c:pt>
                <c:pt idx="3">
                  <c:v>Gresham, Oregon</c:v>
                </c:pt>
                <c:pt idx="4">
                  <c:v>Portland-Vancouver-Hillsboro, OR-WA Metro Area</c:v>
                </c:pt>
                <c:pt idx="5">
                  <c:v>Vancouver, Washington</c:v>
                </c:pt>
              </c:strCache>
            </c:strRef>
          </c:cat>
          <c:val>
            <c:numRef>
              <c:f>ACS_17_5YR_DP05_with_ann!$H$29:$H$34</c:f>
              <c:numCache>
                <c:formatCode>0.0</c:formatCode>
                <c:ptCount val="6"/>
                <c:pt idx="0">
                  <c:v>9.9749990233993522</c:v>
                </c:pt>
                <c:pt idx="1">
                  <c:v>11.994015842470066</c:v>
                </c:pt>
                <c:pt idx="2">
                  <c:v>12.065614878278131</c:v>
                </c:pt>
                <c:pt idx="3">
                  <c:v>12.725674303944315</c:v>
                </c:pt>
                <c:pt idx="4">
                  <c:v>13.591770404909747</c:v>
                </c:pt>
                <c:pt idx="5">
                  <c:v>14.686130705454714</c:v>
                </c:pt>
              </c:numCache>
            </c:numRef>
          </c:val>
          <c:extLst>
            <c:ext xmlns:c16="http://schemas.microsoft.com/office/drawing/2014/chart" uri="{C3380CC4-5D6E-409C-BE32-E72D297353CC}">
              <c16:uniqueId val="{00000004-299C-4EC7-964D-269E83FCFB6B}"/>
            </c:ext>
          </c:extLst>
        </c:ser>
        <c:dLbls>
          <c:showLegendKey val="0"/>
          <c:showVal val="0"/>
          <c:showCatName val="0"/>
          <c:showSerName val="0"/>
          <c:showPercent val="0"/>
          <c:showBubbleSize val="0"/>
        </c:dLbls>
        <c:gapWidth val="101"/>
        <c:axId val="589994472"/>
        <c:axId val="589996040"/>
      </c:barChart>
      <c:catAx>
        <c:axId val="58999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89996040"/>
        <c:crosses val="autoZero"/>
        <c:auto val="1"/>
        <c:lblAlgn val="ctr"/>
        <c:lblOffset val="100"/>
        <c:noMultiLvlLbl val="0"/>
      </c:catAx>
      <c:valAx>
        <c:axId val="589996040"/>
        <c:scaling>
          <c:orientation val="minMax"/>
          <c:max val="2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89994472"/>
        <c:crosses val="autoZero"/>
        <c:crossBetween val="between"/>
        <c:majorUnit val="2"/>
      </c:valAx>
      <c:spPr>
        <a:solidFill>
          <a:schemeClr val="bg1"/>
        </a:solidFill>
        <a:ln>
          <a:noFill/>
        </a:ln>
        <a:effectLst/>
      </c:spPr>
    </c:plotArea>
    <c:plotVisOnly val="1"/>
    <c:dispBlanksAs val="gap"/>
    <c:showDLblsOverMax val="0"/>
  </c:chart>
  <c:spPr>
    <a:solidFill>
      <a:schemeClr val="bg2"/>
    </a:solidFill>
    <a:ln w="9525" cap="flat" cmpd="sng" algn="ctr">
      <a:solidFill>
        <a:schemeClr val="tx1">
          <a:lumMod val="15000"/>
          <a:lumOff val="85000"/>
        </a:schemeClr>
      </a:solidFill>
      <a:round/>
    </a:ln>
    <a:effectLst/>
  </c:spPr>
  <c:txPr>
    <a:bodyPr/>
    <a:lstStyle/>
    <a:p>
      <a:pPr>
        <a:defRPr sz="12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B06067-61EB-4A3A-97CC-B1DBD9E38616}" type="datetimeFigureOut">
              <a:rPr lang="en-US" smtClean="0"/>
              <a:t>10/26/2021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D928C4-F054-4DB1-B620-EDC3F2AE72F5}" type="slidenum">
              <a:rPr lang="en-US" smtClean="0"/>
              <a:t>‹#›</a:t>
            </a:fld>
            <a:endParaRPr lang="en-US"/>
          </a:p>
        </p:txBody>
      </p:sp>
    </p:spTree>
    <p:extLst>
      <p:ext uri="{BB962C8B-B14F-4D97-AF65-F5344CB8AC3E}">
        <p14:creationId xmlns:p14="http://schemas.microsoft.com/office/powerpoint/2010/main" val="1549248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D928C4-F054-4DB1-B620-EDC3F2AE72F5}" type="slidenum">
              <a:rPr lang="en-US" smtClean="0"/>
              <a:t>1</a:t>
            </a:fld>
            <a:endParaRPr lang="en-US"/>
          </a:p>
        </p:txBody>
      </p:sp>
    </p:spTree>
    <p:extLst>
      <p:ext uri="{BB962C8B-B14F-4D97-AF65-F5344CB8AC3E}">
        <p14:creationId xmlns:p14="http://schemas.microsoft.com/office/powerpoint/2010/main" val="1881137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D928C4-F054-4DB1-B620-EDC3F2AE72F5}" type="slidenum">
              <a:rPr lang="en-US" smtClean="0"/>
              <a:t>10</a:t>
            </a:fld>
            <a:endParaRPr lang="en-US"/>
          </a:p>
        </p:txBody>
      </p:sp>
    </p:spTree>
    <p:extLst>
      <p:ext uri="{BB962C8B-B14F-4D97-AF65-F5344CB8AC3E}">
        <p14:creationId xmlns:p14="http://schemas.microsoft.com/office/powerpoint/2010/main" val="3869721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4AD9F3-D86C-4D53-A80F-248CE6BBE5FA}" type="slidenum">
              <a:rPr lang="en-US" smtClean="0"/>
              <a:t>11</a:t>
            </a:fld>
            <a:endParaRPr lang="en-US"/>
          </a:p>
        </p:txBody>
      </p:sp>
    </p:spTree>
    <p:extLst>
      <p:ext uri="{BB962C8B-B14F-4D97-AF65-F5344CB8AC3E}">
        <p14:creationId xmlns:p14="http://schemas.microsoft.com/office/powerpoint/2010/main" val="2416504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D928C4-F054-4DB1-B620-EDC3F2AE72F5}" type="slidenum">
              <a:rPr lang="en-US" smtClean="0"/>
              <a:t>12</a:t>
            </a:fld>
            <a:endParaRPr lang="en-US"/>
          </a:p>
        </p:txBody>
      </p:sp>
    </p:spTree>
    <p:extLst>
      <p:ext uri="{BB962C8B-B14F-4D97-AF65-F5344CB8AC3E}">
        <p14:creationId xmlns:p14="http://schemas.microsoft.com/office/powerpoint/2010/main" val="359054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9D928C4-F054-4DB1-B620-EDC3F2AE72F5}" type="slidenum">
              <a:rPr lang="en-US" smtClean="0"/>
              <a:t>13</a:t>
            </a:fld>
            <a:endParaRPr lang="en-US"/>
          </a:p>
        </p:txBody>
      </p:sp>
    </p:spTree>
    <p:extLst>
      <p:ext uri="{BB962C8B-B14F-4D97-AF65-F5344CB8AC3E}">
        <p14:creationId xmlns:p14="http://schemas.microsoft.com/office/powerpoint/2010/main" val="395554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D928C4-F054-4DB1-B620-EDC3F2AE72F5}" type="slidenum">
              <a:rPr lang="en-US" smtClean="0"/>
              <a:t>14</a:t>
            </a:fld>
            <a:endParaRPr lang="en-US"/>
          </a:p>
        </p:txBody>
      </p:sp>
    </p:spTree>
    <p:extLst>
      <p:ext uri="{BB962C8B-B14F-4D97-AF65-F5344CB8AC3E}">
        <p14:creationId xmlns:p14="http://schemas.microsoft.com/office/powerpoint/2010/main" val="3108547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D928C4-F054-4DB1-B620-EDC3F2AE72F5}" type="slidenum">
              <a:rPr lang="en-US" smtClean="0"/>
              <a:t>15</a:t>
            </a:fld>
            <a:endParaRPr lang="en-US"/>
          </a:p>
        </p:txBody>
      </p:sp>
    </p:spTree>
    <p:extLst>
      <p:ext uri="{BB962C8B-B14F-4D97-AF65-F5344CB8AC3E}">
        <p14:creationId xmlns:p14="http://schemas.microsoft.com/office/powerpoint/2010/main" val="1564405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D928C4-F054-4DB1-B620-EDC3F2AE72F5}" type="slidenum">
              <a:rPr lang="en-US" smtClean="0"/>
              <a:t>16</a:t>
            </a:fld>
            <a:endParaRPr lang="en-US"/>
          </a:p>
        </p:txBody>
      </p:sp>
    </p:spTree>
    <p:extLst>
      <p:ext uri="{BB962C8B-B14F-4D97-AF65-F5344CB8AC3E}">
        <p14:creationId xmlns:p14="http://schemas.microsoft.com/office/powerpoint/2010/main" val="440578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D928C4-F054-4DB1-B620-EDC3F2AE72F5}" type="slidenum">
              <a:rPr lang="en-US" smtClean="0"/>
              <a:t>17</a:t>
            </a:fld>
            <a:endParaRPr lang="en-US"/>
          </a:p>
        </p:txBody>
      </p:sp>
    </p:spTree>
    <p:extLst>
      <p:ext uri="{BB962C8B-B14F-4D97-AF65-F5344CB8AC3E}">
        <p14:creationId xmlns:p14="http://schemas.microsoft.com/office/powerpoint/2010/main" val="19868663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D928C4-F054-4DB1-B620-EDC3F2AE72F5}" type="slidenum">
              <a:rPr lang="en-US" smtClean="0"/>
              <a:t>18</a:t>
            </a:fld>
            <a:endParaRPr lang="en-US"/>
          </a:p>
        </p:txBody>
      </p:sp>
    </p:spTree>
    <p:extLst>
      <p:ext uri="{BB962C8B-B14F-4D97-AF65-F5344CB8AC3E}">
        <p14:creationId xmlns:p14="http://schemas.microsoft.com/office/powerpoint/2010/main" val="2766519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D928C4-F054-4DB1-B620-EDC3F2AE72F5}" type="slidenum">
              <a:rPr lang="en-US" smtClean="0"/>
              <a:t>19</a:t>
            </a:fld>
            <a:endParaRPr lang="en-US"/>
          </a:p>
        </p:txBody>
      </p:sp>
    </p:spTree>
    <p:extLst>
      <p:ext uri="{BB962C8B-B14F-4D97-AF65-F5344CB8AC3E}">
        <p14:creationId xmlns:p14="http://schemas.microsoft.com/office/powerpoint/2010/main" val="1301685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D928C4-F054-4DB1-B620-EDC3F2AE72F5}" type="slidenum">
              <a:rPr lang="en-US" smtClean="0"/>
              <a:t>2</a:t>
            </a:fld>
            <a:endParaRPr lang="en-US"/>
          </a:p>
        </p:txBody>
      </p:sp>
    </p:spTree>
    <p:extLst>
      <p:ext uri="{BB962C8B-B14F-4D97-AF65-F5344CB8AC3E}">
        <p14:creationId xmlns:p14="http://schemas.microsoft.com/office/powerpoint/2010/main" val="30065925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9D928C4-F054-4DB1-B620-EDC3F2AE72F5}" type="slidenum">
              <a:rPr lang="en-US" smtClean="0"/>
              <a:t>20</a:t>
            </a:fld>
            <a:endParaRPr lang="en-US"/>
          </a:p>
        </p:txBody>
      </p:sp>
    </p:spTree>
    <p:extLst>
      <p:ext uri="{BB962C8B-B14F-4D97-AF65-F5344CB8AC3E}">
        <p14:creationId xmlns:p14="http://schemas.microsoft.com/office/powerpoint/2010/main" val="2236562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D928C4-F054-4DB1-B620-EDC3F2AE72F5}" type="slidenum">
              <a:rPr lang="en-US" smtClean="0"/>
              <a:t>21</a:t>
            </a:fld>
            <a:endParaRPr lang="en-US"/>
          </a:p>
        </p:txBody>
      </p:sp>
    </p:spTree>
    <p:extLst>
      <p:ext uri="{BB962C8B-B14F-4D97-AF65-F5344CB8AC3E}">
        <p14:creationId xmlns:p14="http://schemas.microsoft.com/office/powerpoint/2010/main" val="1017440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89D928C4-F054-4DB1-B620-EDC3F2AE72F5}" type="slidenum">
              <a:rPr lang="en-US" smtClean="0"/>
              <a:t>22</a:t>
            </a:fld>
            <a:endParaRPr lang="en-US"/>
          </a:p>
        </p:txBody>
      </p:sp>
    </p:spTree>
    <p:extLst>
      <p:ext uri="{BB962C8B-B14F-4D97-AF65-F5344CB8AC3E}">
        <p14:creationId xmlns:p14="http://schemas.microsoft.com/office/powerpoint/2010/main" val="14302699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D928C4-F054-4DB1-B620-EDC3F2AE72F5}" type="slidenum">
              <a:rPr lang="en-US" smtClean="0"/>
              <a:t>23</a:t>
            </a:fld>
            <a:endParaRPr lang="en-US"/>
          </a:p>
        </p:txBody>
      </p:sp>
    </p:spTree>
    <p:extLst>
      <p:ext uri="{BB962C8B-B14F-4D97-AF65-F5344CB8AC3E}">
        <p14:creationId xmlns:p14="http://schemas.microsoft.com/office/powerpoint/2010/main" val="36712912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D928C4-F054-4DB1-B620-EDC3F2AE72F5}" type="slidenum">
              <a:rPr lang="en-US" smtClean="0"/>
              <a:t>24</a:t>
            </a:fld>
            <a:endParaRPr lang="en-US"/>
          </a:p>
        </p:txBody>
      </p:sp>
    </p:spTree>
    <p:extLst>
      <p:ext uri="{BB962C8B-B14F-4D97-AF65-F5344CB8AC3E}">
        <p14:creationId xmlns:p14="http://schemas.microsoft.com/office/powerpoint/2010/main" val="1433186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D928C4-F054-4DB1-B620-EDC3F2AE72F5}" type="slidenum">
              <a:rPr lang="en-US" smtClean="0"/>
              <a:t>25</a:t>
            </a:fld>
            <a:endParaRPr lang="en-US"/>
          </a:p>
        </p:txBody>
      </p:sp>
    </p:spTree>
    <p:extLst>
      <p:ext uri="{BB962C8B-B14F-4D97-AF65-F5344CB8AC3E}">
        <p14:creationId xmlns:p14="http://schemas.microsoft.com/office/powerpoint/2010/main" val="42846588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D928C4-F054-4DB1-B620-EDC3F2AE72F5}" type="slidenum">
              <a:rPr lang="en-US" smtClean="0"/>
              <a:t>26</a:t>
            </a:fld>
            <a:endParaRPr lang="en-US"/>
          </a:p>
        </p:txBody>
      </p:sp>
    </p:spTree>
    <p:extLst>
      <p:ext uri="{BB962C8B-B14F-4D97-AF65-F5344CB8AC3E}">
        <p14:creationId xmlns:p14="http://schemas.microsoft.com/office/powerpoint/2010/main" val="39805638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D928C4-F054-4DB1-B620-EDC3F2AE72F5}" type="slidenum">
              <a:rPr lang="en-US" smtClean="0"/>
              <a:t>27</a:t>
            </a:fld>
            <a:endParaRPr lang="en-US"/>
          </a:p>
        </p:txBody>
      </p:sp>
    </p:spTree>
    <p:extLst>
      <p:ext uri="{BB962C8B-B14F-4D97-AF65-F5344CB8AC3E}">
        <p14:creationId xmlns:p14="http://schemas.microsoft.com/office/powerpoint/2010/main" val="1255520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89D928C4-F054-4DB1-B620-EDC3F2AE72F5}" type="slidenum">
              <a:rPr lang="en-US" smtClean="0"/>
              <a:t>28</a:t>
            </a:fld>
            <a:endParaRPr lang="en-US"/>
          </a:p>
        </p:txBody>
      </p:sp>
    </p:spTree>
    <p:extLst>
      <p:ext uri="{BB962C8B-B14F-4D97-AF65-F5344CB8AC3E}">
        <p14:creationId xmlns:p14="http://schemas.microsoft.com/office/powerpoint/2010/main" val="13583367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D928C4-F054-4DB1-B620-EDC3F2AE72F5}" type="slidenum">
              <a:rPr lang="en-US" smtClean="0"/>
              <a:t>29</a:t>
            </a:fld>
            <a:endParaRPr lang="en-US"/>
          </a:p>
        </p:txBody>
      </p:sp>
    </p:spTree>
    <p:extLst>
      <p:ext uri="{BB962C8B-B14F-4D97-AF65-F5344CB8AC3E}">
        <p14:creationId xmlns:p14="http://schemas.microsoft.com/office/powerpoint/2010/main" val="1008199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D928C4-F054-4DB1-B620-EDC3F2AE72F5}" type="slidenum">
              <a:rPr lang="en-US" smtClean="0"/>
              <a:t>3</a:t>
            </a:fld>
            <a:endParaRPr lang="en-US"/>
          </a:p>
        </p:txBody>
      </p:sp>
    </p:spTree>
    <p:extLst>
      <p:ext uri="{BB962C8B-B14F-4D97-AF65-F5344CB8AC3E}">
        <p14:creationId xmlns:p14="http://schemas.microsoft.com/office/powerpoint/2010/main" val="34774413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Overall, this is a great step-by-step overview!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 made an adjustment to the 5</a:t>
            </a:r>
            <a:r>
              <a:rPr lang="en-US" baseline="30000" dirty="0"/>
              <a:t>th</a:t>
            </a:r>
            <a:r>
              <a:rPr lang="en-US" dirty="0"/>
              <a:t> bullet as the number is the equation (3,430) looks like it should have been 3,340.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 made changes to the animations (when things appear), please review for accuracy.  </a:t>
            </a:r>
          </a:p>
          <a:p>
            <a:pPr marL="171450" indent="-171450">
              <a:buFont typeface="Arial" panose="020B0604020202020204" pitchFamily="34" charset="0"/>
              <a:buChar char="•"/>
            </a:pPr>
            <a:r>
              <a:rPr lang="en-US" dirty="0"/>
              <a:t>There are some extra “clicks” in the animations that don’t do anything. It’s not a big deal, but </a:t>
            </a:r>
            <a:r>
              <a:rPr lang="en-US" dirty="0" err="1"/>
              <a:t>idf</a:t>
            </a:r>
            <a:r>
              <a:rPr lang="en-US" dirty="0"/>
              <a:t> it is easy to fix it might be worthwhile to eliminate them. </a:t>
            </a:r>
          </a:p>
        </p:txBody>
      </p:sp>
      <p:sp>
        <p:nvSpPr>
          <p:cNvPr id="4" name="Slide Number Placeholder 3"/>
          <p:cNvSpPr>
            <a:spLocks noGrp="1"/>
          </p:cNvSpPr>
          <p:nvPr>
            <p:ph type="sldNum" sz="quarter" idx="5"/>
          </p:nvPr>
        </p:nvSpPr>
        <p:spPr/>
        <p:txBody>
          <a:bodyPr/>
          <a:lstStyle/>
          <a:p>
            <a:fld id="{89D928C4-F054-4DB1-B620-EDC3F2AE72F5}" type="slidenum">
              <a:rPr lang="en-US" smtClean="0"/>
              <a:t>30</a:t>
            </a:fld>
            <a:endParaRPr lang="en-US"/>
          </a:p>
        </p:txBody>
      </p:sp>
    </p:spTree>
    <p:extLst>
      <p:ext uri="{BB962C8B-B14F-4D97-AF65-F5344CB8AC3E}">
        <p14:creationId xmlns:p14="http://schemas.microsoft.com/office/powerpoint/2010/main" val="37794206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D928C4-F054-4DB1-B620-EDC3F2AE72F5}" type="slidenum">
              <a:rPr lang="en-US" smtClean="0"/>
              <a:t>31</a:t>
            </a:fld>
            <a:endParaRPr lang="en-US"/>
          </a:p>
        </p:txBody>
      </p:sp>
    </p:spTree>
    <p:extLst>
      <p:ext uri="{BB962C8B-B14F-4D97-AF65-F5344CB8AC3E}">
        <p14:creationId xmlns:p14="http://schemas.microsoft.com/office/powerpoint/2010/main" val="14956562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D928C4-F054-4DB1-B620-EDC3F2AE72F5}" type="slidenum">
              <a:rPr lang="en-US" smtClean="0"/>
              <a:t>32</a:t>
            </a:fld>
            <a:endParaRPr lang="en-US"/>
          </a:p>
        </p:txBody>
      </p:sp>
    </p:spTree>
    <p:extLst>
      <p:ext uri="{BB962C8B-B14F-4D97-AF65-F5344CB8AC3E}">
        <p14:creationId xmlns:p14="http://schemas.microsoft.com/office/powerpoint/2010/main" val="10024922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D928C4-F054-4DB1-B620-EDC3F2AE72F5}" type="slidenum">
              <a:rPr lang="en-US" smtClean="0"/>
              <a:t>33</a:t>
            </a:fld>
            <a:endParaRPr lang="en-US"/>
          </a:p>
        </p:txBody>
      </p:sp>
    </p:spTree>
    <p:extLst>
      <p:ext uri="{BB962C8B-B14F-4D97-AF65-F5344CB8AC3E}">
        <p14:creationId xmlns:p14="http://schemas.microsoft.com/office/powerpoint/2010/main" val="5342983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D928C4-F054-4DB1-B620-EDC3F2AE72F5}" type="slidenum">
              <a:rPr lang="en-US" smtClean="0"/>
              <a:t>34</a:t>
            </a:fld>
            <a:endParaRPr lang="en-US"/>
          </a:p>
        </p:txBody>
      </p:sp>
    </p:spTree>
    <p:extLst>
      <p:ext uri="{BB962C8B-B14F-4D97-AF65-F5344CB8AC3E}">
        <p14:creationId xmlns:p14="http://schemas.microsoft.com/office/powerpoint/2010/main" val="18772124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D928C4-F054-4DB1-B620-EDC3F2AE72F5}" type="slidenum">
              <a:rPr lang="en-US" smtClean="0"/>
              <a:t>35</a:t>
            </a:fld>
            <a:endParaRPr lang="en-US"/>
          </a:p>
        </p:txBody>
      </p:sp>
    </p:spTree>
    <p:extLst>
      <p:ext uri="{BB962C8B-B14F-4D97-AF65-F5344CB8AC3E}">
        <p14:creationId xmlns:p14="http://schemas.microsoft.com/office/powerpoint/2010/main" val="42037881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D928C4-F054-4DB1-B620-EDC3F2AE72F5}" type="slidenum">
              <a:rPr lang="en-US" smtClean="0"/>
              <a:t>36</a:t>
            </a:fld>
            <a:endParaRPr lang="en-US"/>
          </a:p>
        </p:txBody>
      </p:sp>
    </p:spTree>
    <p:extLst>
      <p:ext uri="{BB962C8B-B14F-4D97-AF65-F5344CB8AC3E}">
        <p14:creationId xmlns:p14="http://schemas.microsoft.com/office/powerpoint/2010/main" val="10839481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D928C4-F054-4DB1-B620-EDC3F2AE72F5}" type="slidenum">
              <a:rPr lang="en-US" smtClean="0"/>
              <a:t>37</a:t>
            </a:fld>
            <a:endParaRPr lang="en-US"/>
          </a:p>
        </p:txBody>
      </p:sp>
    </p:spTree>
    <p:extLst>
      <p:ext uri="{BB962C8B-B14F-4D97-AF65-F5344CB8AC3E}">
        <p14:creationId xmlns:p14="http://schemas.microsoft.com/office/powerpoint/2010/main" val="4860795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D928C4-F054-4DB1-B620-EDC3F2AE72F5}" type="slidenum">
              <a:rPr lang="en-US" smtClean="0"/>
              <a:t>38</a:t>
            </a:fld>
            <a:endParaRPr lang="en-US"/>
          </a:p>
        </p:txBody>
      </p:sp>
    </p:spTree>
    <p:extLst>
      <p:ext uri="{BB962C8B-B14F-4D97-AF65-F5344CB8AC3E}">
        <p14:creationId xmlns:p14="http://schemas.microsoft.com/office/powerpoint/2010/main" val="33979849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D928C4-F054-4DB1-B620-EDC3F2AE72F5}" type="slidenum">
              <a:rPr lang="en-US" smtClean="0"/>
              <a:t>39</a:t>
            </a:fld>
            <a:endParaRPr lang="en-US"/>
          </a:p>
        </p:txBody>
      </p:sp>
    </p:spTree>
    <p:extLst>
      <p:ext uri="{BB962C8B-B14F-4D97-AF65-F5344CB8AC3E}">
        <p14:creationId xmlns:p14="http://schemas.microsoft.com/office/powerpoint/2010/main" val="1145719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D928C4-F054-4DB1-B620-EDC3F2AE72F5}" type="slidenum">
              <a:rPr lang="en-US" smtClean="0"/>
              <a:t>4</a:t>
            </a:fld>
            <a:endParaRPr lang="en-US"/>
          </a:p>
        </p:txBody>
      </p:sp>
    </p:spTree>
    <p:extLst>
      <p:ext uri="{BB962C8B-B14F-4D97-AF65-F5344CB8AC3E}">
        <p14:creationId xmlns:p14="http://schemas.microsoft.com/office/powerpoint/2010/main" val="26858196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89D928C4-F054-4DB1-B620-EDC3F2AE72F5}" type="slidenum">
              <a:rPr lang="en-US" smtClean="0"/>
              <a:t>40</a:t>
            </a:fld>
            <a:endParaRPr lang="en-US"/>
          </a:p>
        </p:txBody>
      </p:sp>
    </p:spTree>
    <p:extLst>
      <p:ext uri="{BB962C8B-B14F-4D97-AF65-F5344CB8AC3E}">
        <p14:creationId xmlns:p14="http://schemas.microsoft.com/office/powerpoint/2010/main" val="30575606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D928C4-F054-4DB1-B620-EDC3F2AE72F5}" type="slidenum">
              <a:rPr lang="en-US" smtClean="0"/>
              <a:t>41</a:t>
            </a:fld>
            <a:endParaRPr lang="en-US"/>
          </a:p>
        </p:txBody>
      </p:sp>
    </p:spTree>
    <p:extLst>
      <p:ext uri="{BB962C8B-B14F-4D97-AF65-F5344CB8AC3E}">
        <p14:creationId xmlns:p14="http://schemas.microsoft.com/office/powerpoint/2010/main" val="23845284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D928C4-F054-4DB1-B620-EDC3F2AE72F5}" type="slidenum">
              <a:rPr lang="en-US" smtClean="0"/>
              <a:t>42</a:t>
            </a:fld>
            <a:endParaRPr lang="en-US"/>
          </a:p>
        </p:txBody>
      </p:sp>
    </p:spTree>
    <p:extLst>
      <p:ext uri="{BB962C8B-B14F-4D97-AF65-F5344CB8AC3E}">
        <p14:creationId xmlns:p14="http://schemas.microsoft.com/office/powerpoint/2010/main" val="1589591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9D928C4-F054-4DB1-B620-EDC3F2AE72F5}" type="slidenum">
              <a:rPr lang="en-US" smtClean="0"/>
              <a:t>43</a:t>
            </a:fld>
            <a:endParaRPr lang="en-US"/>
          </a:p>
        </p:txBody>
      </p:sp>
    </p:spTree>
    <p:extLst>
      <p:ext uri="{BB962C8B-B14F-4D97-AF65-F5344CB8AC3E}">
        <p14:creationId xmlns:p14="http://schemas.microsoft.com/office/powerpoint/2010/main" val="19323759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D928C4-F054-4DB1-B620-EDC3F2AE72F5}" type="slidenum">
              <a:rPr lang="en-US" smtClean="0"/>
              <a:t>44</a:t>
            </a:fld>
            <a:endParaRPr lang="en-US"/>
          </a:p>
        </p:txBody>
      </p:sp>
    </p:spTree>
    <p:extLst>
      <p:ext uri="{BB962C8B-B14F-4D97-AF65-F5344CB8AC3E}">
        <p14:creationId xmlns:p14="http://schemas.microsoft.com/office/powerpoint/2010/main" val="11689319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9D928C4-F054-4DB1-B620-EDC3F2AE72F5}" type="slidenum">
              <a:rPr lang="en-US" smtClean="0"/>
              <a:t>45</a:t>
            </a:fld>
            <a:endParaRPr lang="en-US"/>
          </a:p>
        </p:txBody>
      </p:sp>
    </p:spTree>
    <p:extLst>
      <p:ext uri="{BB962C8B-B14F-4D97-AF65-F5344CB8AC3E}">
        <p14:creationId xmlns:p14="http://schemas.microsoft.com/office/powerpoint/2010/main" val="29601019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D928C4-F054-4DB1-B620-EDC3F2AE72F5}" type="slidenum">
              <a:rPr lang="en-US" smtClean="0"/>
              <a:t>46</a:t>
            </a:fld>
            <a:endParaRPr lang="en-US"/>
          </a:p>
        </p:txBody>
      </p:sp>
    </p:spTree>
    <p:extLst>
      <p:ext uri="{BB962C8B-B14F-4D97-AF65-F5344CB8AC3E}">
        <p14:creationId xmlns:p14="http://schemas.microsoft.com/office/powerpoint/2010/main" val="37610661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D928C4-F054-4DB1-B620-EDC3F2AE72F5}" type="slidenum">
              <a:rPr lang="en-US" smtClean="0"/>
              <a:t>48</a:t>
            </a:fld>
            <a:endParaRPr lang="en-US"/>
          </a:p>
        </p:txBody>
      </p:sp>
    </p:spTree>
    <p:extLst>
      <p:ext uri="{BB962C8B-B14F-4D97-AF65-F5344CB8AC3E}">
        <p14:creationId xmlns:p14="http://schemas.microsoft.com/office/powerpoint/2010/main" val="9846943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0" name="Google Shape;31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D928C4-F054-4DB1-B620-EDC3F2AE72F5}" type="slidenum">
              <a:rPr lang="en-US" smtClean="0"/>
              <a:t>5</a:t>
            </a:fld>
            <a:endParaRPr lang="en-US"/>
          </a:p>
        </p:txBody>
      </p:sp>
    </p:spTree>
    <p:extLst>
      <p:ext uri="{BB962C8B-B14F-4D97-AF65-F5344CB8AC3E}">
        <p14:creationId xmlns:p14="http://schemas.microsoft.com/office/powerpoint/2010/main" val="39417645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718D8FA6-A8D0-46B1-A7CB-9CF8F6D9ECB1}" type="slidenum">
              <a:rPr lang="en-US" smtClean="0"/>
              <a:t>50</a:t>
            </a:fld>
            <a:endParaRPr lang="en-US"/>
          </a:p>
        </p:txBody>
      </p:sp>
    </p:spTree>
    <p:extLst>
      <p:ext uri="{BB962C8B-B14F-4D97-AF65-F5344CB8AC3E}">
        <p14:creationId xmlns:p14="http://schemas.microsoft.com/office/powerpoint/2010/main" val="39550661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8D8FA6-A8D0-46B1-A7CB-9CF8F6D9ECB1}" type="slidenum">
              <a:rPr lang="en-US" smtClean="0"/>
              <a:t>51</a:t>
            </a:fld>
            <a:endParaRPr lang="en-US"/>
          </a:p>
        </p:txBody>
      </p:sp>
    </p:spTree>
    <p:extLst>
      <p:ext uri="{BB962C8B-B14F-4D97-AF65-F5344CB8AC3E}">
        <p14:creationId xmlns:p14="http://schemas.microsoft.com/office/powerpoint/2010/main" val="25370700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8D8FA6-A8D0-46B1-A7CB-9CF8F6D9ECB1}" type="slidenum">
              <a:rPr lang="en-US" smtClean="0"/>
              <a:t>52</a:t>
            </a:fld>
            <a:endParaRPr lang="en-US"/>
          </a:p>
        </p:txBody>
      </p:sp>
    </p:spTree>
    <p:extLst>
      <p:ext uri="{BB962C8B-B14F-4D97-AF65-F5344CB8AC3E}">
        <p14:creationId xmlns:p14="http://schemas.microsoft.com/office/powerpoint/2010/main" val="20681033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8D8FA6-A8D0-46B1-A7CB-9CF8F6D9EC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9828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8D8FA6-A8D0-46B1-A7CB-9CF8F6D9EC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13186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8D8FA6-A8D0-46B1-A7CB-9CF8F6D9EC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4710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8D8FA6-A8D0-46B1-A7CB-9CF8F6D9EC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87687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D37063-DEAF-484B-9802-D839F553A5DA}" type="slidenum">
              <a:rPr lang="en-US" smtClean="0"/>
              <a:t>57</a:t>
            </a:fld>
            <a:endParaRPr lang="en-US"/>
          </a:p>
        </p:txBody>
      </p:sp>
    </p:spTree>
    <p:extLst>
      <p:ext uri="{BB962C8B-B14F-4D97-AF65-F5344CB8AC3E}">
        <p14:creationId xmlns:p14="http://schemas.microsoft.com/office/powerpoint/2010/main" val="38290498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8D8FA6-A8D0-46B1-A7CB-9CF8F6D9EC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21678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18" name="Google Shape;41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D928C4-F054-4DB1-B620-EDC3F2AE72F5}" type="slidenum">
              <a:rPr lang="en-US" smtClean="0"/>
              <a:t>6</a:t>
            </a:fld>
            <a:endParaRPr lang="en-US"/>
          </a:p>
        </p:txBody>
      </p:sp>
    </p:spTree>
    <p:extLst>
      <p:ext uri="{BB962C8B-B14F-4D97-AF65-F5344CB8AC3E}">
        <p14:creationId xmlns:p14="http://schemas.microsoft.com/office/powerpoint/2010/main" val="779306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D928C4-F054-4DB1-B620-EDC3F2AE72F5}" type="slidenum">
              <a:rPr lang="en-US" smtClean="0"/>
              <a:t>7</a:t>
            </a:fld>
            <a:endParaRPr lang="en-US"/>
          </a:p>
        </p:txBody>
      </p:sp>
    </p:spTree>
    <p:extLst>
      <p:ext uri="{BB962C8B-B14F-4D97-AF65-F5344CB8AC3E}">
        <p14:creationId xmlns:p14="http://schemas.microsoft.com/office/powerpoint/2010/main" val="467249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89D928C4-F054-4DB1-B620-EDC3F2AE72F5}" type="slidenum">
              <a:rPr lang="en-US" smtClean="0"/>
              <a:t>8</a:t>
            </a:fld>
            <a:endParaRPr lang="en-US"/>
          </a:p>
        </p:txBody>
      </p:sp>
    </p:spTree>
    <p:extLst>
      <p:ext uri="{BB962C8B-B14F-4D97-AF65-F5344CB8AC3E}">
        <p14:creationId xmlns:p14="http://schemas.microsoft.com/office/powerpoint/2010/main" val="4262567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D928C4-F054-4DB1-B620-EDC3F2AE72F5}" type="slidenum">
              <a:rPr lang="en-US" smtClean="0"/>
              <a:t>9</a:t>
            </a:fld>
            <a:endParaRPr lang="en-US"/>
          </a:p>
        </p:txBody>
      </p:sp>
    </p:spTree>
    <p:extLst>
      <p:ext uri="{BB962C8B-B14F-4D97-AF65-F5344CB8AC3E}">
        <p14:creationId xmlns:p14="http://schemas.microsoft.com/office/powerpoint/2010/main" val="2737582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800">
                <a:solidFill>
                  <a:schemeClr val="accent5">
                    <a:lumMod val="75000"/>
                  </a:schemeClr>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3600">
                <a:solidFill>
                  <a:srgbClr val="714B2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EB84F912-0F61-4D14-8672-61F1E3FCDBD2}"/>
              </a:ext>
            </a:extLst>
          </p:cNvPr>
          <p:cNvSpPr>
            <a:spLocks noGrp="1"/>
          </p:cNvSpPr>
          <p:nvPr>
            <p:ph type="sldNum" sz="quarter" idx="10"/>
          </p:nvPr>
        </p:nvSpPr>
        <p:spPr/>
        <p:txBody>
          <a:bodyPr/>
          <a:lstStyle/>
          <a:p>
            <a:fld id="{61B7F212-26B6-4B4B-8252-3C6816E584C7}" type="slidenum">
              <a:rPr lang="en-US" smtClean="0"/>
              <a:t>‹#›</a:t>
            </a:fld>
            <a:endParaRPr lang="en-US"/>
          </a:p>
        </p:txBody>
      </p:sp>
    </p:spTree>
    <p:extLst>
      <p:ext uri="{BB962C8B-B14F-4D97-AF65-F5344CB8AC3E}">
        <p14:creationId xmlns:p14="http://schemas.microsoft.com/office/powerpoint/2010/main" val="1097607830"/>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341161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2959355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14895500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2627951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9003229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37126714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5635226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26078731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14781859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443421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7051" y="0"/>
            <a:ext cx="4302035" cy="870857"/>
          </a:xfrm>
        </p:spPr>
        <p:txBody>
          <a:bodyPr>
            <a:no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357051" y="940526"/>
            <a:ext cx="4302035" cy="5817325"/>
          </a:xfrm>
        </p:spPr>
        <p:txBody>
          <a:bodyPr/>
          <a:lstStyle>
            <a:lvl1pPr>
              <a:defRPr sz="1400">
                <a:solidFill>
                  <a:srgbClr val="714B25"/>
                </a:solidFill>
              </a:defRPr>
            </a:lvl1pPr>
            <a:lvl2pPr>
              <a:defRPr sz="1400">
                <a:solidFill>
                  <a:srgbClr val="714B25"/>
                </a:solidFill>
              </a:defRPr>
            </a:lvl2pPr>
            <a:lvl3pPr>
              <a:defRPr sz="1400">
                <a:solidFill>
                  <a:srgbClr val="714B25"/>
                </a:solidFill>
              </a:defRPr>
            </a:lvl3pPr>
            <a:lvl4pPr marL="1371600" indent="0">
              <a:buNone/>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571962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32865495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16512939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28474017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30450311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21134397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30867015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41091544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27604971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6414588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143851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7051" y="207335"/>
            <a:ext cx="4376463" cy="663522"/>
          </a:xfrm>
        </p:spPr>
        <p:txBody>
          <a:bodyPr>
            <a:no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1557670" y="1018954"/>
            <a:ext cx="3175844" cy="5817325"/>
          </a:xfrm>
        </p:spPr>
        <p:txBody>
          <a:bodyPr/>
          <a:lstStyle>
            <a:lvl1pPr>
              <a:defRPr sz="1400">
                <a:solidFill>
                  <a:srgbClr val="714B25"/>
                </a:solidFill>
              </a:defRPr>
            </a:lvl1pPr>
            <a:lvl2pPr>
              <a:defRPr sz="1400">
                <a:solidFill>
                  <a:srgbClr val="714B25"/>
                </a:solidFill>
              </a:defRPr>
            </a:lvl2pPr>
            <a:lvl3pPr>
              <a:defRPr sz="1400">
                <a:solidFill>
                  <a:srgbClr val="714B25"/>
                </a:solidFill>
              </a:defRPr>
            </a:lvl3pPr>
            <a:lvl4pPr marL="1371600" indent="0">
              <a:buNone/>
              <a:defRPr/>
            </a:lvl4pPr>
          </a:lstStyle>
          <a:p>
            <a:pPr lvl="0"/>
            <a:r>
              <a:rPr lang="en-US"/>
              <a:t>Click to edit Master text styles</a:t>
            </a:r>
          </a:p>
          <a:p>
            <a:pPr lvl="1"/>
            <a:r>
              <a:rPr lang="en-US"/>
              <a:t>Second level</a:t>
            </a:r>
          </a:p>
          <a:p>
            <a:pPr lvl="2"/>
            <a:r>
              <a:rPr lang="en-US"/>
              <a:t>Third level</a:t>
            </a:r>
          </a:p>
        </p:txBody>
      </p:sp>
      <p:sp>
        <p:nvSpPr>
          <p:cNvPr id="4" name="Content Placeholder 2">
            <a:extLst>
              <a:ext uri="{FF2B5EF4-FFF2-40B4-BE49-F238E27FC236}">
                <a16:creationId xmlns:a16="http://schemas.microsoft.com/office/drawing/2014/main" id="{26F873C5-7AA3-459C-A8B0-3A5D1E6C70F0}"/>
              </a:ext>
            </a:extLst>
          </p:cNvPr>
          <p:cNvSpPr>
            <a:spLocks noGrp="1"/>
          </p:cNvSpPr>
          <p:nvPr>
            <p:ph idx="10" hasCustomPrompt="1"/>
          </p:nvPr>
        </p:nvSpPr>
        <p:spPr>
          <a:xfrm>
            <a:off x="164805" y="1010195"/>
            <a:ext cx="1318437" cy="5817325"/>
          </a:xfr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txBody>
          <a:bodyPr>
            <a:normAutofit/>
          </a:bodyPr>
          <a:lstStyle>
            <a:lvl1pPr>
              <a:defRPr sz="1200">
                <a:solidFill>
                  <a:schemeClr val="accent5">
                    <a:lumMod val="75000"/>
                  </a:schemeClr>
                </a:solidFill>
              </a:defRPr>
            </a:lvl1pPr>
            <a:lvl2pPr marL="457200" indent="0">
              <a:buNone/>
              <a:defRPr sz="1600">
                <a:solidFill>
                  <a:srgbClr val="714B25"/>
                </a:solidFill>
              </a:defRPr>
            </a:lvl2pPr>
            <a:lvl3pPr>
              <a:defRPr sz="1400">
                <a:solidFill>
                  <a:srgbClr val="714B25"/>
                </a:solidFill>
              </a:defRPr>
            </a:lvl3pPr>
            <a:lvl4pPr marL="1371600" indent="0">
              <a:buNone/>
              <a:defRPr/>
            </a:lvl4pPr>
          </a:lstStyle>
          <a:p>
            <a:pPr lvl="0"/>
            <a:r>
              <a:rPr lang="en-US" dirty="0"/>
              <a:t>TOC</a:t>
            </a:r>
          </a:p>
        </p:txBody>
      </p:sp>
    </p:spTree>
    <p:extLst>
      <p:ext uri="{BB962C8B-B14F-4D97-AF65-F5344CB8AC3E}">
        <p14:creationId xmlns:p14="http://schemas.microsoft.com/office/powerpoint/2010/main" val="9350142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34706100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5386398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1198440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16823823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806555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23926117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41992616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38714456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39379011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3327930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57049" y="230977"/>
            <a:ext cx="4302035" cy="574242"/>
          </a:xfrm>
        </p:spPr>
        <p:txBody>
          <a:bodyPr>
            <a:normAutofit/>
          </a:bodyPr>
          <a:lstStyle>
            <a:lvl1pPr>
              <a:defRPr sz="2400"/>
            </a:lvl1pPr>
          </a:lstStyle>
          <a:p>
            <a:r>
              <a:rPr lang="en-US"/>
              <a:t>Click to edit Master title style</a:t>
            </a:r>
          </a:p>
        </p:txBody>
      </p:sp>
      <p:sp>
        <p:nvSpPr>
          <p:cNvPr id="3" name="Content Placeholder 2"/>
          <p:cNvSpPr>
            <a:spLocks noGrp="1"/>
          </p:cNvSpPr>
          <p:nvPr>
            <p:ph sz="half" idx="1"/>
          </p:nvPr>
        </p:nvSpPr>
        <p:spPr>
          <a:xfrm>
            <a:off x="357049" y="968991"/>
            <a:ext cx="3383280" cy="5486400"/>
          </a:xfrm>
        </p:spPr>
        <p:txBody>
          <a:bodyPr>
            <a:normAutofit/>
          </a:bodyPr>
          <a:lstStyle>
            <a:lvl1pPr marL="0" indent="0">
              <a:buFontTx/>
              <a:buNone/>
              <a:defRPr sz="1400"/>
            </a:lvl1pPr>
            <a:lvl2pPr marL="742950" indent="-285750">
              <a:buFont typeface="Arial" panose="020B0604020202020204" pitchFamily="34" charset="0"/>
              <a:buChar char="•"/>
              <a:defRPr sz="1400"/>
            </a:lvl2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261861" y="968991"/>
            <a:ext cx="3383280" cy="5486400"/>
          </a:xfrm>
        </p:spPr>
        <p:txBody>
          <a:bodyPr>
            <a:normAutofit/>
          </a:bodyPr>
          <a:lstStyle>
            <a:lvl1pPr marL="0" indent="0">
              <a:buFontTx/>
              <a:buNone/>
              <a:defRPr sz="1400"/>
            </a:lvl1pPr>
            <a:lvl2pPr marL="742950" indent="-285750">
              <a:buFont typeface="Arial" panose="020B0604020202020204" pitchFamily="34" charset="0"/>
              <a:buChar char="•"/>
              <a:defRPr sz="1400"/>
            </a:lvl2pPr>
          </a:lstStyle>
          <a:p>
            <a:pPr lvl="0"/>
            <a:r>
              <a:rPr lang="en-US"/>
              <a:t>Click to edit Master text styles</a:t>
            </a:r>
          </a:p>
          <a:p>
            <a:pPr lvl="1"/>
            <a:r>
              <a:rPr lang="en-US"/>
              <a:t>Second level</a:t>
            </a:r>
          </a:p>
        </p:txBody>
      </p:sp>
      <p:sp>
        <p:nvSpPr>
          <p:cNvPr id="7" name="Slide Number Placeholder 6"/>
          <p:cNvSpPr>
            <a:spLocks noGrp="1"/>
          </p:cNvSpPr>
          <p:nvPr>
            <p:ph type="sldNum" sz="quarter" idx="12"/>
          </p:nvPr>
        </p:nvSpPr>
        <p:spPr>
          <a:xfrm>
            <a:off x="11317942" y="6479227"/>
            <a:ext cx="815842" cy="365125"/>
          </a:xfrm>
          <a:prstGeom prst="rect">
            <a:avLst/>
          </a:prstGeom>
        </p:spPr>
        <p:txBody>
          <a:bodyPr/>
          <a:lstStyle/>
          <a:p>
            <a:fld id="{28D4BD10-CC58-45E2-A053-D7A914BD003A}" type="slidenum">
              <a:rPr lang="en-US" smtClean="0"/>
              <a:t>‹#›</a:t>
            </a:fld>
            <a:endParaRPr lang="en-US"/>
          </a:p>
        </p:txBody>
      </p:sp>
      <p:sp>
        <p:nvSpPr>
          <p:cNvPr id="6" name="Content Placeholder 3"/>
          <p:cNvSpPr>
            <a:spLocks noGrp="1"/>
          </p:cNvSpPr>
          <p:nvPr>
            <p:ph sz="half" idx="13"/>
          </p:nvPr>
        </p:nvSpPr>
        <p:spPr>
          <a:xfrm>
            <a:off x="8166674" y="968991"/>
            <a:ext cx="3383280" cy="5486400"/>
          </a:xfrm>
        </p:spPr>
        <p:txBody>
          <a:bodyPr>
            <a:normAutofit/>
          </a:bodyPr>
          <a:lstStyle>
            <a:lvl1pPr marL="0" indent="0">
              <a:buFontTx/>
              <a:buNone/>
              <a:defRPr sz="1400"/>
            </a:lvl1pPr>
            <a:lvl2pPr marL="742950" indent="-285750">
              <a:buFont typeface="Arial" panose="020B0604020202020204" pitchFamily="34" charset="0"/>
              <a:buChar char="•"/>
              <a:defRPr sz="14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110079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38756313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1580390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0472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4840" y="239044"/>
            <a:ext cx="3932237" cy="874946"/>
          </a:xfrm>
        </p:spPr>
        <p:txBody>
          <a:bodyPr anchor="b"/>
          <a:lstStyle>
            <a:lvl1pPr>
              <a:defRPr sz="2800"/>
            </a:lvl1pPr>
          </a:lstStyle>
          <a:p>
            <a:r>
              <a:rPr lang="en-US"/>
              <a:t>Click to edit Master title style</a:t>
            </a:r>
            <a:endParaRPr lang="en-US" dirty="0"/>
          </a:p>
        </p:txBody>
      </p:sp>
      <p:sp>
        <p:nvSpPr>
          <p:cNvPr id="3" name="Picture Placeholder 2"/>
          <p:cNvSpPr>
            <a:spLocks noGrp="1"/>
          </p:cNvSpPr>
          <p:nvPr>
            <p:ph type="pic" idx="1"/>
          </p:nvPr>
        </p:nvSpPr>
        <p:spPr>
          <a:xfrm>
            <a:off x="4996585" y="109812"/>
            <a:ext cx="7030074" cy="6657675"/>
          </a:xfrm>
        </p:spPr>
        <p:txBody>
          <a:bodyPr/>
          <a:lstStyle>
            <a:lvl1pPr marL="0" indent="0">
              <a:buNone/>
              <a:defRPr sz="3200">
                <a:solidFill>
                  <a:srgbClr val="714B2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44840" y="1324023"/>
            <a:ext cx="3932237" cy="5294933"/>
          </a:xfrm>
        </p:spPr>
        <p:txBody>
          <a:bodyPr/>
          <a:lstStyle>
            <a:lvl1pPr marL="0" indent="0">
              <a:buNone/>
              <a:defRPr sz="1600">
                <a:solidFill>
                  <a:srgbClr val="714B2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41393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070076" y="365125"/>
            <a:ext cx="847928"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365125"/>
            <a:ext cx="9998413" cy="5811838"/>
          </a:xfrm>
        </p:spPr>
        <p:txBody>
          <a:bodyPr vert="eaVert"/>
          <a:lstStyle>
            <a:lvl1pPr>
              <a:defRPr b="1">
                <a:solidFill>
                  <a:schemeClr val="accent5">
                    <a:lumMod val="75000"/>
                  </a:schemeClr>
                </a:solidFill>
              </a:defRPr>
            </a:lvl1pPr>
            <a:lvl2pPr>
              <a:defRPr sz="1400">
                <a:solidFill>
                  <a:srgbClr val="714B25"/>
                </a:solidFill>
              </a:defRPr>
            </a:lvl2pPr>
            <a:lvl3pPr>
              <a:defRPr sz="1400"/>
            </a:lvl3pPr>
            <a:lvl4pPr>
              <a:defRPr sz="1400">
                <a:solidFill>
                  <a:srgbClr val="714B25"/>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12"/>
          </p:nvPr>
        </p:nvSpPr>
        <p:spPr>
          <a:xfrm>
            <a:off x="9246326" y="6479540"/>
            <a:ext cx="2743200" cy="365125"/>
          </a:xfrm>
          <a:prstGeom prst="rect">
            <a:avLst/>
          </a:prstGeom>
        </p:spPr>
        <p:txBody>
          <a:bodyPr/>
          <a:lstStyle/>
          <a:p>
            <a:fld id="{C35C3E6E-37D3-4A99-9598-4770ABE25AC7}" type="slidenum">
              <a:rPr lang="en-US" smtClean="0"/>
              <a:t>‹#›</a:t>
            </a:fld>
            <a:endParaRPr lang="en-US"/>
          </a:p>
        </p:txBody>
      </p:sp>
    </p:spTree>
    <p:extLst>
      <p:ext uri="{BB962C8B-B14F-4D97-AF65-F5344CB8AC3E}">
        <p14:creationId xmlns:p14="http://schemas.microsoft.com/office/powerpoint/2010/main" val="930115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57049" y="230976"/>
            <a:ext cx="4302035" cy="1325563"/>
          </a:xfrm>
        </p:spPr>
        <p:txBody>
          <a:bodyPr/>
          <a:lstStyle/>
          <a:p>
            <a:r>
              <a:rPr lang="en-US"/>
              <a:t>Click to edit Master title style</a:t>
            </a:r>
          </a:p>
        </p:txBody>
      </p:sp>
      <p:sp>
        <p:nvSpPr>
          <p:cNvPr id="3" name="Content Placeholder 2"/>
          <p:cNvSpPr>
            <a:spLocks noGrp="1"/>
          </p:cNvSpPr>
          <p:nvPr>
            <p:ph sz="half" idx="1"/>
          </p:nvPr>
        </p:nvSpPr>
        <p:spPr>
          <a:xfrm>
            <a:off x="357049" y="1750344"/>
            <a:ext cx="5181600" cy="4351338"/>
          </a:xfrm>
        </p:spPr>
        <p:txBody>
          <a:body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43017" y="1750344"/>
            <a:ext cx="5181600" cy="4351338"/>
          </a:xfrm>
        </p:spPr>
        <p:txBody>
          <a:bodyPr/>
          <a:lstStyle/>
          <a:p>
            <a:pPr lvl="0"/>
            <a:r>
              <a:rPr lang="en-US"/>
              <a:t>Click to edit Master text styles</a:t>
            </a:r>
          </a:p>
          <a:p>
            <a:pPr lvl="1"/>
            <a:r>
              <a:rPr lang="en-US"/>
              <a:t>Second level</a:t>
            </a:r>
          </a:p>
          <a:p>
            <a:pPr lvl="2"/>
            <a:r>
              <a:rPr lang="en-US"/>
              <a:t>Third level</a:t>
            </a:r>
          </a:p>
        </p:txBody>
      </p:sp>
      <p:sp>
        <p:nvSpPr>
          <p:cNvPr id="7" name="Slide Number Placeholder 6"/>
          <p:cNvSpPr>
            <a:spLocks noGrp="1"/>
          </p:cNvSpPr>
          <p:nvPr>
            <p:ph type="sldNum" sz="quarter" idx="12"/>
          </p:nvPr>
        </p:nvSpPr>
        <p:spPr>
          <a:xfrm>
            <a:off x="8581417" y="6401719"/>
            <a:ext cx="2743200" cy="365125"/>
          </a:xfrm>
          <a:prstGeom prst="rect">
            <a:avLst/>
          </a:prstGeom>
        </p:spPr>
        <p:txBody>
          <a:bodyPr/>
          <a:lstStyle/>
          <a:p>
            <a:fld id="{C35C3E6E-37D3-4A99-9598-4770ABE25AC7}" type="slidenum">
              <a:rPr lang="en-US" smtClean="0"/>
              <a:t>‹#›</a:t>
            </a:fld>
            <a:endParaRPr lang="en-US"/>
          </a:p>
        </p:txBody>
      </p:sp>
    </p:spTree>
    <p:extLst>
      <p:ext uri="{BB962C8B-B14F-4D97-AF65-F5344CB8AC3E}">
        <p14:creationId xmlns:p14="http://schemas.microsoft.com/office/powerpoint/2010/main" val="3728683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822531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50000">
              <a:srgbClr val="F5EADB"/>
            </a:gs>
            <a:gs pos="0">
              <a:schemeClr val="accent5">
                <a:lumMod val="40000"/>
                <a:lumOff val="60000"/>
              </a:schemeClr>
            </a:gs>
            <a:gs pos="100000">
              <a:srgbClr val="EBD7C3"/>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051" y="347709"/>
            <a:ext cx="4302035" cy="78484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57051" y="1234672"/>
            <a:ext cx="4302035" cy="54448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CC3452B2-19D5-46DC-9CBF-407C9A081571}"/>
              </a:ext>
            </a:extLst>
          </p:cNvPr>
          <p:cNvSpPr>
            <a:spLocks noGrp="1"/>
          </p:cNvSpPr>
          <p:nvPr>
            <p:ph type="sldNum" sz="quarter" idx="4"/>
          </p:nvPr>
        </p:nvSpPr>
        <p:spPr>
          <a:xfrm>
            <a:off x="11719034" y="0"/>
            <a:ext cx="40727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B7F212-26B6-4B4B-8252-3C6816E584C7}" type="slidenum">
              <a:rPr lang="en-US" smtClean="0"/>
              <a:t>‹#›</a:t>
            </a:fld>
            <a:endParaRPr lang="en-US"/>
          </a:p>
        </p:txBody>
      </p:sp>
    </p:spTree>
    <p:extLst>
      <p:ext uri="{BB962C8B-B14F-4D97-AF65-F5344CB8AC3E}">
        <p14:creationId xmlns:p14="http://schemas.microsoft.com/office/powerpoint/2010/main" val="263095294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Lst>
  <p:hf hdr="0" ftr="0" dt="0"/>
  <p:txStyles>
    <p:titleStyle>
      <a:lvl1pPr algn="l" defTabSz="914400" rtl="0" eaLnBrk="1" latinLnBrk="0" hangingPunct="1">
        <a:lnSpc>
          <a:spcPct val="90000"/>
        </a:lnSpc>
        <a:spcBef>
          <a:spcPct val="0"/>
        </a:spcBef>
        <a:buNone/>
        <a:defRPr sz="2800" b="1" kern="1200">
          <a:solidFill>
            <a:schemeClr val="accent5">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5829" y="177838"/>
            <a:ext cx="5937173" cy="5492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24FFB-39D9-47CC-BE03-538A538BFEF7}" type="slidenum">
              <a:rPr lang="en-US" smtClean="0"/>
              <a:t>‹#›</a:t>
            </a:fld>
            <a:endParaRPr lang="en-US"/>
          </a:p>
        </p:txBody>
      </p:sp>
    </p:spTree>
    <p:extLst>
      <p:ext uri="{BB962C8B-B14F-4D97-AF65-F5344CB8AC3E}">
        <p14:creationId xmlns:p14="http://schemas.microsoft.com/office/powerpoint/2010/main" val="158351088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5829" y="177838"/>
            <a:ext cx="5937173" cy="5492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24FFB-39D9-47CC-BE03-538A538BFEF7}" type="slidenum">
              <a:rPr lang="en-US" smtClean="0"/>
              <a:t>‹#›</a:t>
            </a:fld>
            <a:endParaRPr lang="en-US"/>
          </a:p>
        </p:txBody>
      </p:sp>
    </p:spTree>
    <p:extLst>
      <p:ext uri="{BB962C8B-B14F-4D97-AF65-F5344CB8AC3E}">
        <p14:creationId xmlns:p14="http://schemas.microsoft.com/office/powerpoint/2010/main" val="313580357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5829" y="177838"/>
            <a:ext cx="5937173" cy="5492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24FFB-39D9-47CC-BE03-538A538BFEF7}" type="slidenum">
              <a:rPr lang="en-US" smtClean="0"/>
              <a:t>‹#›</a:t>
            </a:fld>
            <a:endParaRPr lang="en-US"/>
          </a:p>
        </p:txBody>
      </p:sp>
    </p:spTree>
    <p:extLst>
      <p:ext uri="{BB962C8B-B14F-4D97-AF65-F5344CB8AC3E}">
        <p14:creationId xmlns:p14="http://schemas.microsoft.com/office/powerpoint/2010/main" val="409970281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image" Target="../media/image3.png"/><Relationship Id="rId3" Type="http://schemas.openxmlformats.org/officeDocument/2006/relationships/notesSlide" Target="../notesSlides/notesSlide1.xml"/><Relationship Id="rId7" Type="http://schemas.openxmlformats.org/officeDocument/2006/relationships/slide" Target="slide2.xml"/><Relationship Id="rId12" Type="http://schemas.openxmlformats.org/officeDocument/2006/relationships/slide" Target="slide36.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slide" Target="slide3.xml"/><Relationship Id="rId11" Type="http://schemas.openxmlformats.org/officeDocument/2006/relationships/slide" Target="slide29.xml"/><Relationship Id="rId5" Type="http://schemas.openxmlformats.org/officeDocument/2006/relationships/image" Target="../media/image2.png"/><Relationship Id="rId10" Type="http://schemas.openxmlformats.org/officeDocument/2006/relationships/slide" Target="slide22.xml"/><Relationship Id="rId4" Type="http://schemas.openxmlformats.org/officeDocument/2006/relationships/image" Target="../media/image1.png"/><Relationship Id="rId9" Type="http://schemas.openxmlformats.org/officeDocument/2006/relationships/slide" Target="slide2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0.xml"/><Relationship Id="rId7" Type="http://schemas.openxmlformats.org/officeDocument/2006/relationships/image" Target="../media/image31.png"/><Relationship Id="rId12" Type="http://schemas.openxmlformats.org/officeDocument/2006/relationships/hyperlink" Target="https://soaportland.cupa.pdx.edu/overview/" TargetMode="Externa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17.png"/><Relationship Id="rId11" Type="http://schemas.openxmlformats.org/officeDocument/2006/relationships/slide" Target="slide46.xml"/><Relationship Id="rId5" Type="http://schemas.openxmlformats.org/officeDocument/2006/relationships/image" Target="../media/image30.png"/><Relationship Id="rId10" Type="http://schemas.openxmlformats.org/officeDocument/2006/relationships/image" Target="../media/image24.png"/><Relationship Id="rId4" Type="http://schemas.openxmlformats.org/officeDocument/2006/relationships/image" Target="../media/image29.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11.xml"/><Relationship Id="rId7" Type="http://schemas.openxmlformats.org/officeDocument/2006/relationships/slide" Target="slide46.xml"/><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slide" Target="slide55.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hyperlink" Target="https://soaportland.cupa.pdx.edu/overview/" TargetMode="External"/><Relationship Id="rId5" Type="http://schemas.openxmlformats.org/officeDocument/2006/relationships/slide" Target="slide46.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hyperlink" Target="https://soaportland.cupa.pdx.edu/overview/" TargetMode="External"/><Relationship Id="rId5" Type="http://schemas.openxmlformats.org/officeDocument/2006/relationships/slide" Target="slide46.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notesSlide" Target="../notesSlides/notesSlide14.xml"/><Relationship Id="rId7" Type="http://schemas.openxmlformats.org/officeDocument/2006/relationships/slide" Target="slide21.xml"/><Relationship Id="rId12" Type="http://schemas.openxmlformats.org/officeDocument/2006/relationships/hyperlink" Target="https://soaportland.cupa.pdx.edu/overview/" TargetMode="External"/><Relationship Id="rId2" Type="http://schemas.openxmlformats.org/officeDocument/2006/relationships/slideLayout" Target="../slideLayouts/slideLayout3.xml"/><Relationship Id="rId1" Type="http://schemas.openxmlformats.org/officeDocument/2006/relationships/tags" Target="../tags/tag15.xml"/><Relationship Id="rId6" Type="http://schemas.openxmlformats.org/officeDocument/2006/relationships/slide" Target="slide14.xml"/><Relationship Id="rId11" Type="http://schemas.openxmlformats.org/officeDocument/2006/relationships/slide" Target="slide46.xml"/><Relationship Id="rId5" Type="http://schemas.openxmlformats.org/officeDocument/2006/relationships/slide" Target="slide2.xml"/><Relationship Id="rId10" Type="http://schemas.openxmlformats.org/officeDocument/2006/relationships/slide" Target="slide36.xml"/><Relationship Id="rId4" Type="http://schemas.openxmlformats.org/officeDocument/2006/relationships/slide" Target="slide3.xml"/><Relationship Id="rId9" Type="http://schemas.openxmlformats.org/officeDocument/2006/relationships/slide" Target="slide29.xml"/></Relationships>
</file>

<file path=ppt/slides/_rels/slide15.xml.rels><?xml version="1.0" encoding="UTF-8" standalone="yes"?>
<Relationships xmlns="http://schemas.openxmlformats.org/package/2006/relationships"><Relationship Id="rId8" Type="http://schemas.openxmlformats.org/officeDocument/2006/relationships/hyperlink" Target="https://www.brookings.edu/wp-content/uploads/2016/06/0612demographics_frey.pdf" TargetMode="External"/><Relationship Id="rId3" Type="http://schemas.openxmlformats.org/officeDocument/2006/relationships/notesSlide" Target="../notesSlides/notesSlide15.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hyperlink" Target="https://soaportland.cupa.pdx.edu/overview/" TargetMode="External"/><Relationship Id="rId4" Type="http://schemas.openxmlformats.org/officeDocument/2006/relationships/image" Target="../media/image37.emf"/><Relationship Id="rId9" Type="http://schemas.openxmlformats.org/officeDocument/2006/relationships/slide" Target="slide4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hyperlink" Target="https://soaportland.cupa.pdx.edu/overview/" TargetMode="Externa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slide" Target="slide46.xml"/><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17.xml"/><Relationship Id="rId7"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hyperlink" Target="https://soaportland.cupa.pdx.edu/overview/" TargetMode="External"/><Relationship Id="rId4" Type="http://schemas.openxmlformats.org/officeDocument/2006/relationships/image" Target="../media/image43.png"/><Relationship Id="rId9" Type="http://schemas.openxmlformats.org/officeDocument/2006/relationships/slide" Target="slide46.xml"/></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18.xml"/><Relationship Id="rId7"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hyperlink" Target="https://soaportland.cupa.pdx.edu/overview/" TargetMode="External"/><Relationship Id="rId4" Type="http://schemas.openxmlformats.org/officeDocument/2006/relationships/image" Target="../media/image48.png"/><Relationship Id="rId9" Type="http://schemas.openxmlformats.org/officeDocument/2006/relationships/slide" Target="slide46.xml"/></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19.xml"/><Relationship Id="rId7"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hyperlink" Target="https://soaportland.cupa.pdx.edu/overview/" TargetMode="External"/><Relationship Id="rId4" Type="http://schemas.openxmlformats.org/officeDocument/2006/relationships/image" Target="../media/image53.png"/><Relationship Id="rId9" Type="http://schemas.openxmlformats.org/officeDocument/2006/relationships/slide" Target="slide4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hyperlink" Target="https://soaportland.cupa.pdx.edu/overview/" TargetMode="External"/><Relationship Id="rId4" Type="http://schemas.openxmlformats.org/officeDocument/2006/relationships/slide" Target="slide4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hyperlink" Target="https://soaportland.cupa.pdx.edu/overview/" TargetMode="External"/><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slide" Target="slide46.xml"/><Relationship Id="rId5" Type="http://schemas.openxmlformats.org/officeDocument/2006/relationships/image" Target="../media/image58.png"/><Relationship Id="rId4" Type="http://schemas.openxmlformats.org/officeDocument/2006/relationships/hyperlink" Target="https://www.portlandonline.com/portlandplan/?a=373236&amp;" TargetMode="External"/></Relationships>
</file>

<file path=ppt/slides/_rels/slide21.xml.rels><?xml version="1.0" encoding="UTF-8" standalone="yes"?>
<Relationships xmlns="http://schemas.openxmlformats.org/package/2006/relationships"><Relationship Id="rId8" Type="http://schemas.openxmlformats.org/officeDocument/2006/relationships/slide" Target="slide46.xml"/><Relationship Id="rId3" Type="http://schemas.openxmlformats.org/officeDocument/2006/relationships/notesSlide" Target="../notesSlides/notesSlide21.xml"/><Relationship Id="rId7"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hyperlink" Target="https://soaportland.cupa.pdx.edu/overview/" TargetMode="External"/></Relationships>
</file>

<file path=ppt/slides/_rels/slide22.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hyperlink" Target="https://soaportland.cupa.pdx.edu/overview/" TargetMode="External"/><Relationship Id="rId3" Type="http://schemas.openxmlformats.org/officeDocument/2006/relationships/notesSlide" Target="../notesSlides/notesSlide22.xml"/><Relationship Id="rId7" Type="http://schemas.openxmlformats.org/officeDocument/2006/relationships/slide" Target="slide14.xml"/><Relationship Id="rId12" Type="http://schemas.openxmlformats.org/officeDocument/2006/relationships/slide" Target="slide46.xml"/><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slide" Target="slide2.xml"/><Relationship Id="rId11" Type="http://schemas.openxmlformats.org/officeDocument/2006/relationships/slide" Target="slide36.xml"/><Relationship Id="rId5" Type="http://schemas.openxmlformats.org/officeDocument/2006/relationships/slide" Target="slide3.xml"/><Relationship Id="rId10" Type="http://schemas.openxmlformats.org/officeDocument/2006/relationships/slide" Target="slide29.xml"/><Relationship Id="rId4" Type="http://schemas.openxmlformats.org/officeDocument/2006/relationships/image" Target="../media/image63.png"/><Relationship Id="rId9" Type="http://schemas.openxmlformats.org/officeDocument/2006/relationships/slide" Target="slide22.xml"/></Relationships>
</file>

<file path=ppt/slides/_rels/slide23.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23.xml"/><Relationship Id="rId7" Type="http://schemas.openxmlformats.org/officeDocument/2006/relationships/slide" Target="slide46.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slide" Target="slide54.xml"/><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hyperlink" Target="https://soaportland.cupa.pdx.edu/overview/" TargetMode="External"/><Relationship Id="rId5" Type="http://schemas.openxmlformats.org/officeDocument/2006/relationships/slide" Target="slide46.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8" Type="http://schemas.openxmlformats.org/officeDocument/2006/relationships/slide" Target="slide46.xml"/><Relationship Id="rId3" Type="http://schemas.openxmlformats.org/officeDocument/2006/relationships/notesSlide" Target="../notesSlides/notesSlide25.xml"/><Relationship Id="rId7" Type="http://schemas.openxmlformats.org/officeDocument/2006/relationships/image" Target="../media/image70.png"/><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hyperlink" Target="https://soaportland.cupa.pdx.edu/overview/" TargetMode="Externa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hyperlink" Target="https://soaportland.cupa.pdx.edu/overview/" TargetMode="External"/><Relationship Id="rId5" Type="http://schemas.openxmlformats.org/officeDocument/2006/relationships/slide" Target="slide46.xml"/><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8.xml"/><Relationship Id="rId6" Type="http://schemas.openxmlformats.org/officeDocument/2006/relationships/hyperlink" Target="https://soaportland.cupa.pdx.edu/overview/" TargetMode="External"/><Relationship Id="rId5" Type="http://schemas.openxmlformats.org/officeDocument/2006/relationships/slide" Target="slide46.xml"/><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notesSlide" Target="../notesSlides/notesSlide28.xml"/><Relationship Id="rId7" Type="http://schemas.openxmlformats.org/officeDocument/2006/relationships/image" Target="../media/image76.png"/><Relationship Id="rId12" Type="http://schemas.openxmlformats.org/officeDocument/2006/relationships/hyperlink" Target="https://soaportland.cupa.pdx.edu/overview/" TargetMode="External"/><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75.png"/><Relationship Id="rId11" Type="http://schemas.openxmlformats.org/officeDocument/2006/relationships/slide" Target="slide46.xml"/><Relationship Id="rId5" Type="http://schemas.openxmlformats.org/officeDocument/2006/relationships/image" Target="../media/image74.png"/><Relationship Id="rId10" Type="http://schemas.openxmlformats.org/officeDocument/2006/relationships/slide" Target="slide51.xml"/><Relationship Id="rId4" Type="http://schemas.openxmlformats.org/officeDocument/2006/relationships/image" Target="../media/image73.png"/><Relationship Id="rId9" Type="http://schemas.openxmlformats.org/officeDocument/2006/relationships/image" Target="../media/image78.png"/></Relationships>
</file>

<file path=ppt/slides/_rels/slide29.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notesSlide" Target="../notesSlides/notesSlide29.xml"/><Relationship Id="rId7" Type="http://schemas.openxmlformats.org/officeDocument/2006/relationships/slide" Target="slide21.xml"/><Relationship Id="rId12" Type="http://schemas.openxmlformats.org/officeDocument/2006/relationships/hyperlink" Target="https://soaportland.cupa.pdx.edu/overview/" TargetMode="External"/><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slide" Target="slide14.xml"/><Relationship Id="rId11" Type="http://schemas.openxmlformats.org/officeDocument/2006/relationships/slide" Target="slide46.xml"/><Relationship Id="rId5" Type="http://schemas.openxmlformats.org/officeDocument/2006/relationships/slide" Target="slide2.xml"/><Relationship Id="rId10" Type="http://schemas.openxmlformats.org/officeDocument/2006/relationships/slide" Target="slide36.xml"/><Relationship Id="rId4" Type="http://schemas.openxmlformats.org/officeDocument/2006/relationships/slide" Target="slide3.xml"/><Relationship Id="rId9" Type="http://schemas.openxmlformats.org/officeDocument/2006/relationships/slide" Target="slide29.xml"/></Relationships>
</file>

<file path=ppt/slides/_rels/slide3.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3.xml"/><Relationship Id="rId7" Type="http://schemas.openxmlformats.org/officeDocument/2006/relationships/slide" Target="slide46.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slide" Target="slide49.xml"/><Relationship Id="rId5" Type="http://schemas.openxmlformats.org/officeDocument/2006/relationships/slide" Target="slide53.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31.xml"/><Relationship Id="rId6" Type="http://schemas.openxmlformats.org/officeDocument/2006/relationships/hyperlink" Target="https://soaportland.cupa.pdx.edu/overview/" TargetMode="External"/><Relationship Id="rId5" Type="http://schemas.openxmlformats.org/officeDocument/2006/relationships/slide" Target="slide46.xml"/><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hyperlink" Target="https://soaportland.cupa.pdx.edu/overview/" TargetMode="External"/><Relationship Id="rId5" Type="http://schemas.openxmlformats.org/officeDocument/2006/relationships/slide" Target="slide46.xml"/><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3.xml"/><Relationship Id="rId6" Type="http://schemas.openxmlformats.org/officeDocument/2006/relationships/hyperlink" Target="https://soaportland.cupa.pdx.edu/overview/" TargetMode="External"/><Relationship Id="rId5" Type="http://schemas.openxmlformats.org/officeDocument/2006/relationships/slide" Target="slide46.xml"/><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8" Type="http://schemas.openxmlformats.org/officeDocument/2006/relationships/slide" Target="slide46.xml"/><Relationship Id="rId3" Type="http://schemas.openxmlformats.org/officeDocument/2006/relationships/notesSlide" Target="../notesSlides/notesSlide33.xml"/><Relationship Id="rId7" Type="http://schemas.openxmlformats.org/officeDocument/2006/relationships/image" Target="../media/image85.png"/><Relationship Id="rId2" Type="http://schemas.openxmlformats.org/officeDocument/2006/relationships/slideLayout" Target="../slideLayouts/slideLayout3.xml"/><Relationship Id="rId1" Type="http://schemas.openxmlformats.org/officeDocument/2006/relationships/tags" Target="../tags/tag34.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hyperlink" Target="https://soaportland.cupa.pdx.edu/overview/" TargetMode="Externa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5.xml"/><Relationship Id="rId6" Type="http://schemas.openxmlformats.org/officeDocument/2006/relationships/hyperlink" Target="https://soaportland.cupa.pdx.edu/overview/" TargetMode="External"/><Relationship Id="rId5" Type="http://schemas.openxmlformats.org/officeDocument/2006/relationships/slide" Target="slide46.xml"/><Relationship Id="rId4" Type="http://schemas.openxmlformats.org/officeDocument/2006/relationships/image" Target="../media/image86.png"/></Relationships>
</file>

<file path=ppt/slides/_rels/slide35.xml.rels><?xml version="1.0" encoding="UTF-8" standalone="yes"?>
<Relationships xmlns="http://schemas.openxmlformats.org/package/2006/relationships"><Relationship Id="rId8" Type="http://schemas.openxmlformats.org/officeDocument/2006/relationships/slide" Target="slide46.xml"/><Relationship Id="rId3" Type="http://schemas.openxmlformats.org/officeDocument/2006/relationships/notesSlide" Target="../notesSlides/notesSlide35.xml"/><Relationship Id="rId7" Type="http://schemas.openxmlformats.org/officeDocument/2006/relationships/image" Target="../media/image90.png"/><Relationship Id="rId2" Type="http://schemas.openxmlformats.org/officeDocument/2006/relationships/slideLayout" Target="../slideLayouts/slideLayout3.xml"/><Relationship Id="rId1" Type="http://schemas.openxmlformats.org/officeDocument/2006/relationships/tags" Target="../tags/tag36.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hyperlink" Target="https://soaportland.cupa.pdx.edu/overview/" TargetMode="External"/></Relationships>
</file>

<file path=ppt/slides/_rels/slide36.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hyperlink" Target="https://soaportland.cupa.pdx.edu/overview/" TargetMode="External"/><Relationship Id="rId3" Type="http://schemas.openxmlformats.org/officeDocument/2006/relationships/notesSlide" Target="../notesSlides/notesSlide36.xml"/><Relationship Id="rId7" Type="http://schemas.openxmlformats.org/officeDocument/2006/relationships/slide" Target="slide14.xml"/><Relationship Id="rId12" Type="http://schemas.openxmlformats.org/officeDocument/2006/relationships/slide" Target="slide46.xml"/><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slide" Target="slide2.xml"/><Relationship Id="rId11" Type="http://schemas.openxmlformats.org/officeDocument/2006/relationships/slide" Target="slide36.xml"/><Relationship Id="rId5" Type="http://schemas.openxmlformats.org/officeDocument/2006/relationships/slide" Target="slide3.xml"/><Relationship Id="rId10" Type="http://schemas.openxmlformats.org/officeDocument/2006/relationships/slide" Target="slide29.xml"/><Relationship Id="rId4" Type="http://schemas.openxmlformats.org/officeDocument/2006/relationships/slide" Target="slide51.xml"/><Relationship Id="rId9" Type="http://schemas.openxmlformats.org/officeDocument/2006/relationships/slide" Target="slide2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hyperlink" Target="https://soaportland.cupa.pdx.edu/overview/" TargetMode="External"/><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slide" Target="slide46.xml"/><Relationship Id="rId5" Type="http://schemas.openxmlformats.org/officeDocument/2006/relationships/image" Target="../media/image92.png"/><Relationship Id="rId4" Type="http://schemas.openxmlformats.org/officeDocument/2006/relationships/image" Target="../media/image9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hyperlink" Target="https://soaportland.cupa.pdx.edu/overview/" TargetMode="External"/><Relationship Id="rId5" Type="http://schemas.openxmlformats.org/officeDocument/2006/relationships/slide" Target="slide46.xml"/><Relationship Id="rId4" Type="http://schemas.openxmlformats.org/officeDocument/2006/relationships/image" Target="../media/image93.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hyperlink" Target="https://soaportland.cupa.pdx.edu/overview/" TargetMode="External"/><Relationship Id="rId5" Type="http://schemas.openxmlformats.org/officeDocument/2006/relationships/slide" Target="slide46.xml"/><Relationship Id="rId4" Type="http://schemas.openxmlformats.org/officeDocument/2006/relationships/image" Target="../media/image9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hyperlink" Target="https://soaportland.cupa.pdx.edu/overview/" TargetMode="Externa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slide" Target="slide46.xml"/><Relationship Id="rId5" Type="http://schemas.openxmlformats.org/officeDocument/2006/relationships/chart" Target="../charts/chart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notesSlide" Target="../notesSlides/notesSlide40.xml"/><Relationship Id="rId7" Type="http://schemas.openxmlformats.org/officeDocument/2006/relationships/image" Target="../media/image98.png"/><Relationship Id="rId2" Type="http://schemas.openxmlformats.org/officeDocument/2006/relationships/slideLayout" Target="../slideLayouts/slideLayout3.xml"/><Relationship Id="rId1" Type="http://schemas.openxmlformats.org/officeDocument/2006/relationships/tags" Target="../tags/tag41.xml"/><Relationship Id="rId6" Type="http://schemas.openxmlformats.org/officeDocument/2006/relationships/image" Target="../media/image97.png"/><Relationship Id="rId5" Type="http://schemas.openxmlformats.org/officeDocument/2006/relationships/image" Target="../media/image96.png"/><Relationship Id="rId10" Type="http://schemas.openxmlformats.org/officeDocument/2006/relationships/hyperlink" Target="https://soaportland.cupa.pdx.edu/overview/" TargetMode="External"/><Relationship Id="rId4" Type="http://schemas.openxmlformats.org/officeDocument/2006/relationships/image" Target="../media/image95.png"/><Relationship Id="rId9" Type="http://schemas.openxmlformats.org/officeDocument/2006/relationships/slide" Target="slide46.xml"/></Relationships>
</file>

<file path=ppt/slides/_rels/slide41.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notesSlide" Target="../notesSlides/notesSlide41.xml"/><Relationship Id="rId7" Type="http://schemas.openxmlformats.org/officeDocument/2006/relationships/image" Target="../media/image103.png"/><Relationship Id="rId2" Type="http://schemas.openxmlformats.org/officeDocument/2006/relationships/slideLayout" Target="../slideLayouts/slideLayout3.xml"/><Relationship Id="rId1" Type="http://schemas.openxmlformats.org/officeDocument/2006/relationships/tags" Target="../tags/tag42.xml"/><Relationship Id="rId6" Type="http://schemas.openxmlformats.org/officeDocument/2006/relationships/image" Target="../media/image102.png"/><Relationship Id="rId5" Type="http://schemas.openxmlformats.org/officeDocument/2006/relationships/image" Target="../media/image101.png"/><Relationship Id="rId10" Type="http://schemas.openxmlformats.org/officeDocument/2006/relationships/hyperlink" Target="https://soaportland.cupa.pdx.edu/overview/" TargetMode="External"/><Relationship Id="rId4" Type="http://schemas.openxmlformats.org/officeDocument/2006/relationships/image" Target="../media/image100.png"/><Relationship Id="rId9" Type="http://schemas.openxmlformats.org/officeDocument/2006/relationships/slide" Target="slide46.xml"/></Relationships>
</file>

<file path=ppt/slides/_rels/slide42.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notesSlide" Target="../notesSlides/notesSlide42.xml"/><Relationship Id="rId7" Type="http://schemas.openxmlformats.org/officeDocument/2006/relationships/image" Target="../media/image108.png"/><Relationship Id="rId2" Type="http://schemas.openxmlformats.org/officeDocument/2006/relationships/slideLayout" Target="../slideLayouts/slideLayout3.xml"/><Relationship Id="rId1" Type="http://schemas.openxmlformats.org/officeDocument/2006/relationships/tags" Target="../tags/tag43.xml"/><Relationship Id="rId6" Type="http://schemas.openxmlformats.org/officeDocument/2006/relationships/image" Target="../media/image107.png"/><Relationship Id="rId5" Type="http://schemas.openxmlformats.org/officeDocument/2006/relationships/image" Target="../media/image106.png"/><Relationship Id="rId10" Type="http://schemas.openxmlformats.org/officeDocument/2006/relationships/hyperlink" Target="https://soaportland.cupa.pdx.edu/overview/" TargetMode="External"/><Relationship Id="rId4" Type="http://schemas.openxmlformats.org/officeDocument/2006/relationships/image" Target="../media/image105.png"/><Relationship Id="rId9" Type="http://schemas.openxmlformats.org/officeDocument/2006/relationships/slide" Target="slide46.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tags" Target="../tags/tag44.xml"/><Relationship Id="rId6" Type="http://schemas.openxmlformats.org/officeDocument/2006/relationships/hyperlink" Target="https://soaportland.cupa.pdx.edu/overview/" TargetMode="External"/><Relationship Id="rId5" Type="http://schemas.openxmlformats.org/officeDocument/2006/relationships/slide" Target="slide46.xml"/><Relationship Id="rId4" Type="http://schemas.openxmlformats.org/officeDocument/2006/relationships/image" Target="../media/image110.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xml"/><Relationship Id="rId1" Type="http://schemas.openxmlformats.org/officeDocument/2006/relationships/tags" Target="../tags/tag45.xml"/><Relationship Id="rId6" Type="http://schemas.openxmlformats.org/officeDocument/2006/relationships/hyperlink" Target="https://soaportland.cupa.pdx.edu/overview/" TargetMode="External"/><Relationship Id="rId5" Type="http://schemas.openxmlformats.org/officeDocument/2006/relationships/slide" Target="slide46.xml"/><Relationship Id="rId4" Type="http://schemas.openxmlformats.org/officeDocument/2006/relationships/image" Target="../media/image111.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xml"/><Relationship Id="rId1" Type="http://schemas.openxmlformats.org/officeDocument/2006/relationships/tags" Target="../tags/tag46.xml"/><Relationship Id="rId6" Type="http://schemas.openxmlformats.org/officeDocument/2006/relationships/hyperlink" Target="https://soaportland.cupa.pdx.edu/overview/" TargetMode="External"/><Relationship Id="rId5" Type="http://schemas.openxmlformats.org/officeDocument/2006/relationships/slide" Target="slide46.xml"/><Relationship Id="rId4" Type="http://schemas.openxmlformats.org/officeDocument/2006/relationships/image" Target="../media/image112.png"/></Relationships>
</file>

<file path=ppt/slides/_rels/slide46.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hyperlink" Target="https://soaportland.cupa.pdx.edu/overview/" TargetMode="External"/><Relationship Id="rId3" Type="http://schemas.openxmlformats.org/officeDocument/2006/relationships/notesSlide" Target="../notesSlides/notesSlide46.xml"/><Relationship Id="rId7" Type="http://schemas.openxmlformats.org/officeDocument/2006/relationships/slide" Target="slide14.xml"/><Relationship Id="rId12" Type="http://schemas.openxmlformats.org/officeDocument/2006/relationships/slide" Target="slide46.xml"/><Relationship Id="rId2" Type="http://schemas.openxmlformats.org/officeDocument/2006/relationships/slideLayout" Target="../slideLayouts/slideLayout2.xml"/><Relationship Id="rId1" Type="http://schemas.openxmlformats.org/officeDocument/2006/relationships/tags" Target="../tags/tag47.xml"/><Relationship Id="rId6" Type="http://schemas.openxmlformats.org/officeDocument/2006/relationships/slide" Target="slide2.xml"/><Relationship Id="rId11" Type="http://schemas.openxmlformats.org/officeDocument/2006/relationships/slide" Target="slide36.xml"/><Relationship Id="rId5" Type="http://schemas.openxmlformats.org/officeDocument/2006/relationships/slide" Target="slide3.xml"/><Relationship Id="rId10" Type="http://schemas.openxmlformats.org/officeDocument/2006/relationships/slide" Target="slide29.xml"/><Relationship Id="rId4" Type="http://schemas.openxmlformats.org/officeDocument/2006/relationships/image" Target="../media/image1.png"/><Relationship Id="rId9" Type="http://schemas.openxmlformats.org/officeDocument/2006/relationships/slide" Target="slide22.xml"/></Relationships>
</file>

<file path=ppt/slides/_rels/slide47.xml.rels><?xml version="1.0" encoding="UTF-8" standalone="yes"?>
<Relationships xmlns="http://schemas.openxmlformats.org/package/2006/relationships"><Relationship Id="rId8" Type="http://schemas.openxmlformats.org/officeDocument/2006/relationships/slide" Target="slide51.xml"/><Relationship Id="rId13" Type="http://schemas.openxmlformats.org/officeDocument/2006/relationships/slide" Target="slide56.xml"/><Relationship Id="rId3" Type="http://schemas.openxmlformats.org/officeDocument/2006/relationships/notesSlide" Target="../notesSlides/notesSlide47.xml"/><Relationship Id="rId7" Type="http://schemas.openxmlformats.org/officeDocument/2006/relationships/slide" Target="slide50.xml"/><Relationship Id="rId12" Type="http://schemas.openxmlformats.org/officeDocument/2006/relationships/slide" Target="slide55.xml"/><Relationship Id="rId17" Type="http://schemas.openxmlformats.org/officeDocument/2006/relationships/hyperlink" Target="https://soaportland.cupa.pdx.edu/overview/" TargetMode="External"/><Relationship Id="rId2" Type="http://schemas.openxmlformats.org/officeDocument/2006/relationships/slideLayout" Target="../slideLayouts/slideLayout1.xml"/><Relationship Id="rId16" Type="http://schemas.openxmlformats.org/officeDocument/2006/relationships/slide" Target="slide46.xml"/><Relationship Id="rId1" Type="http://schemas.openxmlformats.org/officeDocument/2006/relationships/tags" Target="../tags/tag48.xml"/><Relationship Id="rId6" Type="http://schemas.openxmlformats.org/officeDocument/2006/relationships/slide" Target="slide49.xml"/><Relationship Id="rId11" Type="http://schemas.openxmlformats.org/officeDocument/2006/relationships/slide" Target="slide54.xml"/><Relationship Id="rId5" Type="http://schemas.openxmlformats.org/officeDocument/2006/relationships/slide" Target="slide48.xml"/><Relationship Id="rId15" Type="http://schemas.openxmlformats.org/officeDocument/2006/relationships/slide" Target="slide58.xml"/><Relationship Id="rId10" Type="http://schemas.openxmlformats.org/officeDocument/2006/relationships/slide" Target="slide53.xml"/><Relationship Id="rId4" Type="http://schemas.openxmlformats.org/officeDocument/2006/relationships/image" Target="../media/image113.png"/><Relationship Id="rId9" Type="http://schemas.openxmlformats.org/officeDocument/2006/relationships/slide" Target="slide52.xml"/><Relationship Id="rId14" Type="http://schemas.openxmlformats.org/officeDocument/2006/relationships/slide" Target="slide57.xml"/></Relationships>
</file>

<file path=ppt/slides/_rels/slide48.xml.rels><?xml version="1.0" encoding="UTF-8" standalone="yes"?>
<Relationships xmlns="http://schemas.openxmlformats.org/package/2006/relationships"><Relationship Id="rId8" Type="http://schemas.openxmlformats.org/officeDocument/2006/relationships/hyperlink" Target="mailto:carderp@pdx.edu" TargetMode="External"/><Relationship Id="rId3" Type="http://schemas.openxmlformats.org/officeDocument/2006/relationships/notesSlide" Target="../notesSlides/notesSlide48.xml"/><Relationship Id="rId7" Type="http://schemas.openxmlformats.org/officeDocument/2006/relationships/hyperlink" Target="mailto:nealm@pdx.edu" TargetMode="External"/><Relationship Id="rId2" Type="http://schemas.openxmlformats.org/officeDocument/2006/relationships/slideLayout" Target="../slideLayouts/slideLayout2.xml"/><Relationship Id="rId1" Type="http://schemas.openxmlformats.org/officeDocument/2006/relationships/tags" Target="../tags/tag49.xml"/><Relationship Id="rId6" Type="http://schemas.openxmlformats.org/officeDocument/2006/relationships/hyperlink" Target="mailto:lycand@pdx.edu" TargetMode="External"/><Relationship Id="rId11" Type="http://schemas.openxmlformats.org/officeDocument/2006/relationships/slide" Target="slide1.xml"/><Relationship Id="rId5" Type="http://schemas.openxmlformats.org/officeDocument/2006/relationships/hyperlink" Target="mailto:Alan.DeLaTorre@portlandoregon.gov" TargetMode="External"/><Relationship Id="rId10" Type="http://schemas.openxmlformats.org/officeDocument/2006/relationships/image" Target="../media/image114.png"/><Relationship Id="rId4" Type="http://schemas.openxmlformats.org/officeDocument/2006/relationships/hyperlink" Target="mailto:aland@pdx.edu" TargetMode="External"/><Relationship Id="rId9" Type="http://schemas.openxmlformats.org/officeDocument/2006/relationships/hyperlink" Target="https://soaportland.cupa.pdx.edu/" TargetMode="External"/></Relationships>
</file>

<file path=ppt/slides/_rels/slide49.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notesSlide" Target="../notesSlides/notesSlide49.xml"/><Relationship Id="rId7" Type="http://schemas.openxmlformats.org/officeDocument/2006/relationships/hyperlink" Target="https://demographics.coopercenter.org/guide-to-publicly-available-demographic-data" TargetMode="External"/><Relationship Id="rId2" Type="http://schemas.openxmlformats.org/officeDocument/2006/relationships/slideLayout" Target="../slideLayouts/slideLayout2.xml"/><Relationship Id="rId1" Type="http://schemas.openxmlformats.org/officeDocument/2006/relationships/tags" Target="../tags/tag50.xml"/><Relationship Id="rId6" Type="http://schemas.openxmlformats.org/officeDocument/2006/relationships/hyperlink" Target="https://data.census.gov/cedsci/" TargetMode="External"/><Relationship Id="rId5" Type="http://schemas.openxmlformats.org/officeDocument/2006/relationships/hyperlink" Target="https://www.census.gov/programs-surveys/decennial-census/decade/2020/2020-census-results.html" TargetMode="External"/><Relationship Id="rId4" Type="http://schemas.openxmlformats.org/officeDocument/2006/relationships/hyperlink" Target="https://www.census.gov/programs-surveys/decennial-census.html" TargetMode="External"/><Relationship Id="rId9" Type="http://schemas.openxmlformats.org/officeDocument/2006/relationships/slide" Target="slide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hyperlink" Target="https://soaportland.cupa.pdx.edu/overview/" TargetMode="Externa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slide" Target="slide46.xml"/><Relationship Id="rId5" Type="http://schemas.openxmlformats.org/officeDocument/2006/relationships/slide" Target="slide50.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8" Type="http://schemas.openxmlformats.org/officeDocument/2006/relationships/hyperlink" Target="https://demographics.coopercenter.org/guide-to-publicly-available-demographic-data" TargetMode="External"/><Relationship Id="rId3" Type="http://schemas.openxmlformats.org/officeDocument/2006/relationships/notesSlide" Target="../notesSlides/notesSlide50.xml"/><Relationship Id="rId7" Type="http://schemas.openxmlformats.org/officeDocument/2006/relationships/slide" Target="slide57.xml"/><Relationship Id="rId2" Type="http://schemas.openxmlformats.org/officeDocument/2006/relationships/slideLayout" Target="../slideLayouts/slideLayout4.xml"/><Relationship Id="rId1" Type="http://schemas.openxmlformats.org/officeDocument/2006/relationships/tags" Target="../tags/tag51.xml"/><Relationship Id="rId6" Type="http://schemas.openxmlformats.org/officeDocument/2006/relationships/hyperlink" Target="https://data.census.gov/cedsci/" TargetMode="External"/><Relationship Id="rId5" Type="http://schemas.openxmlformats.org/officeDocument/2006/relationships/hyperlink" Target="https://www.census.gov/programs-surveys/acs/news/data-releases.html" TargetMode="External"/><Relationship Id="rId10" Type="http://schemas.openxmlformats.org/officeDocument/2006/relationships/slide" Target="slide1.xml"/><Relationship Id="rId4" Type="http://schemas.openxmlformats.org/officeDocument/2006/relationships/hyperlink" Target="http://www.census.gov/programs-surveys/acs/" TargetMode="External"/><Relationship Id="rId9" Type="http://schemas.openxmlformats.org/officeDocument/2006/relationships/image" Target="../media/image114.png"/></Relationships>
</file>

<file path=ppt/slides/_rels/slide51.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notesSlide" Target="../notesSlides/notesSlide51.xml"/><Relationship Id="rId7" Type="http://schemas.openxmlformats.org/officeDocument/2006/relationships/image" Target="../media/image116.png"/><Relationship Id="rId2" Type="http://schemas.openxmlformats.org/officeDocument/2006/relationships/slideLayout" Target="../slideLayouts/slideLayout2.xml"/><Relationship Id="rId1" Type="http://schemas.openxmlformats.org/officeDocument/2006/relationships/tags" Target="../tags/tag52.xml"/><Relationship Id="rId6" Type="http://schemas.openxmlformats.org/officeDocument/2006/relationships/image" Target="../media/image115.png"/><Relationship Id="rId5" Type="http://schemas.openxmlformats.org/officeDocument/2006/relationships/hyperlink" Target="https://www.portlandonline.com/portlandplan/index.cfm?a=288098&amp;c=52256" TargetMode="External"/><Relationship Id="rId10" Type="http://schemas.openxmlformats.org/officeDocument/2006/relationships/slide" Target="slide1.xml"/><Relationship Id="rId4" Type="http://schemas.openxmlformats.org/officeDocument/2006/relationships/slide" Target="slide51.xml"/><Relationship Id="rId9" Type="http://schemas.openxmlformats.org/officeDocument/2006/relationships/image" Target="../media/image114.png"/></Relationships>
</file>

<file path=ppt/slides/_rels/slide52.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notesSlide" Target="../notesSlides/notesSlide52.xml"/><Relationship Id="rId7" Type="http://schemas.openxmlformats.org/officeDocument/2006/relationships/image" Target="../media/image114.png"/><Relationship Id="rId2" Type="http://schemas.openxmlformats.org/officeDocument/2006/relationships/slideLayout" Target="../slideLayouts/slideLayout2.xml"/><Relationship Id="rId1" Type="http://schemas.openxmlformats.org/officeDocument/2006/relationships/tags" Target="../tags/tag53.xml"/><Relationship Id="rId6" Type="http://schemas.openxmlformats.org/officeDocument/2006/relationships/hyperlink" Target="https://www.census.gov/programs-surveys/ahs/about.html" TargetMode="External"/><Relationship Id="rId5" Type="http://schemas.openxmlformats.org/officeDocument/2006/relationships/hyperlink" Target="https://www.census.gov/programs-surveys/ahs/data/interactive/ahstablecreator.html?s_areas=38900&amp;s_year=2019&amp;s_tablename=TABLE1&amp;s_bygroup1=1&amp;s_bygroup2=1&amp;s_filtergroup1=1&amp;s_filtergroup2=1" TargetMode="External"/><Relationship Id="rId4" Type="http://schemas.openxmlformats.org/officeDocument/2006/relationships/hyperlink" Target="https://www.census.gov/programs-surveys/ahs/data/2019/ahs-2019-public-use-file--puf-.html" TargetMode="External"/></Relationships>
</file>

<file path=ppt/slides/_rels/slide53.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notesSlide" Target="../notesSlides/notesSlide53.xml"/><Relationship Id="rId7" Type="http://schemas.openxmlformats.org/officeDocument/2006/relationships/image" Target="../media/image121.png"/><Relationship Id="rId2" Type="http://schemas.openxmlformats.org/officeDocument/2006/relationships/slideLayout" Target="../slideLayouts/slideLayout2.xml"/><Relationship Id="rId1" Type="http://schemas.openxmlformats.org/officeDocument/2006/relationships/tags" Target="../tags/tag54.xml"/><Relationship Id="rId6" Type="http://schemas.openxmlformats.org/officeDocument/2006/relationships/image" Target="../media/image120.png"/><Relationship Id="rId11" Type="http://schemas.openxmlformats.org/officeDocument/2006/relationships/image" Target="../media/image123.png"/><Relationship Id="rId5" Type="http://schemas.openxmlformats.org/officeDocument/2006/relationships/image" Target="../media/image119.png"/><Relationship Id="rId10" Type="http://schemas.openxmlformats.org/officeDocument/2006/relationships/slide" Target="slide1.xml"/><Relationship Id="rId4" Type="http://schemas.openxmlformats.org/officeDocument/2006/relationships/image" Target="../media/image118.png"/><Relationship Id="rId9" Type="http://schemas.openxmlformats.org/officeDocument/2006/relationships/image" Target="../media/image114.png"/></Relationships>
</file>

<file path=ppt/slides/_rels/slide54.xml.rels><?xml version="1.0" encoding="UTF-8" standalone="yes"?>
<Relationships xmlns="http://schemas.openxmlformats.org/package/2006/relationships"><Relationship Id="rId8" Type="http://schemas.openxmlformats.org/officeDocument/2006/relationships/image" Target="../media/image128.jpg"/><Relationship Id="rId3" Type="http://schemas.openxmlformats.org/officeDocument/2006/relationships/notesSlide" Target="../notesSlides/notesSlide54.xml"/><Relationship Id="rId7" Type="http://schemas.openxmlformats.org/officeDocument/2006/relationships/image" Target="../media/image127.emf"/><Relationship Id="rId2" Type="http://schemas.openxmlformats.org/officeDocument/2006/relationships/slideLayout" Target="../slideLayouts/slideLayout2.xml"/><Relationship Id="rId1" Type="http://schemas.openxmlformats.org/officeDocument/2006/relationships/tags" Target="../tags/tag55.xml"/><Relationship Id="rId6" Type="http://schemas.openxmlformats.org/officeDocument/2006/relationships/image" Target="../media/image126.png"/><Relationship Id="rId5" Type="http://schemas.openxmlformats.org/officeDocument/2006/relationships/image" Target="../media/image125.png"/><Relationship Id="rId10" Type="http://schemas.openxmlformats.org/officeDocument/2006/relationships/image" Target="../media/image129.png"/><Relationship Id="rId4" Type="http://schemas.openxmlformats.org/officeDocument/2006/relationships/image" Target="../media/image124.png"/><Relationship Id="rId9" Type="http://schemas.openxmlformats.org/officeDocument/2006/relationships/slide" Target="slide28.xml"/></Relationships>
</file>

<file path=ppt/slides/_rels/slide55.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notesSlide" Target="../notesSlides/notesSlide55.xml"/><Relationship Id="rId7" Type="http://schemas.openxmlformats.org/officeDocument/2006/relationships/image" Target="../media/image132.jpg"/><Relationship Id="rId2" Type="http://schemas.openxmlformats.org/officeDocument/2006/relationships/slideLayout" Target="../slideLayouts/slideLayout2.xml"/><Relationship Id="rId1" Type="http://schemas.openxmlformats.org/officeDocument/2006/relationships/tags" Target="../tags/tag56.xml"/><Relationship Id="rId6" Type="http://schemas.openxmlformats.org/officeDocument/2006/relationships/image" Target="../media/image131.jpg"/><Relationship Id="rId5" Type="http://schemas.openxmlformats.org/officeDocument/2006/relationships/image" Target="../media/image130.png"/><Relationship Id="rId4" Type="http://schemas.openxmlformats.org/officeDocument/2006/relationships/image" Target="../media/image128.jpg"/><Relationship Id="rId9" Type="http://schemas.openxmlformats.org/officeDocument/2006/relationships/image" Target="../media/image129.png"/></Relationships>
</file>

<file path=ppt/slides/_rels/slide56.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notesSlide" Target="../notesSlides/notesSlide56.xml"/><Relationship Id="rId7" Type="http://schemas.openxmlformats.org/officeDocument/2006/relationships/hyperlink" Target="https://ask.census.gov/prweb/PRServletCustom?pyActivity=pyMobileSnapStart&amp;ArticleID=KCP-2950" TargetMode="External"/><Relationship Id="rId2" Type="http://schemas.openxmlformats.org/officeDocument/2006/relationships/slideLayout" Target="../slideLayouts/slideLayout2.xml"/><Relationship Id="rId1" Type="http://schemas.openxmlformats.org/officeDocument/2006/relationships/tags" Target="../tags/tag57.xml"/><Relationship Id="rId6" Type="http://schemas.openxmlformats.org/officeDocument/2006/relationships/hyperlink" Target="https://usa.ipums.org/usa/index.shtml" TargetMode="External"/><Relationship Id="rId5" Type="http://schemas.openxmlformats.org/officeDocument/2006/relationships/hyperlink" Target="http://www2.census.gov/programs-surveys/acs/data/pums/" TargetMode="External"/><Relationship Id="rId10" Type="http://schemas.openxmlformats.org/officeDocument/2006/relationships/slide" Target="slide1.xml"/><Relationship Id="rId4" Type="http://schemas.openxmlformats.org/officeDocument/2006/relationships/hyperlink" Target="https://data.census.gov/mdat/#/" TargetMode="External"/><Relationship Id="rId9" Type="http://schemas.openxmlformats.org/officeDocument/2006/relationships/image" Target="../media/image114.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58.xml"/><Relationship Id="rId6" Type="http://schemas.openxmlformats.org/officeDocument/2006/relationships/slide" Target="slide1.xml"/><Relationship Id="rId5" Type="http://schemas.openxmlformats.org/officeDocument/2006/relationships/image" Target="../media/image114.png"/><Relationship Id="rId4" Type="http://schemas.openxmlformats.org/officeDocument/2006/relationships/hyperlink" Target="https://www.nabj.org/page/styleguide" TargetMode="Externa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7" Type="http://schemas.openxmlformats.org/officeDocument/2006/relationships/slide" Target="slide1.xml"/><Relationship Id="rId2" Type="http://schemas.openxmlformats.org/officeDocument/2006/relationships/slideLayout" Target="../slideLayouts/slideLayout2.xml"/><Relationship Id="rId1" Type="http://schemas.openxmlformats.org/officeDocument/2006/relationships/tags" Target="../tags/tag59.xml"/><Relationship Id="rId6" Type="http://schemas.openxmlformats.org/officeDocument/2006/relationships/image" Target="../media/image114.png"/><Relationship Id="rId5" Type="http://schemas.openxmlformats.org/officeDocument/2006/relationships/hyperlink" Target="https://www.census.gov/newsroom/blogs/random-samplings/2021/03/2020-census-group-quarters.html" TargetMode="External"/><Relationship Id="rId4" Type="http://schemas.openxmlformats.org/officeDocument/2006/relationships/hyperlink" Target="https://metrocouncil.org/Handbook/Files/Resources/Fact-Sheet/LAND-USE/Housing-Unit-vs-Group-Quarter.aspx" TargetMode="Externa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60.xml"/><Relationship Id="rId4" Type="http://schemas.openxmlformats.org/officeDocument/2006/relationships/image" Target="../media/image113.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6.xml"/><Relationship Id="rId7" Type="http://schemas.openxmlformats.org/officeDocument/2006/relationships/image" Target="../media/image10.png"/><Relationship Id="rId12" Type="http://schemas.openxmlformats.org/officeDocument/2006/relationships/hyperlink" Target="https://soaportland.cupa.pdx.edu/overview/" TargetMode="External"/><Relationship Id="rId2" Type="http://schemas.openxmlformats.org/officeDocument/2006/relationships/slideLayout" Target="../slideLayouts/slideLayout8.xml"/><Relationship Id="rId1" Type="http://schemas.openxmlformats.org/officeDocument/2006/relationships/tags" Target="../tags/tag7.xml"/><Relationship Id="rId6" Type="http://schemas.openxmlformats.org/officeDocument/2006/relationships/image" Target="../media/image9.png"/><Relationship Id="rId11" Type="http://schemas.openxmlformats.org/officeDocument/2006/relationships/slide" Target="slide46.xml"/><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7.xml"/><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6.png"/><Relationship Id="rId11" Type="http://schemas.openxmlformats.org/officeDocument/2006/relationships/hyperlink" Target="https://soaportland.cupa.pdx.edu/overview/" TargetMode="External"/><Relationship Id="rId5" Type="http://schemas.openxmlformats.org/officeDocument/2006/relationships/image" Target="../media/image15.png"/><Relationship Id="rId10" Type="http://schemas.openxmlformats.org/officeDocument/2006/relationships/slide" Target="slide46.xml"/><Relationship Id="rId4" Type="http://schemas.openxmlformats.org/officeDocument/2006/relationships/image" Target="../media/image14.png"/><Relationship Id="rId9" Type="http://schemas.openxmlformats.org/officeDocument/2006/relationships/slide" Target="slide55.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8.xml"/><Relationship Id="rId7" Type="http://schemas.openxmlformats.org/officeDocument/2006/relationships/image" Target="../media/image21.png"/><Relationship Id="rId12" Type="http://schemas.openxmlformats.org/officeDocument/2006/relationships/hyperlink" Target="https://soaportland.cupa.pdx.edu/overview/" TargetMode="Externa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15.png"/><Relationship Id="rId11" Type="http://schemas.openxmlformats.org/officeDocument/2006/relationships/slide" Target="slide46.xml"/><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9.xml"/><Relationship Id="rId7" Type="http://schemas.openxmlformats.org/officeDocument/2006/relationships/image" Target="../media/image27.png"/><Relationship Id="rId12" Type="http://schemas.openxmlformats.org/officeDocument/2006/relationships/hyperlink" Target="https://soaportland.cupa.pdx.edu/overview/" TargetMode="Externa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6.png"/><Relationship Id="rId11" Type="http://schemas.openxmlformats.org/officeDocument/2006/relationships/slide" Target="slide46.xml"/><Relationship Id="rId5" Type="http://schemas.openxmlformats.org/officeDocument/2006/relationships/image" Target="../media/image26.png"/><Relationship Id="rId10" Type="http://schemas.openxmlformats.org/officeDocument/2006/relationships/image" Target="../media/image24.png"/><Relationship Id="rId4" Type="http://schemas.openxmlformats.org/officeDocument/2006/relationships/image" Target="../media/image25.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9899517D-157B-46C4-92AC-479A23DE8117}"/>
              </a:ext>
            </a:extLst>
          </p:cNvPr>
          <p:cNvSpPr>
            <a:spLocks noGrp="1"/>
          </p:cNvSpPr>
          <p:nvPr>
            <p:ph type="subTitle" idx="1"/>
          </p:nvPr>
        </p:nvSpPr>
        <p:spPr>
          <a:xfrm>
            <a:off x="1524000" y="3429000"/>
            <a:ext cx="9144000" cy="1655762"/>
          </a:xfrm>
        </p:spPr>
        <p:txBody>
          <a:bodyPr/>
          <a:lstStyle/>
          <a:p>
            <a:r>
              <a:rPr lang="en-US" dirty="0">
                <a:solidFill>
                  <a:srgbClr val="714B22"/>
                </a:solidFill>
                <a:latin typeface="Calibri" panose="020F0502020204030204" pitchFamily="34" charset="0"/>
                <a:cs typeface="Calibri" panose="020F0502020204030204" pitchFamily="34" charset="0"/>
              </a:rPr>
              <a:t>Part 1 - Population</a:t>
            </a:r>
            <a:endParaRPr lang="en-US" dirty="0"/>
          </a:p>
        </p:txBody>
      </p:sp>
      <p:sp>
        <p:nvSpPr>
          <p:cNvPr id="7" name="Title 1">
            <a:extLst>
              <a:ext uri="{FF2B5EF4-FFF2-40B4-BE49-F238E27FC236}">
                <a16:creationId xmlns:a16="http://schemas.microsoft.com/office/drawing/2014/main" id="{1EA61322-D8FF-47E0-B7E0-3C2C8CCDACD4}"/>
              </a:ext>
            </a:extLst>
          </p:cNvPr>
          <p:cNvSpPr>
            <a:spLocks noGrp="1"/>
          </p:cNvSpPr>
          <p:nvPr>
            <p:ph type="ctrTitle"/>
          </p:nvPr>
        </p:nvSpPr>
        <p:spPr>
          <a:xfrm>
            <a:off x="1524000" y="1505402"/>
            <a:ext cx="9144000" cy="1057419"/>
          </a:xfrm>
        </p:spPr>
        <p:txBody>
          <a:bodyPr/>
          <a:lstStyle/>
          <a:p>
            <a:pPr>
              <a:spcAft>
                <a:spcPts val="600"/>
              </a:spcAft>
            </a:pPr>
            <a:r>
              <a:rPr lang="en-US" sz="4400" dirty="0">
                <a:solidFill>
                  <a:srgbClr val="1E4E79">
                    <a:lumMod val="75000"/>
                  </a:srgbClr>
                </a:solidFill>
                <a:latin typeface="Calibri" panose="020F0502020204030204"/>
                <a:cs typeface="Calibri" panose="020F0502020204030204" pitchFamily="34" charset="0"/>
              </a:rPr>
              <a:t>The State of Aging In Portland</a:t>
            </a:r>
            <a:r>
              <a:rPr lang="en-US" dirty="0">
                <a:latin typeface="Calibri" panose="020F0502020204030204" pitchFamily="34" charset="0"/>
                <a:cs typeface="Calibri" panose="020F0502020204030204" pitchFamily="34" charset="0"/>
              </a:rPr>
              <a:t>             </a:t>
            </a:r>
            <a:endParaRPr lang="en-US" sz="3200" b="0" dirty="0">
              <a:solidFill>
                <a:srgbClr val="714B22"/>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0DD75A7D-979B-4BD6-B6CC-46A71E7208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750" y="5950941"/>
            <a:ext cx="3008376" cy="713096"/>
          </a:xfrm>
          <a:prstGeom prst="rect">
            <a:avLst/>
          </a:prstGeom>
        </p:spPr>
      </p:pic>
      <p:pic>
        <p:nvPicPr>
          <p:cNvPr id="3" name="Picture 2">
            <a:extLst>
              <a:ext uri="{FF2B5EF4-FFF2-40B4-BE49-F238E27FC236}">
                <a16:creationId xmlns:a16="http://schemas.microsoft.com/office/drawing/2014/main" id="{7A6C659C-DDFB-48D0-98AA-AF7057E01932}"/>
              </a:ext>
            </a:extLst>
          </p:cNvPr>
          <p:cNvPicPr>
            <a:picLocks noChangeAspect="1"/>
          </p:cNvPicPr>
          <p:nvPr/>
        </p:nvPicPr>
        <p:blipFill>
          <a:blip r:embed="rId5"/>
          <a:stretch>
            <a:fillRect/>
          </a:stretch>
        </p:blipFill>
        <p:spPr>
          <a:xfrm>
            <a:off x="9527488" y="8075596"/>
            <a:ext cx="2664512" cy="3006437"/>
          </a:xfrm>
          <a:prstGeom prst="rect">
            <a:avLst/>
          </a:prstGeom>
        </p:spPr>
      </p:pic>
      <p:sp>
        <p:nvSpPr>
          <p:cNvPr id="10" name="Content Placeholder 4">
            <a:extLst>
              <a:ext uri="{FF2B5EF4-FFF2-40B4-BE49-F238E27FC236}">
                <a16:creationId xmlns:a16="http://schemas.microsoft.com/office/drawing/2014/main" id="{4851DC7A-4A33-4064-9828-54FF7426052C}"/>
              </a:ext>
            </a:extLst>
          </p:cNvPr>
          <p:cNvSpPr txBox="1">
            <a:spLocks/>
          </p:cNvSpPr>
          <p:nvPr/>
        </p:nvSpPr>
        <p:spPr>
          <a:xfrm>
            <a:off x="201750" y="1259968"/>
            <a:ext cx="1290510" cy="3471886"/>
          </a:xfrm>
          <a:prstGeom prst="rec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Table of Contents</a:t>
            </a:r>
            <a:endParaRPr lang="en-US" b="1" dirty="0">
              <a:hlinkClick r:id="rId6" action="ppaction://hlinksldjump"/>
            </a:endParaRPr>
          </a:p>
          <a:p>
            <a:r>
              <a:rPr lang="en-US" dirty="0">
                <a:hlinkClick r:id="rId7" action="ppaction://hlinksldjump"/>
              </a:rPr>
              <a:t>First page</a:t>
            </a:r>
            <a:endParaRPr lang="en-US" dirty="0">
              <a:hlinkClick r:id="rId6" action="ppaction://hlinksldjump"/>
            </a:endParaRPr>
          </a:p>
          <a:p>
            <a:r>
              <a:rPr lang="en-US" dirty="0">
                <a:hlinkClick r:id="rId6" action="ppaction://hlinksldjump"/>
              </a:rPr>
              <a:t>Portland and comparison cities</a:t>
            </a:r>
            <a:endParaRPr lang="en-US" dirty="0"/>
          </a:p>
          <a:p>
            <a:r>
              <a:rPr lang="en-US" dirty="0">
                <a:hlinkClick r:id="rId8" action="ppaction://hlinksldjump"/>
              </a:rPr>
              <a:t>Migration and characteristics of movers</a:t>
            </a:r>
            <a:endParaRPr lang="en-US" dirty="0"/>
          </a:p>
          <a:p>
            <a:r>
              <a:rPr lang="en-US" dirty="0">
                <a:hlinkClick r:id="rId9" action="ppaction://hlinksldjump"/>
              </a:rPr>
              <a:t>Population and households</a:t>
            </a:r>
            <a:endParaRPr lang="en-US" dirty="0"/>
          </a:p>
          <a:p>
            <a:r>
              <a:rPr lang="en-US" dirty="0">
                <a:hlinkClick r:id="rId10" action="ppaction://hlinksldjump"/>
              </a:rPr>
              <a:t>The Metroscope model</a:t>
            </a:r>
            <a:endParaRPr lang="en-US" dirty="0"/>
          </a:p>
          <a:p>
            <a:r>
              <a:rPr lang="en-US" dirty="0">
                <a:hlinkClick r:id="rId11" action="ppaction://hlinksldjump"/>
              </a:rPr>
              <a:t>An alternative population forecast</a:t>
            </a:r>
            <a:endParaRPr lang="en-US" dirty="0"/>
          </a:p>
          <a:p>
            <a:r>
              <a:rPr lang="en-US" dirty="0">
                <a:hlinkClick r:id="rId12" action="ppaction://hlinksldjump"/>
              </a:rPr>
              <a:t>Comparing  the two forecasts</a:t>
            </a:r>
            <a:endParaRPr lang="en-US" dirty="0"/>
          </a:p>
          <a:p>
            <a:endParaRPr lang="en-US" dirty="0"/>
          </a:p>
          <a:p>
            <a:endParaRPr lang="en-US" dirty="0"/>
          </a:p>
        </p:txBody>
      </p:sp>
      <p:sp>
        <p:nvSpPr>
          <p:cNvPr id="2" name="Slide Number Placeholder 1">
            <a:extLst>
              <a:ext uri="{FF2B5EF4-FFF2-40B4-BE49-F238E27FC236}">
                <a16:creationId xmlns:a16="http://schemas.microsoft.com/office/drawing/2014/main" id="{68EDDFF2-2CCC-4073-8214-D5C545CE9ACD}"/>
              </a:ext>
            </a:extLst>
          </p:cNvPr>
          <p:cNvSpPr>
            <a:spLocks noGrp="1"/>
          </p:cNvSpPr>
          <p:nvPr>
            <p:ph type="sldNum" sz="quarter" idx="10"/>
          </p:nvPr>
        </p:nvSpPr>
        <p:spPr>
          <a:xfrm>
            <a:off x="11679277" y="29967"/>
            <a:ext cx="407276" cy="327991"/>
          </a:xfrm>
        </p:spPr>
        <p:txBody>
          <a:bodyPr/>
          <a:lstStyle/>
          <a:p>
            <a:fld id="{61B7F212-26B6-4B4B-8252-3C6816E584C7}" type="slidenum">
              <a:rPr lang="en-US" sz="1400" b="1" smtClean="0">
                <a:solidFill>
                  <a:srgbClr val="9B5119"/>
                </a:solidFill>
              </a:rPr>
              <a:t>1</a:t>
            </a:fld>
            <a:endParaRPr lang="en-US" sz="1400" b="1" dirty="0">
              <a:solidFill>
                <a:srgbClr val="9B5119"/>
              </a:solidFill>
            </a:endParaRPr>
          </a:p>
        </p:txBody>
      </p:sp>
      <p:pic>
        <p:nvPicPr>
          <p:cNvPr id="9" name="Picture 8">
            <a:extLst>
              <a:ext uri="{FF2B5EF4-FFF2-40B4-BE49-F238E27FC236}">
                <a16:creationId xmlns:a16="http://schemas.microsoft.com/office/drawing/2014/main" id="{04A24449-896C-4069-94CC-F6E0190DCE00}"/>
              </a:ext>
            </a:extLst>
          </p:cNvPr>
          <p:cNvPicPr>
            <a:picLocks noChangeAspect="1"/>
          </p:cNvPicPr>
          <p:nvPr/>
        </p:nvPicPr>
        <p:blipFill>
          <a:blip r:embed="rId13"/>
          <a:stretch>
            <a:fillRect/>
          </a:stretch>
        </p:blipFill>
        <p:spPr>
          <a:xfrm>
            <a:off x="8959613" y="3543051"/>
            <a:ext cx="2923302" cy="3083421"/>
          </a:xfrm>
          <a:prstGeom prst="rect">
            <a:avLst/>
          </a:prstGeom>
        </p:spPr>
      </p:pic>
    </p:spTree>
    <p:custDataLst>
      <p:tags r:id="rId1"/>
    </p:custDataLst>
    <p:extLst>
      <p:ext uri="{BB962C8B-B14F-4D97-AF65-F5344CB8AC3E}">
        <p14:creationId xmlns:p14="http://schemas.microsoft.com/office/powerpoint/2010/main" val="3954724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a:off x="1776418" y="-11289"/>
            <a:ext cx="3514725" cy="3450431"/>
          </a:xfrm>
          <a:prstGeom prst="rect">
            <a:avLst/>
          </a:prstGeom>
        </p:spPr>
      </p:pic>
      <p:pic>
        <p:nvPicPr>
          <p:cNvPr id="13" name="Picture 12"/>
          <p:cNvPicPr>
            <a:picLocks noChangeAspect="1"/>
          </p:cNvPicPr>
          <p:nvPr/>
        </p:nvPicPr>
        <p:blipFill>
          <a:blip r:embed="rId5"/>
          <a:stretch>
            <a:fillRect/>
          </a:stretch>
        </p:blipFill>
        <p:spPr>
          <a:xfrm>
            <a:off x="5291143" y="-11290"/>
            <a:ext cx="3443288" cy="3450431"/>
          </a:xfrm>
          <a:prstGeom prst="rect">
            <a:avLst/>
          </a:prstGeom>
        </p:spPr>
      </p:pic>
      <p:pic>
        <p:nvPicPr>
          <p:cNvPr id="14" name="Picture 13"/>
          <p:cNvPicPr>
            <a:picLocks noChangeAspect="1"/>
          </p:cNvPicPr>
          <p:nvPr/>
        </p:nvPicPr>
        <p:blipFill>
          <a:blip r:embed="rId6"/>
          <a:stretch>
            <a:fillRect/>
          </a:stretch>
        </p:blipFill>
        <p:spPr>
          <a:xfrm>
            <a:off x="8734431" y="-11291"/>
            <a:ext cx="3443288" cy="3450431"/>
          </a:xfrm>
          <a:prstGeom prst="rect">
            <a:avLst/>
          </a:prstGeom>
        </p:spPr>
      </p:pic>
      <p:pic>
        <p:nvPicPr>
          <p:cNvPr id="16" name="Picture 15"/>
          <p:cNvPicPr>
            <a:picLocks noChangeAspect="1"/>
          </p:cNvPicPr>
          <p:nvPr/>
        </p:nvPicPr>
        <p:blipFill>
          <a:blip r:embed="rId7"/>
          <a:stretch>
            <a:fillRect/>
          </a:stretch>
        </p:blipFill>
        <p:spPr>
          <a:xfrm>
            <a:off x="8687412" y="3439140"/>
            <a:ext cx="3443288" cy="3450431"/>
          </a:xfrm>
          <a:prstGeom prst="rect">
            <a:avLst/>
          </a:prstGeom>
        </p:spPr>
      </p:pic>
      <p:pic>
        <p:nvPicPr>
          <p:cNvPr id="8" name="Picture 7"/>
          <p:cNvPicPr>
            <a:picLocks noChangeAspect="1"/>
          </p:cNvPicPr>
          <p:nvPr/>
        </p:nvPicPr>
        <p:blipFill>
          <a:blip r:embed="rId8"/>
          <a:stretch>
            <a:fillRect/>
          </a:stretch>
        </p:blipFill>
        <p:spPr>
          <a:xfrm>
            <a:off x="11062759" y="3766378"/>
            <a:ext cx="889943" cy="485423"/>
          </a:xfrm>
          <a:prstGeom prst="rect">
            <a:avLst/>
          </a:prstGeom>
        </p:spPr>
      </p:pic>
      <p:pic>
        <p:nvPicPr>
          <p:cNvPr id="17" name="Picture 16"/>
          <p:cNvPicPr>
            <a:picLocks noChangeAspect="1"/>
          </p:cNvPicPr>
          <p:nvPr/>
        </p:nvPicPr>
        <p:blipFill>
          <a:blip r:embed="rId9"/>
          <a:stretch>
            <a:fillRect/>
          </a:stretch>
        </p:blipFill>
        <p:spPr>
          <a:xfrm>
            <a:off x="5267634" y="3469480"/>
            <a:ext cx="3443288" cy="3450431"/>
          </a:xfrm>
          <a:prstGeom prst="rect">
            <a:avLst/>
          </a:prstGeom>
        </p:spPr>
      </p:pic>
      <p:pic>
        <p:nvPicPr>
          <p:cNvPr id="7" name="Picture 6"/>
          <p:cNvPicPr>
            <a:picLocks noChangeAspect="1"/>
          </p:cNvPicPr>
          <p:nvPr/>
        </p:nvPicPr>
        <p:blipFill>
          <a:blip r:embed="rId10"/>
          <a:stretch>
            <a:fillRect/>
          </a:stretch>
        </p:blipFill>
        <p:spPr>
          <a:xfrm>
            <a:off x="7619471" y="3766378"/>
            <a:ext cx="889943" cy="485423"/>
          </a:xfrm>
          <a:prstGeom prst="rect">
            <a:avLst/>
          </a:prstGeom>
        </p:spPr>
      </p:pic>
      <p:sp>
        <p:nvSpPr>
          <p:cNvPr id="19" name="Content Placeholder 18"/>
          <p:cNvSpPr>
            <a:spLocks noGrp="1"/>
          </p:cNvSpPr>
          <p:nvPr>
            <p:ph idx="1"/>
          </p:nvPr>
        </p:nvSpPr>
        <p:spPr>
          <a:xfrm>
            <a:off x="368384" y="3766378"/>
            <a:ext cx="4587438" cy="2475650"/>
          </a:xfrm>
        </p:spPr>
        <p:txBody>
          <a:bodyPr>
            <a:normAutofit/>
          </a:bodyPr>
          <a:lstStyle/>
          <a:p>
            <a:r>
              <a:rPr lang="en-US" sz="1600" dirty="0"/>
              <a:t>Portland’s outer suburbs will experience growth in the age 65+ population due to aging in place of a large pre-retirement age population.</a:t>
            </a:r>
          </a:p>
          <a:p>
            <a:r>
              <a:rPr lang="en-US" sz="1600" dirty="0"/>
              <a:t>Some of the growth is due to in-migration from the City and outside of the metropolitan area.</a:t>
            </a:r>
          </a:p>
          <a:p>
            <a:r>
              <a:rPr lang="en-US" sz="1600" dirty="0"/>
              <a:t>The bottom two charts overlay 2000 and 2010 patterns (Census to Census) and 2010-2015 patterns (Census to ACS).</a:t>
            </a:r>
          </a:p>
        </p:txBody>
      </p:sp>
      <p:sp>
        <p:nvSpPr>
          <p:cNvPr id="11" name="Title 16">
            <a:extLst>
              <a:ext uri="{FF2B5EF4-FFF2-40B4-BE49-F238E27FC236}">
                <a16:creationId xmlns:a16="http://schemas.microsoft.com/office/drawing/2014/main" id="{7155B29A-227C-4F9A-ADD5-FB45433E859C}"/>
              </a:ext>
            </a:extLst>
          </p:cNvPr>
          <p:cNvSpPr>
            <a:spLocks noGrp="1"/>
          </p:cNvSpPr>
          <p:nvPr>
            <p:ph type="title"/>
          </p:nvPr>
        </p:nvSpPr>
        <p:spPr>
          <a:xfrm>
            <a:off x="13962" y="173590"/>
            <a:ext cx="1960534" cy="1508782"/>
          </a:xfrm>
        </p:spPr>
        <p:txBody>
          <a:bodyPr>
            <a:noAutofit/>
          </a:bodyPr>
          <a:lstStyle/>
          <a:p>
            <a:r>
              <a:rPr lang="en-US" sz="3200" b="1" dirty="0"/>
              <a:t>Changes: Outer </a:t>
            </a:r>
            <a:br>
              <a:rPr lang="en-US" sz="3200" b="1" dirty="0"/>
            </a:br>
            <a:r>
              <a:rPr lang="en-US" sz="3200" b="1" dirty="0"/>
              <a:t>Suburbs</a:t>
            </a:r>
            <a:endParaRPr lang="en-US" sz="3200" b="1" spc="-90" dirty="0"/>
          </a:p>
        </p:txBody>
      </p:sp>
      <p:sp>
        <p:nvSpPr>
          <p:cNvPr id="15" name="TextBox 14">
            <a:extLst>
              <a:ext uri="{FF2B5EF4-FFF2-40B4-BE49-F238E27FC236}">
                <a16:creationId xmlns:a16="http://schemas.microsoft.com/office/drawing/2014/main" id="{38EF0EDB-666E-43DD-ACAC-4781EC541894}"/>
              </a:ext>
            </a:extLst>
          </p:cNvPr>
          <p:cNvSpPr txBox="1"/>
          <p:nvPr/>
        </p:nvSpPr>
        <p:spPr>
          <a:xfrm>
            <a:off x="252044" y="1774955"/>
            <a:ext cx="1263715" cy="938719"/>
          </a:xfrm>
          <a:prstGeom prst="rect">
            <a:avLst/>
          </a:prstGeom>
          <a:noFill/>
        </p:spPr>
        <p:txBody>
          <a:bodyPr wrap="square" rtlCol="0">
            <a:spAutoFit/>
          </a:bodyPr>
          <a:lstStyle/>
          <a:p>
            <a:r>
              <a:rPr lang="en-US" sz="1100" dirty="0"/>
              <a:t>Sources: Decennial Census 2000 and 2010 table P-12, ACS 2017 5-year table S0101.</a:t>
            </a:r>
          </a:p>
        </p:txBody>
      </p:sp>
      <p:sp>
        <p:nvSpPr>
          <p:cNvPr id="25" name="Slide Number Placeholder 1">
            <a:extLst>
              <a:ext uri="{FF2B5EF4-FFF2-40B4-BE49-F238E27FC236}">
                <a16:creationId xmlns:a16="http://schemas.microsoft.com/office/drawing/2014/main" id="{DC843594-4CE3-4452-B540-B7A3A5AEA4E9}"/>
              </a:ext>
            </a:extLst>
          </p:cNvPr>
          <p:cNvSpPr txBox="1">
            <a:spLocks/>
          </p:cNvSpPr>
          <p:nvPr/>
        </p:nvSpPr>
        <p:spPr>
          <a:xfrm>
            <a:off x="11679277" y="29967"/>
            <a:ext cx="407276" cy="32799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61B7F212-26B6-4B4B-8252-3C6816E584C7}" type="slidenum">
              <a:rPr lang="en-US" sz="1400" b="1" smtClean="0">
                <a:solidFill>
                  <a:srgbClr val="714B22"/>
                </a:solidFill>
              </a:rPr>
              <a:pPr marL="0" indent="0">
                <a:buNone/>
              </a:pPr>
              <a:t>10</a:t>
            </a:fld>
            <a:endParaRPr lang="en-US" sz="1400" b="1" dirty="0">
              <a:solidFill>
                <a:srgbClr val="714B22"/>
              </a:solidFill>
            </a:endParaRPr>
          </a:p>
        </p:txBody>
      </p:sp>
      <p:grpSp>
        <p:nvGrpSpPr>
          <p:cNvPr id="26" name="Group 25">
            <a:extLst>
              <a:ext uri="{FF2B5EF4-FFF2-40B4-BE49-F238E27FC236}">
                <a16:creationId xmlns:a16="http://schemas.microsoft.com/office/drawing/2014/main" id="{BE6DBBDA-CD39-42B3-B4C1-EF4DA09BDD87}"/>
              </a:ext>
            </a:extLst>
          </p:cNvPr>
          <p:cNvGrpSpPr/>
          <p:nvPr/>
        </p:nvGrpSpPr>
        <p:grpSpPr>
          <a:xfrm>
            <a:off x="87067" y="6452900"/>
            <a:ext cx="2006049" cy="365760"/>
            <a:chOff x="87067" y="6452900"/>
            <a:chExt cx="2006049" cy="365760"/>
          </a:xfrm>
        </p:grpSpPr>
        <p:sp>
          <p:nvSpPr>
            <p:cNvPr id="27" name="Action Button: Go to Beginning 26">
              <a:hlinkClick r:id="" action="ppaction://hlinkshowjump?jump=firstslide" highlightClick="1"/>
              <a:extLst>
                <a:ext uri="{FF2B5EF4-FFF2-40B4-BE49-F238E27FC236}">
                  <a16:creationId xmlns:a16="http://schemas.microsoft.com/office/drawing/2014/main" id="{15912F1D-E0FD-4FAC-AA11-49A92A8CA316}"/>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ction Button: Go Back or Previous 27">
              <a:hlinkClick r:id="" action="ppaction://hlinkshowjump?jump=previousslide" highlightClick="1"/>
              <a:extLst>
                <a:ext uri="{FF2B5EF4-FFF2-40B4-BE49-F238E27FC236}">
                  <a16:creationId xmlns:a16="http://schemas.microsoft.com/office/drawing/2014/main" id="{1CCEDB96-86BF-45DC-B049-81612078D5BE}"/>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Go Forward or Next 28">
              <a:hlinkClick r:id="" action="ppaction://hlinkshowjump?jump=nextslide" highlightClick="1"/>
              <a:extLst>
                <a:ext uri="{FF2B5EF4-FFF2-40B4-BE49-F238E27FC236}">
                  <a16:creationId xmlns:a16="http://schemas.microsoft.com/office/drawing/2014/main" id="{5D64AEB6-445C-43B2-BE72-9E1196B44A23}"/>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ction Button: Go to End 29">
              <a:hlinkClick r:id="rId11" action="ppaction://hlinksldjump" highlightClick="1"/>
              <a:extLst>
                <a:ext uri="{FF2B5EF4-FFF2-40B4-BE49-F238E27FC236}">
                  <a16:creationId xmlns:a16="http://schemas.microsoft.com/office/drawing/2014/main" id="{DE28923F-93EA-452C-81F1-75E910AA8FF7}"/>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hlinkClick r:id="rId12"/>
              <a:extLst>
                <a:ext uri="{FF2B5EF4-FFF2-40B4-BE49-F238E27FC236}">
                  <a16:creationId xmlns:a16="http://schemas.microsoft.com/office/drawing/2014/main" id="{63C5D165-474C-4485-84D8-59365DAA1997}"/>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79798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50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100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01F6D-3C09-43EA-9233-86FE0798127F}"/>
              </a:ext>
            </a:extLst>
          </p:cNvPr>
          <p:cNvSpPr>
            <a:spLocks noGrp="1"/>
          </p:cNvSpPr>
          <p:nvPr>
            <p:ph type="title"/>
          </p:nvPr>
        </p:nvSpPr>
        <p:spPr>
          <a:xfrm>
            <a:off x="288737" y="111558"/>
            <a:ext cx="4853197" cy="574242"/>
          </a:xfrm>
        </p:spPr>
        <p:txBody>
          <a:bodyPr>
            <a:normAutofit/>
          </a:bodyPr>
          <a:lstStyle/>
          <a:p>
            <a:r>
              <a:rPr lang="en-US" dirty="0"/>
              <a:t>Changing Population of Older People</a:t>
            </a:r>
          </a:p>
        </p:txBody>
      </p:sp>
      <p:sp>
        <p:nvSpPr>
          <p:cNvPr id="3" name="Content Placeholder 2">
            <a:extLst>
              <a:ext uri="{FF2B5EF4-FFF2-40B4-BE49-F238E27FC236}">
                <a16:creationId xmlns:a16="http://schemas.microsoft.com/office/drawing/2014/main" id="{73B35166-CC76-4A75-84F2-75083DF6777A}"/>
              </a:ext>
            </a:extLst>
          </p:cNvPr>
          <p:cNvSpPr>
            <a:spLocks noGrp="1"/>
          </p:cNvSpPr>
          <p:nvPr>
            <p:ph sz="half" idx="1"/>
          </p:nvPr>
        </p:nvSpPr>
        <p:spPr>
          <a:xfrm>
            <a:off x="260822" y="741097"/>
            <a:ext cx="6972959" cy="5990887"/>
          </a:xfrm>
        </p:spPr>
        <p:txBody>
          <a:bodyPr>
            <a:noAutofit/>
          </a:bodyPr>
          <a:lstStyle/>
          <a:p>
            <a:pPr>
              <a:lnSpc>
                <a:spcPct val="100000"/>
              </a:lnSpc>
            </a:pPr>
            <a:r>
              <a:rPr lang="en-US" sz="1600" dirty="0"/>
              <a:t>From 2000 to 2010, Portland’s population increased from 529,131 to 583,776, an annual rate of growth of 0.99%. From 2010 to 2015, after the great recession, </a:t>
            </a:r>
            <a:r>
              <a:rPr lang="en-US" sz="1600" dirty="0">
                <a:solidFill>
                  <a:srgbClr val="714B22"/>
                </a:solidFill>
              </a:rPr>
              <a:t>growth increased to an annual growth rate of 1.55%. This growth was driven by the large number </a:t>
            </a:r>
            <a:r>
              <a:rPr lang="en-US" sz="1600" dirty="0"/>
              <a:t>of boomers (born from 1946-1964) approaching and surpassing age 65, and the younger cohorts reflecting earlier periods of strong workforce age in-migration. Compared to the seven-county Portland Metropolitan area, a larger share of the City’s population is in the 20-44 working age group. </a:t>
            </a:r>
          </a:p>
          <a:p>
            <a:pPr>
              <a:lnSpc>
                <a:spcPct val="100000"/>
              </a:lnSpc>
            </a:pPr>
            <a:r>
              <a:rPr lang="en-US" sz="1600" dirty="0"/>
              <a:t>As displayed in the table to the right (source: U.S. Census, 2000 &amp; 2010), patterns of growth and decline among different age groups, races, and geographic locations are observable from 2000-2010. The city of Portland lost population at both ends of the age spectrum (those 0-19 and 75 and older) while Portland’s inner and outer suburbs gained population across all age categories, with particularly strong growth of middle-aged individuals aged 45-64; the inner and outer suburbs have grown due to in-migration from this group from outside the metropolitan area and from city-to-suburb moves. </a:t>
            </a:r>
          </a:p>
          <a:p>
            <a:pPr>
              <a:lnSpc>
                <a:spcPct val="100000"/>
              </a:lnSpc>
            </a:pPr>
            <a:r>
              <a:rPr lang="en-US" sz="1600" dirty="0"/>
              <a:t>Did these trends continue after 2010? The  latest reasonably stable data we have is from the five-year 2015-2018 American Community Survey, based on responses from 46,072 persons in Portland. These data suggest that more baby boomers aged past 65 and that the number 65-74 have increased for white non-Hispanics. The numbers for Portland showing change for age 75 plus white non-Hispanics and for age 65 plus Hispanics are too small to assess due to small sample size. We need to await results from the 2020 census to better assess these changes.</a:t>
            </a:r>
          </a:p>
        </p:txBody>
      </p:sp>
      <p:pic>
        <p:nvPicPr>
          <p:cNvPr id="5" name="Picture 4">
            <a:extLst>
              <a:ext uri="{FF2B5EF4-FFF2-40B4-BE49-F238E27FC236}">
                <a16:creationId xmlns:a16="http://schemas.microsoft.com/office/drawing/2014/main" id="{4B7D0D22-29BF-41A6-AD41-D7EB7D719E9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343776" y="702013"/>
            <a:ext cx="4723132" cy="5486400"/>
          </a:xfrm>
          <a:prstGeom prst="rect">
            <a:avLst/>
          </a:prstGeom>
        </p:spPr>
      </p:pic>
      <p:pic>
        <p:nvPicPr>
          <p:cNvPr id="12" name="Picture 11">
            <a:extLst>
              <a:ext uri="{FF2B5EF4-FFF2-40B4-BE49-F238E27FC236}">
                <a16:creationId xmlns:a16="http://schemas.microsoft.com/office/drawing/2014/main" id="{D7A1013E-85A0-4CF9-8D0D-5D80CE6ABA6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343776" y="702013"/>
            <a:ext cx="4695217" cy="5453974"/>
          </a:xfrm>
          <a:prstGeom prst="rect">
            <a:avLst/>
          </a:prstGeom>
        </p:spPr>
      </p:pic>
      <p:sp>
        <p:nvSpPr>
          <p:cNvPr id="13" name="Rectangle 12">
            <a:extLst>
              <a:ext uri="{FF2B5EF4-FFF2-40B4-BE49-F238E27FC236}">
                <a16:creationId xmlns:a16="http://schemas.microsoft.com/office/drawing/2014/main" id="{F601DE6E-0261-4D27-958E-EA51BEADF177}"/>
              </a:ext>
            </a:extLst>
          </p:cNvPr>
          <p:cNvSpPr/>
          <p:nvPr/>
        </p:nvSpPr>
        <p:spPr>
          <a:xfrm>
            <a:off x="11287243" y="2676863"/>
            <a:ext cx="551146" cy="18415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AC90A7E-4191-4420-BD75-DEA13E248F2C}"/>
              </a:ext>
            </a:extLst>
          </p:cNvPr>
          <p:cNvSpPr/>
          <p:nvPr/>
        </p:nvSpPr>
        <p:spPr>
          <a:xfrm>
            <a:off x="10893543" y="3991313"/>
            <a:ext cx="944846" cy="18415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52D96AD-467E-4D42-ABC5-6B2EC3FE87D6}"/>
              </a:ext>
            </a:extLst>
          </p:cNvPr>
          <p:cNvSpPr/>
          <p:nvPr/>
        </p:nvSpPr>
        <p:spPr>
          <a:xfrm>
            <a:off x="10732791" y="1362413"/>
            <a:ext cx="1105597" cy="184150"/>
          </a:xfrm>
          <a:prstGeom prst="rect">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3204031-21AE-49DD-9A4F-DBFCDDB76485}"/>
              </a:ext>
            </a:extLst>
          </p:cNvPr>
          <p:cNvSpPr/>
          <p:nvPr/>
        </p:nvSpPr>
        <p:spPr>
          <a:xfrm>
            <a:off x="10732790" y="5311437"/>
            <a:ext cx="1105597" cy="184150"/>
          </a:xfrm>
          <a:prstGeom prst="rect">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0BDE148-014D-4173-B23D-D090DA7567F4}"/>
              </a:ext>
            </a:extLst>
          </p:cNvPr>
          <p:cNvSpPr txBox="1"/>
          <p:nvPr/>
        </p:nvSpPr>
        <p:spPr>
          <a:xfrm>
            <a:off x="10540652" y="696339"/>
            <a:ext cx="1158658" cy="307777"/>
          </a:xfrm>
          <a:prstGeom prst="rect">
            <a:avLst/>
          </a:prstGeom>
          <a:noFill/>
        </p:spPr>
        <p:txBody>
          <a:bodyPr wrap="square" rtlCol="0">
            <a:spAutoFit/>
          </a:bodyPr>
          <a:lstStyle/>
          <a:p>
            <a:r>
              <a:rPr lang="en-US" sz="1400" b="1" dirty="0">
                <a:solidFill>
                  <a:schemeClr val="accent5">
                    <a:lumMod val="75000"/>
                  </a:schemeClr>
                </a:solidFill>
              </a:rPr>
              <a:t>Significant</a:t>
            </a:r>
          </a:p>
        </p:txBody>
      </p:sp>
      <p:sp>
        <p:nvSpPr>
          <p:cNvPr id="18" name="TextBox 17">
            <a:extLst>
              <a:ext uri="{FF2B5EF4-FFF2-40B4-BE49-F238E27FC236}">
                <a16:creationId xmlns:a16="http://schemas.microsoft.com/office/drawing/2014/main" id="{091DD5F4-BB8A-4A88-AFDF-9BEFC88E0127}"/>
              </a:ext>
            </a:extLst>
          </p:cNvPr>
          <p:cNvSpPr txBox="1"/>
          <p:nvPr/>
        </p:nvSpPr>
        <p:spPr>
          <a:xfrm>
            <a:off x="10556472" y="896143"/>
            <a:ext cx="1374705" cy="307777"/>
          </a:xfrm>
          <a:prstGeom prst="rect">
            <a:avLst/>
          </a:prstGeom>
          <a:noFill/>
        </p:spPr>
        <p:txBody>
          <a:bodyPr wrap="square" rtlCol="0">
            <a:spAutoFit/>
          </a:bodyPr>
          <a:lstStyle/>
          <a:p>
            <a:r>
              <a:rPr lang="en-US" sz="1400" b="1" dirty="0">
                <a:solidFill>
                  <a:srgbClr val="C00000"/>
                </a:solidFill>
              </a:rPr>
              <a:t>Not significant</a:t>
            </a:r>
          </a:p>
        </p:txBody>
      </p:sp>
      <p:sp>
        <p:nvSpPr>
          <p:cNvPr id="20" name="TextBox 19">
            <a:hlinkClick r:id="rId6" action="ppaction://hlinksldjump"/>
            <a:extLst>
              <a:ext uri="{FF2B5EF4-FFF2-40B4-BE49-F238E27FC236}">
                <a16:creationId xmlns:a16="http://schemas.microsoft.com/office/drawing/2014/main" id="{E64117E0-B12E-4D0E-BD9E-FB16C1BAEC6A}"/>
              </a:ext>
            </a:extLst>
          </p:cNvPr>
          <p:cNvSpPr txBox="1"/>
          <p:nvPr/>
        </p:nvSpPr>
        <p:spPr>
          <a:xfrm>
            <a:off x="7828908" y="6278553"/>
            <a:ext cx="3576364" cy="523220"/>
          </a:xfrm>
          <a:prstGeom prst="rect">
            <a:avLst/>
          </a:prstGeom>
          <a:noFill/>
        </p:spPr>
        <p:txBody>
          <a:bodyPr wrap="square" rtlCol="0">
            <a:spAutoFit/>
          </a:bodyPr>
          <a:lstStyle/>
          <a:p>
            <a:r>
              <a:rPr lang="en-US" sz="1400" dirty="0">
                <a:solidFill>
                  <a:schemeClr val="accent1">
                    <a:lumMod val="50000"/>
                  </a:schemeClr>
                </a:solidFill>
              </a:rPr>
              <a:t>See definition of Portland and its inner and outer suburbs.</a:t>
            </a:r>
          </a:p>
        </p:txBody>
      </p:sp>
      <p:sp>
        <p:nvSpPr>
          <p:cNvPr id="21" name="Slide Number Placeholder 1">
            <a:extLst>
              <a:ext uri="{FF2B5EF4-FFF2-40B4-BE49-F238E27FC236}">
                <a16:creationId xmlns:a16="http://schemas.microsoft.com/office/drawing/2014/main" id="{B6B89F15-2473-40C7-8BE1-D3DD6BAD5CC8}"/>
              </a:ext>
            </a:extLst>
          </p:cNvPr>
          <p:cNvSpPr txBox="1">
            <a:spLocks/>
          </p:cNvSpPr>
          <p:nvPr/>
        </p:nvSpPr>
        <p:spPr>
          <a:xfrm>
            <a:off x="11377535" y="165146"/>
            <a:ext cx="5833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9DECF7E-AF29-4934-9DCD-AA65D44669B3}" type="slidenum">
              <a:rPr lang="en-US" sz="1400" b="1" smtClean="0">
                <a:solidFill>
                  <a:srgbClr val="714B25"/>
                </a:solidFill>
              </a:rPr>
              <a:pPr/>
              <a:t>11</a:t>
            </a:fld>
            <a:endParaRPr lang="en-US" sz="1400" b="1" dirty="0">
              <a:solidFill>
                <a:srgbClr val="714B25"/>
              </a:solidFill>
            </a:endParaRPr>
          </a:p>
        </p:txBody>
      </p:sp>
      <p:sp>
        <p:nvSpPr>
          <p:cNvPr id="4" name="Slide Number Placeholder 3">
            <a:extLst>
              <a:ext uri="{FF2B5EF4-FFF2-40B4-BE49-F238E27FC236}">
                <a16:creationId xmlns:a16="http://schemas.microsoft.com/office/drawing/2014/main" id="{C3E9354D-21FF-46CB-9E6A-F623CFCAE8CF}"/>
              </a:ext>
            </a:extLst>
          </p:cNvPr>
          <p:cNvSpPr>
            <a:spLocks noGrp="1"/>
          </p:cNvSpPr>
          <p:nvPr>
            <p:ph type="sldNum" sz="quarter" idx="12"/>
          </p:nvPr>
        </p:nvSpPr>
        <p:spPr/>
        <p:txBody>
          <a:bodyPr/>
          <a:lstStyle/>
          <a:p>
            <a:fld id="{28D4BD10-CC58-45E2-A053-D7A914BD003A}" type="slidenum">
              <a:rPr lang="en-US" smtClean="0"/>
              <a:t>11</a:t>
            </a:fld>
            <a:endParaRPr lang="en-US"/>
          </a:p>
        </p:txBody>
      </p:sp>
      <p:grpSp>
        <p:nvGrpSpPr>
          <p:cNvPr id="22" name="Group 21">
            <a:extLst>
              <a:ext uri="{FF2B5EF4-FFF2-40B4-BE49-F238E27FC236}">
                <a16:creationId xmlns:a16="http://schemas.microsoft.com/office/drawing/2014/main" id="{6003FE81-BA71-4065-A1AB-3034CC34C87A}"/>
              </a:ext>
            </a:extLst>
          </p:cNvPr>
          <p:cNvGrpSpPr/>
          <p:nvPr/>
        </p:nvGrpSpPr>
        <p:grpSpPr>
          <a:xfrm>
            <a:off x="87067" y="6452900"/>
            <a:ext cx="2006049" cy="365760"/>
            <a:chOff x="87067" y="6452900"/>
            <a:chExt cx="2006049" cy="365760"/>
          </a:xfrm>
        </p:grpSpPr>
        <p:sp>
          <p:nvSpPr>
            <p:cNvPr id="29" name="Action Button: Go to Beginning 28">
              <a:hlinkClick r:id="" action="ppaction://hlinkshowjump?jump=firstslide" highlightClick="1"/>
              <a:extLst>
                <a:ext uri="{FF2B5EF4-FFF2-40B4-BE49-F238E27FC236}">
                  <a16:creationId xmlns:a16="http://schemas.microsoft.com/office/drawing/2014/main" id="{897693C9-5963-452C-B8E3-A3A98133CB1C}"/>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ction Button: Go Back or Previous 29">
              <a:hlinkClick r:id="" action="ppaction://hlinkshowjump?jump=previousslide" highlightClick="1"/>
              <a:extLst>
                <a:ext uri="{FF2B5EF4-FFF2-40B4-BE49-F238E27FC236}">
                  <a16:creationId xmlns:a16="http://schemas.microsoft.com/office/drawing/2014/main" id="{CF0BEB34-19F0-43C0-ACD0-44E185F4E6E2}"/>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ction Button: Go Forward or Next 30">
              <a:hlinkClick r:id="" action="ppaction://hlinkshowjump?jump=nextslide" highlightClick="1"/>
              <a:extLst>
                <a:ext uri="{FF2B5EF4-FFF2-40B4-BE49-F238E27FC236}">
                  <a16:creationId xmlns:a16="http://schemas.microsoft.com/office/drawing/2014/main" id="{F115339B-67FC-4662-BC96-18B0561EBE59}"/>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ction Button: Go to End 31">
              <a:hlinkClick r:id="rId7" action="ppaction://hlinksldjump" highlightClick="1"/>
              <a:extLst>
                <a:ext uri="{FF2B5EF4-FFF2-40B4-BE49-F238E27FC236}">
                  <a16:creationId xmlns:a16="http://schemas.microsoft.com/office/drawing/2014/main" id="{6E94A301-D2C6-484F-8F01-6B14581AD1CC}"/>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hlinkClick r:id="rId8"/>
              <a:extLst>
                <a:ext uri="{FF2B5EF4-FFF2-40B4-BE49-F238E27FC236}">
                  <a16:creationId xmlns:a16="http://schemas.microsoft.com/office/drawing/2014/main" id="{EF42359E-1403-4BB8-943D-3CE0BA447E22}"/>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408132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1000"/>
                                  </p:stCondLst>
                                  <p:childTnLst>
                                    <p:set>
                                      <p:cBhvr>
                                        <p:cTn id="21" dur="1" fill="hold">
                                          <p:stCondLst>
                                            <p:cond delay="0"/>
                                          </p:stCondLst>
                                        </p:cTn>
                                        <p:tgtEl>
                                          <p:spTgt spid="17"/>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grpId="0" nodeType="afterEffect">
                                  <p:stCondLst>
                                    <p:cond delay="100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2000"/>
                            </p:stCondLst>
                            <p:childTnLst>
                              <p:par>
                                <p:cTn id="26" presetID="1" presetClass="entr" presetSubtype="0" fill="hold" grpId="0" nodeType="afterEffect">
                                  <p:stCondLst>
                                    <p:cond delay="100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p:stCondLst>
                              <p:cond delay="3000"/>
                            </p:stCondLst>
                            <p:childTnLst>
                              <p:par>
                                <p:cTn id="29" presetID="1" presetClass="entr" presetSubtype="0" fill="hold" nodeType="afterEffect">
                                  <p:stCondLst>
                                    <p:cond delay="1000"/>
                                  </p:stCondLst>
                                  <p:childTnLst>
                                    <p:set>
                                      <p:cBhvr>
                                        <p:cTn id="30" dur="1" fill="hold">
                                          <p:stCondLst>
                                            <p:cond delay="0"/>
                                          </p:stCondLst>
                                        </p:cTn>
                                        <p:tgtEl>
                                          <p:spTgt spid="18">
                                            <p:txEl>
                                              <p:pRg st="0" end="0"/>
                                            </p:txEl>
                                          </p:spTgt>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grpId="0" nodeType="afterEffect">
                                  <p:stCondLst>
                                    <p:cond delay="1000"/>
                                  </p:stCondLst>
                                  <p:childTnLst>
                                    <p:set>
                                      <p:cBhvr>
                                        <p:cTn id="33" dur="1" fill="hold">
                                          <p:stCondLst>
                                            <p:cond delay="0"/>
                                          </p:stCondLst>
                                        </p:cTn>
                                        <p:tgtEl>
                                          <p:spTgt spid="13"/>
                                        </p:tgtEl>
                                        <p:attrNameLst>
                                          <p:attrName>style.visibility</p:attrName>
                                        </p:attrNameLst>
                                      </p:cBhvr>
                                      <p:to>
                                        <p:strVal val="visible"/>
                                      </p:to>
                                    </p:set>
                                  </p:childTnLst>
                                </p:cTn>
                              </p:par>
                              <p:par>
                                <p:cTn id="34" presetID="1" presetClass="entr" presetSubtype="0" fill="hold" grpId="0" nodeType="withEffect">
                                  <p:stCondLst>
                                    <p:cond delay="100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77700" y="226614"/>
            <a:ext cx="2346103" cy="870371"/>
          </a:xfrm>
        </p:spPr>
        <p:txBody>
          <a:bodyPr>
            <a:noAutofit/>
          </a:bodyPr>
          <a:lstStyle/>
          <a:p>
            <a:r>
              <a:rPr lang="en-US" sz="3200" b="1" dirty="0"/>
              <a:t>Where Older People Live</a:t>
            </a:r>
          </a:p>
        </p:txBody>
      </p:sp>
      <p:sp>
        <p:nvSpPr>
          <p:cNvPr id="8" name="Content Placeholder 7"/>
          <p:cNvSpPr>
            <a:spLocks noGrp="1"/>
          </p:cNvSpPr>
          <p:nvPr>
            <p:ph idx="1"/>
          </p:nvPr>
        </p:nvSpPr>
        <p:spPr>
          <a:xfrm>
            <a:off x="-1" y="1102658"/>
            <a:ext cx="3178501" cy="5674660"/>
          </a:xfrm>
        </p:spPr>
        <p:txBody>
          <a:bodyPr>
            <a:normAutofit/>
          </a:bodyPr>
          <a:lstStyle/>
          <a:p>
            <a:r>
              <a:rPr lang="en-US" sz="1600" dirty="0"/>
              <a:t>The color of the dots represents the percent of the block’s 2010 population that was age 55+:</a:t>
            </a:r>
          </a:p>
          <a:p>
            <a:pPr lvl="1"/>
            <a:r>
              <a:rPr lang="en-US" sz="1600" dirty="0"/>
              <a:t> </a:t>
            </a:r>
            <a:r>
              <a:rPr lang="en-US" sz="1600" dirty="0">
                <a:solidFill>
                  <a:srgbClr val="00B050"/>
                </a:solidFill>
              </a:rPr>
              <a:t>Green</a:t>
            </a:r>
            <a:r>
              <a:rPr lang="en-US" sz="1600" dirty="0"/>
              <a:t>: Less than 20%</a:t>
            </a:r>
          </a:p>
          <a:p>
            <a:pPr lvl="1"/>
            <a:r>
              <a:rPr lang="en-US" sz="1600" dirty="0"/>
              <a:t> </a:t>
            </a:r>
            <a:r>
              <a:rPr lang="en-US" sz="1600" dirty="0">
                <a:solidFill>
                  <a:srgbClr val="FFFF00"/>
                </a:solidFill>
              </a:rPr>
              <a:t>Yellow</a:t>
            </a:r>
            <a:r>
              <a:rPr lang="en-US" sz="1600" dirty="0"/>
              <a:t>: 20-29%</a:t>
            </a:r>
          </a:p>
          <a:p>
            <a:pPr lvl="1"/>
            <a:r>
              <a:rPr lang="en-US" sz="1600" dirty="0"/>
              <a:t> </a:t>
            </a:r>
            <a:r>
              <a:rPr lang="en-US" sz="1600" dirty="0">
                <a:solidFill>
                  <a:srgbClr val="C00000"/>
                </a:solidFill>
              </a:rPr>
              <a:t>Red</a:t>
            </a:r>
            <a:r>
              <a:rPr lang="en-US" sz="1600" dirty="0"/>
              <a:t>: 30-39%</a:t>
            </a:r>
          </a:p>
          <a:p>
            <a:pPr lvl="1"/>
            <a:r>
              <a:rPr lang="en-US" sz="1600" dirty="0"/>
              <a:t> </a:t>
            </a:r>
            <a:r>
              <a:rPr lang="en-US" sz="1600" dirty="0">
                <a:solidFill>
                  <a:srgbClr val="7030A0"/>
                </a:solidFill>
              </a:rPr>
              <a:t>Purple</a:t>
            </a:r>
            <a:r>
              <a:rPr lang="en-US" sz="1600" dirty="0"/>
              <a:t>: 40% and over</a:t>
            </a:r>
          </a:p>
          <a:p>
            <a:r>
              <a:rPr lang="en-US" sz="1600" dirty="0"/>
              <a:t>The green dot areas are unlikely to have a large population of older persons by 2035.</a:t>
            </a:r>
          </a:p>
          <a:p>
            <a:r>
              <a:rPr lang="en-US" sz="1600" dirty="0"/>
              <a:t>The yellow dot areas are mainly single-family housing and are likely to gain a substantial older population through future aging in place.</a:t>
            </a:r>
          </a:p>
          <a:p>
            <a:r>
              <a:rPr lang="en-US" sz="1600" dirty="0"/>
              <a:t>Many of the areas where 50% or more of the 2010 population was age 65+ are outside of the City (e.g., King City, Beaverton, Claremont, Wilsonville).</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rcRect t="2018" b="2018"/>
          <a:stretch/>
        </p:blipFill>
        <p:spPr>
          <a:xfrm>
            <a:off x="3178500" y="472565"/>
            <a:ext cx="8914823" cy="6025760"/>
          </a:xfrm>
          <a:prstGeom prst="rect">
            <a:avLst/>
          </a:prstGeom>
        </p:spPr>
      </p:pic>
      <p:sp>
        <p:nvSpPr>
          <p:cNvPr id="9" name="TextBox 8"/>
          <p:cNvSpPr txBox="1"/>
          <p:nvPr/>
        </p:nvSpPr>
        <p:spPr>
          <a:xfrm>
            <a:off x="9215377" y="2567874"/>
            <a:ext cx="1096321" cy="338554"/>
          </a:xfrm>
          <a:prstGeom prst="rect">
            <a:avLst/>
          </a:prstGeom>
          <a:noFill/>
        </p:spPr>
        <p:txBody>
          <a:bodyPr wrap="square" rtlCol="0">
            <a:spAutoFit/>
          </a:bodyPr>
          <a:lstStyle/>
          <a:p>
            <a:r>
              <a:rPr lang="en-US" sz="1600" dirty="0"/>
              <a:t>Portland</a:t>
            </a:r>
          </a:p>
        </p:txBody>
      </p:sp>
      <p:sp>
        <p:nvSpPr>
          <p:cNvPr id="3" name="Arrow: Down 2">
            <a:extLst>
              <a:ext uri="{FF2B5EF4-FFF2-40B4-BE49-F238E27FC236}">
                <a16:creationId xmlns:a16="http://schemas.microsoft.com/office/drawing/2014/main" id="{2A5177B4-FBB3-4196-9FD3-8B7DB6471728}"/>
              </a:ext>
            </a:extLst>
          </p:cNvPr>
          <p:cNvSpPr/>
          <p:nvPr/>
        </p:nvSpPr>
        <p:spPr>
          <a:xfrm>
            <a:off x="6757608" y="4386549"/>
            <a:ext cx="161365" cy="156475"/>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25E0172F-A76F-4BBF-85F3-442FEFAAF223}"/>
              </a:ext>
            </a:extLst>
          </p:cNvPr>
          <p:cNvSpPr/>
          <p:nvPr/>
        </p:nvSpPr>
        <p:spPr>
          <a:xfrm rot="16200000">
            <a:off x="5212642" y="2570319"/>
            <a:ext cx="161365" cy="156475"/>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85E51F68-003F-4616-8BC3-F7785E913D0B}"/>
              </a:ext>
            </a:extLst>
          </p:cNvPr>
          <p:cNvSpPr/>
          <p:nvPr/>
        </p:nvSpPr>
        <p:spPr>
          <a:xfrm rot="16200000">
            <a:off x="5805534" y="3359927"/>
            <a:ext cx="161365" cy="156475"/>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19116431-61E9-42B4-92F4-281E520B458F}"/>
              </a:ext>
            </a:extLst>
          </p:cNvPr>
          <p:cNvSpPr/>
          <p:nvPr/>
        </p:nvSpPr>
        <p:spPr>
          <a:xfrm>
            <a:off x="7105683" y="5969076"/>
            <a:ext cx="161365" cy="156475"/>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D0A4E9A-6372-4136-AC5A-44C09A98EE9B}"/>
              </a:ext>
            </a:extLst>
          </p:cNvPr>
          <p:cNvSpPr txBox="1"/>
          <p:nvPr/>
        </p:nvSpPr>
        <p:spPr>
          <a:xfrm>
            <a:off x="6454689" y="1976978"/>
            <a:ext cx="650994" cy="215444"/>
          </a:xfrm>
          <a:prstGeom prst="rect">
            <a:avLst/>
          </a:prstGeom>
          <a:noFill/>
        </p:spPr>
        <p:txBody>
          <a:bodyPr wrap="square" rtlCol="0">
            <a:spAutoFit/>
          </a:bodyPr>
          <a:lstStyle/>
          <a:p>
            <a:r>
              <a:rPr lang="en-US" sz="800" dirty="0"/>
              <a:t>Claremont</a:t>
            </a:r>
          </a:p>
        </p:txBody>
      </p:sp>
      <p:sp>
        <p:nvSpPr>
          <p:cNvPr id="2" name="TextBox 1">
            <a:extLst>
              <a:ext uri="{FF2B5EF4-FFF2-40B4-BE49-F238E27FC236}">
                <a16:creationId xmlns:a16="http://schemas.microsoft.com/office/drawing/2014/main" id="{D18B39D4-13F1-4985-B652-CFBE71EBC77A}"/>
              </a:ext>
            </a:extLst>
          </p:cNvPr>
          <p:cNvSpPr txBox="1"/>
          <p:nvPr/>
        </p:nvSpPr>
        <p:spPr>
          <a:xfrm>
            <a:off x="3123293" y="6569056"/>
            <a:ext cx="3251193" cy="261610"/>
          </a:xfrm>
          <a:prstGeom prst="rect">
            <a:avLst/>
          </a:prstGeom>
          <a:noFill/>
        </p:spPr>
        <p:txBody>
          <a:bodyPr wrap="square" rtlCol="0">
            <a:spAutoFit/>
          </a:bodyPr>
          <a:lstStyle/>
          <a:p>
            <a:r>
              <a:rPr lang="en-US" sz="1100" dirty="0"/>
              <a:t>Source: Decennial Census 2010 table P12.</a:t>
            </a:r>
          </a:p>
        </p:txBody>
      </p:sp>
      <p:sp>
        <p:nvSpPr>
          <p:cNvPr id="20" name="Slide Number Placeholder 1">
            <a:extLst>
              <a:ext uri="{FF2B5EF4-FFF2-40B4-BE49-F238E27FC236}">
                <a16:creationId xmlns:a16="http://schemas.microsoft.com/office/drawing/2014/main" id="{AC168A22-7C97-4082-AD63-27E889A8DC4A}"/>
              </a:ext>
            </a:extLst>
          </p:cNvPr>
          <p:cNvSpPr txBox="1">
            <a:spLocks/>
          </p:cNvSpPr>
          <p:nvPr/>
        </p:nvSpPr>
        <p:spPr>
          <a:xfrm>
            <a:off x="11679277" y="29967"/>
            <a:ext cx="407276" cy="32799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61B7F212-26B6-4B4B-8252-3C6816E584C7}" type="slidenum">
              <a:rPr lang="en-US" sz="1400" b="1" smtClean="0">
                <a:solidFill>
                  <a:srgbClr val="714B22"/>
                </a:solidFill>
              </a:rPr>
              <a:pPr marL="0" indent="0">
                <a:buNone/>
              </a:pPr>
              <a:t>12</a:t>
            </a:fld>
            <a:endParaRPr lang="en-US" sz="1400" b="1" dirty="0">
              <a:solidFill>
                <a:srgbClr val="714B22"/>
              </a:solidFill>
            </a:endParaRPr>
          </a:p>
        </p:txBody>
      </p:sp>
      <p:grpSp>
        <p:nvGrpSpPr>
          <p:cNvPr id="21" name="Group 20">
            <a:extLst>
              <a:ext uri="{FF2B5EF4-FFF2-40B4-BE49-F238E27FC236}">
                <a16:creationId xmlns:a16="http://schemas.microsoft.com/office/drawing/2014/main" id="{14BF10B4-D700-46AA-8CFE-7D01DD69FFFE}"/>
              </a:ext>
            </a:extLst>
          </p:cNvPr>
          <p:cNvGrpSpPr/>
          <p:nvPr/>
        </p:nvGrpSpPr>
        <p:grpSpPr>
          <a:xfrm>
            <a:off x="87067" y="6452900"/>
            <a:ext cx="2006049" cy="365760"/>
            <a:chOff x="87067" y="6452900"/>
            <a:chExt cx="2006049" cy="365760"/>
          </a:xfrm>
        </p:grpSpPr>
        <p:sp>
          <p:nvSpPr>
            <p:cNvPr id="22" name="Action Button: Go to Beginning 21">
              <a:hlinkClick r:id="" action="ppaction://hlinkshowjump?jump=firstslide" highlightClick="1"/>
              <a:extLst>
                <a:ext uri="{FF2B5EF4-FFF2-40B4-BE49-F238E27FC236}">
                  <a16:creationId xmlns:a16="http://schemas.microsoft.com/office/drawing/2014/main" id="{E17F53E0-E3D7-4A5E-BC6D-DA07F444FE22}"/>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ction Button: Go Back or Previous 22">
              <a:hlinkClick r:id="" action="ppaction://hlinkshowjump?jump=previousslide" highlightClick="1"/>
              <a:extLst>
                <a:ext uri="{FF2B5EF4-FFF2-40B4-BE49-F238E27FC236}">
                  <a16:creationId xmlns:a16="http://schemas.microsoft.com/office/drawing/2014/main" id="{3CFF4CB1-EE97-4CDD-8BF5-BE420CB69E62}"/>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ction Button: Go Forward or Next 23">
              <a:hlinkClick r:id="" action="ppaction://hlinkshowjump?jump=nextslide" highlightClick="1"/>
              <a:extLst>
                <a:ext uri="{FF2B5EF4-FFF2-40B4-BE49-F238E27FC236}">
                  <a16:creationId xmlns:a16="http://schemas.microsoft.com/office/drawing/2014/main" id="{1374E82D-C089-4291-840C-037D088D2304}"/>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ction Button: Go to End 24">
              <a:hlinkClick r:id="rId5" action="ppaction://hlinksldjump" highlightClick="1"/>
              <a:extLst>
                <a:ext uri="{FF2B5EF4-FFF2-40B4-BE49-F238E27FC236}">
                  <a16:creationId xmlns:a16="http://schemas.microsoft.com/office/drawing/2014/main" id="{C5766189-864B-4531-A860-7EC0DEB3680E}"/>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hlinkClick r:id="rId6"/>
              <a:extLst>
                <a:ext uri="{FF2B5EF4-FFF2-40B4-BE49-F238E27FC236}">
                  <a16:creationId xmlns:a16="http://schemas.microsoft.com/office/drawing/2014/main" id="{15E7CF4A-61E4-4158-A62E-9EABE76822DD}"/>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93050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6" end="6"/>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7" end="7"/>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P spid="10" grpId="0" animBg="1"/>
      <p:bldP spid="12" grpId="0" animBg="1"/>
      <p:bldP spid="13" grpId="0" animBg="1"/>
      <p:bldP spid="4"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15687" y="238692"/>
            <a:ext cx="3553177" cy="418835"/>
          </a:xfrm>
        </p:spPr>
        <p:txBody>
          <a:bodyPr>
            <a:noAutofit/>
          </a:bodyPr>
          <a:lstStyle/>
          <a:p>
            <a:r>
              <a:rPr lang="en-US" sz="3200" b="1" dirty="0"/>
              <a:t>Zoomed in to City</a:t>
            </a:r>
          </a:p>
        </p:txBody>
      </p:sp>
      <p:sp>
        <p:nvSpPr>
          <p:cNvPr id="8" name="Content Placeholder 7"/>
          <p:cNvSpPr>
            <a:spLocks noGrp="1"/>
          </p:cNvSpPr>
          <p:nvPr>
            <p:ph idx="1"/>
          </p:nvPr>
        </p:nvSpPr>
        <p:spPr>
          <a:xfrm>
            <a:off x="236664" y="666764"/>
            <a:ext cx="4723483" cy="5534731"/>
          </a:xfrm>
        </p:spPr>
        <p:txBody>
          <a:bodyPr>
            <a:normAutofit/>
          </a:bodyPr>
          <a:lstStyle/>
          <a:p>
            <a:r>
              <a:rPr lang="en-US" sz="1600" dirty="0"/>
              <a:t>This is the same map as the previous one but zoomed in on the city of Portland. </a:t>
            </a:r>
          </a:p>
          <a:p>
            <a:r>
              <a:rPr lang="en-US" sz="1600" dirty="0"/>
              <a:t>The named geographies, e.g., </a:t>
            </a:r>
            <a:r>
              <a:rPr lang="en-US" sz="1600" i="1" dirty="0"/>
              <a:t>Interstate Corridor</a:t>
            </a:r>
            <a:r>
              <a:rPr lang="en-US" sz="1600" dirty="0"/>
              <a:t>,  are similar to Portland’s 20-minute neighborhoods extended to cover the metropolitan areas.</a:t>
            </a:r>
          </a:p>
          <a:p>
            <a:r>
              <a:rPr lang="en-US" sz="1600" dirty="0"/>
              <a:t>As on the previous map the green dot blocks have a mainly younger population and are unlikely to have a large age 65+ population by 2035. </a:t>
            </a:r>
          </a:p>
          <a:p>
            <a:r>
              <a:rPr lang="en-US" sz="1600" dirty="0"/>
              <a:t>The yellow and red dot blocks are single family housing with multi-family intermixed and are likely to have a growing age 65+ population mainly through aging in place. </a:t>
            </a:r>
          </a:p>
          <a:p>
            <a:r>
              <a:rPr lang="en-US" sz="1600" dirty="0"/>
              <a:t>The purple blocks include a few blocks of mainly single-family housing but consist mainly of apartments and condos. </a:t>
            </a:r>
          </a:p>
          <a:p>
            <a:r>
              <a:rPr lang="en-US" sz="1600" dirty="0"/>
              <a:t>Areas of major concentrations of older adults include the Central City, other blocks to the west of the Willamette, the east side of the Parkrose-</a:t>
            </a:r>
            <a:r>
              <a:rPr lang="en-US" sz="1600" dirty="0" err="1"/>
              <a:t>Argay</a:t>
            </a:r>
            <a:r>
              <a:rPr lang="en-US" sz="1600" dirty="0"/>
              <a:t> neighborhood and the Gateway, </a:t>
            </a:r>
            <a:r>
              <a:rPr lang="en-US" sz="1600" dirty="0" err="1"/>
              <a:t>Montavilla</a:t>
            </a:r>
            <a:r>
              <a:rPr lang="en-US" sz="1600" dirty="0"/>
              <a:t>, and Woodstock neighborhoods.</a:t>
            </a:r>
          </a:p>
        </p:txBody>
      </p:sp>
      <p:pic>
        <p:nvPicPr>
          <p:cNvPr id="3" name="Picture 2">
            <a:extLst>
              <a:ext uri="{FF2B5EF4-FFF2-40B4-BE49-F238E27FC236}">
                <a16:creationId xmlns:a16="http://schemas.microsoft.com/office/drawing/2014/main" id="{B67182F5-215B-4908-81D9-BEF6814E51F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998149" y="482213"/>
            <a:ext cx="6857999" cy="5647764"/>
          </a:xfrm>
          <a:prstGeom prst="rect">
            <a:avLst/>
          </a:prstGeom>
        </p:spPr>
      </p:pic>
      <p:sp>
        <p:nvSpPr>
          <p:cNvPr id="9" name="Downtown">
            <a:extLst>
              <a:ext uri="{FF2B5EF4-FFF2-40B4-BE49-F238E27FC236}">
                <a16:creationId xmlns:a16="http://schemas.microsoft.com/office/drawing/2014/main" id="{3CA7A3BA-14FC-41C0-9910-603211595257}"/>
              </a:ext>
            </a:extLst>
          </p:cNvPr>
          <p:cNvSpPr/>
          <p:nvPr/>
        </p:nvSpPr>
        <p:spPr>
          <a:xfrm rot="19670842">
            <a:off x="8151218" y="2872077"/>
            <a:ext cx="421876" cy="949744"/>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C6DCBFB2-BD01-4AB1-8B96-5813CE9BD855}"/>
              </a:ext>
            </a:extLst>
          </p:cNvPr>
          <p:cNvSpPr/>
          <p:nvPr/>
        </p:nvSpPr>
        <p:spPr>
          <a:xfrm>
            <a:off x="7830540" y="2705222"/>
            <a:ext cx="45719" cy="4571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8" name="Westside">
            <a:extLst>
              <a:ext uri="{FF2B5EF4-FFF2-40B4-BE49-F238E27FC236}">
                <a16:creationId xmlns:a16="http://schemas.microsoft.com/office/drawing/2014/main" id="{1735C304-FC0B-4998-982D-977D38A8BE90}"/>
              </a:ext>
            </a:extLst>
          </p:cNvPr>
          <p:cNvGrpSpPr/>
          <p:nvPr/>
        </p:nvGrpSpPr>
        <p:grpSpPr>
          <a:xfrm>
            <a:off x="7174943" y="2847398"/>
            <a:ext cx="1360049" cy="2736449"/>
            <a:chOff x="6960452" y="2531306"/>
            <a:chExt cx="1360049" cy="2736449"/>
          </a:xfrm>
        </p:grpSpPr>
        <p:sp>
          <p:nvSpPr>
            <p:cNvPr id="15" name="Freeform: Shape 14">
              <a:extLst>
                <a:ext uri="{FF2B5EF4-FFF2-40B4-BE49-F238E27FC236}">
                  <a16:creationId xmlns:a16="http://schemas.microsoft.com/office/drawing/2014/main" id="{2B508264-8692-4EBB-BF21-3638531CB997}"/>
                </a:ext>
              </a:extLst>
            </p:cNvPr>
            <p:cNvSpPr/>
            <p:nvPr/>
          </p:nvSpPr>
          <p:spPr>
            <a:xfrm>
              <a:off x="6960452" y="2572119"/>
              <a:ext cx="1360049" cy="2695636"/>
            </a:xfrm>
            <a:custGeom>
              <a:avLst/>
              <a:gdLst>
                <a:gd name="connsiteX0" fmla="*/ 484534 w 1360049"/>
                <a:gd name="connsiteY0" fmla="*/ 0 h 2695636"/>
                <a:gd name="connsiteX1" fmla="*/ 213163 w 1360049"/>
                <a:gd name="connsiteY1" fmla="*/ 224175 h 2695636"/>
                <a:gd name="connsiteX2" fmla="*/ 71579 w 1360049"/>
                <a:gd name="connsiteY2" fmla="*/ 660727 h 2695636"/>
                <a:gd name="connsiteX3" fmla="*/ 12585 w 1360049"/>
                <a:gd name="connsiteY3" fmla="*/ 1958586 h 2695636"/>
                <a:gd name="connsiteX4" fmla="*/ 77478 w 1360049"/>
                <a:gd name="connsiteY4" fmla="*/ 2619313 h 2695636"/>
                <a:gd name="connsiteX5" fmla="*/ 738206 w 1360049"/>
                <a:gd name="connsiteY5" fmla="*/ 2672407 h 2695636"/>
                <a:gd name="connsiteX6" fmla="*/ 1316343 w 1360049"/>
                <a:gd name="connsiteY6" fmla="*/ 2536722 h 2695636"/>
                <a:gd name="connsiteX7" fmla="*/ 1322242 w 1360049"/>
                <a:gd name="connsiteY7" fmla="*/ 1988082 h 2695636"/>
                <a:gd name="connsiteX8" fmla="*/ 1345840 w 1360049"/>
                <a:gd name="connsiteY8" fmla="*/ 1109078 h 2695636"/>
                <a:gd name="connsiteX9" fmla="*/ 1103966 w 1360049"/>
                <a:gd name="connsiteY9" fmla="*/ 814111 h 2695636"/>
                <a:gd name="connsiteX10" fmla="*/ 773602 w 1360049"/>
                <a:gd name="connsiteY10" fmla="*/ 182880 h 269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0049" h="2695636">
                  <a:moveTo>
                    <a:pt x="484534" y="0"/>
                  </a:moveTo>
                  <a:cubicBezTo>
                    <a:pt x="383261" y="57027"/>
                    <a:pt x="281989" y="114054"/>
                    <a:pt x="213163" y="224175"/>
                  </a:cubicBezTo>
                  <a:cubicBezTo>
                    <a:pt x="144337" y="334296"/>
                    <a:pt x="105009" y="371659"/>
                    <a:pt x="71579" y="660727"/>
                  </a:cubicBezTo>
                  <a:cubicBezTo>
                    <a:pt x="38149" y="949795"/>
                    <a:pt x="11602" y="1632155"/>
                    <a:pt x="12585" y="1958586"/>
                  </a:cubicBezTo>
                  <a:cubicBezTo>
                    <a:pt x="13568" y="2285017"/>
                    <a:pt x="-43459" y="2500343"/>
                    <a:pt x="77478" y="2619313"/>
                  </a:cubicBezTo>
                  <a:cubicBezTo>
                    <a:pt x="198415" y="2738283"/>
                    <a:pt x="531729" y="2686172"/>
                    <a:pt x="738206" y="2672407"/>
                  </a:cubicBezTo>
                  <a:cubicBezTo>
                    <a:pt x="944683" y="2658642"/>
                    <a:pt x="1219004" y="2650776"/>
                    <a:pt x="1316343" y="2536722"/>
                  </a:cubicBezTo>
                  <a:cubicBezTo>
                    <a:pt x="1413682" y="2422668"/>
                    <a:pt x="1317326" y="2226023"/>
                    <a:pt x="1322242" y="1988082"/>
                  </a:cubicBezTo>
                  <a:cubicBezTo>
                    <a:pt x="1327158" y="1750141"/>
                    <a:pt x="1382219" y="1304740"/>
                    <a:pt x="1345840" y="1109078"/>
                  </a:cubicBezTo>
                  <a:cubicBezTo>
                    <a:pt x="1309461" y="913416"/>
                    <a:pt x="1199339" y="968477"/>
                    <a:pt x="1103966" y="814111"/>
                  </a:cubicBezTo>
                  <a:cubicBezTo>
                    <a:pt x="1008593" y="659745"/>
                    <a:pt x="891097" y="421312"/>
                    <a:pt x="773602" y="182880"/>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5378061B-A209-42CD-A919-AA1BB9E78925}"/>
                </a:ext>
              </a:extLst>
            </p:cNvPr>
            <p:cNvSpPr/>
            <p:nvPr/>
          </p:nvSpPr>
          <p:spPr>
            <a:xfrm>
              <a:off x="7435850" y="2531306"/>
              <a:ext cx="304800" cy="227769"/>
            </a:xfrm>
            <a:custGeom>
              <a:avLst/>
              <a:gdLst>
                <a:gd name="connsiteX0" fmla="*/ 0 w 304800"/>
                <a:gd name="connsiteY0" fmla="*/ 40444 h 227769"/>
                <a:gd name="connsiteX1" fmla="*/ 174625 w 304800"/>
                <a:gd name="connsiteY1" fmla="*/ 2344 h 227769"/>
                <a:gd name="connsiteX2" fmla="*/ 254000 w 304800"/>
                <a:gd name="connsiteY2" fmla="*/ 100769 h 227769"/>
                <a:gd name="connsiteX3" fmla="*/ 304800 w 304800"/>
                <a:gd name="connsiteY3" fmla="*/ 227769 h 227769"/>
              </a:gdLst>
              <a:ahLst/>
              <a:cxnLst>
                <a:cxn ang="0">
                  <a:pos x="connsiteX0" y="connsiteY0"/>
                </a:cxn>
                <a:cxn ang="0">
                  <a:pos x="connsiteX1" y="connsiteY1"/>
                </a:cxn>
                <a:cxn ang="0">
                  <a:pos x="connsiteX2" y="connsiteY2"/>
                </a:cxn>
                <a:cxn ang="0">
                  <a:pos x="connsiteX3" y="connsiteY3"/>
                </a:cxn>
              </a:cxnLst>
              <a:rect l="l" t="t" r="r" b="b"/>
              <a:pathLst>
                <a:path w="304800" h="227769">
                  <a:moveTo>
                    <a:pt x="0" y="40444"/>
                  </a:moveTo>
                  <a:cubicBezTo>
                    <a:pt x="66146" y="16367"/>
                    <a:pt x="132292" y="-7710"/>
                    <a:pt x="174625" y="2344"/>
                  </a:cubicBezTo>
                  <a:cubicBezTo>
                    <a:pt x="216958" y="12398"/>
                    <a:pt x="232304" y="63198"/>
                    <a:pt x="254000" y="100769"/>
                  </a:cubicBezTo>
                  <a:cubicBezTo>
                    <a:pt x="275696" y="138340"/>
                    <a:pt x="290248" y="183054"/>
                    <a:pt x="304800" y="227769"/>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Parkrose">
            <a:extLst>
              <a:ext uri="{FF2B5EF4-FFF2-40B4-BE49-F238E27FC236}">
                <a16:creationId xmlns:a16="http://schemas.microsoft.com/office/drawing/2014/main" id="{9E1BFC0F-4FE4-4092-88ED-10A8C34E3694}"/>
              </a:ext>
            </a:extLst>
          </p:cNvPr>
          <p:cNvSpPr/>
          <p:nvPr/>
        </p:nvSpPr>
        <p:spPr>
          <a:xfrm rot="1509708">
            <a:off x="10863414" y="2779749"/>
            <a:ext cx="597350" cy="398408"/>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ontavilla">
            <a:extLst>
              <a:ext uri="{FF2B5EF4-FFF2-40B4-BE49-F238E27FC236}">
                <a16:creationId xmlns:a16="http://schemas.microsoft.com/office/drawing/2014/main" id="{14435F53-4E82-4D4E-8356-4CFB1507252A}"/>
              </a:ext>
            </a:extLst>
          </p:cNvPr>
          <p:cNvSpPr/>
          <p:nvPr/>
        </p:nvSpPr>
        <p:spPr>
          <a:xfrm rot="1509708">
            <a:off x="9408578" y="3164985"/>
            <a:ext cx="851670" cy="858519"/>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ateway">
            <a:extLst>
              <a:ext uri="{FF2B5EF4-FFF2-40B4-BE49-F238E27FC236}">
                <a16:creationId xmlns:a16="http://schemas.microsoft.com/office/drawing/2014/main" id="{8C521E35-602D-42C6-8C55-2213B9F7CD13}"/>
              </a:ext>
            </a:extLst>
          </p:cNvPr>
          <p:cNvSpPr/>
          <p:nvPr/>
        </p:nvSpPr>
        <p:spPr>
          <a:xfrm rot="1509708">
            <a:off x="10290495" y="2999099"/>
            <a:ext cx="851670" cy="850228"/>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Woodstock">
            <a:extLst>
              <a:ext uri="{FF2B5EF4-FFF2-40B4-BE49-F238E27FC236}">
                <a16:creationId xmlns:a16="http://schemas.microsoft.com/office/drawing/2014/main" id="{8923BEDA-7958-481D-A0CD-BCC4170E574B}"/>
              </a:ext>
            </a:extLst>
          </p:cNvPr>
          <p:cNvSpPr/>
          <p:nvPr/>
        </p:nvSpPr>
        <p:spPr>
          <a:xfrm rot="1509708">
            <a:off x="8795906" y="3995926"/>
            <a:ext cx="851670" cy="977476"/>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ollywood">
            <a:extLst>
              <a:ext uri="{FF2B5EF4-FFF2-40B4-BE49-F238E27FC236}">
                <a16:creationId xmlns:a16="http://schemas.microsoft.com/office/drawing/2014/main" id="{58D933CF-A634-4B86-9B84-DC685229B2FE}"/>
              </a:ext>
            </a:extLst>
          </p:cNvPr>
          <p:cNvSpPr/>
          <p:nvPr/>
        </p:nvSpPr>
        <p:spPr>
          <a:xfrm rot="1509708">
            <a:off x="8736543" y="2636126"/>
            <a:ext cx="713999" cy="65031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370AFD59-A0E4-4B30-8BDF-DCACCF4D4C54}"/>
              </a:ext>
            </a:extLst>
          </p:cNvPr>
          <p:cNvCxnSpPr/>
          <p:nvPr/>
        </p:nvCxnSpPr>
        <p:spPr>
          <a:xfrm>
            <a:off x="8127666" y="2404392"/>
            <a:ext cx="31295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DB26AC5-F06D-47B1-AB1C-BDA841907BF7}"/>
              </a:ext>
            </a:extLst>
          </p:cNvPr>
          <p:cNvSpPr txBox="1"/>
          <p:nvPr/>
        </p:nvSpPr>
        <p:spPr>
          <a:xfrm>
            <a:off x="2832288" y="6329933"/>
            <a:ext cx="1877496" cy="430887"/>
          </a:xfrm>
          <a:prstGeom prst="rect">
            <a:avLst/>
          </a:prstGeom>
          <a:noFill/>
        </p:spPr>
        <p:txBody>
          <a:bodyPr wrap="square" rtlCol="0">
            <a:spAutoFit/>
          </a:bodyPr>
          <a:lstStyle/>
          <a:p>
            <a:r>
              <a:rPr lang="en-US" sz="1100" dirty="0"/>
              <a:t>Source: Decennial Census 2010 table P12.</a:t>
            </a:r>
          </a:p>
        </p:txBody>
      </p:sp>
      <p:sp>
        <p:nvSpPr>
          <p:cNvPr id="24" name="Arrow: Down 23">
            <a:extLst>
              <a:ext uri="{FF2B5EF4-FFF2-40B4-BE49-F238E27FC236}">
                <a16:creationId xmlns:a16="http://schemas.microsoft.com/office/drawing/2014/main" id="{19957668-AE68-46B4-9484-AFDF84BE1014}"/>
              </a:ext>
            </a:extLst>
          </p:cNvPr>
          <p:cNvSpPr/>
          <p:nvPr/>
        </p:nvSpPr>
        <p:spPr>
          <a:xfrm rot="16200000">
            <a:off x="8349462" y="2666635"/>
            <a:ext cx="155372" cy="135846"/>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Arrow: Down 24">
            <a:extLst>
              <a:ext uri="{FF2B5EF4-FFF2-40B4-BE49-F238E27FC236}">
                <a16:creationId xmlns:a16="http://schemas.microsoft.com/office/drawing/2014/main" id="{D5EE2B5F-8733-4ACF-B4EF-E658EC51D540}"/>
              </a:ext>
            </a:extLst>
          </p:cNvPr>
          <p:cNvSpPr/>
          <p:nvPr/>
        </p:nvSpPr>
        <p:spPr>
          <a:xfrm rot="16200000">
            <a:off x="10622026" y="4086582"/>
            <a:ext cx="155372" cy="135846"/>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Down 25">
            <a:extLst>
              <a:ext uri="{FF2B5EF4-FFF2-40B4-BE49-F238E27FC236}">
                <a16:creationId xmlns:a16="http://schemas.microsoft.com/office/drawing/2014/main" id="{6636DFBE-72E5-4A2B-B800-912BD86D3E84}"/>
              </a:ext>
            </a:extLst>
          </p:cNvPr>
          <p:cNvSpPr/>
          <p:nvPr/>
        </p:nvSpPr>
        <p:spPr>
          <a:xfrm rot="16200000">
            <a:off x="7572655" y="3261763"/>
            <a:ext cx="155372" cy="135846"/>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lide Number Placeholder 1">
            <a:extLst>
              <a:ext uri="{FF2B5EF4-FFF2-40B4-BE49-F238E27FC236}">
                <a16:creationId xmlns:a16="http://schemas.microsoft.com/office/drawing/2014/main" id="{9A69F1C5-F101-4E20-A069-D34454835C57}"/>
              </a:ext>
            </a:extLst>
          </p:cNvPr>
          <p:cNvSpPr txBox="1">
            <a:spLocks/>
          </p:cNvSpPr>
          <p:nvPr/>
        </p:nvSpPr>
        <p:spPr>
          <a:xfrm>
            <a:off x="11679277" y="29967"/>
            <a:ext cx="407276" cy="32799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61B7F212-26B6-4B4B-8252-3C6816E584C7}" type="slidenum">
              <a:rPr lang="en-US" sz="1400" b="1" smtClean="0">
                <a:solidFill>
                  <a:srgbClr val="714B22"/>
                </a:solidFill>
              </a:rPr>
              <a:pPr marL="0" indent="0">
                <a:buNone/>
              </a:pPr>
              <a:t>13</a:t>
            </a:fld>
            <a:endParaRPr lang="en-US" sz="1400" b="1" dirty="0">
              <a:solidFill>
                <a:srgbClr val="714B22"/>
              </a:solidFill>
            </a:endParaRPr>
          </a:p>
        </p:txBody>
      </p:sp>
      <p:grpSp>
        <p:nvGrpSpPr>
          <p:cNvPr id="34" name="Group 33">
            <a:extLst>
              <a:ext uri="{FF2B5EF4-FFF2-40B4-BE49-F238E27FC236}">
                <a16:creationId xmlns:a16="http://schemas.microsoft.com/office/drawing/2014/main" id="{0F04EBD0-629A-43C0-92B3-14A8EF2A3C5A}"/>
              </a:ext>
            </a:extLst>
          </p:cNvPr>
          <p:cNvGrpSpPr/>
          <p:nvPr/>
        </p:nvGrpSpPr>
        <p:grpSpPr>
          <a:xfrm>
            <a:off x="87067" y="6452900"/>
            <a:ext cx="2006049" cy="365760"/>
            <a:chOff x="87067" y="6452900"/>
            <a:chExt cx="2006049" cy="365760"/>
          </a:xfrm>
        </p:grpSpPr>
        <p:sp>
          <p:nvSpPr>
            <p:cNvPr id="35" name="Action Button: Go to Beginning 34">
              <a:hlinkClick r:id="" action="ppaction://hlinkshowjump?jump=firstslide" highlightClick="1"/>
              <a:extLst>
                <a:ext uri="{FF2B5EF4-FFF2-40B4-BE49-F238E27FC236}">
                  <a16:creationId xmlns:a16="http://schemas.microsoft.com/office/drawing/2014/main" id="{24BD1A90-4D1B-4386-B7BA-19F103CD6FC1}"/>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ction Button: Go Back or Previous 35">
              <a:hlinkClick r:id="" action="ppaction://hlinkshowjump?jump=previousslide" highlightClick="1"/>
              <a:extLst>
                <a:ext uri="{FF2B5EF4-FFF2-40B4-BE49-F238E27FC236}">
                  <a16:creationId xmlns:a16="http://schemas.microsoft.com/office/drawing/2014/main" id="{7F67323A-C790-43C4-9E50-310716AC94F0}"/>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ction Button: Go Forward or Next 36">
              <a:hlinkClick r:id="" action="ppaction://hlinkshowjump?jump=nextslide" highlightClick="1"/>
              <a:extLst>
                <a:ext uri="{FF2B5EF4-FFF2-40B4-BE49-F238E27FC236}">
                  <a16:creationId xmlns:a16="http://schemas.microsoft.com/office/drawing/2014/main" id="{97F71608-3C01-4385-9C52-934302F0E2CC}"/>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ction Button: Go to End 37">
              <a:hlinkClick r:id="rId5" action="ppaction://hlinksldjump" highlightClick="1"/>
              <a:extLst>
                <a:ext uri="{FF2B5EF4-FFF2-40B4-BE49-F238E27FC236}">
                  <a16:creationId xmlns:a16="http://schemas.microsoft.com/office/drawing/2014/main" id="{D92B1BA6-107C-426D-B1AE-1E5182F8A450}"/>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hlinkClick r:id="rId6"/>
              <a:extLst>
                <a:ext uri="{FF2B5EF4-FFF2-40B4-BE49-F238E27FC236}">
                  <a16:creationId xmlns:a16="http://schemas.microsoft.com/office/drawing/2014/main" id="{D30E7DF6-BC8A-4142-80B4-53EA70DD9C0F}"/>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12039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4" end="4"/>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5" end="5"/>
                                            </p:txEl>
                                          </p:spTgt>
                                        </p:tgtEl>
                                        <p:attrNameLst>
                                          <p:attrName>style.visibility</p:attrName>
                                        </p:attrNameLst>
                                      </p:cBhvr>
                                      <p:to>
                                        <p:strVal val="visible"/>
                                      </p:to>
                                    </p:set>
                                  </p:childTnLst>
                                </p:cTn>
                              </p:par>
                              <p:par>
                                <p:cTn id="39" presetID="1" presetClass="entr" presetSubtype="0" fill="hold" grpId="0" nodeType="withEffect">
                                  <p:stCondLst>
                                    <p:cond delay="50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nodeType="withEffect">
                                  <p:stCondLst>
                                    <p:cond delay="100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150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200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250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300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grpId="0" nodeType="withEffect">
                                  <p:stCondLst>
                                    <p:cond delay="350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animBg="1"/>
      <p:bldP spid="20" grpId="0" animBg="1"/>
      <p:bldP spid="21" grpId="0" animBg="1"/>
      <p:bldP spid="22" grpId="0" animBg="1"/>
      <p:bldP spid="23" grpId="0" animBg="1"/>
      <p:bldP spid="16" grpId="0"/>
      <p:bldP spid="24" grpId="0" animBg="1"/>
      <p:bldP spid="25"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6A80C-7C9F-4E2B-B2D1-4D8D2D528CBC}"/>
              </a:ext>
            </a:extLst>
          </p:cNvPr>
          <p:cNvSpPr>
            <a:spLocks noGrp="1"/>
          </p:cNvSpPr>
          <p:nvPr>
            <p:ph type="title"/>
          </p:nvPr>
        </p:nvSpPr>
        <p:spPr>
          <a:xfrm>
            <a:off x="1948141" y="241201"/>
            <a:ext cx="4376463" cy="663522"/>
          </a:xfrm>
        </p:spPr>
        <p:txBody>
          <a:bodyPr/>
          <a:lstStyle/>
          <a:p>
            <a:r>
              <a:rPr lang="en-US" sz="3200" dirty="0"/>
              <a:t>Views of Migration</a:t>
            </a:r>
          </a:p>
        </p:txBody>
      </p:sp>
      <p:sp>
        <p:nvSpPr>
          <p:cNvPr id="4" name="Content Placeholder 3">
            <a:extLst>
              <a:ext uri="{FF2B5EF4-FFF2-40B4-BE49-F238E27FC236}">
                <a16:creationId xmlns:a16="http://schemas.microsoft.com/office/drawing/2014/main" id="{038229E8-EE0D-4958-B8F0-16AA3C37CB0A}"/>
              </a:ext>
            </a:extLst>
          </p:cNvPr>
          <p:cNvSpPr>
            <a:spLocks noGrp="1"/>
          </p:cNvSpPr>
          <p:nvPr>
            <p:ph idx="1"/>
          </p:nvPr>
        </p:nvSpPr>
        <p:spPr>
          <a:xfrm>
            <a:off x="1948141" y="999184"/>
            <a:ext cx="7353903" cy="4566300"/>
          </a:xfrm>
        </p:spPr>
        <p:txBody>
          <a:bodyPr>
            <a:noAutofit/>
          </a:bodyPr>
          <a:lstStyle/>
          <a:p>
            <a:pPr marL="285750" indent="-285750">
              <a:buFont typeface="Arial" panose="020B0604020202020204" pitchFamily="34" charset="0"/>
              <a:buChar char="•"/>
            </a:pPr>
            <a:r>
              <a:rPr lang="en-US" sz="1600" dirty="0"/>
              <a:t>For older populations, the two demographic components that most bring about change are survival rates and migration. Over the span of 25-years, births had no effect on the age structure of the 65+ population.</a:t>
            </a:r>
          </a:p>
          <a:p>
            <a:pPr marL="285750" indent="-285750">
              <a:buFont typeface="Arial" panose="020B0604020202020204" pitchFamily="34" charset="0"/>
              <a:buChar char="•"/>
            </a:pPr>
            <a:r>
              <a:rPr lang="en-US" sz="1600" dirty="0"/>
              <a:t>Migration can be directly assessed by determining where a person lived in an earlier time period and comparing it with the current residence. One source of such data is the American Community Survey which asks where a person resided a year ago. These data are tabulated into county-to-county flows by the Census Bureau. For confidentiality reasons flows for cities are not published so we need to use flows for Multnomah County as a near proxy. We will see that many more working age persons are moving to Portland than away but for the age 65+ population the considerable flow of older migrants to Multnomah County is offset by losses to Clackamas and Washington Counties.</a:t>
            </a:r>
          </a:p>
          <a:p>
            <a:pPr marL="285750" indent="-285750">
              <a:buFont typeface="Arial" panose="020B0604020202020204" pitchFamily="34" charset="0"/>
              <a:buChar char="•"/>
            </a:pPr>
            <a:r>
              <a:rPr lang="en-US" sz="1600" dirty="0"/>
              <a:t>We also can compute imputed migration be comparing the numbers in an age group, say 30-44, with the We need to subtract the number expected to die using mortality rates to estimate the number of migrants. </a:t>
            </a:r>
          </a:p>
        </p:txBody>
      </p:sp>
      <p:sp>
        <p:nvSpPr>
          <p:cNvPr id="5" name="Content Placeholder 4">
            <a:extLst>
              <a:ext uri="{FF2B5EF4-FFF2-40B4-BE49-F238E27FC236}">
                <a16:creationId xmlns:a16="http://schemas.microsoft.com/office/drawing/2014/main" id="{4B19BDEB-2E13-4B3A-BF45-4CABBC3A1420}"/>
              </a:ext>
            </a:extLst>
          </p:cNvPr>
          <p:cNvSpPr txBox="1">
            <a:spLocks/>
          </p:cNvSpPr>
          <p:nvPr/>
        </p:nvSpPr>
        <p:spPr>
          <a:xfrm>
            <a:off x="190667" y="1251241"/>
            <a:ext cx="1290510" cy="3471886"/>
          </a:xfrm>
          <a:prstGeom prst="rec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Table of Contents</a:t>
            </a:r>
            <a:endParaRPr lang="en-US" b="1" dirty="0">
              <a:hlinkClick r:id="rId4" action="ppaction://hlinksldjump"/>
            </a:endParaRPr>
          </a:p>
          <a:p>
            <a:r>
              <a:rPr lang="en-US" dirty="0">
                <a:hlinkClick r:id="rId5" action="ppaction://hlinksldjump"/>
              </a:rPr>
              <a:t>First page</a:t>
            </a:r>
            <a:endParaRPr lang="en-US" dirty="0">
              <a:hlinkClick r:id="rId4" action="ppaction://hlinksldjump"/>
            </a:endParaRPr>
          </a:p>
          <a:p>
            <a:r>
              <a:rPr lang="en-US" dirty="0">
                <a:hlinkClick r:id="rId4" action="ppaction://hlinksldjump"/>
              </a:rPr>
              <a:t>Portland and comparison cities</a:t>
            </a:r>
            <a:endParaRPr lang="en-US" dirty="0"/>
          </a:p>
          <a:p>
            <a:r>
              <a:rPr lang="en-US" dirty="0">
                <a:hlinkClick r:id="rId6" action="ppaction://hlinksldjump"/>
              </a:rPr>
              <a:t>Migration and characteristics of movers</a:t>
            </a:r>
            <a:endParaRPr lang="en-US" dirty="0"/>
          </a:p>
          <a:p>
            <a:r>
              <a:rPr lang="en-US" dirty="0">
                <a:hlinkClick r:id="rId7" action="ppaction://hlinksldjump"/>
              </a:rPr>
              <a:t>Population and households</a:t>
            </a:r>
            <a:endParaRPr lang="en-US" dirty="0"/>
          </a:p>
          <a:p>
            <a:r>
              <a:rPr lang="en-US" dirty="0">
                <a:hlinkClick r:id="rId8" action="ppaction://hlinksldjump"/>
              </a:rPr>
              <a:t>The Metroscope model</a:t>
            </a:r>
            <a:endParaRPr lang="en-US" dirty="0"/>
          </a:p>
          <a:p>
            <a:r>
              <a:rPr lang="en-US" dirty="0">
                <a:hlinkClick r:id="rId9" action="ppaction://hlinksldjump"/>
              </a:rPr>
              <a:t>An alternative population forecast</a:t>
            </a:r>
            <a:endParaRPr lang="en-US" dirty="0"/>
          </a:p>
          <a:p>
            <a:r>
              <a:rPr lang="en-US" dirty="0">
                <a:hlinkClick r:id="rId10" action="ppaction://hlinksldjump"/>
              </a:rPr>
              <a:t>Comparing  the two forecasts</a:t>
            </a:r>
            <a:endParaRPr lang="en-US" dirty="0"/>
          </a:p>
          <a:p>
            <a:endParaRPr lang="en-US" dirty="0"/>
          </a:p>
          <a:p>
            <a:endParaRPr lang="en-US" dirty="0"/>
          </a:p>
        </p:txBody>
      </p:sp>
      <p:sp>
        <p:nvSpPr>
          <p:cNvPr id="13" name="Slide Number Placeholder 1">
            <a:extLst>
              <a:ext uri="{FF2B5EF4-FFF2-40B4-BE49-F238E27FC236}">
                <a16:creationId xmlns:a16="http://schemas.microsoft.com/office/drawing/2014/main" id="{E960FE33-D016-464A-B3EB-5523B1EBA4C7}"/>
              </a:ext>
            </a:extLst>
          </p:cNvPr>
          <p:cNvSpPr txBox="1">
            <a:spLocks/>
          </p:cNvSpPr>
          <p:nvPr/>
        </p:nvSpPr>
        <p:spPr>
          <a:xfrm>
            <a:off x="11679277" y="29967"/>
            <a:ext cx="407276" cy="32799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61B7F212-26B6-4B4B-8252-3C6816E584C7}" type="slidenum">
              <a:rPr lang="en-US" sz="1400" b="1" smtClean="0">
                <a:solidFill>
                  <a:srgbClr val="714B22"/>
                </a:solidFill>
              </a:rPr>
              <a:pPr marL="0" indent="0">
                <a:buNone/>
              </a:pPr>
              <a:t>14</a:t>
            </a:fld>
            <a:endParaRPr lang="en-US" sz="1400" b="1" dirty="0">
              <a:solidFill>
                <a:srgbClr val="714B22"/>
              </a:solidFill>
            </a:endParaRPr>
          </a:p>
        </p:txBody>
      </p:sp>
      <p:grpSp>
        <p:nvGrpSpPr>
          <p:cNvPr id="14" name="Group 13">
            <a:extLst>
              <a:ext uri="{FF2B5EF4-FFF2-40B4-BE49-F238E27FC236}">
                <a16:creationId xmlns:a16="http://schemas.microsoft.com/office/drawing/2014/main" id="{668FA36F-9AA0-43F5-95AA-67A0311BD1D0}"/>
              </a:ext>
            </a:extLst>
          </p:cNvPr>
          <p:cNvGrpSpPr/>
          <p:nvPr/>
        </p:nvGrpSpPr>
        <p:grpSpPr>
          <a:xfrm>
            <a:off x="87067" y="6452900"/>
            <a:ext cx="2006049" cy="365760"/>
            <a:chOff x="87067" y="6452900"/>
            <a:chExt cx="2006049" cy="365760"/>
          </a:xfrm>
        </p:grpSpPr>
        <p:sp>
          <p:nvSpPr>
            <p:cNvPr id="15" name="Action Button: Go to Beginning 14">
              <a:hlinkClick r:id="" action="ppaction://hlinkshowjump?jump=firstslide" highlightClick="1"/>
              <a:extLst>
                <a:ext uri="{FF2B5EF4-FFF2-40B4-BE49-F238E27FC236}">
                  <a16:creationId xmlns:a16="http://schemas.microsoft.com/office/drawing/2014/main" id="{7B2875DA-E81A-4F33-B614-F7DED4BC9044}"/>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Go Back or Previous 15">
              <a:hlinkClick r:id="" action="ppaction://hlinkshowjump?jump=previousslide" highlightClick="1"/>
              <a:extLst>
                <a:ext uri="{FF2B5EF4-FFF2-40B4-BE49-F238E27FC236}">
                  <a16:creationId xmlns:a16="http://schemas.microsoft.com/office/drawing/2014/main" id="{ABBEC8CD-EBD1-43DC-9F85-3AF5CA6513D6}"/>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Go Forward or Next 16">
              <a:hlinkClick r:id="" action="ppaction://hlinkshowjump?jump=nextslide" highlightClick="1"/>
              <a:extLst>
                <a:ext uri="{FF2B5EF4-FFF2-40B4-BE49-F238E27FC236}">
                  <a16:creationId xmlns:a16="http://schemas.microsoft.com/office/drawing/2014/main" id="{547D525E-38EB-476B-BBC8-4BC2979B2740}"/>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to End 17">
              <a:hlinkClick r:id="rId11" action="ppaction://hlinksldjump" highlightClick="1"/>
              <a:extLst>
                <a:ext uri="{FF2B5EF4-FFF2-40B4-BE49-F238E27FC236}">
                  <a16:creationId xmlns:a16="http://schemas.microsoft.com/office/drawing/2014/main" id="{756DD1BE-458E-4BEB-AC38-C205CF383678}"/>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12"/>
              <a:extLst>
                <a:ext uri="{FF2B5EF4-FFF2-40B4-BE49-F238E27FC236}">
                  <a16:creationId xmlns:a16="http://schemas.microsoft.com/office/drawing/2014/main" id="{DB26C84A-19A8-402C-BDFB-E1D84FDB6032}"/>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12713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252" y="106837"/>
            <a:ext cx="5163216" cy="870857"/>
          </a:xfrm>
        </p:spPr>
        <p:txBody>
          <a:bodyPr>
            <a:noAutofit/>
          </a:bodyPr>
          <a:lstStyle/>
          <a:p>
            <a:r>
              <a:rPr lang="en-US" sz="3200" b="1" dirty="0">
                <a:solidFill>
                  <a:schemeClr val="accent1">
                    <a:lumMod val="50000"/>
                  </a:schemeClr>
                </a:solidFill>
              </a:rPr>
              <a:t>Direct Measures of Migration</a:t>
            </a:r>
          </a:p>
        </p:txBody>
      </p:sp>
      <p:sp>
        <p:nvSpPr>
          <p:cNvPr id="3" name="Content Placeholder 2"/>
          <p:cNvSpPr>
            <a:spLocks noGrp="1"/>
          </p:cNvSpPr>
          <p:nvPr>
            <p:ph idx="1"/>
          </p:nvPr>
        </p:nvSpPr>
        <p:spPr>
          <a:xfrm>
            <a:off x="306641" y="781051"/>
            <a:ext cx="6369868" cy="6076950"/>
          </a:xfrm>
        </p:spPr>
        <p:txBody>
          <a:bodyPr>
            <a:noAutofit/>
          </a:bodyPr>
          <a:lstStyle/>
          <a:p>
            <a:r>
              <a:rPr lang="en-US" sz="1500" dirty="0"/>
              <a:t>We are able to view gross migration, i.e., the separate in and out migration flows, for U.S. counties.</a:t>
            </a:r>
          </a:p>
          <a:p>
            <a:r>
              <a:rPr lang="en-US" sz="1500" dirty="0"/>
              <a:t>One of the questions in the American Community survey is </a:t>
            </a:r>
            <a:r>
              <a:rPr lang="en-US" sz="1500" i="1" dirty="0"/>
              <a:t>where did you live a year ago?</a:t>
            </a:r>
            <a:r>
              <a:rPr lang="en-US" sz="1500" dirty="0"/>
              <a:t> To protect confidentiality the residence only is pinned down to the county level. This means we can’t find migration figures for the City of Portland, but we can for Multnomah County of which about 5/6 is in the City.</a:t>
            </a:r>
          </a:p>
          <a:p>
            <a:r>
              <a:rPr lang="en-US" sz="1500" dirty="0"/>
              <a:t>For the age 65+ population here are the reported county to county changes of county of residence for 2012-2017. The big Oregon flow is from California to SW Oregon (in-flow = 1,365; outflow = 707).</a:t>
            </a:r>
          </a:p>
          <a:p>
            <a:r>
              <a:rPr lang="en-US" sz="1500" dirty="0"/>
              <a:t>However, for the age 65+ population in and out flows balance and the net flow of migrants for Multnomah County is +13, near zero. The county gains from the rest of the U.S. and loses to adjoining counties.</a:t>
            </a:r>
          </a:p>
          <a:p>
            <a:r>
              <a:rPr lang="en-US" sz="1500" dirty="0"/>
              <a:t>By contrast, the net flows for Multnomah County for the 20-34 age group was +4,004.</a:t>
            </a:r>
          </a:p>
          <a:p>
            <a:r>
              <a:rPr lang="en-US" sz="1500" dirty="0"/>
              <a:t>Our findings are consistent with what William Frye at the Brookings Institution found in a national study. Quoting Frye: </a:t>
            </a:r>
            <a:r>
              <a:rPr lang="en-US" sz="1500" i="1" dirty="0"/>
              <a:t>In states where senior populations will grow fastest over the next 35-years, </a:t>
            </a:r>
            <a:r>
              <a:rPr lang="en-US" sz="1500" i="1" dirty="0">
                <a:solidFill>
                  <a:schemeClr val="accent1">
                    <a:lumMod val="50000"/>
                  </a:schemeClr>
                </a:solidFill>
              </a:rPr>
              <a:t>aging in place rather than migration will drive this growth</a:t>
            </a:r>
            <a:r>
              <a:rPr lang="en-US" sz="1500" dirty="0"/>
              <a:t>. In Georgia, for instance, the senior population will increase by more than 40% from 2010 to 2020 due to the aging of existing residents, versus less than 3% due to migration.</a:t>
            </a:r>
          </a:p>
          <a:p>
            <a:r>
              <a:rPr lang="en-US" sz="1500" dirty="0"/>
              <a:t>As we saw in the flow diagram for Multnomah County (displayed again, here), it nets out to near zero in age 65+ migrants and thus the growth of its older population will occur mainly through aging in place.</a:t>
            </a:r>
          </a:p>
        </p:txBody>
      </p:sp>
      <p:pic>
        <p:nvPicPr>
          <p:cNvPr id="4" name="Picture 3"/>
          <p:cNvPicPr>
            <a:picLocks noChangeAspect="1"/>
          </p:cNvPicPr>
          <p:nvPr/>
        </p:nvPicPr>
        <p:blipFill>
          <a:blip r:embed="rId4"/>
          <a:stretch>
            <a:fillRect/>
          </a:stretch>
        </p:blipFill>
        <p:spPr>
          <a:xfrm>
            <a:off x="6676509" y="1230741"/>
            <a:ext cx="5026549" cy="2219259"/>
          </a:xfrm>
          <a:prstGeom prst="rect">
            <a:avLst/>
          </a:prstGeom>
        </p:spPr>
      </p:pic>
      <p:sp>
        <p:nvSpPr>
          <p:cNvPr id="5" name="Content Placeholder 2"/>
          <p:cNvSpPr txBox="1">
            <a:spLocks/>
          </p:cNvSpPr>
          <p:nvPr/>
        </p:nvSpPr>
        <p:spPr>
          <a:xfrm>
            <a:off x="667408" y="2380046"/>
            <a:ext cx="4022833" cy="55684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6" name="Content Placeholder 2"/>
          <p:cNvSpPr txBox="1">
            <a:spLocks/>
          </p:cNvSpPr>
          <p:nvPr/>
        </p:nvSpPr>
        <p:spPr>
          <a:xfrm>
            <a:off x="538656" y="966405"/>
            <a:ext cx="11246068" cy="55684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dirty="0"/>
          </a:p>
        </p:txBody>
      </p:sp>
      <p:grpSp>
        <p:nvGrpSpPr>
          <p:cNvPr id="11" name="Group 10"/>
          <p:cNvGrpSpPr/>
          <p:nvPr/>
        </p:nvGrpSpPr>
        <p:grpSpPr>
          <a:xfrm>
            <a:off x="9178494" y="2321362"/>
            <a:ext cx="1437098" cy="608730"/>
            <a:chOff x="8797160" y="3238057"/>
            <a:chExt cx="1437098" cy="608730"/>
          </a:xfrm>
        </p:grpSpPr>
        <p:sp>
          <p:nvSpPr>
            <p:cNvPr id="9" name="Oval 8"/>
            <p:cNvSpPr/>
            <p:nvPr/>
          </p:nvSpPr>
          <p:spPr>
            <a:xfrm>
              <a:off x="9850074" y="3238057"/>
              <a:ext cx="384184" cy="198529"/>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8797160" y="3624045"/>
              <a:ext cx="472676" cy="222742"/>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a:blip r:embed="rId5"/>
          <a:stretch>
            <a:fillRect/>
          </a:stretch>
        </p:blipFill>
        <p:spPr>
          <a:xfrm>
            <a:off x="7257458" y="363375"/>
            <a:ext cx="3842071" cy="4197143"/>
          </a:xfrm>
          <a:prstGeom prst="rect">
            <a:avLst/>
          </a:prstGeom>
        </p:spPr>
      </p:pic>
      <p:pic>
        <p:nvPicPr>
          <p:cNvPr id="8" name="Picture 7"/>
          <p:cNvPicPr>
            <a:picLocks noChangeAspect="1"/>
          </p:cNvPicPr>
          <p:nvPr/>
        </p:nvPicPr>
        <p:blipFill>
          <a:blip r:embed="rId6"/>
          <a:stretch>
            <a:fillRect/>
          </a:stretch>
        </p:blipFill>
        <p:spPr>
          <a:xfrm>
            <a:off x="7257459" y="367252"/>
            <a:ext cx="3799681" cy="4150836"/>
          </a:xfrm>
          <a:prstGeom prst="rect">
            <a:avLst/>
          </a:prstGeom>
        </p:spPr>
      </p:pic>
      <p:grpSp>
        <p:nvGrpSpPr>
          <p:cNvPr id="15" name="Group 14"/>
          <p:cNvGrpSpPr/>
          <p:nvPr/>
        </p:nvGrpSpPr>
        <p:grpSpPr>
          <a:xfrm>
            <a:off x="10225150" y="4753440"/>
            <a:ext cx="1428194" cy="1701502"/>
            <a:chOff x="10277182" y="4577880"/>
            <a:chExt cx="1636294" cy="1810798"/>
          </a:xfrm>
        </p:grpSpPr>
        <p:pic>
          <p:nvPicPr>
            <p:cNvPr id="1026" name="Picture 2" descr="Pouting Face on Samsung One UI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30573" y="4577880"/>
              <a:ext cx="1028700" cy="102870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0277182" y="5742347"/>
              <a:ext cx="1636294" cy="646331"/>
            </a:xfrm>
            <a:prstGeom prst="rect">
              <a:avLst/>
            </a:prstGeom>
            <a:noFill/>
          </p:spPr>
          <p:txBody>
            <a:bodyPr wrap="square" rtlCol="0">
              <a:spAutoFit/>
            </a:bodyPr>
            <a:lstStyle/>
            <a:p>
              <a:r>
                <a:rPr lang="en-US" sz="1200" dirty="0"/>
                <a:t>Unfortunately, all of these numbers have large sampling errors.</a:t>
              </a:r>
            </a:p>
          </p:txBody>
        </p:sp>
      </p:grpSp>
      <p:sp>
        <p:nvSpPr>
          <p:cNvPr id="16" name="TextBox 15">
            <a:extLst>
              <a:ext uri="{FF2B5EF4-FFF2-40B4-BE49-F238E27FC236}">
                <a16:creationId xmlns:a16="http://schemas.microsoft.com/office/drawing/2014/main" id="{D817BA6D-C324-496B-82D8-47A1B4B522B5}"/>
              </a:ext>
            </a:extLst>
          </p:cNvPr>
          <p:cNvSpPr txBox="1"/>
          <p:nvPr/>
        </p:nvSpPr>
        <p:spPr>
          <a:xfrm>
            <a:off x="7181986" y="4773265"/>
            <a:ext cx="2469184" cy="600164"/>
          </a:xfrm>
          <a:prstGeom prst="rect">
            <a:avLst/>
          </a:prstGeom>
          <a:noFill/>
        </p:spPr>
        <p:txBody>
          <a:bodyPr wrap="square" rtlCol="0">
            <a:spAutoFit/>
          </a:bodyPr>
          <a:lstStyle/>
          <a:p>
            <a:r>
              <a:rPr lang="en-US" sz="1100" dirty="0"/>
              <a:t>Source for table and charts: U.S Census Bureau, County to County Migration Flows, 2013-2017.</a:t>
            </a:r>
          </a:p>
        </p:txBody>
      </p:sp>
      <p:sp>
        <p:nvSpPr>
          <p:cNvPr id="18" name="TextBox 17">
            <a:extLst>
              <a:ext uri="{FF2B5EF4-FFF2-40B4-BE49-F238E27FC236}">
                <a16:creationId xmlns:a16="http://schemas.microsoft.com/office/drawing/2014/main" id="{B99946D2-6C35-48A5-A199-4B197B04F2B1}"/>
              </a:ext>
            </a:extLst>
          </p:cNvPr>
          <p:cNvSpPr txBox="1"/>
          <p:nvPr/>
        </p:nvSpPr>
        <p:spPr>
          <a:xfrm>
            <a:off x="7181986" y="5375701"/>
            <a:ext cx="3026580" cy="600164"/>
          </a:xfrm>
          <a:prstGeom prst="rect">
            <a:avLst/>
          </a:prstGeom>
          <a:noFill/>
        </p:spPr>
        <p:txBody>
          <a:bodyPr wrap="square" rtlCol="0">
            <a:spAutoFit/>
          </a:bodyPr>
          <a:lstStyle/>
          <a:p>
            <a:r>
              <a:rPr lang="en-US" sz="1100" dirty="0"/>
              <a:t>Frye, William H., </a:t>
            </a:r>
            <a:r>
              <a:rPr lang="en-US" sz="1100" dirty="0">
                <a:hlinkClick r:id="rId8"/>
              </a:rPr>
              <a:t>Mapping the Growth of Older America: Seniors and Boomers in the Early 21</a:t>
            </a:r>
            <a:r>
              <a:rPr lang="en-US" sz="1100" baseline="30000" dirty="0">
                <a:hlinkClick r:id="rId8"/>
              </a:rPr>
              <a:t>st</a:t>
            </a:r>
            <a:r>
              <a:rPr lang="en-US" sz="1100" dirty="0">
                <a:hlinkClick r:id="rId8"/>
              </a:rPr>
              <a:t> Century</a:t>
            </a:r>
            <a:r>
              <a:rPr lang="en-US" sz="1100" dirty="0"/>
              <a:t>, The Brookings Institution, May 2007.</a:t>
            </a:r>
          </a:p>
        </p:txBody>
      </p:sp>
      <p:pic>
        <p:nvPicPr>
          <p:cNvPr id="19" name="Picture 18">
            <a:extLst>
              <a:ext uri="{FF2B5EF4-FFF2-40B4-BE49-F238E27FC236}">
                <a16:creationId xmlns:a16="http://schemas.microsoft.com/office/drawing/2014/main" id="{332CAB2D-2702-4E84-BC97-2D5D3FBD2A49}"/>
              </a:ext>
            </a:extLst>
          </p:cNvPr>
          <p:cNvPicPr>
            <a:picLocks noChangeAspect="1"/>
          </p:cNvPicPr>
          <p:nvPr/>
        </p:nvPicPr>
        <p:blipFill>
          <a:blip r:embed="rId5"/>
          <a:stretch>
            <a:fillRect/>
          </a:stretch>
        </p:blipFill>
        <p:spPr>
          <a:xfrm>
            <a:off x="7257458" y="363375"/>
            <a:ext cx="3842071" cy="4197143"/>
          </a:xfrm>
          <a:prstGeom prst="rect">
            <a:avLst/>
          </a:prstGeom>
        </p:spPr>
      </p:pic>
      <p:sp>
        <p:nvSpPr>
          <p:cNvPr id="26" name="Slide Number Placeholder 1">
            <a:extLst>
              <a:ext uri="{FF2B5EF4-FFF2-40B4-BE49-F238E27FC236}">
                <a16:creationId xmlns:a16="http://schemas.microsoft.com/office/drawing/2014/main" id="{15DE69B2-34FF-41B1-88CE-4D75F165A556}"/>
              </a:ext>
            </a:extLst>
          </p:cNvPr>
          <p:cNvSpPr txBox="1">
            <a:spLocks/>
          </p:cNvSpPr>
          <p:nvPr/>
        </p:nvSpPr>
        <p:spPr>
          <a:xfrm>
            <a:off x="11679277" y="29967"/>
            <a:ext cx="407276" cy="32799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61B7F212-26B6-4B4B-8252-3C6816E584C7}" type="slidenum">
              <a:rPr lang="en-US" sz="1400" b="1" smtClean="0">
                <a:solidFill>
                  <a:srgbClr val="714B22"/>
                </a:solidFill>
              </a:rPr>
              <a:pPr marL="0" indent="0">
                <a:buNone/>
              </a:pPr>
              <a:t>15</a:t>
            </a:fld>
            <a:endParaRPr lang="en-US" sz="1400" b="1" dirty="0">
              <a:solidFill>
                <a:srgbClr val="714B22"/>
              </a:solidFill>
            </a:endParaRPr>
          </a:p>
        </p:txBody>
      </p:sp>
      <p:grpSp>
        <p:nvGrpSpPr>
          <p:cNvPr id="27" name="Group 26">
            <a:extLst>
              <a:ext uri="{FF2B5EF4-FFF2-40B4-BE49-F238E27FC236}">
                <a16:creationId xmlns:a16="http://schemas.microsoft.com/office/drawing/2014/main" id="{097764EB-FCE8-4AC8-B3FB-CFE22EF1A78D}"/>
              </a:ext>
            </a:extLst>
          </p:cNvPr>
          <p:cNvGrpSpPr/>
          <p:nvPr/>
        </p:nvGrpSpPr>
        <p:grpSpPr>
          <a:xfrm>
            <a:off x="87067" y="6452900"/>
            <a:ext cx="2006049" cy="365760"/>
            <a:chOff x="87067" y="6452900"/>
            <a:chExt cx="2006049" cy="365760"/>
          </a:xfrm>
        </p:grpSpPr>
        <p:sp>
          <p:nvSpPr>
            <p:cNvPr id="28" name="Action Button: Go to Beginning 27">
              <a:hlinkClick r:id="" action="ppaction://hlinkshowjump?jump=firstslide" highlightClick="1"/>
              <a:extLst>
                <a:ext uri="{FF2B5EF4-FFF2-40B4-BE49-F238E27FC236}">
                  <a16:creationId xmlns:a16="http://schemas.microsoft.com/office/drawing/2014/main" id="{1252C31F-7A95-4F46-B981-C5A039216AD9}"/>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Go Back or Previous 28">
              <a:hlinkClick r:id="" action="ppaction://hlinkshowjump?jump=previousslide" highlightClick="1"/>
              <a:extLst>
                <a:ext uri="{FF2B5EF4-FFF2-40B4-BE49-F238E27FC236}">
                  <a16:creationId xmlns:a16="http://schemas.microsoft.com/office/drawing/2014/main" id="{300F0BF9-E03E-470F-AEBD-CDF39DC5B51E}"/>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ction Button: Go Forward or Next 29">
              <a:hlinkClick r:id="" action="ppaction://hlinkshowjump?jump=nextslide" highlightClick="1"/>
              <a:extLst>
                <a:ext uri="{FF2B5EF4-FFF2-40B4-BE49-F238E27FC236}">
                  <a16:creationId xmlns:a16="http://schemas.microsoft.com/office/drawing/2014/main" id="{B90FAB29-CC9D-4AA0-9623-1C543C2C3CA7}"/>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ction Button: Go to End 30">
              <a:hlinkClick r:id="rId9" action="ppaction://hlinksldjump" highlightClick="1"/>
              <a:extLst>
                <a:ext uri="{FF2B5EF4-FFF2-40B4-BE49-F238E27FC236}">
                  <a16:creationId xmlns:a16="http://schemas.microsoft.com/office/drawing/2014/main" id="{4CED3106-3AE2-413F-94CD-DDD1F53E77E6}"/>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hlinkClick r:id="rId10"/>
              <a:extLst>
                <a:ext uri="{FF2B5EF4-FFF2-40B4-BE49-F238E27FC236}">
                  <a16:creationId xmlns:a16="http://schemas.microsoft.com/office/drawing/2014/main" id="{543490CA-7129-4EAA-B54C-CA00C2E52DBD}"/>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222442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nodePh="1">
                                  <p:stCondLst>
                                    <p:cond delay="0"/>
                                  </p:stCondLst>
                                  <p:endCondLst>
                                    <p:cond evt="begin" delay="0">
                                      <p:tn val="13"/>
                                    </p:cond>
                                  </p:end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23" presetID="1" presetClass="entr" presetSubtype="0" fill="hold" nodeType="withEffect">
                                  <p:stCondLst>
                                    <p:cond delay="500"/>
                                  </p:stCondLst>
                                  <p:childTnLst>
                                    <p:set>
                                      <p:cBhvr>
                                        <p:cTn id="24"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2000" fill="hold"/>
                                        <p:tgtEl>
                                          <p:spTgt spid="15"/>
                                        </p:tgtEl>
                                        <p:attrNameLst>
                                          <p:attrName>ppt_x</p:attrName>
                                        </p:attrNameLst>
                                      </p:cBhvr>
                                      <p:tavLst>
                                        <p:tav tm="0">
                                          <p:val>
                                            <p:strVal val="#ppt_x"/>
                                          </p:val>
                                        </p:tav>
                                        <p:tav tm="100000">
                                          <p:val>
                                            <p:strVal val="#ppt_x"/>
                                          </p:val>
                                        </p:tav>
                                      </p:tavLst>
                                    </p:anim>
                                    <p:anim calcmode="lin" valueType="num">
                                      <p:cBhvr additive="base">
                                        <p:cTn id="42" dur="2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46756" y="307663"/>
            <a:ext cx="5726351" cy="595447"/>
          </a:xfrm>
        </p:spPr>
        <p:txBody>
          <a:bodyPr>
            <a:noAutofit/>
          </a:bodyPr>
          <a:lstStyle/>
          <a:p>
            <a:r>
              <a:rPr lang="en-US" sz="3200" b="1" spc="-90" dirty="0"/>
              <a:t>Seniors, Land Use, and Net Migration</a:t>
            </a:r>
          </a:p>
        </p:txBody>
      </p:sp>
      <p:sp>
        <p:nvSpPr>
          <p:cNvPr id="8" name="Content Placeholder 7"/>
          <p:cNvSpPr>
            <a:spLocks noGrp="1"/>
          </p:cNvSpPr>
          <p:nvPr>
            <p:ph idx="1"/>
          </p:nvPr>
        </p:nvSpPr>
        <p:spPr>
          <a:xfrm>
            <a:off x="146756" y="903110"/>
            <a:ext cx="5740179" cy="5655855"/>
          </a:xfrm>
        </p:spPr>
        <p:txBody>
          <a:bodyPr>
            <a:normAutofit lnSpcReduction="10000"/>
          </a:bodyPr>
          <a:lstStyle/>
          <a:p>
            <a:r>
              <a:rPr lang="en-US" sz="1600" dirty="0"/>
              <a:t>Using GIS tools, we compared the 2000 and 2010 populations at the census block level with the blocks classified by zoning class. </a:t>
            </a:r>
          </a:p>
          <a:p>
            <a:r>
              <a:rPr lang="en-US" sz="1600" dirty="0"/>
              <a:t>On this map the small circles represent census blocks. The area of the block represents the population of the block. The color shade of the block represents the proportion of the 2010 population, from yellow with 0-19% to purple with 40% or more. The area shadings represent generalized zoning. </a:t>
            </a:r>
          </a:p>
          <a:p>
            <a:r>
              <a:rPr lang="en-US" sz="1600" dirty="0"/>
              <a:t>We estimate age specific net migration for: single family residential in light yellow, multifamily residential in light red, and multiple use urban in in dark yellow.</a:t>
            </a:r>
          </a:p>
          <a:p>
            <a:r>
              <a:rPr lang="en-US" sz="1600" dirty="0"/>
              <a:t>Here is an example for multiple use urban for those blocks where 40% or more of the 2010 population is age 55+.</a:t>
            </a:r>
          </a:p>
          <a:p>
            <a:r>
              <a:rPr lang="en-US" sz="1600" dirty="0"/>
              <a:t>It shows strong in-migration for ages 50-74 and modest in-migration for ages 20-34. </a:t>
            </a:r>
          </a:p>
          <a:p>
            <a:r>
              <a:rPr lang="en-US" sz="1600" dirty="0"/>
              <a:t>In-migration is a net of in- and out-migration, calculated by comparing a 5-year age cohort from the 2000 to the 2010 census figure (e.g., comparing 587 age 35-39 in 2000, to 720 age 45-49 in 2000). </a:t>
            </a:r>
          </a:p>
          <a:p>
            <a:r>
              <a:rPr lang="en-US" sz="1600" dirty="0"/>
              <a:t>We make an adjustment for the number in the cohort who may have died during the 10-year period. We use U.S. Social Security Administration survival rates for this calculation. The numbers surviving may be low in high income and education areas and high in low education low-income areas.</a:t>
            </a:r>
          </a:p>
          <a:p>
            <a:endParaRPr lang="en-US" sz="1600" dirty="0"/>
          </a:p>
          <a:p>
            <a:endParaRPr lang="en-US" sz="1600" dirty="0"/>
          </a:p>
        </p:txBody>
      </p:sp>
      <p:pic>
        <p:nvPicPr>
          <p:cNvPr id="3" name="Picture 2" descr="A picture containing scatter chart&#10;&#10;Description automatically generated">
            <a:extLst>
              <a:ext uri="{FF2B5EF4-FFF2-40B4-BE49-F238E27FC236}">
                <a16:creationId xmlns:a16="http://schemas.microsoft.com/office/drawing/2014/main" id="{D3993299-FE00-4712-8372-8906753101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8191" y="343258"/>
            <a:ext cx="6170552" cy="6170552"/>
          </a:xfrm>
          <a:prstGeom prst="rect">
            <a:avLst/>
          </a:prstGeom>
        </p:spPr>
      </p:pic>
      <p:pic>
        <p:nvPicPr>
          <p:cNvPr id="9" name="Picture 8">
            <a:extLst>
              <a:ext uri="{FF2B5EF4-FFF2-40B4-BE49-F238E27FC236}">
                <a16:creationId xmlns:a16="http://schemas.microsoft.com/office/drawing/2014/main" id="{F3CBEE52-4BD2-4260-AA1C-AA16625D7E23}"/>
              </a:ext>
            </a:extLst>
          </p:cNvPr>
          <p:cNvPicPr>
            <a:picLocks noChangeAspect="1"/>
          </p:cNvPicPr>
          <p:nvPr/>
        </p:nvPicPr>
        <p:blipFill>
          <a:blip r:embed="rId5"/>
          <a:stretch>
            <a:fillRect/>
          </a:stretch>
        </p:blipFill>
        <p:spPr>
          <a:xfrm>
            <a:off x="5934630" y="-466"/>
            <a:ext cx="6244113" cy="6858000"/>
          </a:xfrm>
          <a:prstGeom prst="rect">
            <a:avLst/>
          </a:prstGeom>
        </p:spPr>
      </p:pic>
      <p:cxnSp>
        <p:nvCxnSpPr>
          <p:cNvPr id="11" name="Straight Connector 10">
            <a:extLst>
              <a:ext uri="{FF2B5EF4-FFF2-40B4-BE49-F238E27FC236}">
                <a16:creationId xmlns:a16="http://schemas.microsoft.com/office/drawing/2014/main" id="{4B7A0CF6-667F-4F46-87F2-59C86CC2EF70}"/>
              </a:ext>
            </a:extLst>
          </p:cNvPr>
          <p:cNvCxnSpPr>
            <a:cxnSpLocks/>
          </p:cNvCxnSpPr>
          <p:nvPr/>
        </p:nvCxnSpPr>
        <p:spPr>
          <a:xfrm>
            <a:off x="10464046" y="4131428"/>
            <a:ext cx="20759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3D21168-F58B-47F3-9722-79AB59D4D7B7}"/>
              </a:ext>
            </a:extLst>
          </p:cNvPr>
          <p:cNvCxnSpPr>
            <a:cxnSpLocks/>
          </p:cNvCxnSpPr>
          <p:nvPr/>
        </p:nvCxnSpPr>
        <p:spPr>
          <a:xfrm>
            <a:off x="11580034" y="4388698"/>
            <a:ext cx="20759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30DC259-6FBF-42F7-85A4-A64F2ED345D3}"/>
              </a:ext>
            </a:extLst>
          </p:cNvPr>
          <p:cNvCxnSpPr>
            <a:cxnSpLocks/>
          </p:cNvCxnSpPr>
          <p:nvPr/>
        </p:nvCxnSpPr>
        <p:spPr>
          <a:xfrm>
            <a:off x="11889587" y="4390920"/>
            <a:ext cx="20759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5104B68-BC43-4544-9220-06556B3E3808}"/>
              </a:ext>
            </a:extLst>
          </p:cNvPr>
          <p:cNvSpPr txBox="1"/>
          <p:nvPr/>
        </p:nvSpPr>
        <p:spPr>
          <a:xfrm>
            <a:off x="3085277" y="6334893"/>
            <a:ext cx="1752180" cy="430887"/>
          </a:xfrm>
          <a:prstGeom prst="rect">
            <a:avLst/>
          </a:prstGeom>
          <a:noFill/>
        </p:spPr>
        <p:txBody>
          <a:bodyPr wrap="square" rtlCol="0">
            <a:spAutoFit/>
          </a:bodyPr>
          <a:lstStyle/>
          <a:p>
            <a:r>
              <a:rPr lang="en-US" sz="1100" dirty="0"/>
              <a:t>Sources: Decennial Census 2000 and 2010 table P12.</a:t>
            </a:r>
          </a:p>
        </p:txBody>
      </p:sp>
      <p:sp>
        <p:nvSpPr>
          <p:cNvPr id="19" name="Slide Number Placeholder 1">
            <a:extLst>
              <a:ext uri="{FF2B5EF4-FFF2-40B4-BE49-F238E27FC236}">
                <a16:creationId xmlns:a16="http://schemas.microsoft.com/office/drawing/2014/main" id="{F2269CA4-706B-4CE2-BFA0-34BA8C19216C}"/>
              </a:ext>
            </a:extLst>
          </p:cNvPr>
          <p:cNvSpPr txBox="1">
            <a:spLocks/>
          </p:cNvSpPr>
          <p:nvPr/>
        </p:nvSpPr>
        <p:spPr>
          <a:xfrm>
            <a:off x="11679277" y="29967"/>
            <a:ext cx="407276" cy="32799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61B7F212-26B6-4B4B-8252-3C6816E584C7}" type="slidenum">
              <a:rPr lang="en-US" sz="1400" b="1" smtClean="0">
                <a:solidFill>
                  <a:srgbClr val="714B22"/>
                </a:solidFill>
              </a:rPr>
              <a:pPr marL="0" indent="0">
                <a:buNone/>
              </a:pPr>
              <a:t>16</a:t>
            </a:fld>
            <a:endParaRPr lang="en-US" sz="1400" b="1" dirty="0">
              <a:solidFill>
                <a:srgbClr val="714B22"/>
              </a:solidFill>
            </a:endParaRPr>
          </a:p>
        </p:txBody>
      </p:sp>
      <p:grpSp>
        <p:nvGrpSpPr>
          <p:cNvPr id="20" name="Group 19">
            <a:extLst>
              <a:ext uri="{FF2B5EF4-FFF2-40B4-BE49-F238E27FC236}">
                <a16:creationId xmlns:a16="http://schemas.microsoft.com/office/drawing/2014/main" id="{88BC9882-9364-4034-93C0-E3F28FB6AE75}"/>
              </a:ext>
            </a:extLst>
          </p:cNvPr>
          <p:cNvGrpSpPr/>
          <p:nvPr/>
        </p:nvGrpSpPr>
        <p:grpSpPr>
          <a:xfrm>
            <a:off x="87067" y="6452900"/>
            <a:ext cx="2006049" cy="365760"/>
            <a:chOff x="87067" y="6452900"/>
            <a:chExt cx="2006049" cy="365760"/>
          </a:xfrm>
        </p:grpSpPr>
        <p:sp>
          <p:nvSpPr>
            <p:cNvPr id="21" name="Action Button: Go to Beginning 20">
              <a:hlinkClick r:id="" action="ppaction://hlinkshowjump?jump=firstslide" highlightClick="1"/>
              <a:extLst>
                <a:ext uri="{FF2B5EF4-FFF2-40B4-BE49-F238E27FC236}">
                  <a16:creationId xmlns:a16="http://schemas.microsoft.com/office/drawing/2014/main" id="{26824121-983E-4C9A-B26A-5FAA1691A2A1}"/>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ction Button: Go Back or Previous 21">
              <a:hlinkClick r:id="" action="ppaction://hlinkshowjump?jump=previousslide" highlightClick="1"/>
              <a:extLst>
                <a:ext uri="{FF2B5EF4-FFF2-40B4-BE49-F238E27FC236}">
                  <a16:creationId xmlns:a16="http://schemas.microsoft.com/office/drawing/2014/main" id="{2C9E96A6-9692-4C09-B25D-2B66E610B78A}"/>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ction Button: Go Forward or Next 22">
              <a:hlinkClick r:id="" action="ppaction://hlinkshowjump?jump=nextslide" highlightClick="1"/>
              <a:extLst>
                <a:ext uri="{FF2B5EF4-FFF2-40B4-BE49-F238E27FC236}">
                  <a16:creationId xmlns:a16="http://schemas.microsoft.com/office/drawing/2014/main" id="{53CF1296-8026-44AF-BDC0-E28108991752}"/>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ction Button: Go to End 23">
              <a:hlinkClick r:id="rId6" action="ppaction://hlinksldjump" highlightClick="1"/>
              <a:extLst>
                <a:ext uri="{FF2B5EF4-FFF2-40B4-BE49-F238E27FC236}">
                  <a16:creationId xmlns:a16="http://schemas.microsoft.com/office/drawing/2014/main" id="{AE474CFD-A124-40EE-9C49-13AD9D8CEB5C}"/>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7"/>
              <a:extLst>
                <a:ext uri="{FF2B5EF4-FFF2-40B4-BE49-F238E27FC236}">
                  <a16:creationId xmlns:a16="http://schemas.microsoft.com/office/drawing/2014/main" id="{0D0FE330-6BAD-4379-819D-F95AF91956A5}"/>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141894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childTnLst>
                                </p:cTn>
                              </p:par>
                              <p:par>
                                <p:cTn id="33" presetID="1" presetClass="entr" presetSubtype="0" fill="hold" nodeType="withEffect">
                                  <p:stCondLst>
                                    <p:cond delay="50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100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150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A59A25BB-2306-47BA-9810-53C9154109D7}"/>
              </a:ext>
            </a:extLst>
          </p:cNvPr>
          <p:cNvPicPr>
            <a:picLocks noChangeAspect="1"/>
          </p:cNvPicPr>
          <p:nvPr/>
        </p:nvPicPr>
        <p:blipFill>
          <a:blip r:embed="rId4"/>
          <a:stretch>
            <a:fillRect/>
          </a:stretch>
        </p:blipFill>
        <p:spPr>
          <a:xfrm>
            <a:off x="5403459" y="638175"/>
            <a:ext cx="5572125" cy="5581650"/>
          </a:xfrm>
          <a:prstGeom prst="rect">
            <a:avLst/>
          </a:prstGeom>
        </p:spPr>
      </p:pic>
      <p:pic>
        <p:nvPicPr>
          <p:cNvPr id="39" name="Picture 38">
            <a:extLst>
              <a:ext uri="{FF2B5EF4-FFF2-40B4-BE49-F238E27FC236}">
                <a16:creationId xmlns:a16="http://schemas.microsoft.com/office/drawing/2014/main" id="{404852D1-AD97-40A3-8B87-14AE584D63B1}"/>
              </a:ext>
            </a:extLst>
          </p:cNvPr>
          <p:cNvPicPr>
            <a:picLocks noChangeAspect="1"/>
          </p:cNvPicPr>
          <p:nvPr/>
        </p:nvPicPr>
        <p:blipFill>
          <a:blip r:embed="rId5"/>
          <a:stretch>
            <a:fillRect/>
          </a:stretch>
        </p:blipFill>
        <p:spPr>
          <a:xfrm>
            <a:off x="5304197" y="0"/>
            <a:ext cx="6244113" cy="6858000"/>
          </a:xfrm>
          <a:prstGeom prst="rect">
            <a:avLst/>
          </a:prstGeom>
        </p:spPr>
      </p:pic>
      <p:sp>
        <p:nvSpPr>
          <p:cNvPr id="50" name="TextBox 49">
            <a:extLst>
              <a:ext uri="{FF2B5EF4-FFF2-40B4-BE49-F238E27FC236}">
                <a16:creationId xmlns:a16="http://schemas.microsoft.com/office/drawing/2014/main" id="{8C7DA5AE-B5A7-4BBF-B24E-4A7AF1E6311B}"/>
              </a:ext>
            </a:extLst>
          </p:cNvPr>
          <p:cNvSpPr txBox="1"/>
          <p:nvPr/>
        </p:nvSpPr>
        <p:spPr>
          <a:xfrm>
            <a:off x="9090247" y="5603709"/>
            <a:ext cx="2171700" cy="1015663"/>
          </a:xfrm>
          <a:prstGeom prst="rect">
            <a:avLst/>
          </a:prstGeom>
          <a:noFill/>
        </p:spPr>
        <p:txBody>
          <a:bodyPr wrap="square" rtlCol="0">
            <a:spAutoFit/>
          </a:bodyPr>
          <a:lstStyle/>
          <a:p>
            <a:r>
              <a:rPr lang="en-US" sz="1200" dirty="0">
                <a:solidFill>
                  <a:srgbClr val="002060"/>
                </a:solidFill>
              </a:rPr>
              <a:t>Net migration is positive for persons in their 20’s and 30’s with modest outmigration of older persons, particularly in their 50’s</a:t>
            </a:r>
            <a:r>
              <a:rPr lang="en-US" sz="1200" dirty="0">
                <a:solidFill>
                  <a:schemeClr val="accent4">
                    <a:lumMod val="75000"/>
                  </a:schemeClr>
                </a:solidFill>
              </a:rPr>
              <a:t>.</a:t>
            </a:r>
          </a:p>
        </p:txBody>
      </p:sp>
      <p:sp>
        <p:nvSpPr>
          <p:cNvPr id="48" name="Title 47">
            <a:extLst>
              <a:ext uri="{FF2B5EF4-FFF2-40B4-BE49-F238E27FC236}">
                <a16:creationId xmlns:a16="http://schemas.microsoft.com/office/drawing/2014/main" id="{D8BA46D9-B5D4-4B15-A637-B2FFCF57E72B}"/>
              </a:ext>
            </a:extLst>
          </p:cNvPr>
          <p:cNvSpPr>
            <a:spLocks noGrp="1"/>
          </p:cNvSpPr>
          <p:nvPr>
            <p:ph type="title"/>
          </p:nvPr>
        </p:nvSpPr>
        <p:spPr>
          <a:xfrm>
            <a:off x="429435" y="132347"/>
            <a:ext cx="4302035" cy="870857"/>
          </a:xfrm>
        </p:spPr>
        <p:txBody>
          <a:bodyPr/>
          <a:lstStyle/>
          <a:p>
            <a:r>
              <a:rPr lang="en-US" sz="3200" dirty="0"/>
              <a:t>Net Migration for Single Family Residential Zoning</a:t>
            </a:r>
          </a:p>
        </p:txBody>
      </p:sp>
      <p:sp>
        <p:nvSpPr>
          <p:cNvPr id="49" name="Content Placeholder 48">
            <a:extLst>
              <a:ext uri="{FF2B5EF4-FFF2-40B4-BE49-F238E27FC236}">
                <a16:creationId xmlns:a16="http://schemas.microsoft.com/office/drawing/2014/main" id="{986ED1BA-1ECE-44B9-8051-C460BE935BDB}"/>
              </a:ext>
            </a:extLst>
          </p:cNvPr>
          <p:cNvSpPr>
            <a:spLocks noGrp="1"/>
          </p:cNvSpPr>
          <p:nvPr>
            <p:ph idx="1"/>
          </p:nvPr>
        </p:nvSpPr>
        <p:spPr>
          <a:xfrm>
            <a:off x="327378" y="1107088"/>
            <a:ext cx="4690455" cy="5817325"/>
          </a:xfrm>
        </p:spPr>
        <p:txBody>
          <a:bodyPr>
            <a:normAutofit/>
          </a:bodyPr>
          <a:lstStyle/>
          <a:p>
            <a:r>
              <a:rPr lang="en-US" sz="1600" dirty="0"/>
              <a:t>This map shows parcels zoned single family residential color-coded by the percent of the 2010 population that was age 55+.</a:t>
            </a:r>
          </a:p>
          <a:p>
            <a:r>
              <a:rPr lang="en-US" sz="1600" dirty="0"/>
              <a:t>The first chart shows the summary for census blocks with 0-19% of the population age 55+.</a:t>
            </a:r>
          </a:p>
          <a:p>
            <a:r>
              <a:rPr lang="en-US" sz="1600" dirty="0"/>
              <a:t>The next shows the summary for census blocks with 20-29% of the population age 55+.</a:t>
            </a:r>
          </a:p>
          <a:p>
            <a:r>
              <a:rPr lang="en-US" sz="1600" dirty="0"/>
              <a:t>We see a major shift toward older households as we move to the 30-39% age 55+ group.</a:t>
            </a:r>
          </a:p>
          <a:p>
            <a:r>
              <a:rPr lang="en-US" sz="1600" dirty="0"/>
              <a:t>For those blocks where more than 40% of the population is age 55+ we begin to see net in-migration of older persons.</a:t>
            </a:r>
          </a:p>
          <a:p>
            <a:r>
              <a:rPr lang="en-US" sz="1600" dirty="0"/>
              <a:t>In summary, for areas zoned single family residential in Portland we see a shift from in-migration of young households where there are few age 55+ (yellow on map)  to in-migration of older households and outmigration of younger households where more that 40% of the block population is age a 55+ (dark red on map).</a:t>
            </a:r>
          </a:p>
        </p:txBody>
      </p:sp>
      <p:pic>
        <p:nvPicPr>
          <p:cNvPr id="52" name="Picture 51">
            <a:extLst>
              <a:ext uri="{FF2B5EF4-FFF2-40B4-BE49-F238E27FC236}">
                <a16:creationId xmlns:a16="http://schemas.microsoft.com/office/drawing/2014/main" id="{1F2C7CFC-4D79-4016-AC6F-2A76DAE32096}"/>
              </a:ext>
            </a:extLst>
          </p:cNvPr>
          <p:cNvPicPr>
            <a:picLocks noChangeAspect="1"/>
          </p:cNvPicPr>
          <p:nvPr/>
        </p:nvPicPr>
        <p:blipFill>
          <a:blip r:embed="rId6"/>
          <a:stretch>
            <a:fillRect/>
          </a:stretch>
        </p:blipFill>
        <p:spPr>
          <a:xfrm>
            <a:off x="5304197" y="-6378"/>
            <a:ext cx="6244113" cy="6858000"/>
          </a:xfrm>
          <a:prstGeom prst="rect">
            <a:avLst/>
          </a:prstGeom>
        </p:spPr>
      </p:pic>
      <p:sp>
        <p:nvSpPr>
          <p:cNvPr id="53" name="TextBox 52">
            <a:extLst>
              <a:ext uri="{FF2B5EF4-FFF2-40B4-BE49-F238E27FC236}">
                <a16:creationId xmlns:a16="http://schemas.microsoft.com/office/drawing/2014/main" id="{E8D16F26-DDE4-46E7-85EB-7DCD1882F2E3}"/>
              </a:ext>
            </a:extLst>
          </p:cNvPr>
          <p:cNvSpPr txBox="1"/>
          <p:nvPr/>
        </p:nvSpPr>
        <p:spPr>
          <a:xfrm>
            <a:off x="8957511" y="5691942"/>
            <a:ext cx="2442410" cy="1015663"/>
          </a:xfrm>
          <a:prstGeom prst="rect">
            <a:avLst/>
          </a:prstGeom>
          <a:noFill/>
        </p:spPr>
        <p:txBody>
          <a:bodyPr wrap="square" rtlCol="0">
            <a:spAutoFit/>
          </a:bodyPr>
          <a:lstStyle/>
          <a:p>
            <a:r>
              <a:rPr lang="en-US" sz="1200" dirty="0">
                <a:solidFill>
                  <a:srgbClr val="002060"/>
                </a:solidFill>
              </a:rPr>
              <a:t>Net migration for the 20-29% group is similar to the last except that there is loss of young adults and the greatest outmigration is for those 85 and older.</a:t>
            </a:r>
          </a:p>
        </p:txBody>
      </p:sp>
      <p:pic>
        <p:nvPicPr>
          <p:cNvPr id="55" name="Picture 54">
            <a:extLst>
              <a:ext uri="{FF2B5EF4-FFF2-40B4-BE49-F238E27FC236}">
                <a16:creationId xmlns:a16="http://schemas.microsoft.com/office/drawing/2014/main" id="{411697BB-3483-4A99-9D8D-46E38CD8F985}"/>
              </a:ext>
            </a:extLst>
          </p:cNvPr>
          <p:cNvPicPr>
            <a:picLocks noChangeAspect="1"/>
          </p:cNvPicPr>
          <p:nvPr/>
        </p:nvPicPr>
        <p:blipFill>
          <a:blip r:embed="rId7"/>
          <a:stretch>
            <a:fillRect/>
          </a:stretch>
        </p:blipFill>
        <p:spPr>
          <a:xfrm>
            <a:off x="5304196" y="-12756"/>
            <a:ext cx="6244113" cy="6858000"/>
          </a:xfrm>
          <a:prstGeom prst="rect">
            <a:avLst/>
          </a:prstGeom>
        </p:spPr>
      </p:pic>
      <p:sp>
        <p:nvSpPr>
          <p:cNvPr id="56" name="TextBox 55">
            <a:extLst>
              <a:ext uri="{FF2B5EF4-FFF2-40B4-BE49-F238E27FC236}">
                <a16:creationId xmlns:a16="http://schemas.microsoft.com/office/drawing/2014/main" id="{50AB0C9A-6142-406B-87F0-33A55E2F3FFC}"/>
              </a:ext>
            </a:extLst>
          </p:cNvPr>
          <p:cNvSpPr txBox="1"/>
          <p:nvPr/>
        </p:nvSpPr>
        <p:spPr>
          <a:xfrm>
            <a:off x="9029700" y="5691942"/>
            <a:ext cx="2370221" cy="830997"/>
          </a:xfrm>
          <a:prstGeom prst="rect">
            <a:avLst/>
          </a:prstGeom>
          <a:noFill/>
        </p:spPr>
        <p:txBody>
          <a:bodyPr wrap="square" rtlCol="0">
            <a:spAutoFit/>
          </a:bodyPr>
          <a:lstStyle/>
          <a:p>
            <a:r>
              <a:rPr lang="en-US" sz="1200" dirty="0">
                <a:solidFill>
                  <a:srgbClr val="002060"/>
                </a:solidFill>
              </a:rPr>
              <a:t>Net migration is positive for 20-44 age persons with loss of age 15-24 persons. The net outmigration of the 50 and older is less.</a:t>
            </a:r>
          </a:p>
        </p:txBody>
      </p:sp>
      <p:pic>
        <p:nvPicPr>
          <p:cNvPr id="58" name="Picture 57">
            <a:extLst>
              <a:ext uri="{FF2B5EF4-FFF2-40B4-BE49-F238E27FC236}">
                <a16:creationId xmlns:a16="http://schemas.microsoft.com/office/drawing/2014/main" id="{5456AB46-1AA7-44C3-858E-41D4CA1F690C}"/>
              </a:ext>
            </a:extLst>
          </p:cNvPr>
          <p:cNvPicPr>
            <a:picLocks noChangeAspect="1"/>
          </p:cNvPicPr>
          <p:nvPr/>
        </p:nvPicPr>
        <p:blipFill>
          <a:blip r:embed="rId8"/>
          <a:stretch>
            <a:fillRect/>
          </a:stretch>
        </p:blipFill>
        <p:spPr>
          <a:xfrm>
            <a:off x="5304196" y="0"/>
            <a:ext cx="6244113" cy="6858000"/>
          </a:xfrm>
          <a:prstGeom prst="rect">
            <a:avLst/>
          </a:prstGeom>
        </p:spPr>
      </p:pic>
      <p:sp>
        <p:nvSpPr>
          <p:cNvPr id="59" name="TextBox 58">
            <a:extLst>
              <a:ext uri="{FF2B5EF4-FFF2-40B4-BE49-F238E27FC236}">
                <a16:creationId xmlns:a16="http://schemas.microsoft.com/office/drawing/2014/main" id="{EF6B5D9D-7678-44AF-A4A6-85DEED645C25}"/>
              </a:ext>
            </a:extLst>
          </p:cNvPr>
          <p:cNvSpPr txBox="1"/>
          <p:nvPr/>
        </p:nvSpPr>
        <p:spPr>
          <a:xfrm>
            <a:off x="9087044" y="5651293"/>
            <a:ext cx="2385066" cy="1200329"/>
          </a:xfrm>
          <a:prstGeom prst="rect">
            <a:avLst/>
          </a:prstGeom>
          <a:noFill/>
        </p:spPr>
        <p:txBody>
          <a:bodyPr wrap="square" rtlCol="0">
            <a:spAutoFit/>
          </a:bodyPr>
          <a:lstStyle/>
          <a:p>
            <a:r>
              <a:rPr lang="en-US" sz="1200" dirty="0">
                <a:solidFill>
                  <a:srgbClr val="002060"/>
                </a:solidFill>
              </a:rPr>
              <a:t>Where 40% or more of the population is age 55 plus we begin to see net in-migration of pre-retirement age older people accompanied by the loss of people in the 20’s.</a:t>
            </a:r>
          </a:p>
        </p:txBody>
      </p:sp>
      <p:sp>
        <p:nvSpPr>
          <p:cNvPr id="62" name="Rectangle 61">
            <a:extLst>
              <a:ext uri="{FF2B5EF4-FFF2-40B4-BE49-F238E27FC236}">
                <a16:creationId xmlns:a16="http://schemas.microsoft.com/office/drawing/2014/main" id="{0CA5FD46-74D6-4462-ADD2-B73CBD0E202B}"/>
              </a:ext>
            </a:extLst>
          </p:cNvPr>
          <p:cNvSpPr/>
          <p:nvPr/>
        </p:nvSpPr>
        <p:spPr>
          <a:xfrm>
            <a:off x="5282939" y="-19134"/>
            <a:ext cx="6909061" cy="68771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5814BAF5-5DE7-4492-A166-61519198925E}"/>
              </a:ext>
            </a:extLst>
          </p:cNvPr>
          <p:cNvPicPr>
            <a:picLocks noChangeAspect="1"/>
          </p:cNvPicPr>
          <p:nvPr/>
        </p:nvPicPr>
        <p:blipFill>
          <a:blip r:embed="rId4"/>
          <a:stretch>
            <a:fillRect/>
          </a:stretch>
        </p:blipFill>
        <p:spPr>
          <a:xfrm>
            <a:off x="5527720" y="201008"/>
            <a:ext cx="6419498" cy="6430472"/>
          </a:xfrm>
          <a:prstGeom prst="rect">
            <a:avLst/>
          </a:prstGeom>
        </p:spPr>
      </p:pic>
      <p:sp>
        <p:nvSpPr>
          <p:cNvPr id="2" name="TextBox 1">
            <a:extLst>
              <a:ext uri="{FF2B5EF4-FFF2-40B4-BE49-F238E27FC236}">
                <a16:creationId xmlns:a16="http://schemas.microsoft.com/office/drawing/2014/main" id="{5F2D7743-239F-4E28-9683-078B1157430C}"/>
              </a:ext>
            </a:extLst>
          </p:cNvPr>
          <p:cNvSpPr txBox="1"/>
          <p:nvPr/>
        </p:nvSpPr>
        <p:spPr>
          <a:xfrm>
            <a:off x="2367558" y="6286517"/>
            <a:ext cx="2803619" cy="430887"/>
          </a:xfrm>
          <a:prstGeom prst="rect">
            <a:avLst/>
          </a:prstGeom>
          <a:noFill/>
        </p:spPr>
        <p:txBody>
          <a:bodyPr wrap="square" rtlCol="0">
            <a:spAutoFit/>
          </a:bodyPr>
          <a:lstStyle/>
          <a:p>
            <a:r>
              <a:rPr lang="en-US" sz="1100" dirty="0"/>
              <a:t>Sources: Decennial Census 2000 and 2010 table P12. Zoning from Metro RLIS 2010.</a:t>
            </a:r>
          </a:p>
        </p:txBody>
      </p:sp>
      <p:sp>
        <p:nvSpPr>
          <p:cNvPr id="22" name="Slide Number Placeholder 1">
            <a:extLst>
              <a:ext uri="{FF2B5EF4-FFF2-40B4-BE49-F238E27FC236}">
                <a16:creationId xmlns:a16="http://schemas.microsoft.com/office/drawing/2014/main" id="{328718F1-412A-46BD-83FD-E92677AE29D7}"/>
              </a:ext>
            </a:extLst>
          </p:cNvPr>
          <p:cNvSpPr txBox="1">
            <a:spLocks/>
          </p:cNvSpPr>
          <p:nvPr/>
        </p:nvSpPr>
        <p:spPr>
          <a:xfrm>
            <a:off x="11679277" y="29967"/>
            <a:ext cx="407276" cy="32799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61B7F212-26B6-4B4B-8252-3C6816E584C7}" type="slidenum">
              <a:rPr lang="en-US" sz="1400" b="1" smtClean="0">
                <a:solidFill>
                  <a:srgbClr val="714B22"/>
                </a:solidFill>
              </a:rPr>
              <a:pPr marL="0" indent="0">
                <a:buNone/>
              </a:pPr>
              <a:t>17</a:t>
            </a:fld>
            <a:endParaRPr lang="en-US" sz="1400" b="1" dirty="0">
              <a:solidFill>
                <a:srgbClr val="714B22"/>
              </a:solidFill>
            </a:endParaRPr>
          </a:p>
        </p:txBody>
      </p:sp>
      <p:grpSp>
        <p:nvGrpSpPr>
          <p:cNvPr id="23" name="Group 22">
            <a:extLst>
              <a:ext uri="{FF2B5EF4-FFF2-40B4-BE49-F238E27FC236}">
                <a16:creationId xmlns:a16="http://schemas.microsoft.com/office/drawing/2014/main" id="{938B7193-4F17-49FE-BACF-266642C2F75D}"/>
              </a:ext>
            </a:extLst>
          </p:cNvPr>
          <p:cNvGrpSpPr/>
          <p:nvPr/>
        </p:nvGrpSpPr>
        <p:grpSpPr>
          <a:xfrm>
            <a:off x="87067" y="6452900"/>
            <a:ext cx="2006049" cy="365760"/>
            <a:chOff x="87067" y="6452900"/>
            <a:chExt cx="2006049" cy="365760"/>
          </a:xfrm>
        </p:grpSpPr>
        <p:sp>
          <p:nvSpPr>
            <p:cNvPr id="24" name="Action Button: Go to Beginning 23">
              <a:hlinkClick r:id="" action="ppaction://hlinkshowjump?jump=firstslide" highlightClick="1"/>
              <a:extLst>
                <a:ext uri="{FF2B5EF4-FFF2-40B4-BE49-F238E27FC236}">
                  <a16:creationId xmlns:a16="http://schemas.microsoft.com/office/drawing/2014/main" id="{8A000229-6D75-46BE-A540-C5087AAEB00B}"/>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ction Button: Go Back or Previous 24">
              <a:hlinkClick r:id="" action="ppaction://hlinkshowjump?jump=previousslide" highlightClick="1"/>
              <a:extLst>
                <a:ext uri="{FF2B5EF4-FFF2-40B4-BE49-F238E27FC236}">
                  <a16:creationId xmlns:a16="http://schemas.microsoft.com/office/drawing/2014/main" id="{2808FBCB-68AA-48EB-87CA-5C2AC211857C}"/>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ction Button: Go Forward or Next 25">
              <a:hlinkClick r:id="" action="ppaction://hlinkshowjump?jump=nextslide" highlightClick="1"/>
              <a:extLst>
                <a:ext uri="{FF2B5EF4-FFF2-40B4-BE49-F238E27FC236}">
                  <a16:creationId xmlns:a16="http://schemas.microsoft.com/office/drawing/2014/main" id="{AF2D029E-ACD9-4298-A0AA-6BC6448C0F7D}"/>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ction Button: Go to End 26">
              <a:hlinkClick r:id="rId9" action="ppaction://hlinksldjump" highlightClick="1"/>
              <a:extLst>
                <a:ext uri="{FF2B5EF4-FFF2-40B4-BE49-F238E27FC236}">
                  <a16:creationId xmlns:a16="http://schemas.microsoft.com/office/drawing/2014/main" id="{5524A293-76B8-4EB4-97B5-290841060E08}"/>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hlinkClick r:id="rId10"/>
              <a:extLst>
                <a:ext uri="{FF2B5EF4-FFF2-40B4-BE49-F238E27FC236}">
                  <a16:creationId xmlns:a16="http://schemas.microsoft.com/office/drawing/2014/main" id="{0E55EE77-26F2-499B-86A7-C6A08A80CAEE}"/>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200427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subTnLst>
                                    <p:set>
                                      <p:cBhvr override="childStyle">
                                        <p:cTn dur="1" fill="hold" display="0" masterRel="nextClick" afterEffect="1"/>
                                        <p:tgtEl>
                                          <p:spTgt spid="47"/>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9">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9">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9">
                                            <p:txEl>
                                              <p:pRg st="5" end="5"/>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9" grpId="0"/>
      <p:bldP spid="62"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C5E9E22-92C5-4C1F-9EAF-D075AE21DC65}"/>
              </a:ext>
            </a:extLst>
          </p:cNvPr>
          <p:cNvPicPr>
            <a:picLocks noChangeAspect="1"/>
          </p:cNvPicPr>
          <p:nvPr/>
        </p:nvPicPr>
        <p:blipFill>
          <a:blip r:embed="rId4"/>
          <a:stretch>
            <a:fillRect/>
          </a:stretch>
        </p:blipFill>
        <p:spPr>
          <a:xfrm>
            <a:off x="5891349" y="435428"/>
            <a:ext cx="5943600" cy="5943600"/>
          </a:xfrm>
          <a:prstGeom prst="rect">
            <a:avLst/>
          </a:prstGeom>
        </p:spPr>
      </p:pic>
      <p:pic>
        <p:nvPicPr>
          <p:cNvPr id="5" name="Picture 4">
            <a:extLst>
              <a:ext uri="{FF2B5EF4-FFF2-40B4-BE49-F238E27FC236}">
                <a16:creationId xmlns:a16="http://schemas.microsoft.com/office/drawing/2014/main" id="{B5A12B8F-4954-4447-BDF4-2E9FEC0F019E}"/>
              </a:ext>
            </a:extLst>
          </p:cNvPr>
          <p:cNvPicPr>
            <a:picLocks noChangeAspect="1"/>
          </p:cNvPicPr>
          <p:nvPr/>
        </p:nvPicPr>
        <p:blipFill>
          <a:blip r:embed="rId5"/>
          <a:stretch>
            <a:fillRect/>
          </a:stretch>
        </p:blipFill>
        <p:spPr>
          <a:xfrm>
            <a:off x="5797493" y="-21772"/>
            <a:ext cx="6244113" cy="6858000"/>
          </a:xfrm>
          <a:prstGeom prst="rect">
            <a:avLst/>
          </a:prstGeom>
        </p:spPr>
      </p:pic>
      <p:sp>
        <p:nvSpPr>
          <p:cNvPr id="6" name="Title 5">
            <a:extLst>
              <a:ext uri="{FF2B5EF4-FFF2-40B4-BE49-F238E27FC236}">
                <a16:creationId xmlns:a16="http://schemas.microsoft.com/office/drawing/2014/main" id="{25A32234-C26C-4237-AE66-486EA45FFA09}"/>
              </a:ext>
            </a:extLst>
          </p:cNvPr>
          <p:cNvSpPr>
            <a:spLocks noGrp="1"/>
          </p:cNvSpPr>
          <p:nvPr>
            <p:ph type="title"/>
          </p:nvPr>
        </p:nvSpPr>
        <p:spPr>
          <a:xfrm>
            <a:off x="357051" y="69669"/>
            <a:ext cx="5173626" cy="870857"/>
          </a:xfrm>
        </p:spPr>
        <p:txBody>
          <a:bodyPr/>
          <a:lstStyle/>
          <a:p>
            <a:r>
              <a:rPr lang="en-US" sz="3200" dirty="0"/>
              <a:t>Net Migration for Multifamily Residential Zoning</a:t>
            </a:r>
          </a:p>
        </p:txBody>
      </p:sp>
      <p:sp>
        <p:nvSpPr>
          <p:cNvPr id="7" name="Content Placeholder 6">
            <a:extLst>
              <a:ext uri="{FF2B5EF4-FFF2-40B4-BE49-F238E27FC236}">
                <a16:creationId xmlns:a16="http://schemas.microsoft.com/office/drawing/2014/main" id="{DE756728-ACFE-4AA7-B09D-C0BFB756C455}"/>
              </a:ext>
            </a:extLst>
          </p:cNvPr>
          <p:cNvSpPr>
            <a:spLocks noGrp="1"/>
          </p:cNvSpPr>
          <p:nvPr>
            <p:ph idx="1"/>
          </p:nvPr>
        </p:nvSpPr>
        <p:spPr>
          <a:xfrm>
            <a:off x="327917" y="1031426"/>
            <a:ext cx="5231893" cy="5385017"/>
          </a:xfrm>
        </p:spPr>
        <p:txBody>
          <a:bodyPr>
            <a:normAutofit/>
          </a:bodyPr>
          <a:lstStyle/>
          <a:p>
            <a:r>
              <a:rPr lang="en-US" sz="1600" dirty="0"/>
              <a:t>This map shows parcels zoned multifamily residential color-coded by the percent of the 2010 population that was age 55+. </a:t>
            </a:r>
          </a:p>
          <a:p>
            <a:r>
              <a:rPr lang="en-US" sz="1600" dirty="0"/>
              <a:t>Net migration for those areas where 0-19% of the block population is similar to that for single-family residential; however, the population is only about half of single-family residential for the same percent of those age the 55+.</a:t>
            </a:r>
          </a:p>
          <a:p>
            <a:r>
              <a:rPr lang="en-US" sz="1600" dirty="0"/>
              <a:t>For the 20-29% age 55+ class, the profile is similar to that for single family.</a:t>
            </a:r>
          </a:p>
          <a:p>
            <a:r>
              <a:rPr lang="en-US" sz="1600" dirty="0"/>
              <a:t>The numbers in the 30-39% age 55+ class are small and the results somewhat erratic.</a:t>
            </a:r>
          </a:p>
          <a:p>
            <a:r>
              <a:rPr lang="en-US" sz="1600" dirty="0"/>
              <a:t>For those blocks zoned multifamily residential with 40% or more of the population age 55+, we can see a major shift to a bimodal distribution of younger and older households cohabiting these units.</a:t>
            </a:r>
          </a:p>
          <a:p>
            <a:r>
              <a:rPr lang="en-US" sz="1600" dirty="0"/>
              <a:t>The dark red areas on the map are the only multifamily zoned blocks that appear to have substantial net in-migration of older persons between 2000 and 2010. (Note: Most of the large independent living developments are outside of the city of Portland.)</a:t>
            </a:r>
          </a:p>
        </p:txBody>
      </p:sp>
      <p:sp>
        <p:nvSpPr>
          <p:cNvPr id="10" name="TextBox 9">
            <a:extLst>
              <a:ext uri="{FF2B5EF4-FFF2-40B4-BE49-F238E27FC236}">
                <a16:creationId xmlns:a16="http://schemas.microsoft.com/office/drawing/2014/main" id="{DBC331AE-0140-4169-9F6A-769DBE6C4317}"/>
              </a:ext>
            </a:extLst>
          </p:cNvPr>
          <p:cNvSpPr txBox="1"/>
          <p:nvPr/>
        </p:nvSpPr>
        <p:spPr>
          <a:xfrm>
            <a:off x="9462837" y="5654842"/>
            <a:ext cx="2490537" cy="830997"/>
          </a:xfrm>
          <a:prstGeom prst="rect">
            <a:avLst/>
          </a:prstGeom>
          <a:noFill/>
        </p:spPr>
        <p:txBody>
          <a:bodyPr wrap="square" rtlCol="0">
            <a:spAutoFit/>
          </a:bodyPr>
          <a:lstStyle/>
          <a:p>
            <a:r>
              <a:rPr lang="en-US" sz="1200" dirty="0">
                <a:solidFill>
                  <a:srgbClr val="002060"/>
                </a:solidFill>
              </a:rPr>
              <a:t>There is net in-migration of persons in their 20’s and 30’s and modest out-migration of persons age 35 plus.</a:t>
            </a:r>
          </a:p>
        </p:txBody>
      </p:sp>
      <p:pic>
        <p:nvPicPr>
          <p:cNvPr id="12" name="Picture 11">
            <a:extLst>
              <a:ext uri="{FF2B5EF4-FFF2-40B4-BE49-F238E27FC236}">
                <a16:creationId xmlns:a16="http://schemas.microsoft.com/office/drawing/2014/main" id="{FE90887E-9049-4DEA-BC27-2DC3F138447A}"/>
              </a:ext>
            </a:extLst>
          </p:cNvPr>
          <p:cNvPicPr>
            <a:picLocks noChangeAspect="1"/>
          </p:cNvPicPr>
          <p:nvPr/>
        </p:nvPicPr>
        <p:blipFill>
          <a:blip r:embed="rId6"/>
          <a:stretch>
            <a:fillRect/>
          </a:stretch>
        </p:blipFill>
        <p:spPr>
          <a:xfrm>
            <a:off x="5797493" y="0"/>
            <a:ext cx="6244113" cy="6858000"/>
          </a:xfrm>
          <a:prstGeom prst="rect">
            <a:avLst/>
          </a:prstGeom>
        </p:spPr>
      </p:pic>
      <p:sp>
        <p:nvSpPr>
          <p:cNvPr id="13" name="TextBox 12">
            <a:extLst>
              <a:ext uri="{FF2B5EF4-FFF2-40B4-BE49-F238E27FC236}">
                <a16:creationId xmlns:a16="http://schemas.microsoft.com/office/drawing/2014/main" id="{C24FBC6F-40B5-45D5-9678-E28CCA0F0C27}"/>
              </a:ext>
            </a:extLst>
          </p:cNvPr>
          <p:cNvSpPr txBox="1"/>
          <p:nvPr/>
        </p:nvSpPr>
        <p:spPr>
          <a:xfrm>
            <a:off x="9462837" y="5654842"/>
            <a:ext cx="2490537" cy="1015663"/>
          </a:xfrm>
          <a:prstGeom prst="rect">
            <a:avLst/>
          </a:prstGeom>
          <a:noFill/>
        </p:spPr>
        <p:txBody>
          <a:bodyPr wrap="square" rtlCol="0">
            <a:spAutoFit/>
          </a:bodyPr>
          <a:lstStyle/>
          <a:p>
            <a:r>
              <a:rPr lang="en-US" sz="1200" dirty="0">
                <a:solidFill>
                  <a:srgbClr val="002060"/>
                </a:solidFill>
              </a:rPr>
              <a:t>Net in-migrants for the 20-29% class are about ten years older than for the 0-19 class. Net migration for children flips from positive to negative.</a:t>
            </a:r>
          </a:p>
        </p:txBody>
      </p:sp>
      <p:pic>
        <p:nvPicPr>
          <p:cNvPr id="15" name="Picture 14">
            <a:extLst>
              <a:ext uri="{FF2B5EF4-FFF2-40B4-BE49-F238E27FC236}">
                <a16:creationId xmlns:a16="http://schemas.microsoft.com/office/drawing/2014/main" id="{8D51ACB7-543A-4E06-BEF6-166808A26EA3}"/>
              </a:ext>
            </a:extLst>
          </p:cNvPr>
          <p:cNvPicPr>
            <a:picLocks noChangeAspect="1"/>
          </p:cNvPicPr>
          <p:nvPr/>
        </p:nvPicPr>
        <p:blipFill>
          <a:blip r:embed="rId7"/>
          <a:stretch>
            <a:fillRect/>
          </a:stretch>
        </p:blipFill>
        <p:spPr>
          <a:xfrm>
            <a:off x="5797493" y="-15756"/>
            <a:ext cx="6244113" cy="6858000"/>
          </a:xfrm>
          <a:prstGeom prst="rect">
            <a:avLst/>
          </a:prstGeom>
        </p:spPr>
      </p:pic>
      <p:sp>
        <p:nvSpPr>
          <p:cNvPr id="16" name="TextBox 15">
            <a:extLst>
              <a:ext uri="{FF2B5EF4-FFF2-40B4-BE49-F238E27FC236}">
                <a16:creationId xmlns:a16="http://schemas.microsoft.com/office/drawing/2014/main" id="{12999CA6-AB77-4198-9CB3-C502BB4A8760}"/>
              </a:ext>
            </a:extLst>
          </p:cNvPr>
          <p:cNvSpPr txBox="1"/>
          <p:nvPr/>
        </p:nvSpPr>
        <p:spPr>
          <a:xfrm>
            <a:off x="9462837" y="5654842"/>
            <a:ext cx="2430379" cy="1200329"/>
          </a:xfrm>
          <a:prstGeom prst="rect">
            <a:avLst/>
          </a:prstGeom>
          <a:noFill/>
        </p:spPr>
        <p:txBody>
          <a:bodyPr wrap="square" rtlCol="0">
            <a:spAutoFit/>
          </a:bodyPr>
          <a:lstStyle/>
          <a:p>
            <a:r>
              <a:rPr lang="en-US" sz="1200" dirty="0">
                <a:solidFill>
                  <a:srgbClr val="002060"/>
                </a:solidFill>
              </a:rPr>
              <a:t>The age 25-29 age group shows net in-migration at the expense of nearly all other age groups. Since the statistics only are based on about 100 blocks the results are erratic.</a:t>
            </a:r>
          </a:p>
        </p:txBody>
      </p:sp>
      <p:pic>
        <p:nvPicPr>
          <p:cNvPr id="18" name="Picture 17">
            <a:extLst>
              <a:ext uri="{FF2B5EF4-FFF2-40B4-BE49-F238E27FC236}">
                <a16:creationId xmlns:a16="http://schemas.microsoft.com/office/drawing/2014/main" id="{91B5F9C2-AEDE-4AAC-8DAF-988B76BAC848}"/>
              </a:ext>
            </a:extLst>
          </p:cNvPr>
          <p:cNvPicPr>
            <a:picLocks noChangeAspect="1"/>
          </p:cNvPicPr>
          <p:nvPr/>
        </p:nvPicPr>
        <p:blipFill>
          <a:blip r:embed="rId8"/>
          <a:stretch>
            <a:fillRect/>
          </a:stretch>
        </p:blipFill>
        <p:spPr>
          <a:xfrm>
            <a:off x="5797493" y="0"/>
            <a:ext cx="6244113" cy="6858000"/>
          </a:xfrm>
          <a:prstGeom prst="rect">
            <a:avLst/>
          </a:prstGeom>
        </p:spPr>
      </p:pic>
      <p:sp>
        <p:nvSpPr>
          <p:cNvPr id="19" name="TextBox 18">
            <a:extLst>
              <a:ext uri="{FF2B5EF4-FFF2-40B4-BE49-F238E27FC236}">
                <a16:creationId xmlns:a16="http://schemas.microsoft.com/office/drawing/2014/main" id="{98D3BB93-113C-4A74-9D99-4960CE9EC813}"/>
              </a:ext>
            </a:extLst>
          </p:cNvPr>
          <p:cNvSpPr txBox="1"/>
          <p:nvPr/>
        </p:nvSpPr>
        <p:spPr>
          <a:xfrm>
            <a:off x="9522995" y="5652013"/>
            <a:ext cx="2430379" cy="830997"/>
          </a:xfrm>
          <a:prstGeom prst="rect">
            <a:avLst/>
          </a:prstGeom>
          <a:noFill/>
        </p:spPr>
        <p:txBody>
          <a:bodyPr wrap="square" rtlCol="0">
            <a:spAutoFit/>
          </a:bodyPr>
          <a:lstStyle/>
          <a:p>
            <a:r>
              <a:rPr lang="en-US" sz="1200" dirty="0">
                <a:solidFill>
                  <a:srgbClr val="002060"/>
                </a:solidFill>
              </a:rPr>
              <a:t>In spite of being base on only around 100 blocks we see a clear patten of net in-migration of younger and older households.</a:t>
            </a:r>
          </a:p>
        </p:txBody>
      </p:sp>
      <p:sp>
        <p:nvSpPr>
          <p:cNvPr id="20" name="Rectangle 19">
            <a:extLst>
              <a:ext uri="{FF2B5EF4-FFF2-40B4-BE49-F238E27FC236}">
                <a16:creationId xmlns:a16="http://schemas.microsoft.com/office/drawing/2014/main" id="{C7F2A677-7F11-4A07-95E1-CCF2DD5ABE20}"/>
              </a:ext>
            </a:extLst>
          </p:cNvPr>
          <p:cNvSpPr/>
          <p:nvPr/>
        </p:nvSpPr>
        <p:spPr>
          <a:xfrm>
            <a:off x="5795487" y="-21773"/>
            <a:ext cx="6396513" cy="69757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4B3ED67A-1866-4B02-92DF-CD50BDF44440}"/>
              </a:ext>
            </a:extLst>
          </p:cNvPr>
          <p:cNvPicPr>
            <a:picLocks noChangeAspect="1"/>
          </p:cNvPicPr>
          <p:nvPr/>
        </p:nvPicPr>
        <p:blipFill>
          <a:blip r:embed="rId4"/>
          <a:stretch>
            <a:fillRect/>
          </a:stretch>
        </p:blipFill>
        <p:spPr>
          <a:xfrm>
            <a:off x="5856894" y="211433"/>
            <a:ext cx="6261455" cy="6261455"/>
          </a:xfrm>
          <a:prstGeom prst="rect">
            <a:avLst/>
          </a:prstGeom>
        </p:spPr>
      </p:pic>
      <p:sp>
        <p:nvSpPr>
          <p:cNvPr id="17" name="TextBox 16">
            <a:extLst>
              <a:ext uri="{FF2B5EF4-FFF2-40B4-BE49-F238E27FC236}">
                <a16:creationId xmlns:a16="http://schemas.microsoft.com/office/drawing/2014/main" id="{6540AC57-9A59-4772-BE20-92F4F07D226F}"/>
              </a:ext>
            </a:extLst>
          </p:cNvPr>
          <p:cNvSpPr txBox="1"/>
          <p:nvPr/>
        </p:nvSpPr>
        <p:spPr>
          <a:xfrm>
            <a:off x="2357926" y="6291899"/>
            <a:ext cx="2791896" cy="430887"/>
          </a:xfrm>
          <a:prstGeom prst="rect">
            <a:avLst/>
          </a:prstGeom>
          <a:noFill/>
        </p:spPr>
        <p:txBody>
          <a:bodyPr wrap="square" rtlCol="0">
            <a:spAutoFit/>
          </a:bodyPr>
          <a:lstStyle/>
          <a:p>
            <a:r>
              <a:rPr lang="en-US" sz="1100" dirty="0"/>
              <a:t>Sources: Decennial Census 2000 and 2010 table P12. Zoning from Metro RLIS 2010.</a:t>
            </a:r>
          </a:p>
        </p:txBody>
      </p:sp>
      <p:sp>
        <p:nvSpPr>
          <p:cNvPr id="28" name="Slide Number Placeholder 1">
            <a:extLst>
              <a:ext uri="{FF2B5EF4-FFF2-40B4-BE49-F238E27FC236}">
                <a16:creationId xmlns:a16="http://schemas.microsoft.com/office/drawing/2014/main" id="{26FF6000-E9EA-4193-B426-FAAC10A0FD94}"/>
              </a:ext>
            </a:extLst>
          </p:cNvPr>
          <p:cNvSpPr txBox="1">
            <a:spLocks/>
          </p:cNvSpPr>
          <p:nvPr/>
        </p:nvSpPr>
        <p:spPr>
          <a:xfrm>
            <a:off x="11679277" y="29967"/>
            <a:ext cx="407276" cy="32799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61B7F212-26B6-4B4B-8252-3C6816E584C7}" type="slidenum">
              <a:rPr lang="en-US" sz="1400" b="1" smtClean="0">
                <a:solidFill>
                  <a:srgbClr val="714B22"/>
                </a:solidFill>
              </a:rPr>
              <a:pPr marL="0" indent="0">
                <a:buNone/>
              </a:pPr>
              <a:t>18</a:t>
            </a:fld>
            <a:endParaRPr lang="en-US" sz="1400" b="1" dirty="0">
              <a:solidFill>
                <a:srgbClr val="714B22"/>
              </a:solidFill>
            </a:endParaRPr>
          </a:p>
        </p:txBody>
      </p:sp>
      <p:grpSp>
        <p:nvGrpSpPr>
          <p:cNvPr id="29" name="Group 28">
            <a:extLst>
              <a:ext uri="{FF2B5EF4-FFF2-40B4-BE49-F238E27FC236}">
                <a16:creationId xmlns:a16="http://schemas.microsoft.com/office/drawing/2014/main" id="{DB8B8E22-AF61-4925-8EA3-A2D1EF31FD96}"/>
              </a:ext>
            </a:extLst>
          </p:cNvPr>
          <p:cNvGrpSpPr/>
          <p:nvPr/>
        </p:nvGrpSpPr>
        <p:grpSpPr>
          <a:xfrm>
            <a:off x="87067" y="6452900"/>
            <a:ext cx="2006049" cy="365760"/>
            <a:chOff x="87067" y="6452900"/>
            <a:chExt cx="2006049" cy="365760"/>
          </a:xfrm>
        </p:grpSpPr>
        <p:sp>
          <p:nvSpPr>
            <p:cNvPr id="30" name="Action Button: Go to Beginning 29">
              <a:hlinkClick r:id="" action="ppaction://hlinkshowjump?jump=firstslide" highlightClick="1"/>
              <a:extLst>
                <a:ext uri="{FF2B5EF4-FFF2-40B4-BE49-F238E27FC236}">
                  <a16:creationId xmlns:a16="http://schemas.microsoft.com/office/drawing/2014/main" id="{F3DE55B1-AA48-4D14-B3DC-BD2FFBA56C14}"/>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ction Button: Go Back or Previous 30">
              <a:hlinkClick r:id="" action="ppaction://hlinkshowjump?jump=previousslide" highlightClick="1"/>
              <a:extLst>
                <a:ext uri="{FF2B5EF4-FFF2-40B4-BE49-F238E27FC236}">
                  <a16:creationId xmlns:a16="http://schemas.microsoft.com/office/drawing/2014/main" id="{61A6D81C-BFA5-48E5-8C0A-958F06D6B0AB}"/>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ction Button: Go Forward or Next 31">
              <a:hlinkClick r:id="" action="ppaction://hlinkshowjump?jump=nextslide" highlightClick="1"/>
              <a:extLst>
                <a:ext uri="{FF2B5EF4-FFF2-40B4-BE49-F238E27FC236}">
                  <a16:creationId xmlns:a16="http://schemas.microsoft.com/office/drawing/2014/main" id="{15AEF20D-3612-4C78-93D1-D1C18D626AFE}"/>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ction Button: Go to End 32">
              <a:hlinkClick r:id="rId9" action="ppaction://hlinksldjump" highlightClick="1"/>
              <a:extLst>
                <a:ext uri="{FF2B5EF4-FFF2-40B4-BE49-F238E27FC236}">
                  <a16:creationId xmlns:a16="http://schemas.microsoft.com/office/drawing/2014/main" id="{08ECDD3A-BB47-4858-882E-12A2A8AEB5E9}"/>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hlinkClick r:id="rId10"/>
              <a:extLst>
                <a:ext uri="{FF2B5EF4-FFF2-40B4-BE49-F238E27FC236}">
                  <a16:creationId xmlns:a16="http://schemas.microsoft.com/office/drawing/2014/main" id="{1C0C9270-2815-4973-835B-CC9553F63196}"/>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1502451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xEl>
                                              <p:pRg st="4" end="4"/>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xEl>
                                              <p:pRg st="5" end="5"/>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P spid="20" grpId="0" animBg="1"/>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DA960AC-185B-4AAD-9B36-8C3D9AB61A7A}"/>
              </a:ext>
            </a:extLst>
          </p:cNvPr>
          <p:cNvGrpSpPr/>
          <p:nvPr/>
        </p:nvGrpSpPr>
        <p:grpSpPr>
          <a:xfrm>
            <a:off x="6248400" y="-13724"/>
            <a:ext cx="5943600" cy="5943600"/>
            <a:chOff x="5374659" y="412876"/>
            <a:chExt cx="5943600" cy="5943600"/>
          </a:xfrm>
        </p:grpSpPr>
        <p:pic>
          <p:nvPicPr>
            <p:cNvPr id="5" name="Picture 4">
              <a:extLst>
                <a:ext uri="{FF2B5EF4-FFF2-40B4-BE49-F238E27FC236}">
                  <a16:creationId xmlns:a16="http://schemas.microsoft.com/office/drawing/2014/main" id="{D2795BC1-007D-44A1-834C-62C28260803E}"/>
                </a:ext>
              </a:extLst>
            </p:cNvPr>
            <p:cNvPicPr>
              <a:picLocks noChangeAspect="1"/>
            </p:cNvPicPr>
            <p:nvPr/>
          </p:nvPicPr>
          <p:blipFill>
            <a:blip r:embed="rId4"/>
            <a:stretch>
              <a:fillRect/>
            </a:stretch>
          </p:blipFill>
          <p:spPr>
            <a:xfrm>
              <a:off x="5374659" y="412876"/>
              <a:ext cx="5943600" cy="5943600"/>
            </a:xfrm>
            <a:prstGeom prst="rect">
              <a:avLst/>
            </a:prstGeom>
          </p:spPr>
        </p:pic>
        <p:sp>
          <p:nvSpPr>
            <p:cNvPr id="4" name="TextBox 3">
              <a:extLst>
                <a:ext uri="{FF2B5EF4-FFF2-40B4-BE49-F238E27FC236}">
                  <a16:creationId xmlns:a16="http://schemas.microsoft.com/office/drawing/2014/main" id="{B6E15307-955C-4C67-92B7-02D29C898530}"/>
                </a:ext>
              </a:extLst>
            </p:cNvPr>
            <p:cNvSpPr txBox="1"/>
            <p:nvPr/>
          </p:nvSpPr>
          <p:spPr>
            <a:xfrm>
              <a:off x="5676811" y="4212691"/>
              <a:ext cx="872434" cy="430887"/>
            </a:xfrm>
            <a:prstGeom prst="rect">
              <a:avLst/>
            </a:prstGeom>
            <a:solidFill>
              <a:schemeClr val="bg2"/>
            </a:solidFill>
          </p:spPr>
          <p:txBody>
            <a:bodyPr wrap="square" lIns="45720" rtlCol="0">
              <a:spAutoFit/>
            </a:bodyPr>
            <a:lstStyle/>
            <a:p>
              <a:r>
                <a:rPr lang="en-US" sz="1100" b="1" dirty="0"/>
                <a:t>Multi-Use Urban</a:t>
              </a:r>
            </a:p>
          </p:txBody>
        </p:sp>
      </p:grpSp>
      <p:sp>
        <p:nvSpPr>
          <p:cNvPr id="2" name="Title 1">
            <a:extLst>
              <a:ext uri="{FF2B5EF4-FFF2-40B4-BE49-F238E27FC236}">
                <a16:creationId xmlns:a16="http://schemas.microsoft.com/office/drawing/2014/main" id="{8087572D-1B62-41E5-BD39-888B3C67C881}"/>
              </a:ext>
            </a:extLst>
          </p:cNvPr>
          <p:cNvSpPr>
            <a:spLocks noGrp="1"/>
          </p:cNvSpPr>
          <p:nvPr>
            <p:ph type="title"/>
          </p:nvPr>
        </p:nvSpPr>
        <p:spPr/>
        <p:txBody>
          <a:bodyPr/>
          <a:lstStyle/>
          <a:p>
            <a:r>
              <a:rPr lang="en-US" dirty="0"/>
              <a:t>Net Migration for Multi Use Urban Zoning</a:t>
            </a:r>
          </a:p>
        </p:txBody>
      </p:sp>
      <p:sp>
        <p:nvSpPr>
          <p:cNvPr id="3" name="Content Placeholder 2">
            <a:extLst>
              <a:ext uri="{FF2B5EF4-FFF2-40B4-BE49-F238E27FC236}">
                <a16:creationId xmlns:a16="http://schemas.microsoft.com/office/drawing/2014/main" id="{62DA9E6B-6308-447D-8FAA-B6BC063910FE}"/>
              </a:ext>
            </a:extLst>
          </p:cNvPr>
          <p:cNvSpPr>
            <a:spLocks noGrp="1"/>
          </p:cNvSpPr>
          <p:nvPr>
            <p:ph idx="1"/>
          </p:nvPr>
        </p:nvSpPr>
        <p:spPr>
          <a:xfrm>
            <a:off x="357051" y="940526"/>
            <a:ext cx="4623163" cy="5817325"/>
          </a:xfrm>
        </p:spPr>
        <p:txBody>
          <a:bodyPr>
            <a:normAutofit/>
          </a:bodyPr>
          <a:lstStyle/>
          <a:p>
            <a:r>
              <a:rPr lang="en-US" sz="1600" dirty="0"/>
              <a:t>Multi- (or mixed-) use urban buildings commonly combine ground level retail with residential use on the upper floors. Multi-use structures may provide neighborhood shopping and services for residents.</a:t>
            </a:r>
          </a:p>
          <a:p>
            <a:r>
              <a:rPr lang="en-US" sz="1600" dirty="0"/>
              <a:t>Multi-use residential zoned blocks where there are few age 65+ are largely the domain of younger households.</a:t>
            </a:r>
          </a:p>
          <a:p>
            <a:r>
              <a:rPr lang="en-US" sz="1600" dirty="0"/>
              <a:t>When we shift to blocks with 20-29% age 55+, we see a major shift in in-migration to include the in-migration of persons in their 40’s and 50’s.</a:t>
            </a:r>
          </a:p>
          <a:p>
            <a:r>
              <a:rPr lang="en-US" sz="1600" dirty="0"/>
              <a:t>The profile for the 30-39% group is similar to that for the 20-29% age 55+ class.</a:t>
            </a:r>
          </a:p>
          <a:p>
            <a:r>
              <a:rPr lang="en-US" sz="1600" dirty="0"/>
              <a:t>Again, progressing to the 40% of age 55+ class, there is mixed old-young net in-migration, but the older age group is larger and older.</a:t>
            </a:r>
          </a:p>
          <a:p>
            <a:r>
              <a:rPr lang="en-US" sz="1600" dirty="0"/>
              <a:t>While there is not much in-migration of age 65+ persons, those in-migrants in their 50’s are likely to age in place and to result in future large concentrations of older persons in multi-use zoned residential areas.</a:t>
            </a:r>
          </a:p>
        </p:txBody>
      </p:sp>
      <p:pic>
        <p:nvPicPr>
          <p:cNvPr id="9" name="Picture 8">
            <a:extLst>
              <a:ext uri="{FF2B5EF4-FFF2-40B4-BE49-F238E27FC236}">
                <a16:creationId xmlns:a16="http://schemas.microsoft.com/office/drawing/2014/main" id="{F2AE439A-AF62-472E-9F94-B98797A32063}"/>
              </a:ext>
            </a:extLst>
          </p:cNvPr>
          <p:cNvPicPr>
            <a:picLocks noChangeAspect="1"/>
          </p:cNvPicPr>
          <p:nvPr/>
        </p:nvPicPr>
        <p:blipFill>
          <a:blip r:embed="rId5"/>
          <a:stretch>
            <a:fillRect/>
          </a:stretch>
        </p:blipFill>
        <p:spPr>
          <a:xfrm>
            <a:off x="5943600" y="0"/>
            <a:ext cx="6244113" cy="6858000"/>
          </a:xfrm>
          <a:prstGeom prst="rect">
            <a:avLst/>
          </a:prstGeom>
        </p:spPr>
      </p:pic>
      <p:sp>
        <p:nvSpPr>
          <p:cNvPr id="10" name="TextBox 9">
            <a:extLst>
              <a:ext uri="{FF2B5EF4-FFF2-40B4-BE49-F238E27FC236}">
                <a16:creationId xmlns:a16="http://schemas.microsoft.com/office/drawing/2014/main" id="{148B23C4-CD7C-42AB-BE82-FBEE328EDA85}"/>
              </a:ext>
            </a:extLst>
          </p:cNvPr>
          <p:cNvSpPr txBox="1"/>
          <p:nvPr/>
        </p:nvSpPr>
        <p:spPr>
          <a:xfrm>
            <a:off x="9774398" y="5617985"/>
            <a:ext cx="2488187" cy="1123384"/>
          </a:xfrm>
          <a:prstGeom prst="rect">
            <a:avLst/>
          </a:prstGeom>
          <a:noFill/>
        </p:spPr>
        <p:txBody>
          <a:bodyPr wrap="square" rtlCol="0">
            <a:spAutoFit/>
          </a:bodyPr>
          <a:lstStyle/>
          <a:p>
            <a:r>
              <a:rPr lang="en-US" sz="1100" dirty="0">
                <a:solidFill>
                  <a:srgbClr val="002060"/>
                </a:solidFill>
              </a:rPr>
              <a:t>Multi use residential zoned blocks with 0-19% age 55 plus house a population of young household with young children. There is strong in-migration of persons in their 20’s and some outmigration of young children</a:t>
            </a:r>
            <a:r>
              <a:rPr lang="en-US" sz="1200" dirty="0">
                <a:solidFill>
                  <a:srgbClr val="002060"/>
                </a:solidFill>
              </a:rPr>
              <a:t>.</a:t>
            </a:r>
          </a:p>
        </p:txBody>
      </p:sp>
      <p:pic>
        <p:nvPicPr>
          <p:cNvPr id="12" name="Picture 11">
            <a:extLst>
              <a:ext uri="{FF2B5EF4-FFF2-40B4-BE49-F238E27FC236}">
                <a16:creationId xmlns:a16="http://schemas.microsoft.com/office/drawing/2014/main" id="{4C44A3AC-E062-4A4D-BF86-B9F16D5D818C}"/>
              </a:ext>
            </a:extLst>
          </p:cNvPr>
          <p:cNvPicPr>
            <a:picLocks noChangeAspect="1"/>
          </p:cNvPicPr>
          <p:nvPr/>
        </p:nvPicPr>
        <p:blipFill>
          <a:blip r:embed="rId6"/>
          <a:stretch>
            <a:fillRect/>
          </a:stretch>
        </p:blipFill>
        <p:spPr>
          <a:xfrm>
            <a:off x="5943601" y="0"/>
            <a:ext cx="6244113" cy="6858000"/>
          </a:xfrm>
          <a:prstGeom prst="rect">
            <a:avLst/>
          </a:prstGeom>
        </p:spPr>
      </p:pic>
      <p:sp>
        <p:nvSpPr>
          <p:cNvPr id="13" name="TextBox 12">
            <a:extLst>
              <a:ext uri="{FF2B5EF4-FFF2-40B4-BE49-F238E27FC236}">
                <a16:creationId xmlns:a16="http://schemas.microsoft.com/office/drawing/2014/main" id="{11C816CB-6CE9-45EA-9020-F1B01AE7B739}"/>
              </a:ext>
            </a:extLst>
          </p:cNvPr>
          <p:cNvSpPr txBox="1"/>
          <p:nvPr/>
        </p:nvSpPr>
        <p:spPr>
          <a:xfrm>
            <a:off x="9754275" y="5592592"/>
            <a:ext cx="2508310" cy="938719"/>
          </a:xfrm>
          <a:prstGeom prst="rect">
            <a:avLst/>
          </a:prstGeom>
          <a:noFill/>
        </p:spPr>
        <p:txBody>
          <a:bodyPr wrap="square" rtlCol="0">
            <a:spAutoFit/>
          </a:bodyPr>
          <a:lstStyle/>
          <a:p>
            <a:r>
              <a:rPr lang="en-US" sz="1100" dirty="0">
                <a:solidFill>
                  <a:srgbClr val="002060"/>
                </a:solidFill>
              </a:rPr>
              <a:t>For the 20-29% class we see a major shift to include mixed net in-migration of a younger group in their 20’s and 30’s and an older group in their 40’s and 50’s. There is out-migration of children.</a:t>
            </a:r>
          </a:p>
        </p:txBody>
      </p:sp>
      <p:pic>
        <p:nvPicPr>
          <p:cNvPr id="15" name="Picture 14">
            <a:extLst>
              <a:ext uri="{FF2B5EF4-FFF2-40B4-BE49-F238E27FC236}">
                <a16:creationId xmlns:a16="http://schemas.microsoft.com/office/drawing/2014/main" id="{FA0E2959-050F-4410-98BE-8C85B9A2E1EA}"/>
              </a:ext>
            </a:extLst>
          </p:cNvPr>
          <p:cNvPicPr>
            <a:picLocks noChangeAspect="1"/>
          </p:cNvPicPr>
          <p:nvPr/>
        </p:nvPicPr>
        <p:blipFill>
          <a:blip r:embed="rId7"/>
          <a:stretch>
            <a:fillRect/>
          </a:stretch>
        </p:blipFill>
        <p:spPr>
          <a:xfrm>
            <a:off x="5919178" y="10886"/>
            <a:ext cx="6244113" cy="6858000"/>
          </a:xfrm>
          <a:prstGeom prst="rect">
            <a:avLst/>
          </a:prstGeom>
        </p:spPr>
      </p:pic>
      <p:sp>
        <p:nvSpPr>
          <p:cNvPr id="16" name="TextBox 15">
            <a:extLst>
              <a:ext uri="{FF2B5EF4-FFF2-40B4-BE49-F238E27FC236}">
                <a16:creationId xmlns:a16="http://schemas.microsoft.com/office/drawing/2014/main" id="{B360F6F4-FE86-41C2-A97D-3445C70FD8DD}"/>
              </a:ext>
            </a:extLst>
          </p:cNvPr>
          <p:cNvSpPr txBox="1"/>
          <p:nvPr/>
        </p:nvSpPr>
        <p:spPr>
          <a:xfrm>
            <a:off x="9774397" y="5840080"/>
            <a:ext cx="2508311" cy="600164"/>
          </a:xfrm>
          <a:prstGeom prst="rect">
            <a:avLst/>
          </a:prstGeom>
          <a:noFill/>
        </p:spPr>
        <p:txBody>
          <a:bodyPr wrap="square" rtlCol="0">
            <a:spAutoFit/>
          </a:bodyPr>
          <a:lstStyle/>
          <a:p>
            <a:r>
              <a:rPr lang="en-US" sz="1100" dirty="0">
                <a:solidFill>
                  <a:srgbClr val="002060"/>
                </a:solidFill>
              </a:rPr>
              <a:t>The profile for the 430-39% group is similar to that for the 20-29% group but with greater in and out magnitudes.</a:t>
            </a:r>
          </a:p>
        </p:txBody>
      </p:sp>
      <p:pic>
        <p:nvPicPr>
          <p:cNvPr id="18" name="Picture 17">
            <a:extLst>
              <a:ext uri="{FF2B5EF4-FFF2-40B4-BE49-F238E27FC236}">
                <a16:creationId xmlns:a16="http://schemas.microsoft.com/office/drawing/2014/main" id="{6EF96781-82E6-4784-97AE-DC5D49CF1FBF}"/>
              </a:ext>
            </a:extLst>
          </p:cNvPr>
          <p:cNvPicPr>
            <a:picLocks noChangeAspect="1"/>
          </p:cNvPicPr>
          <p:nvPr/>
        </p:nvPicPr>
        <p:blipFill>
          <a:blip r:embed="rId8"/>
          <a:stretch>
            <a:fillRect/>
          </a:stretch>
        </p:blipFill>
        <p:spPr>
          <a:xfrm>
            <a:off x="5947887" y="10886"/>
            <a:ext cx="6244113" cy="6858000"/>
          </a:xfrm>
          <a:prstGeom prst="rect">
            <a:avLst/>
          </a:prstGeom>
        </p:spPr>
      </p:pic>
      <p:sp>
        <p:nvSpPr>
          <p:cNvPr id="19" name="TextBox 18">
            <a:extLst>
              <a:ext uri="{FF2B5EF4-FFF2-40B4-BE49-F238E27FC236}">
                <a16:creationId xmlns:a16="http://schemas.microsoft.com/office/drawing/2014/main" id="{54FA9F7B-2B42-4AFF-905B-8C94C5BD8009}"/>
              </a:ext>
            </a:extLst>
          </p:cNvPr>
          <p:cNvSpPr txBox="1"/>
          <p:nvPr/>
        </p:nvSpPr>
        <p:spPr>
          <a:xfrm>
            <a:off x="9825391" y="5619198"/>
            <a:ext cx="2508312" cy="938719"/>
          </a:xfrm>
          <a:prstGeom prst="rect">
            <a:avLst/>
          </a:prstGeom>
          <a:noFill/>
        </p:spPr>
        <p:txBody>
          <a:bodyPr wrap="square" rtlCol="0">
            <a:spAutoFit/>
          </a:bodyPr>
          <a:lstStyle/>
          <a:p>
            <a:r>
              <a:rPr lang="en-US" sz="1100" dirty="0">
                <a:solidFill>
                  <a:srgbClr val="002060"/>
                </a:solidFill>
              </a:rPr>
              <a:t>Both the population pyramids and the net migration chars show substantial net-migration of persons in their 50-s and sixties and some, but less in-migration of younger persons.</a:t>
            </a:r>
          </a:p>
        </p:txBody>
      </p:sp>
      <p:sp>
        <p:nvSpPr>
          <p:cNvPr id="20" name="Rectangle 19">
            <a:extLst>
              <a:ext uri="{FF2B5EF4-FFF2-40B4-BE49-F238E27FC236}">
                <a16:creationId xmlns:a16="http://schemas.microsoft.com/office/drawing/2014/main" id="{A7DF3972-4CF2-4063-BD8D-4AE9C1054D86}"/>
              </a:ext>
            </a:extLst>
          </p:cNvPr>
          <p:cNvSpPr/>
          <p:nvPr/>
        </p:nvSpPr>
        <p:spPr>
          <a:xfrm>
            <a:off x="5945743" y="13064"/>
            <a:ext cx="6246257" cy="68144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A1BB8057-C6D3-4882-A270-0BD9920FA7CC}"/>
              </a:ext>
            </a:extLst>
          </p:cNvPr>
          <p:cNvGrpSpPr/>
          <p:nvPr/>
        </p:nvGrpSpPr>
        <p:grpSpPr>
          <a:xfrm>
            <a:off x="6250544" y="9057"/>
            <a:ext cx="5943600" cy="5943600"/>
            <a:chOff x="5374659" y="412876"/>
            <a:chExt cx="5943600" cy="5943600"/>
          </a:xfrm>
        </p:grpSpPr>
        <p:pic>
          <p:nvPicPr>
            <p:cNvPr id="23" name="Picture 22">
              <a:extLst>
                <a:ext uri="{FF2B5EF4-FFF2-40B4-BE49-F238E27FC236}">
                  <a16:creationId xmlns:a16="http://schemas.microsoft.com/office/drawing/2014/main" id="{6AB13397-90D3-455C-BE8F-1B60FD0CE603}"/>
                </a:ext>
              </a:extLst>
            </p:cNvPr>
            <p:cNvPicPr>
              <a:picLocks noChangeAspect="1"/>
            </p:cNvPicPr>
            <p:nvPr/>
          </p:nvPicPr>
          <p:blipFill>
            <a:blip r:embed="rId4"/>
            <a:stretch>
              <a:fillRect/>
            </a:stretch>
          </p:blipFill>
          <p:spPr>
            <a:xfrm>
              <a:off x="5374659" y="412876"/>
              <a:ext cx="5943600" cy="5943600"/>
            </a:xfrm>
            <a:prstGeom prst="rect">
              <a:avLst/>
            </a:prstGeom>
          </p:spPr>
        </p:pic>
        <p:sp>
          <p:nvSpPr>
            <p:cNvPr id="24" name="TextBox 23">
              <a:extLst>
                <a:ext uri="{FF2B5EF4-FFF2-40B4-BE49-F238E27FC236}">
                  <a16:creationId xmlns:a16="http://schemas.microsoft.com/office/drawing/2014/main" id="{1BD71274-8958-40AB-BA89-C843C93940DF}"/>
                </a:ext>
              </a:extLst>
            </p:cNvPr>
            <p:cNvSpPr txBox="1"/>
            <p:nvPr/>
          </p:nvSpPr>
          <p:spPr>
            <a:xfrm>
              <a:off x="5676811" y="4212691"/>
              <a:ext cx="872434" cy="430887"/>
            </a:xfrm>
            <a:prstGeom prst="rect">
              <a:avLst/>
            </a:prstGeom>
            <a:solidFill>
              <a:schemeClr val="bg2"/>
            </a:solidFill>
          </p:spPr>
          <p:txBody>
            <a:bodyPr wrap="square" lIns="45720" rtlCol="0">
              <a:spAutoFit/>
            </a:bodyPr>
            <a:lstStyle/>
            <a:p>
              <a:r>
                <a:rPr lang="en-US" sz="1100" b="1" dirty="0"/>
                <a:t>Multi-Use Urban</a:t>
              </a:r>
            </a:p>
          </p:txBody>
        </p:sp>
      </p:grpSp>
      <p:sp>
        <p:nvSpPr>
          <p:cNvPr id="22" name="TextBox 21">
            <a:extLst>
              <a:ext uri="{FF2B5EF4-FFF2-40B4-BE49-F238E27FC236}">
                <a16:creationId xmlns:a16="http://schemas.microsoft.com/office/drawing/2014/main" id="{AD537121-338B-4CF1-9CBD-753448540496}"/>
              </a:ext>
            </a:extLst>
          </p:cNvPr>
          <p:cNvSpPr txBox="1"/>
          <p:nvPr/>
        </p:nvSpPr>
        <p:spPr>
          <a:xfrm>
            <a:off x="2500181" y="6331256"/>
            <a:ext cx="2531026" cy="400110"/>
          </a:xfrm>
          <a:prstGeom prst="rect">
            <a:avLst/>
          </a:prstGeom>
          <a:noFill/>
        </p:spPr>
        <p:txBody>
          <a:bodyPr wrap="square" rtlCol="0">
            <a:spAutoFit/>
          </a:bodyPr>
          <a:lstStyle/>
          <a:p>
            <a:r>
              <a:rPr lang="en-US" sz="1000" dirty="0"/>
              <a:t>Sources: Decennial Census 2000 and 2010 table P12. Zoning from Metro RLIS 2010.</a:t>
            </a:r>
          </a:p>
        </p:txBody>
      </p:sp>
      <p:sp>
        <p:nvSpPr>
          <p:cNvPr id="31" name="Slide Number Placeholder 1">
            <a:extLst>
              <a:ext uri="{FF2B5EF4-FFF2-40B4-BE49-F238E27FC236}">
                <a16:creationId xmlns:a16="http://schemas.microsoft.com/office/drawing/2014/main" id="{C931BCB1-0B05-483A-83D7-0FB93DA33FE4}"/>
              </a:ext>
            </a:extLst>
          </p:cNvPr>
          <p:cNvSpPr txBox="1">
            <a:spLocks/>
          </p:cNvSpPr>
          <p:nvPr/>
        </p:nvSpPr>
        <p:spPr>
          <a:xfrm>
            <a:off x="11679277" y="29967"/>
            <a:ext cx="407276" cy="32799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61B7F212-26B6-4B4B-8252-3C6816E584C7}" type="slidenum">
              <a:rPr lang="en-US" sz="1400" b="1" smtClean="0">
                <a:solidFill>
                  <a:srgbClr val="714B22"/>
                </a:solidFill>
              </a:rPr>
              <a:pPr marL="0" indent="0">
                <a:buNone/>
              </a:pPr>
              <a:t>19</a:t>
            </a:fld>
            <a:endParaRPr lang="en-US" sz="1400" b="1" dirty="0">
              <a:solidFill>
                <a:srgbClr val="714B22"/>
              </a:solidFill>
            </a:endParaRPr>
          </a:p>
        </p:txBody>
      </p:sp>
      <p:grpSp>
        <p:nvGrpSpPr>
          <p:cNvPr id="32" name="Group 31">
            <a:extLst>
              <a:ext uri="{FF2B5EF4-FFF2-40B4-BE49-F238E27FC236}">
                <a16:creationId xmlns:a16="http://schemas.microsoft.com/office/drawing/2014/main" id="{10F41C11-378E-458C-9D9A-9C00DDDFD374}"/>
              </a:ext>
            </a:extLst>
          </p:cNvPr>
          <p:cNvGrpSpPr/>
          <p:nvPr/>
        </p:nvGrpSpPr>
        <p:grpSpPr>
          <a:xfrm>
            <a:off x="87067" y="6452900"/>
            <a:ext cx="2006049" cy="365760"/>
            <a:chOff x="87067" y="6452900"/>
            <a:chExt cx="2006049" cy="365760"/>
          </a:xfrm>
        </p:grpSpPr>
        <p:sp>
          <p:nvSpPr>
            <p:cNvPr id="33" name="Action Button: Go to Beginning 32">
              <a:hlinkClick r:id="" action="ppaction://hlinkshowjump?jump=firstslide" highlightClick="1"/>
              <a:extLst>
                <a:ext uri="{FF2B5EF4-FFF2-40B4-BE49-F238E27FC236}">
                  <a16:creationId xmlns:a16="http://schemas.microsoft.com/office/drawing/2014/main" id="{6D12EA1A-07CC-40C6-94DF-95C3132B35EB}"/>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ction Button: Go Back or Previous 33">
              <a:hlinkClick r:id="" action="ppaction://hlinkshowjump?jump=previousslide" highlightClick="1"/>
              <a:extLst>
                <a:ext uri="{FF2B5EF4-FFF2-40B4-BE49-F238E27FC236}">
                  <a16:creationId xmlns:a16="http://schemas.microsoft.com/office/drawing/2014/main" id="{4E6391E5-3222-4305-83EB-4A3B51E22280}"/>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ction Button: Go Forward or Next 34">
              <a:hlinkClick r:id="" action="ppaction://hlinkshowjump?jump=nextslide" highlightClick="1"/>
              <a:extLst>
                <a:ext uri="{FF2B5EF4-FFF2-40B4-BE49-F238E27FC236}">
                  <a16:creationId xmlns:a16="http://schemas.microsoft.com/office/drawing/2014/main" id="{AE661945-BD71-4A2A-ABA2-D506A3FCCEDA}"/>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ction Button: Go to End 35">
              <a:hlinkClick r:id="rId9" action="ppaction://hlinksldjump" highlightClick="1"/>
              <a:extLst>
                <a:ext uri="{FF2B5EF4-FFF2-40B4-BE49-F238E27FC236}">
                  <a16:creationId xmlns:a16="http://schemas.microsoft.com/office/drawing/2014/main" id="{A1BE4BA9-E9AD-4CB7-A573-D70F4E66E3F4}"/>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hlinkClick r:id="rId10"/>
              <a:extLst>
                <a:ext uri="{FF2B5EF4-FFF2-40B4-BE49-F238E27FC236}">
                  <a16:creationId xmlns:a16="http://schemas.microsoft.com/office/drawing/2014/main" id="{C1F59F48-096E-4565-8151-85FA73AE8251}"/>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269678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animBg="1"/>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97097" y="882145"/>
            <a:ext cx="5339131" cy="5570756"/>
          </a:xfrm>
          <a:prstGeom prst="rect">
            <a:avLst/>
          </a:prstGeom>
          <a:noFill/>
        </p:spPr>
        <p:txBody>
          <a:bodyPr wrap="square" rtlCol="0">
            <a:spAutoFit/>
          </a:bodyPr>
          <a:lstStyle/>
          <a:p>
            <a:pPr marL="285750" indent="-285750">
              <a:spcAft>
                <a:spcPts val="800"/>
              </a:spcAft>
              <a:buFont typeface="Arial" panose="020B0604020202020204" pitchFamily="34" charset="0"/>
              <a:buChar char="•"/>
            </a:pPr>
            <a:r>
              <a:rPr lang="en-US" sz="1600" dirty="0">
                <a:solidFill>
                  <a:srgbClr val="714B22"/>
                </a:solidFill>
              </a:rPr>
              <a:t>People age 65+ are the most rapidly growing segment of Portland’s population. The largest number of persons age 65+ are those aging in place in Portland’s single-family owner-occupied homes but there also is a component of less affluent households in multifamily housing.</a:t>
            </a:r>
          </a:p>
          <a:p>
            <a:pPr marL="285750" indent="-285750">
              <a:spcAft>
                <a:spcPts val="800"/>
              </a:spcAft>
              <a:buFont typeface="Arial" panose="020B0604020202020204" pitchFamily="34" charset="0"/>
              <a:buChar char="•"/>
            </a:pPr>
            <a:r>
              <a:rPr lang="en-US" sz="1600" dirty="0">
                <a:solidFill>
                  <a:srgbClr val="714B22"/>
                </a:solidFill>
              </a:rPr>
              <a:t>We begin this section by comparing Portland with 20 comparison cities. In terms of growth rates and proportion of population that is older Portland is in the middle of the group.</a:t>
            </a:r>
          </a:p>
          <a:p>
            <a:pPr marL="285750" indent="-285750">
              <a:spcAft>
                <a:spcPts val="800"/>
              </a:spcAft>
              <a:buFont typeface="Arial" panose="020B0604020202020204" pitchFamily="34" charset="0"/>
              <a:buChar char="•"/>
            </a:pPr>
            <a:r>
              <a:rPr lang="en-US" sz="1600" dirty="0">
                <a:solidFill>
                  <a:srgbClr val="714B22"/>
                </a:solidFill>
              </a:rPr>
              <a:t>Migration is analyzed from three perspectives. In terms of the flow of older population into and out of the City the net is a near wash with gains from the rest of the U.S. and losses to its suburbs. We look at net migration to various zoning categories. Where multifamily zoned areas attract older populations, it often is to independent living developments whereas multi-use zoned areas tends to attract a pre-retirement age population. </a:t>
            </a:r>
          </a:p>
          <a:p>
            <a:pPr marL="285750" indent="-285750">
              <a:spcAft>
                <a:spcPts val="800"/>
              </a:spcAft>
              <a:buFont typeface="Arial" panose="020B0604020202020204" pitchFamily="34" charset="0"/>
              <a:buChar char="•"/>
            </a:pPr>
            <a:r>
              <a:rPr lang="en-US" sz="1600" dirty="0">
                <a:solidFill>
                  <a:srgbClr val="714B22"/>
                </a:solidFill>
              </a:rPr>
              <a:t>The American Housing Survey allows us to look nationally at movements between such characteristics as owner and renter status, but the data for Portland is largely suppressed due to small sample size.</a:t>
            </a:r>
          </a:p>
        </p:txBody>
      </p:sp>
      <p:sp>
        <p:nvSpPr>
          <p:cNvPr id="6" name="TextBox 5">
            <a:extLst>
              <a:ext uri="{FF2B5EF4-FFF2-40B4-BE49-F238E27FC236}">
                <a16:creationId xmlns:a16="http://schemas.microsoft.com/office/drawing/2014/main" id="{AA5389D8-B46C-4BC1-9DF0-485225ABCB4D}"/>
              </a:ext>
            </a:extLst>
          </p:cNvPr>
          <p:cNvSpPr txBox="1"/>
          <p:nvPr/>
        </p:nvSpPr>
        <p:spPr>
          <a:xfrm>
            <a:off x="6957582" y="882145"/>
            <a:ext cx="4873174" cy="5468164"/>
          </a:xfrm>
          <a:prstGeom prst="rect">
            <a:avLst/>
          </a:prstGeom>
          <a:noFill/>
        </p:spPr>
        <p:txBody>
          <a:bodyPr wrap="square" rtlCol="0">
            <a:spAutoFit/>
          </a:bodyPr>
          <a:lstStyle/>
          <a:p>
            <a:pPr marL="285750" indent="-285750">
              <a:spcAft>
                <a:spcPts val="800"/>
              </a:spcAft>
              <a:buFont typeface="Arial" panose="020B0604020202020204" pitchFamily="34" charset="0"/>
              <a:buChar char="•"/>
            </a:pPr>
            <a:r>
              <a:rPr lang="en-US" sz="1600" dirty="0">
                <a:solidFill>
                  <a:srgbClr val="714B22"/>
                </a:solidFill>
              </a:rPr>
              <a:t>Because we look at population projections for Portland and because the projections are done for persons and households, we look at the range of different households for older persons. Over the life course most older households shrink in size and many of the age 65+ households are one person households with unique housing needs.</a:t>
            </a:r>
          </a:p>
          <a:p>
            <a:pPr marL="285750" indent="-285750">
              <a:spcAft>
                <a:spcPts val="800"/>
              </a:spcAft>
              <a:buFont typeface="Arial" panose="020B0604020202020204" pitchFamily="34" charset="0"/>
              <a:buChar char="•"/>
            </a:pPr>
            <a:r>
              <a:rPr lang="en-US" sz="1600" dirty="0">
                <a:solidFill>
                  <a:srgbClr val="714B22"/>
                </a:solidFill>
              </a:rPr>
              <a:t>Finally, we look at two population projections for Portland. Metroscope, which is used by Portland Metro, uses an urban simulation model to explore the possible effects of various policy choices on urban land development. We make use of medium 2035 implementation of the model. It does not directly forecast population by age, but population by age of householder can be derived.</a:t>
            </a:r>
          </a:p>
          <a:p>
            <a:pPr marL="285750" indent="-285750">
              <a:spcAft>
                <a:spcPts val="800"/>
              </a:spcAft>
              <a:buFont typeface="Arial" panose="020B0604020202020204" pitchFamily="34" charset="0"/>
              <a:buChar char="•"/>
            </a:pPr>
            <a:r>
              <a:rPr lang="en-US" sz="1600" dirty="0">
                <a:solidFill>
                  <a:srgbClr val="714B22"/>
                </a:solidFill>
              </a:rPr>
              <a:t>We developed an alternative model for projecting age and sex for the census tracts in the Portland Metro area using the Hamilton-Perry methods. Its forecasts for the geographical distribution of population is very different from the Metroscope model. The difference is large for the 65+ population.  </a:t>
            </a:r>
          </a:p>
        </p:txBody>
      </p:sp>
      <p:sp>
        <p:nvSpPr>
          <p:cNvPr id="8" name="Title 7">
            <a:extLst>
              <a:ext uri="{FF2B5EF4-FFF2-40B4-BE49-F238E27FC236}">
                <a16:creationId xmlns:a16="http://schemas.microsoft.com/office/drawing/2014/main" id="{9A6AABF3-3A03-475F-A72C-C1C38249B285}"/>
              </a:ext>
            </a:extLst>
          </p:cNvPr>
          <p:cNvSpPr>
            <a:spLocks noGrp="1"/>
          </p:cNvSpPr>
          <p:nvPr>
            <p:ph type="title"/>
          </p:nvPr>
        </p:nvSpPr>
        <p:spPr>
          <a:xfrm>
            <a:off x="1719537" y="137434"/>
            <a:ext cx="4376463" cy="663522"/>
          </a:xfrm>
        </p:spPr>
        <p:txBody>
          <a:bodyPr/>
          <a:lstStyle/>
          <a:p>
            <a:r>
              <a:rPr lang="en-US" sz="3200" dirty="0"/>
              <a:t>Summary – Population </a:t>
            </a:r>
          </a:p>
        </p:txBody>
      </p:sp>
      <p:grpSp>
        <p:nvGrpSpPr>
          <p:cNvPr id="15" name="Group 14">
            <a:extLst>
              <a:ext uri="{FF2B5EF4-FFF2-40B4-BE49-F238E27FC236}">
                <a16:creationId xmlns:a16="http://schemas.microsoft.com/office/drawing/2014/main" id="{AF50FFFA-5415-45BB-B08D-BF8A9F3DF596}"/>
              </a:ext>
            </a:extLst>
          </p:cNvPr>
          <p:cNvGrpSpPr/>
          <p:nvPr/>
        </p:nvGrpSpPr>
        <p:grpSpPr>
          <a:xfrm>
            <a:off x="87067" y="6452900"/>
            <a:ext cx="2006049" cy="365760"/>
            <a:chOff x="87067" y="6452900"/>
            <a:chExt cx="2006049" cy="365760"/>
          </a:xfrm>
        </p:grpSpPr>
        <p:sp>
          <p:nvSpPr>
            <p:cNvPr id="10" name="Action Button: Go to Beginning 9">
              <a:hlinkClick r:id="" action="ppaction://hlinkshowjump?jump=firstslide" highlightClick="1"/>
              <a:extLst>
                <a:ext uri="{FF2B5EF4-FFF2-40B4-BE49-F238E27FC236}">
                  <a16:creationId xmlns:a16="http://schemas.microsoft.com/office/drawing/2014/main" id="{48373985-6A93-41CF-BA73-2C4DCF179141}"/>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Go Back or Previous 10">
              <a:hlinkClick r:id="" action="ppaction://hlinkshowjump?jump=previousslide" highlightClick="1"/>
              <a:extLst>
                <a:ext uri="{FF2B5EF4-FFF2-40B4-BE49-F238E27FC236}">
                  <a16:creationId xmlns:a16="http://schemas.microsoft.com/office/drawing/2014/main" id="{11A94A88-024F-4AFB-A2D7-1DC95551E3B0}"/>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Forward or Next 11">
              <a:hlinkClick r:id="" action="ppaction://hlinkshowjump?jump=nextslide" highlightClick="1"/>
              <a:extLst>
                <a:ext uri="{FF2B5EF4-FFF2-40B4-BE49-F238E27FC236}">
                  <a16:creationId xmlns:a16="http://schemas.microsoft.com/office/drawing/2014/main" id="{4FDB3549-00BA-4CFB-9B42-0786FEA9FDCA}"/>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Go to End 12">
              <a:hlinkClick r:id="rId4" action="ppaction://hlinksldjump" highlightClick="1"/>
              <a:extLst>
                <a:ext uri="{FF2B5EF4-FFF2-40B4-BE49-F238E27FC236}">
                  <a16:creationId xmlns:a16="http://schemas.microsoft.com/office/drawing/2014/main" id="{62182F5F-D2E1-433C-B1AF-66C22065AC32}"/>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rId5"/>
              <a:extLst>
                <a:ext uri="{FF2B5EF4-FFF2-40B4-BE49-F238E27FC236}">
                  <a16:creationId xmlns:a16="http://schemas.microsoft.com/office/drawing/2014/main" id="{842287D8-8B7C-447B-8BC8-F338A3855EA3}"/>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
        <p:nvSpPr>
          <p:cNvPr id="14" name="Slide Number Placeholder 1">
            <a:extLst>
              <a:ext uri="{FF2B5EF4-FFF2-40B4-BE49-F238E27FC236}">
                <a16:creationId xmlns:a16="http://schemas.microsoft.com/office/drawing/2014/main" id="{F2247412-EDDD-45F8-B22E-C37F0CDB2626}"/>
              </a:ext>
            </a:extLst>
          </p:cNvPr>
          <p:cNvSpPr txBox="1">
            <a:spLocks/>
          </p:cNvSpPr>
          <p:nvPr/>
        </p:nvSpPr>
        <p:spPr>
          <a:xfrm>
            <a:off x="11679277" y="29967"/>
            <a:ext cx="407276" cy="32799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61B7F212-26B6-4B4B-8252-3C6816E584C7}" type="slidenum">
              <a:rPr lang="en-US" sz="1400" b="1" smtClean="0">
                <a:solidFill>
                  <a:srgbClr val="714B22"/>
                </a:solidFill>
              </a:rPr>
              <a:pPr marL="0" indent="0">
                <a:buNone/>
              </a:pPr>
              <a:t>2</a:t>
            </a:fld>
            <a:endParaRPr lang="en-US" sz="1400" b="1" dirty="0">
              <a:solidFill>
                <a:srgbClr val="714B22"/>
              </a:solidFill>
            </a:endParaRPr>
          </a:p>
        </p:txBody>
      </p:sp>
    </p:spTree>
    <p:custDataLst>
      <p:tags r:id="rId1"/>
    </p:custDataLst>
    <p:extLst>
      <p:ext uri="{BB962C8B-B14F-4D97-AF65-F5344CB8AC3E}">
        <p14:creationId xmlns:p14="http://schemas.microsoft.com/office/powerpoint/2010/main" val="387282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B728C-7C86-43B8-8F08-952F47C67C96}"/>
              </a:ext>
            </a:extLst>
          </p:cNvPr>
          <p:cNvSpPr>
            <a:spLocks noGrp="1"/>
          </p:cNvSpPr>
          <p:nvPr>
            <p:ph type="title"/>
          </p:nvPr>
        </p:nvSpPr>
        <p:spPr>
          <a:xfrm>
            <a:off x="281152" y="80465"/>
            <a:ext cx="5722150" cy="870857"/>
          </a:xfrm>
        </p:spPr>
        <p:txBody>
          <a:bodyPr/>
          <a:lstStyle/>
          <a:p>
            <a:r>
              <a:rPr lang="en-US" sz="3200" dirty="0"/>
              <a:t>Population and Portland’s Comprehensive Plan</a:t>
            </a:r>
          </a:p>
        </p:txBody>
      </p:sp>
      <p:sp>
        <p:nvSpPr>
          <p:cNvPr id="4" name="Content Placeholder 2">
            <a:extLst>
              <a:ext uri="{FF2B5EF4-FFF2-40B4-BE49-F238E27FC236}">
                <a16:creationId xmlns:a16="http://schemas.microsoft.com/office/drawing/2014/main" id="{7D2D136B-0206-4126-8856-FA2B943A16C6}"/>
              </a:ext>
            </a:extLst>
          </p:cNvPr>
          <p:cNvSpPr txBox="1">
            <a:spLocks/>
          </p:cNvSpPr>
          <p:nvPr/>
        </p:nvSpPr>
        <p:spPr>
          <a:xfrm>
            <a:off x="87066" y="951322"/>
            <a:ext cx="6497929" cy="58173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t>The 2035 Comprehensive Plan for the City of Portland is not rooted in meeting the needs of a forecast 2035 population but, rather, stresses goals and strategies for meeting the needs of a growing and more diverse population. </a:t>
            </a:r>
          </a:p>
          <a:p>
            <a:r>
              <a:rPr lang="en-US" sz="1500" dirty="0"/>
              <a:t>Most of the analysis of demand and supply for housing is found in the 2011 report </a:t>
            </a:r>
            <a:r>
              <a:rPr lang="en-US" sz="1500" i="1" dirty="0">
                <a:hlinkClick r:id="rId4"/>
              </a:rPr>
              <a:t>Household Demand and Supply Projections </a:t>
            </a:r>
            <a:r>
              <a:rPr lang="en-US" sz="1500" dirty="0"/>
              <a:t>which leans heavily on Metro’s regional 2035 forecast.</a:t>
            </a:r>
          </a:p>
          <a:p>
            <a:r>
              <a:rPr lang="en-US" sz="1500" dirty="0"/>
              <a:t>In this report the City argues for using households as a basis for planning rather than population because of the one-to-one relationship between households and housing units.</a:t>
            </a:r>
          </a:p>
          <a:p>
            <a:r>
              <a:rPr lang="en-US" sz="1500" dirty="0"/>
              <a:t>The City summarized key findings arising from the Metroscope model:</a:t>
            </a:r>
          </a:p>
          <a:p>
            <a:pPr lvl="1"/>
            <a:r>
              <a:rPr lang="en-US" sz="1500" dirty="0"/>
              <a:t>A 2035 forecast of between 344,800 and 376,300 households compared to the baseline of 240,000 households in 2005.</a:t>
            </a:r>
          </a:p>
          <a:p>
            <a:pPr lvl="1"/>
            <a:r>
              <a:rPr lang="en-US" sz="1500" dirty="0"/>
              <a:t>The City of Portland’s share of all households will decline from 28% in 2005 to 22% in 2035.</a:t>
            </a:r>
          </a:p>
          <a:p>
            <a:pPr lvl="1"/>
            <a:r>
              <a:rPr lang="en-US" sz="1500" dirty="0"/>
              <a:t>The housing type in highest demand will shift in favor of multifamily housing units.</a:t>
            </a:r>
          </a:p>
          <a:p>
            <a:pPr lvl="1"/>
            <a:r>
              <a:rPr lang="en-US" sz="1500" dirty="0"/>
              <a:t>Land capacity, governed by current zoning and opportunities for redevelopment, will be sufficient to meet housing needs.</a:t>
            </a:r>
          </a:p>
          <a:p>
            <a:pPr lvl="1"/>
            <a:r>
              <a:rPr lang="en-US" sz="1500" dirty="0"/>
              <a:t>Higher growth is expected in the Central Business subarea and the demand will shift from rental to owner housing.</a:t>
            </a:r>
          </a:p>
          <a:p>
            <a:pPr lvl="1"/>
            <a:r>
              <a:rPr lang="en-US" sz="1500" dirty="0"/>
              <a:t>Higher income households will increase as a percentage, but the percentage of middle-income household will decline.</a:t>
            </a:r>
          </a:p>
          <a:p>
            <a:endParaRPr lang="en-US" dirty="0"/>
          </a:p>
        </p:txBody>
      </p:sp>
      <p:pic>
        <p:nvPicPr>
          <p:cNvPr id="5" name="Picture 4">
            <a:extLst>
              <a:ext uri="{FF2B5EF4-FFF2-40B4-BE49-F238E27FC236}">
                <a16:creationId xmlns:a16="http://schemas.microsoft.com/office/drawing/2014/main" id="{CF5582F3-7548-453C-8A1C-C09669B9185B}"/>
              </a:ext>
            </a:extLst>
          </p:cNvPr>
          <p:cNvPicPr>
            <a:picLocks noChangeAspect="1"/>
          </p:cNvPicPr>
          <p:nvPr/>
        </p:nvPicPr>
        <p:blipFill>
          <a:blip r:embed="rId5"/>
          <a:stretch>
            <a:fillRect/>
          </a:stretch>
        </p:blipFill>
        <p:spPr>
          <a:xfrm>
            <a:off x="6632379" y="379267"/>
            <a:ext cx="4333875" cy="5891361"/>
          </a:xfrm>
          <a:prstGeom prst="rect">
            <a:avLst/>
          </a:prstGeom>
        </p:spPr>
      </p:pic>
      <p:sp>
        <p:nvSpPr>
          <p:cNvPr id="3" name="Content Placeholder 2">
            <a:extLst>
              <a:ext uri="{FF2B5EF4-FFF2-40B4-BE49-F238E27FC236}">
                <a16:creationId xmlns:a16="http://schemas.microsoft.com/office/drawing/2014/main" id="{25D13E0C-13F0-409F-A220-B4A883D00930}"/>
              </a:ext>
            </a:extLst>
          </p:cNvPr>
          <p:cNvSpPr>
            <a:spLocks noGrp="1"/>
          </p:cNvSpPr>
          <p:nvPr>
            <p:ph idx="1"/>
          </p:nvPr>
        </p:nvSpPr>
        <p:spPr>
          <a:xfrm>
            <a:off x="6377152" y="0"/>
            <a:ext cx="5814848" cy="6600648"/>
          </a:xfrm>
        </p:spPr>
        <p:txBody>
          <a:bodyPr>
            <a:noAutofit/>
          </a:bodyPr>
          <a:lstStyle/>
          <a:p>
            <a:r>
              <a:rPr lang="en-US" sz="1500" dirty="0"/>
              <a:t>Metro describes the results of the Metroscope model not as a forecast per se, but as illustrating the likely consequences of varying land use policies. </a:t>
            </a:r>
          </a:p>
          <a:p>
            <a:r>
              <a:rPr lang="en-US" sz="1500" dirty="0"/>
              <a:t>We show some results of a medium growth forecast by the Metroscope 2035 projections and make use of the age, income, and household size data to turn the forecast of housing units into a population forecast. The data are not those approved by Metro Council but are illustrative of the reworking of the Metroscope model. Metro has more recently published its 2040 forecast and we expect to update our results with this more recent forecast.</a:t>
            </a:r>
          </a:p>
          <a:p>
            <a:r>
              <a:rPr lang="en-US" sz="1500" dirty="0"/>
              <a:t>For comparison, we also present the results of a forecast by age for Portland Supertracts, using a Hamilton-Perry trend model which is based on cohort trends between the 2000 and 2010 Census. Metroscope and the Hamilton-Perry model show quite different results for the City. This is due in part to Metroscope’s use of detailed local information on possibilities for land development. However, because it is mainly workforce driven it may not track the likely housing choices of older households over the 2010-2035 period of this forecast.</a:t>
            </a:r>
          </a:p>
          <a:p>
            <a:r>
              <a:rPr lang="en-US" sz="1500" dirty="0"/>
              <a:t>Under Oregon land use planning law cities and counties are required to develop coordinated population forecasts. However, there is an exception for the areas inside the urban growth boundaries in the Portland Metro Area where Metro is responsible.</a:t>
            </a:r>
          </a:p>
          <a:p>
            <a:r>
              <a:rPr lang="en-US" sz="1500" dirty="0"/>
              <a:t>One results of this arrangement is that there is no official population forecast for the city of Portland such as exists for Bend, Medford, or Salem. Many public and private organizations need population forecasts by age, particularly where they are making long-term capital investments. For older people this would include ventures such as building affordable housing and long-term care facilities.</a:t>
            </a:r>
          </a:p>
        </p:txBody>
      </p:sp>
      <p:sp>
        <p:nvSpPr>
          <p:cNvPr id="12" name="Slide Number Placeholder 1">
            <a:extLst>
              <a:ext uri="{FF2B5EF4-FFF2-40B4-BE49-F238E27FC236}">
                <a16:creationId xmlns:a16="http://schemas.microsoft.com/office/drawing/2014/main" id="{2917449C-76CF-4307-82C5-9CEF694E3FFE}"/>
              </a:ext>
            </a:extLst>
          </p:cNvPr>
          <p:cNvSpPr txBox="1">
            <a:spLocks/>
          </p:cNvSpPr>
          <p:nvPr/>
        </p:nvSpPr>
        <p:spPr>
          <a:xfrm>
            <a:off x="11679277" y="29967"/>
            <a:ext cx="407276" cy="32799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61B7F212-26B6-4B4B-8252-3C6816E584C7}" type="slidenum">
              <a:rPr lang="en-US" sz="1400" b="1" smtClean="0">
                <a:solidFill>
                  <a:srgbClr val="714B22"/>
                </a:solidFill>
              </a:rPr>
              <a:pPr marL="0" indent="0">
                <a:buNone/>
              </a:pPr>
              <a:t>20</a:t>
            </a:fld>
            <a:endParaRPr lang="en-US" sz="1400" b="1" dirty="0">
              <a:solidFill>
                <a:srgbClr val="714B22"/>
              </a:solidFill>
            </a:endParaRPr>
          </a:p>
        </p:txBody>
      </p:sp>
      <p:grpSp>
        <p:nvGrpSpPr>
          <p:cNvPr id="13" name="Group 12">
            <a:extLst>
              <a:ext uri="{FF2B5EF4-FFF2-40B4-BE49-F238E27FC236}">
                <a16:creationId xmlns:a16="http://schemas.microsoft.com/office/drawing/2014/main" id="{B73AF376-6AD4-49A6-B86E-65EBA291BFD7}"/>
              </a:ext>
            </a:extLst>
          </p:cNvPr>
          <p:cNvGrpSpPr/>
          <p:nvPr/>
        </p:nvGrpSpPr>
        <p:grpSpPr>
          <a:xfrm>
            <a:off x="87067" y="6452900"/>
            <a:ext cx="2006049" cy="365760"/>
            <a:chOff x="87067" y="6452900"/>
            <a:chExt cx="2006049" cy="365760"/>
          </a:xfrm>
        </p:grpSpPr>
        <p:sp>
          <p:nvSpPr>
            <p:cNvPr id="14" name="Action Button: Go to Beginning 13">
              <a:hlinkClick r:id="" action="ppaction://hlinkshowjump?jump=firstslide" highlightClick="1"/>
              <a:extLst>
                <a:ext uri="{FF2B5EF4-FFF2-40B4-BE49-F238E27FC236}">
                  <a16:creationId xmlns:a16="http://schemas.microsoft.com/office/drawing/2014/main" id="{F5EEE9FD-E318-4352-8387-B1D7C72587CC}"/>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Go Back or Previous 14">
              <a:hlinkClick r:id="" action="ppaction://hlinkshowjump?jump=previousslide" highlightClick="1"/>
              <a:extLst>
                <a:ext uri="{FF2B5EF4-FFF2-40B4-BE49-F238E27FC236}">
                  <a16:creationId xmlns:a16="http://schemas.microsoft.com/office/drawing/2014/main" id="{0C87C4E4-E35E-4CA3-806E-683C48BE1B58}"/>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Go Forward or Next 15">
              <a:hlinkClick r:id="" action="ppaction://hlinkshowjump?jump=nextslide" highlightClick="1"/>
              <a:extLst>
                <a:ext uri="{FF2B5EF4-FFF2-40B4-BE49-F238E27FC236}">
                  <a16:creationId xmlns:a16="http://schemas.microsoft.com/office/drawing/2014/main" id="{6D43B692-FFFE-40A1-9411-8B9A0810315B}"/>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Go to End 16">
              <a:hlinkClick r:id="rId6" action="ppaction://hlinksldjump" highlightClick="1"/>
              <a:extLst>
                <a:ext uri="{FF2B5EF4-FFF2-40B4-BE49-F238E27FC236}">
                  <a16:creationId xmlns:a16="http://schemas.microsoft.com/office/drawing/2014/main" id="{3A0A099E-3829-4A8A-AD7D-B5B1893DD860}"/>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hlinkClick r:id="rId7"/>
              <a:extLst>
                <a:ext uri="{FF2B5EF4-FFF2-40B4-BE49-F238E27FC236}">
                  <a16:creationId xmlns:a16="http://schemas.microsoft.com/office/drawing/2014/main" id="{CF297CE8-38F8-4E4E-B482-ECF0547AD0DC}"/>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294956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0" end="0"/>
                                            </p:txEl>
                                          </p:spTgt>
                                        </p:tgtEl>
                                        <p:attrNameLst>
                                          <p:attrName>style.visibility</p:attrName>
                                        </p:attrNameLst>
                                      </p:cBhvr>
                                      <p:to>
                                        <p:strVal val="visible"/>
                                      </p:to>
                                    </p:set>
                                  </p:childTnLst>
                                </p:cTn>
                              </p:par>
                              <p:par>
                                <p:cTn id="51" presetID="1" presetClass="exit" presetSubtype="0" fill="hold" nodeType="withEffect">
                                  <p:stCondLst>
                                    <p:cond delay="0"/>
                                  </p:stCondLst>
                                  <p:childTnLst>
                                    <p:set>
                                      <p:cBhvr>
                                        <p:cTn id="52" dur="1" fill="hold">
                                          <p:stCondLst>
                                            <p:cond delay="0"/>
                                          </p:stCondLst>
                                        </p:cTn>
                                        <p:tgtEl>
                                          <p:spTgt spid="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9BEC3D-1AB2-46DE-8960-43215A7C995E}"/>
              </a:ext>
            </a:extLst>
          </p:cNvPr>
          <p:cNvPicPr>
            <a:picLocks noChangeAspect="1"/>
          </p:cNvPicPr>
          <p:nvPr/>
        </p:nvPicPr>
        <p:blipFill>
          <a:blip r:embed="rId4"/>
          <a:stretch>
            <a:fillRect/>
          </a:stretch>
        </p:blipFill>
        <p:spPr>
          <a:xfrm>
            <a:off x="4787143" y="856060"/>
            <a:ext cx="7223760" cy="4838826"/>
          </a:xfrm>
          <a:prstGeom prst="rect">
            <a:avLst/>
          </a:prstGeom>
        </p:spPr>
      </p:pic>
      <p:sp>
        <p:nvSpPr>
          <p:cNvPr id="2" name="Title 1">
            <a:extLst>
              <a:ext uri="{FF2B5EF4-FFF2-40B4-BE49-F238E27FC236}">
                <a16:creationId xmlns:a16="http://schemas.microsoft.com/office/drawing/2014/main" id="{2C0310EB-1EA6-4701-ABB4-2E98A2C118E8}"/>
              </a:ext>
            </a:extLst>
          </p:cNvPr>
          <p:cNvSpPr>
            <a:spLocks noGrp="1"/>
          </p:cNvSpPr>
          <p:nvPr>
            <p:ph type="title"/>
          </p:nvPr>
        </p:nvSpPr>
        <p:spPr>
          <a:xfrm>
            <a:off x="406927" y="188422"/>
            <a:ext cx="4959039" cy="870857"/>
          </a:xfrm>
        </p:spPr>
        <p:txBody>
          <a:bodyPr/>
          <a:lstStyle/>
          <a:p>
            <a:r>
              <a:rPr lang="en-US" sz="3200" dirty="0"/>
              <a:t>Housing and Household Type by Age, City of Portland</a:t>
            </a:r>
          </a:p>
        </p:txBody>
      </p:sp>
      <p:sp>
        <p:nvSpPr>
          <p:cNvPr id="3" name="Content Placeholder 2">
            <a:extLst>
              <a:ext uri="{FF2B5EF4-FFF2-40B4-BE49-F238E27FC236}">
                <a16:creationId xmlns:a16="http://schemas.microsoft.com/office/drawing/2014/main" id="{9387B81F-5E2D-4B46-9F50-4EB8C9DC0758}"/>
              </a:ext>
            </a:extLst>
          </p:cNvPr>
          <p:cNvSpPr>
            <a:spLocks noGrp="1"/>
          </p:cNvSpPr>
          <p:nvPr>
            <p:ph idx="1"/>
          </p:nvPr>
        </p:nvSpPr>
        <p:spPr>
          <a:xfrm>
            <a:off x="357051" y="1256410"/>
            <a:ext cx="3910149" cy="5817325"/>
          </a:xfrm>
        </p:spPr>
        <p:txBody>
          <a:bodyPr/>
          <a:lstStyle/>
          <a:p>
            <a:r>
              <a:rPr lang="en-US" sz="1600" dirty="0"/>
              <a:t>This sequence of view walks you from younger working age households, to pre-retirement, to older households.</a:t>
            </a:r>
          </a:p>
          <a:p>
            <a:r>
              <a:rPr lang="en-US" sz="1600" dirty="0"/>
              <a:t>For householders age 35-59, 58% are married couples residing in single-family owner-occupied housing. </a:t>
            </a:r>
          </a:p>
          <a:p>
            <a:r>
              <a:rPr lang="en-US" sz="1600" dirty="0"/>
              <a:t>For the age 75+ householders the proportion falls to 54%, with a growing percentage of persons living alone in single- and multi-family housing.</a:t>
            </a:r>
          </a:p>
          <a:p>
            <a:r>
              <a:rPr lang="en-US" sz="1600" dirty="0"/>
              <a:t>More age 75+ households are found in multi-family developments with 20+ units, perhaps because larger developments tend to have elevators.</a:t>
            </a:r>
          </a:p>
          <a:p>
            <a:r>
              <a:rPr lang="en-US" sz="1600" dirty="0"/>
              <a:t>The takeaway is that there is a progression of household types and related housing types as age progresses into the cohorts age 65-74 and older.</a:t>
            </a:r>
          </a:p>
          <a:p>
            <a:endParaRPr lang="en-US" dirty="0"/>
          </a:p>
        </p:txBody>
      </p:sp>
      <p:pic>
        <p:nvPicPr>
          <p:cNvPr id="5" name="Picture 4">
            <a:extLst>
              <a:ext uri="{FF2B5EF4-FFF2-40B4-BE49-F238E27FC236}">
                <a16:creationId xmlns:a16="http://schemas.microsoft.com/office/drawing/2014/main" id="{DAE9A9B8-4190-4639-B2BA-DB61F5A9E07D}"/>
              </a:ext>
            </a:extLst>
          </p:cNvPr>
          <p:cNvPicPr>
            <a:picLocks noChangeAspect="1"/>
          </p:cNvPicPr>
          <p:nvPr/>
        </p:nvPicPr>
        <p:blipFill>
          <a:blip r:embed="rId5"/>
          <a:stretch>
            <a:fillRect/>
          </a:stretch>
        </p:blipFill>
        <p:spPr>
          <a:xfrm>
            <a:off x="4787143" y="856060"/>
            <a:ext cx="7223760" cy="4838827"/>
          </a:xfrm>
          <a:prstGeom prst="rect">
            <a:avLst/>
          </a:prstGeom>
        </p:spPr>
      </p:pic>
      <p:pic>
        <p:nvPicPr>
          <p:cNvPr id="7" name="Picture 6">
            <a:extLst>
              <a:ext uri="{FF2B5EF4-FFF2-40B4-BE49-F238E27FC236}">
                <a16:creationId xmlns:a16="http://schemas.microsoft.com/office/drawing/2014/main" id="{C63FED78-56CB-4027-B771-AB754B8D69D1}"/>
              </a:ext>
            </a:extLst>
          </p:cNvPr>
          <p:cNvPicPr>
            <a:picLocks noChangeAspect="1"/>
          </p:cNvPicPr>
          <p:nvPr/>
        </p:nvPicPr>
        <p:blipFill>
          <a:blip r:embed="rId6"/>
          <a:stretch>
            <a:fillRect/>
          </a:stretch>
        </p:blipFill>
        <p:spPr>
          <a:xfrm>
            <a:off x="4787143" y="856060"/>
            <a:ext cx="7223760" cy="4838826"/>
          </a:xfrm>
          <a:prstGeom prst="rect">
            <a:avLst/>
          </a:prstGeom>
        </p:spPr>
      </p:pic>
      <p:pic>
        <p:nvPicPr>
          <p:cNvPr id="9" name="Picture 8">
            <a:extLst>
              <a:ext uri="{FF2B5EF4-FFF2-40B4-BE49-F238E27FC236}">
                <a16:creationId xmlns:a16="http://schemas.microsoft.com/office/drawing/2014/main" id="{D98812DD-7FD2-47B6-8164-7E6185F6F5F0}"/>
              </a:ext>
            </a:extLst>
          </p:cNvPr>
          <p:cNvPicPr>
            <a:picLocks noChangeAspect="1"/>
          </p:cNvPicPr>
          <p:nvPr/>
        </p:nvPicPr>
        <p:blipFill>
          <a:blip r:embed="rId7"/>
          <a:stretch>
            <a:fillRect/>
          </a:stretch>
        </p:blipFill>
        <p:spPr>
          <a:xfrm>
            <a:off x="4787143" y="856060"/>
            <a:ext cx="7223760" cy="4838826"/>
          </a:xfrm>
          <a:prstGeom prst="rect">
            <a:avLst/>
          </a:prstGeom>
        </p:spPr>
      </p:pic>
      <p:sp>
        <p:nvSpPr>
          <p:cNvPr id="12" name="TextBox 11">
            <a:extLst>
              <a:ext uri="{FF2B5EF4-FFF2-40B4-BE49-F238E27FC236}">
                <a16:creationId xmlns:a16="http://schemas.microsoft.com/office/drawing/2014/main" id="{D6AA221A-F3B2-4EB6-8AC1-91201D72BD79}"/>
              </a:ext>
            </a:extLst>
          </p:cNvPr>
          <p:cNvSpPr txBox="1"/>
          <p:nvPr/>
        </p:nvSpPr>
        <p:spPr>
          <a:xfrm>
            <a:off x="6562588" y="5900859"/>
            <a:ext cx="4120934" cy="461665"/>
          </a:xfrm>
          <a:prstGeom prst="rect">
            <a:avLst/>
          </a:prstGeom>
          <a:noFill/>
        </p:spPr>
        <p:txBody>
          <a:bodyPr wrap="square" rtlCol="0">
            <a:spAutoFit/>
          </a:bodyPr>
          <a:lstStyle/>
          <a:p>
            <a:r>
              <a:rPr lang="en-US" sz="1200" dirty="0"/>
              <a:t>Source: 2017 American Community Survey, 5-year data,    Public Use Microsample. Shows survey data from 2013-2017.</a:t>
            </a:r>
          </a:p>
        </p:txBody>
      </p:sp>
      <p:sp>
        <p:nvSpPr>
          <p:cNvPr id="18" name="Slide Number Placeholder 1">
            <a:extLst>
              <a:ext uri="{FF2B5EF4-FFF2-40B4-BE49-F238E27FC236}">
                <a16:creationId xmlns:a16="http://schemas.microsoft.com/office/drawing/2014/main" id="{24E72F28-4A5C-4E16-A29F-2674374F63E8}"/>
              </a:ext>
            </a:extLst>
          </p:cNvPr>
          <p:cNvSpPr txBox="1">
            <a:spLocks/>
          </p:cNvSpPr>
          <p:nvPr/>
        </p:nvSpPr>
        <p:spPr>
          <a:xfrm>
            <a:off x="11679277" y="29967"/>
            <a:ext cx="407276" cy="32799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61B7F212-26B6-4B4B-8252-3C6816E584C7}" type="slidenum">
              <a:rPr lang="en-US" sz="1400" b="1" smtClean="0">
                <a:solidFill>
                  <a:srgbClr val="714B22"/>
                </a:solidFill>
              </a:rPr>
              <a:pPr marL="0" indent="0">
                <a:buNone/>
              </a:pPr>
              <a:t>21</a:t>
            </a:fld>
            <a:endParaRPr lang="en-US" sz="1400" b="1" dirty="0">
              <a:solidFill>
                <a:srgbClr val="714B22"/>
              </a:solidFill>
            </a:endParaRPr>
          </a:p>
        </p:txBody>
      </p:sp>
      <p:grpSp>
        <p:nvGrpSpPr>
          <p:cNvPr id="19" name="Group 18">
            <a:extLst>
              <a:ext uri="{FF2B5EF4-FFF2-40B4-BE49-F238E27FC236}">
                <a16:creationId xmlns:a16="http://schemas.microsoft.com/office/drawing/2014/main" id="{3FE44A41-3AFA-4156-8B67-AB83380FCC4D}"/>
              </a:ext>
            </a:extLst>
          </p:cNvPr>
          <p:cNvGrpSpPr/>
          <p:nvPr/>
        </p:nvGrpSpPr>
        <p:grpSpPr>
          <a:xfrm>
            <a:off x="87067" y="6452900"/>
            <a:ext cx="2006049" cy="365760"/>
            <a:chOff x="87067" y="6452900"/>
            <a:chExt cx="2006049" cy="365760"/>
          </a:xfrm>
        </p:grpSpPr>
        <p:sp>
          <p:nvSpPr>
            <p:cNvPr id="20" name="Action Button: Go to Beginning 19">
              <a:hlinkClick r:id="" action="ppaction://hlinkshowjump?jump=firstslide" highlightClick="1"/>
              <a:extLst>
                <a:ext uri="{FF2B5EF4-FFF2-40B4-BE49-F238E27FC236}">
                  <a16:creationId xmlns:a16="http://schemas.microsoft.com/office/drawing/2014/main" id="{95C1CE0A-AF46-410A-994E-2F916EA4A476}"/>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ction Button: Go Back or Previous 20">
              <a:hlinkClick r:id="" action="ppaction://hlinkshowjump?jump=previousslide" highlightClick="1"/>
              <a:extLst>
                <a:ext uri="{FF2B5EF4-FFF2-40B4-BE49-F238E27FC236}">
                  <a16:creationId xmlns:a16="http://schemas.microsoft.com/office/drawing/2014/main" id="{889DF69C-DDD8-4892-ABA0-12C9A5F55847}"/>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ction Button: Go Forward or Next 21">
              <a:hlinkClick r:id="" action="ppaction://hlinkshowjump?jump=nextslide" highlightClick="1"/>
              <a:extLst>
                <a:ext uri="{FF2B5EF4-FFF2-40B4-BE49-F238E27FC236}">
                  <a16:creationId xmlns:a16="http://schemas.microsoft.com/office/drawing/2014/main" id="{83C05817-CB8F-47F2-8125-7F0D972D8A06}"/>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ction Button: Go to End 22">
              <a:hlinkClick r:id="rId8" action="ppaction://hlinksldjump" highlightClick="1"/>
              <a:extLst>
                <a:ext uri="{FF2B5EF4-FFF2-40B4-BE49-F238E27FC236}">
                  <a16:creationId xmlns:a16="http://schemas.microsoft.com/office/drawing/2014/main" id="{1E9DE2B4-93D8-439D-BAF1-6678CB402F69}"/>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hlinkClick r:id="rId9"/>
              <a:extLst>
                <a:ext uri="{FF2B5EF4-FFF2-40B4-BE49-F238E27FC236}">
                  <a16:creationId xmlns:a16="http://schemas.microsoft.com/office/drawing/2014/main" id="{4D96B020-1134-4199-923E-5CDAC9DBC9A1}"/>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64387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080BD-1CB2-4619-B6E9-EB37F3E9D88C}"/>
              </a:ext>
            </a:extLst>
          </p:cNvPr>
          <p:cNvSpPr>
            <a:spLocks noGrp="1"/>
          </p:cNvSpPr>
          <p:nvPr>
            <p:ph type="title"/>
          </p:nvPr>
        </p:nvSpPr>
        <p:spPr>
          <a:xfrm>
            <a:off x="1294029" y="0"/>
            <a:ext cx="4302035" cy="870857"/>
          </a:xfrm>
        </p:spPr>
        <p:txBody>
          <a:bodyPr/>
          <a:lstStyle/>
          <a:p>
            <a:r>
              <a:rPr lang="en-US" sz="3200" dirty="0"/>
              <a:t>Population Projections</a:t>
            </a:r>
          </a:p>
        </p:txBody>
      </p:sp>
      <p:sp>
        <p:nvSpPr>
          <p:cNvPr id="3" name="Content Placeholder 2">
            <a:extLst>
              <a:ext uri="{FF2B5EF4-FFF2-40B4-BE49-F238E27FC236}">
                <a16:creationId xmlns:a16="http://schemas.microsoft.com/office/drawing/2014/main" id="{569E608F-9C04-4935-AB6E-36B536E2C4AA}"/>
              </a:ext>
            </a:extLst>
          </p:cNvPr>
          <p:cNvSpPr>
            <a:spLocks noGrp="1"/>
          </p:cNvSpPr>
          <p:nvPr>
            <p:ph idx="1"/>
          </p:nvPr>
        </p:nvSpPr>
        <p:spPr>
          <a:xfrm>
            <a:off x="6291438" y="4764887"/>
            <a:ext cx="5643195" cy="1750566"/>
          </a:xfrm>
        </p:spPr>
        <p:txBody>
          <a:bodyPr>
            <a:normAutofit/>
          </a:bodyPr>
          <a:lstStyle/>
          <a:p>
            <a:r>
              <a:rPr lang="en-US" sz="1500" dirty="0"/>
              <a:t>For comparison purposes we provide an alternative population forecast, using the Hamilton-Perry method, based solely on trends in the age data between the 2000 and 2010 Census. (Note: For more information on the Hamilton-Perry method, see slide 28.)</a:t>
            </a:r>
          </a:p>
          <a:p>
            <a:r>
              <a:rPr lang="en-US" sz="1500" dirty="0"/>
              <a:t>We use the abbreviation of </a:t>
            </a:r>
            <a:r>
              <a:rPr lang="en-US" sz="1500" b="1" i="1" dirty="0"/>
              <a:t>MSC</a:t>
            </a:r>
            <a:r>
              <a:rPr lang="en-US" sz="1500" dirty="0"/>
              <a:t> for the Metroscope forecast and</a:t>
            </a:r>
            <a:r>
              <a:rPr lang="en-US" sz="1500" b="1" i="1" dirty="0"/>
              <a:t> HP </a:t>
            </a:r>
            <a:r>
              <a:rPr lang="en-US" sz="1500" dirty="0"/>
              <a:t>for Hamilton-Perry.</a:t>
            </a:r>
          </a:p>
          <a:p>
            <a:endParaRPr lang="en-US" sz="1600" dirty="0"/>
          </a:p>
        </p:txBody>
      </p:sp>
      <p:pic>
        <p:nvPicPr>
          <p:cNvPr id="4" name="Picture 2">
            <a:extLst>
              <a:ext uri="{FF2B5EF4-FFF2-40B4-BE49-F238E27FC236}">
                <a16:creationId xmlns:a16="http://schemas.microsoft.com/office/drawing/2014/main" id="{96652CBB-59FE-471F-8211-80C7E0AA99C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08660" y="92809"/>
            <a:ext cx="5814645" cy="4409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a:extLst>
              <a:ext uri="{FF2B5EF4-FFF2-40B4-BE49-F238E27FC236}">
                <a16:creationId xmlns:a16="http://schemas.microsoft.com/office/drawing/2014/main" id="{0E08AFC0-C452-4C82-8AE6-5C0BE1F476E1}"/>
              </a:ext>
            </a:extLst>
          </p:cNvPr>
          <p:cNvSpPr txBox="1">
            <a:spLocks/>
          </p:cNvSpPr>
          <p:nvPr/>
        </p:nvSpPr>
        <p:spPr>
          <a:xfrm>
            <a:off x="1213762" y="686787"/>
            <a:ext cx="5213351" cy="59489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t>Oregon counties are required to produce population forecasts in part to ensure an adequate supply of buildable land. Since 2015, such forecasts have been provided by the Population Research Center (PRC) at Portland State University.</a:t>
            </a:r>
          </a:p>
          <a:p>
            <a:r>
              <a:rPr lang="en-US" sz="1500" dirty="0"/>
              <a:t>However, there is an exemption for the area inside of the urban growth boundary in Clackamas, Washington, and Multnomah Counties. For these counties, Metro produces forecasts within the growth boundary and PRC produces forecasts for areas outside of the boundary.</a:t>
            </a:r>
          </a:p>
          <a:p>
            <a:r>
              <a:rPr lang="en-US" sz="1500" dirty="0"/>
              <a:t>Metro produces growth forecasts using and urban simulation model, Metroscope, that was developed locally. We make use of their census tract level residential forecast for 2035.</a:t>
            </a:r>
          </a:p>
          <a:p>
            <a:r>
              <a:rPr lang="en-US" sz="1500" dirty="0"/>
              <a:t>Metroscope is largely employment driven. Workers need housing and Metroscope estimates housing demand and supply and generates needed housing across the region. </a:t>
            </a:r>
          </a:p>
          <a:p>
            <a:r>
              <a:rPr lang="en-US" sz="1500" dirty="0"/>
              <a:t>It does not produce a population forecast per se but based on relationships between housing type and socioeconomic profiles one can convert projections of households to population.</a:t>
            </a:r>
          </a:p>
          <a:p>
            <a:r>
              <a:rPr lang="en-US" sz="1500" dirty="0"/>
              <a:t>We have some reservations about the ability of Metroscope to forecast the future location of older households, in part due to the strong workforce orientation of Metroscope and because it does not track age cohorts through time.</a:t>
            </a:r>
          </a:p>
        </p:txBody>
      </p:sp>
      <p:sp>
        <p:nvSpPr>
          <p:cNvPr id="7" name="Content Placeholder 4">
            <a:extLst>
              <a:ext uri="{FF2B5EF4-FFF2-40B4-BE49-F238E27FC236}">
                <a16:creationId xmlns:a16="http://schemas.microsoft.com/office/drawing/2014/main" id="{40F3C9EB-9876-402D-9F22-33F2F6F42568}"/>
              </a:ext>
            </a:extLst>
          </p:cNvPr>
          <p:cNvSpPr txBox="1">
            <a:spLocks/>
          </p:cNvSpPr>
          <p:nvPr/>
        </p:nvSpPr>
        <p:spPr>
          <a:xfrm>
            <a:off x="73348" y="1030079"/>
            <a:ext cx="1220681" cy="3471886"/>
          </a:xfrm>
          <a:prstGeom prst="rec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Table of Contents</a:t>
            </a:r>
            <a:endParaRPr lang="en-US" b="1" dirty="0">
              <a:hlinkClick r:id="rId5" action="ppaction://hlinksldjump"/>
            </a:endParaRPr>
          </a:p>
          <a:p>
            <a:r>
              <a:rPr lang="en-US" dirty="0">
                <a:hlinkClick r:id="rId6" action="ppaction://hlinksldjump"/>
              </a:rPr>
              <a:t>First page</a:t>
            </a:r>
            <a:endParaRPr lang="en-US" dirty="0">
              <a:hlinkClick r:id="rId5" action="ppaction://hlinksldjump"/>
            </a:endParaRPr>
          </a:p>
          <a:p>
            <a:r>
              <a:rPr lang="en-US" dirty="0">
                <a:hlinkClick r:id="rId5" action="ppaction://hlinksldjump"/>
              </a:rPr>
              <a:t>Portland and comparison cities</a:t>
            </a:r>
            <a:endParaRPr lang="en-US" dirty="0"/>
          </a:p>
          <a:p>
            <a:r>
              <a:rPr lang="en-US" dirty="0">
                <a:hlinkClick r:id="rId7" action="ppaction://hlinksldjump"/>
              </a:rPr>
              <a:t>Migration and characteristics of movers</a:t>
            </a:r>
            <a:endParaRPr lang="en-US" dirty="0"/>
          </a:p>
          <a:p>
            <a:r>
              <a:rPr lang="en-US" dirty="0">
                <a:hlinkClick r:id="rId8" action="ppaction://hlinksldjump"/>
              </a:rPr>
              <a:t>Population and households</a:t>
            </a:r>
            <a:endParaRPr lang="en-US" dirty="0"/>
          </a:p>
          <a:p>
            <a:r>
              <a:rPr lang="en-US" dirty="0">
                <a:hlinkClick r:id="rId9" action="ppaction://hlinksldjump"/>
              </a:rPr>
              <a:t>The Metroscope model</a:t>
            </a:r>
            <a:endParaRPr lang="en-US" dirty="0"/>
          </a:p>
          <a:p>
            <a:r>
              <a:rPr lang="en-US" dirty="0">
                <a:hlinkClick r:id="rId10" action="ppaction://hlinksldjump"/>
              </a:rPr>
              <a:t>An alternative population forecast</a:t>
            </a:r>
            <a:endParaRPr lang="en-US" dirty="0"/>
          </a:p>
          <a:p>
            <a:r>
              <a:rPr lang="en-US" dirty="0">
                <a:hlinkClick r:id="rId11" action="ppaction://hlinksldjump"/>
              </a:rPr>
              <a:t>Comparing  the two forecasts</a:t>
            </a:r>
            <a:endParaRPr lang="en-US" dirty="0"/>
          </a:p>
          <a:p>
            <a:endParaRPr lang="en-US" dirty="0"/>
          </a:p>
          <a:p>
            <a:endParaRPr lang="en-US" dirty="0"/>
          </a:p>
        </p:txBody>
      </p:sp>
      <p:sp>
        <p:nvSpPr>
          <p:cNvPr id="14" name="Slide Number Placeholder 1">
            <a:extLst>
              <a:ext uri="{FF2B5EF4-FFF2-40B4-BE49-F238E27FC236}">
                <a16:creationId xmlns:a16="http://schemas.microsoft.com/office/drawing/2014/main" id="{47C3DF90-AB39-4D3D-AB5D-679914A3C3A4}"/>
              </a:ext>
            </a:extLst>
          </p:cNvPr>
          <p:cNvSpPr txBox="1">
            <a:spLocks/>
          </p:cNvSpPr>
          <p:nvPr/>
        </p:nvSpPr>
        <p:spPr>
          <a:xfrm>
            <a:off x="11679277" y="29967"/>
            <a:ext cx="407276" cy="32799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61B7F212-26B6-4B4B-8252-3C6816E584C7}" type="slidenum">
              <a:rPr lang="en-US" sz="1400" b="1" smtClean="0">
                <a:solidFill>
                  <a:srgbClr val="714B22"/>
                </a:solidFill>
              </a:rPr>
              <a:pPr marL="0" indent="0">
                <a:buNone/>
              </a:pPr>
              <a:t>22</a:t>
            </a:fld>
            <a:endParaRPr lang="en-US" sz="1400" b="1" dirty="0">
              <a:solidFill>
                <a:srgbClr val="714B22"/>
              </a:solidFill>
            </a:endParaRPr>
          </a:p>
        </p:txBody>
      </p:sp>
      <p:grpSp>
        <p:nvGrpSpPr>
          <p:cNvPr id="15" name="Group 14">
            <a:extLst>
              <a:ext uri="{FF2B5EF4-FFF2-40B4-BE49-F238E27FC236}">
                <a16:creationId xmlns:a16="http://schemas.microsoft.com/office/drawing/2014/main" id="{2082EBA0-58C9-4C49-81CE-A483C5A7B560}"/>
              </a:ext>
            </a:extLst>
          </p:cNvPr>
          <p:cNvGrpSpPr/>
          <p:nvPr/>
        </p:nvGrpSpPr>
        <p:grpSpPr>
          <a:xfrm>
            <a:off x="87067" y="6452900"/>
            <a:ext cx="2006049" cy="365760"/>
            <a:chOff x="87067" y="6452900"/>
            <a:chExt cx="2006049" cy="365760"/>
          </a:xfrm>
        </p:grpSpPr>
        <p:sp>
          <p:nvSpPr>
            <p:cNvPr id="16" name="Action Button: Go to Beginning 15">
              <a:hlinkClick r:id="" action="ppaction://hlinkshowjump?jump=firstslide" highlightClick="1"/>
              <a:extLst>
                <a:ext uri="{FF2B5EF4-FFF2-40B4-BE49-F238E27FC236}">
                  <a16:creationId xmlns:a16="http://schemas.microsoft.com/office/drawing/2014/main" id="{84F54BFF-9617-4A40-94A7-08D7FCDA29B7}"/>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Go Back or Previous 16">
              <a:hlinkClick r:id="" action="ppaction://hlinkshowjump?jump=previousslide" highlightClick="1"/>
              <a:extLst>
                <a:ext uri="{FF2B5EF4-FFF2-40B4-BE49-F238E27FC236}">
                  <a16:creationId xmlns:a16="http://schemas.microsoft.com/office/drawing/2014/main" id="{C9258AC3-B7D4-4790-B1A4-8C97163A4AC0}"/>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Forward or Next 17">
              <a:hlinkClick r:id="" action="ppaction://hlinkshowjump?jump=nextslide" highlightClick="1"/>
              <a:extLst>
                <a:ext uri="{FF2B5EF4-FFF2-40B4-BE49-F238E27FC236}">
                  <a16:creationId xmlns:a16="http://schemas.microsoft.com/office/drawing/2014/main" id="{E1B66A95-518B-4041-9785-E86B9E593F0F}"/>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ction Button: Go to End 18">
              <a:hlinkClick r:id="rId12" action="ppaction://hlinksldjump" highlightClick="1"/>
              <a:extLst>
                <a:ext uri="{FF2B5EF4-FFF2-40B4-BE49-F238E27FC236}">
                  <a16:creationId xmlns:a16="http://schemas.microsoft.com/office/drawing/2014/main" id="{F8E09E92-8011-4B34-8830-4A55F719FB59}"/>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hlinkClick r:id="rId13"/>
              <a:extLst>
                <a:ext uri="{FF2B5EF4-FFF2-40B4-BE49-F238E27FC236}">
                  <a16:creationId xmlns:a16="http://schemas.microsoft.com/office/drawing/2014/main" id="{B7A2DD65-565C-4000-9A53-B709E1B811F8}"/>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1230426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667DA-26D5-481E-890F-B6C5F9199F01}"/>
              </a:ext>
            </a:extLst>
          </p:cNvPr>
          <p:cNvSpPr>
            <a:spLocks noGrp="1"/>
          </p:cNvSpPr>
          <p:nvPr>
            <p:ph type="title"/>
          </p:nvPr>
        </p:nvSpPr>
        <p:spPr>
          <a:xfrm>
            <a:off x="214489" y="191997"/>
            <a:ext cx="4978400" cy="826522"/>
          </a:xfrm>
        </p:spPr>
        <p:txBody>
          <a:bodyPr/>
          <a:lstStyle/>
          <a:p>
            <a:r>
              <a:rPr lang="en-US" sz="3200" dirty="0"/>
              <a:t>Comparison of Population Forecasts for the Metro Area</a:t>
            </a:r>
          </a:p>
        </p:txBody>
      </p:sp>
      <p:sp>
        <p:nvSpPr>
          <p:cNvPr id="3" name="Content Placeholder 2">
            <a:extLst>
              <a:ext uri="{FF2B5EF4-FFF2-40B4-BE49-F238E27FC236}">
                <a16:creationId xmlns:a16="http://schemas.microsoft.com/office/drawing/2014/main" id="{F29AA54B-F1B0-48EA-AF1E-2396196FB685}"/>
              </a:ext>
            </a:extLst>
          </p:cNvPr>
          <p:cNvSpPr>
            <a:spLocks noGrp="1"/>
          </p:cNvSpPr>
          <p:nvPr>
            <p:ph idx="1"/>
          </p:nvPr>
        </p:nvSpPr>
        <p:spPr>
          <a:xfrm>
            <a:off x="164794" y="1119673"/>
            <a:ext cx="4846281" cy="5201613"/>
          </a:xfrm>
        </p:spPr>
        <p:txBody>
          <a:bodyPr>
            <a:normAutofit lnSpcReduction="10000"/>
          </a:bodyPr>
          <a:lstStyle/>
          <a:p>
            <a:r>
              <a:rPr lang="en-US" sz="1600" dirty="0"/>
              <a:t>Here are six population forecasts for the 7-county Portland Metropolitan Area. All are for the population in households, or adjusted to population in households, and exclude persons in group quarters.</a:t>
            </a:r>
          </a:p>
          <a:p>
            <a:r>
              <a:rPr lang="en-US" sz="1600" dirty="0"/>
              <a:t>Two of the forecasts are higher and in close correspondence in their 2025 value:</a:t>
            </a:r>
          </a:p>
          <a:p>
            <a:pPr lvl="1"/>
            <a:r>
              <a:rPr lang="en-US" sz="1600" dirty="0"/>
              <a:t>The sum of the Hamilton-Perry forecast for the supertracts in the Metro area.</a:t>
            </a:r>
          </a:p>
          <a:p>
            <a:pPr lvl="1"/>
            <a:r>
              <a:rPr lang="en-US" sz="1600" dirty="0"/>
              <a:t>A cohort component model by Metro in 2009.</a:t>
            </a:r>
          </a:p>
          <a:p>
            <a:r>
              <a:rPr lang="en-US" sz="1600" dirty="0"/>
              <a:t>The four other forecasts are lower and are in close agreement:</a:t>
            </a:r>
          </a:p>
          <a:p>
            <a:pPr lvl="1"/>
            <a:r>
              <a:rPr lang="en-US" sz="1600" dirty="0"/>
              <a:t>Hamilton-Perry forecasts based on:</a:t>
            </a:r>
          </a:p>
          <a:p>
            <a:pPr lvl="2">
              <a:buFont typeface="Courier New" panose="02070309020205020404" pitchFamily="49" charset="0"/>
              <a:buChar char="o"/>
            </a:pPr>
            <a:r>
              <a:rPr lang="en-US" sz="1600" dirty="0"/>
              <a:t>The sum of forecasts for the City and its inner and outer suburbs.</a:t>
            </a:r>
          </a:p>
          <a:p>
            <a:pPr lvl="2">
              <a:buFont typeface="Courier New" panose="02070309020205020404" pitchFamily="49" charset="0"/>
              <a:buChar char="o"/>
            </a:pPr>
            <a:r>
              <a:rPr lang="en-US" sz="1600" dirty="0"/>
              <a:t>The Metropolitan area as a whole.</a:t>
            </a:r>
          </a:p>
          <a:p>
            <a:pPr lvl="1"/>
            <a:r>
              <a:rPr lang="en-US" sz="1600" dirty="0"/>
              <a:t>A cohort component forecast by Metro in 2016.</a:t>
            </a:r>
          </a:p>
          <a:p>
            <a:pPr lvl="1"/>
            <a:r>
              <a:rPr lang="en-US" sz="1600" dirty="0"/>
              <a:t>The Metroscope urban simulation model.</a:t>
            </a:r>
          </a:p>
          <a:p>
            <a:r>
              <a:rPr lang="en-US" sz="1600" dirty="0"/>
              <a:t>The city of Portland is comprised of the 143 census tracts that approximate the city. </a:t>
            </a:r>
          </a:p>
        </p:txBody>
      </p:sp>
      <p:pic>
        <p:nvPicPr>
          <p:cNvPr id="11" name="Picture 10">
            <a:extLst>
              <a:ext uri="{FF2B5EF4-FFF2-40B4-BE49-F238E27FC236}">
                <a16:creationId xmlns:a16="http://schemas.microsoft.com/office/drawing/2014/main" id="{312D3270-F84F-493C-8781-41A8FE1000D2}"/>
              </a:ext>
            </a:extLst>
          </p:cNvPr>
          <p:cNvPicPr>
            <a:picLocks noChangeAspect="1"/>
          </p:cNvPicPr>
          <p:nvPr/>
        </p:nvPicPr>
        <p:blipFill>
          <a:blip r:embed="rId4"/>
          <a:stretch>
            <a:fillRect/>
          </a:stretch>
        </p:blipFill>
        <p:spPr>
          <a:xfrm>
            <a:off x="5243651" y="524820"/>
            <a:ext cx="6637397" cy="5841207"/>
          </a:xfrm>
          <a:prstGeom prst="rect">
            <a:avLst/>
          </a:prstGeom>
        </p:spPr>
      </p:pic>
      <p:pic>
        <p:nvPicPr>
          <p:cNvPr id="13" name="Picture 12">
            <a:extLst>
              <a:ext uri="{FF2B5EF4-FFF2-40B4-BE49-F238E27FC236}">
                <a16:creationId xmlns:a16="http://schemas.microsoft.com/office/drawing/2014/main" id="{B27F3AE8-DC93-4E35-AE3B-779E444C70F2}"/>
              </a:ext>
            </a:extLst>
          </p:cNvPr>
          <p:cNvPicPr>
            <a:picLocks noChangeAspect="1"/>
          </p:cNvPicPr>
          <p:nvPr/>
        </p:nvPicPr>
        <p:blipFill>
          <a:blip r:embed="rId5"/>
          <a:stretch>
            <a:fillRect/>
          </a:stretch>
        </p:blipFill>
        <p:spPr>
          <a:xfrm>
            <a:off x="8796014" y="2205684"/>
            <a:ext cx="2145789" cy="1063456"/>
          </a:xfrm>
          <a:prstGeom prst="rect">
            <a:avLst/>
          </a:prstGeom>
        </p:spPr>
      </p:pic>
      <p:grpSp>
        <p:nvGrpSpPr>
          <p:cNvPr id="30" name="Group 29">
            <a:extLst>
              <a:ext uri="{FF2B5EF4-FFF2-40B4-BE49-F238E27FC236}">
                <a16:creationId xmlns:a16="http://schemas.microsoft.com/office/drawing/2014/main" id="{FA5BC89F-6A45-402D-AA9B-4955909106F9}"/>
              </a:ext>
            </a:extLst>
          </p:cNvPr>
          <p:cNvGrpSpPr/>
          <p:nvPr/>
        </p:nvGrpSpPr>
        <p:grpSpPr>
          <a:xfrm>
            <a:off x="10941803" y="2393879"/>
            <a:ext cx="182880" cy="875261"/>
            <a:chOff x="11526369" y="2189496"/>
            <a:chExt cx="182880" cy="875261"/>
          </a:xfrm>
        </p:grpSpPr>
        <p:sp>
          <p:nvSpPr>
            <p:cNvPr id="16" name="Arrow: Up 15">
              <a:extLst>
                <a:ext uri="{FF2B5EF4-FFF2-40B4-BE49-F238E27FC236}">
                  <a16:creationId xmlns:a16="http://schemas.microsoft.com/office/drawing/2014/main" id="{6DCB0633-ABF1-478F-90AF-F8BF1116041A}"/>
                </a:ext>
              </a:extLst>
            </p:cNvPr>
            <p:cNvSpPr/>
            <p:nvPr/>
          </p:nvSpPr>
          <p:spPr>
            <a:xfrm rot="16200000">
              <a:off x="11526369" y="2881877"/>
              <a:ext cx="182880" cy="182880"/>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Up 16">
              <a:extLst>
                <a:ext uri="{FF2B5EF4-FFF2-40B4-BE49-F238E27FC236}">
                  <a16:creationId xmlns:a16="http://schemas.microsoft.com/office/drawing/2014/main" id="{CA1FC5E2-C6EA-479B-B1DC-9D16F9750AAE}"/>
                </a:ext>
              </a:extLst>
            </p:cNvPr>
            <p:cNvSpPr/>
            <p:nvPr/>
          </p:nvSpPr>
          <p:spPr>
            <a:xfrm rot="16200000">
              <a:off x="11526369" y="2189496"/>
              <a:ext cx="182880" cy="182880"/>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CD90EBFA-F35C-4A82-A3E8-95D8CCCB7705}"/>
              </a:ext>
            </a:extLst>
          </p:cNvPr>
          <p:cNvGrpSpPr/>
          <p:nvPr/>
        </p:nvGrpSpPr>
        <p:grpSpPr>
          <a:xfrm>
            <a:off x="10941803" y="2181548"/>
            <a:ext cx="182880" cy="908718"/>
            <a:chOff x="11348978" y="2081653"/>
            <a:chExt cx="182880" cy="908718"/>
          </a:xfrm>
        </p:grpSpPr>
        <p:sp>
          <p:nvSpPr>
            <p:cNvPr id="24" name="Arrow: Left 23">
              <a:extLst>
                <a:ext uri="{FF2B5EF4-FFF2-40B4-BE49-F238E27FC236}">
                  <a16:creationId xmlns:a16="http://schemas.microsoft.com/office/drawing/2014/main" id="{A0311746-9A6E-4D71-9485-6705456615AC}"/>
                </a:ext>
              </a:extLst>
            </p:cNvPr>
            <p:cNvSpPr/>
            <p:nvPr/>
          </p:nvSpPr>
          <p:spPr>
            <a:xfrm>
              <a:off x="11348978" y="2081653"/>
              <a:ext cx="182880" cy="18288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Left 24">
              <a:extLst>
                <a:ext uri="{FF2B5EF4-FFF2-40B4-BE49-F238E27FC236}">
                  <a16:creationId xmlns:a16="http://schemas.microsoft.com/office/drawing/2014/main" id="{EF24BC5B-5FF7-437F-BC95-F237CC38B92A}"/>
                </a:ext>
              </a:extLst>
            </p:cNvPr>
            <p:cNvSpPr/>
            <p:nvPr/>
          </p:nvSpPr>
          <p:spPr>
            <a:xfrm>
              <a:off x="11348978" y="2807491"/>
              <a:ext cx="182880" cy="18288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Left 25">
              <a:extLst>
                <a:ext uri="{FF2B5EF4-FFF2-40B4-BE49-F238E27FC236}">
                  <a16:creationId xmlns:a16="http://schemas.microsoft.com/office/drawing/2014/main" id="{8758A1BA-BC99-4552-8EFB-18758FE22558}"/>
                </a:ext>
              </a:extLst>
            </p:cNvPr>
            <p:cNvSpPr/>
            <p:nvPr/>
          </p:nvSpPr>
          <p:spPr>
            <a:xfrm>
              <a:off x="11348978" y="2629590"/>
              <a:ext cx="182880" cy="18288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Left 26">
              <a:extLst>
                <a:ext uri="{FF2B5EF4-FFF2-40B4-BE49-F238E27FC236}">
                  <a16:creationId xmlns:a16="http://schemas.microsoft.com/office/drawing/2014/main" id="{D816E726-B2DC-43B9-8F0F-1B405B5AC3BE}"/>
                </a:ext>
              </a:extLst>
            </p:cNvPr>
            <p:cNvSpPr/>
            <p:nvPr/>
          </p:nvSpPr>
          <p:spPr>
            <a:xfrm>
              <a:off x="11348978" y="2433782"/>
              <a:ext cx="182880" cy="18288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Arrow: Up 17">
            <a:extLst>
              <a:ext uri="{FF2B5EF4-FFF2-40B4-BE49-F238E27FC236}">
                <a16:creationId xmlns:a16="http://schemas.microsoft.com/office/drawing/2014/main" id="{BB2C9E8F-C27F-402B-A3F9-76F74CF7128C}"/>
              </a:ext>
            </a:extLst>
          </p:cNvPr>
          <p:cNvSpPr/>
          <p:nvPr/>
        </p:nvSpPr>
        <p:spPr>
          <a:xfrm rot="15692273">
            <a:off x="10954264" y="1347157"/>
            <a:ext cx="182880" cy="182880"/>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Arrow: Left 18">
            <a:extLst>
              <a:ext uri="{FF2B5EF4-FFF2-40B4-BE49-F238E27FC236}">
                <a16:creationId xmlns:a16="http://schemas.microsoft.com/office/drawing/2014/main" id="{13E8076B-0F3C-4493-9B3E-F63FBEB45E03}"/>
              </a:ext>
            </a:extLst>
          </p:cNvPr>
          <p:cNvSpPr/>
          <p:nvPr/>
        </p:nvSpPr>
        <p:spPr>
          <a:xfrm>
            <a:off x="10941803" y="1571948"/>
            <a:ext cx="182880" cy="18288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Slide Number Placeholder 1">
            <a:extLst>
              <a:ext uri="{FF2B5EF4-FFF2-40B4-BE49-F238E27FC236}">
                <a16:creationId xmlns:a16="http://schemas.microsoft.com/office/drawing/2014/main" id="{C9AB2D24-6147-4935-A16E-E1C48FF335D4}"/>
              </a:ext>
            </a:extLst>
          </p:cNvPr>
          <p:cNvSpPr txBox="1">
            <a:spLocks/>
          </p:cNvSpPr>
          <p:nvPr/>
        </p:nvSpPr>
        <p:spPr>
          <a:xfrm>
            <a:off x="11679277" y="29967"/>
            <a:ext cx="407276" cy="32799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61B7F212-26B6-4B4B-8252-3C6816E584C7}" type="slidenum">
              <a:rPr lang="en-US" sz="1400" b="1" smtClean="0">
                <a:solidFill>
                  <a:srgbClr val="714B22"/>
                </a:solidFill>
              </a:rPr>
              <a:pPr marL="0" indent="0">
                <a:buNone/>
              </a:pPr>
              <a:t>23</a:t>
            </a:fld>
            <a:endParaRPr lang="en-US" sz="1400" b="1" dirty="0">
              <a:solidFill>
                <a:srgbClr val="714B22"/>
              </a:solidFill>
            </a:endParaRPr>
          </a:p>
        </p:txBody>
      </p:sp>
      <p:sp>
        <p:nvSpPr>
          <p:cNvPr id="4" name="TextBox 3">
            <a:hlinkClick r:id="rId6" action="ppaction://hlinksldjump"/>
            <a:extLst>
              <a:ext uri="{FF2B5EF4-FFF2-40B4-BE49-F238E27FC236}">
                <a16:creationId xmlns:a16="http://schemas.microsoft.com/office/drawing/2014/main" id="{D5059428-33D5-4678-BEFE-2B261353EB0B}"/>
              </a:ext>
            </a:extLst>
          </p:cNvPr>
          <p:cNvSpPr txBox="1"/>
          <p:nvPr/>
        </p:nvSpPr>
        <p:spPr>
          <a:xfrm>
            <a:off x="2623299" y="6059676"/>
            <a:ext cx="1635482" cy="523220"/>
          </a:xfrm>
          <a:prstGeom prst="rect">
            <a:avLst/>
          </a:prstGeom>
          <a:solidFill>
            <a:schemeClr val="accent5">
              <a:lumMod val="60000"/>
              <a:lumOff val="40000"/>
            </a:schemeClr>
          </a:solidFill>
        </p:spPr>
        <p:txBody>
          <a:bodyPr wrap="square" rtlCol="0">
            <a:spAutoFit/>
          </a:bodyPr>
          <a:lstStyle/>
          <a:p>
            <a:r>
              <a:rPr lang="en-US" sz="1400" dirty="0">
                <a:solidFill>
                  <a:schemeClr val="accent1">
                    <a:lumMod val="50000"/>
                  </a:schemeClr>
                </a:solidFill>
              </a:rPr>
              <a:t>Click here to see the selected tracts.</a:t>
            </a:r>
          </a:p>
        </p:txBody>
      </p:sp>
      <p:grpSp>
        <p:nvGrpSpPr>
          <p:cNvPr id="33" name="Group 32">
            <a:extLst>
              <a:ext uri="{FF2B5EF4-FFF2-40B4-BE49-F238E27FC236}">
                <a16:creationId xmlns:a16="http://schemas.microsoft.com/office/drawing/2014/main" id="{02E16070-F514-4C92-9894-FC0B74E78729}"/>
              </a:ext>
            </a:extLst>
          </p:cNvPr>
          <p:cNvGrpSpPr/>
          <p:nvPr/>
        </p:nvGrpSpPr>
        <p:grpSpPr>
          <a:xfrm>
            <a:off x="87067" y="6452900"/>
            <a:ext cx="2006049" cy="365760"/>
            <a:chOff x="87067" y="6452900"/>
            <a:chExt cx="2006049" cy="365760"/>
          </a:xfrm>
        </p:grpSpPr>
        <p:sp>
          <p:nvSpPr>
            <p:cNvPr id="34" name="Action Button: Go to Beginning 33">
              <a:hlinkClick r:id="" action="ppaction://hlinkshowjump?jump=firstslide" highlightClick="1"/>
              <a:extLst>
                <a:ext uri="{FF2B5EF4-FFF2-40B4-BE49-F238E27FC236}">
                  <a16:creationId xmlns:a16="http://schemas.microsoft.com/office/drawing/2014/main" id="{63171301-32CF-4B11-A101-8F971281E711}"/>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ction Button: Go Back or Previous 34">
              <a:hlinkClick r:id="" action="ppaction://hlinkshowjump?jump=previousslide" highlightClick="1"/>
              <a:extLst>
                <a:ext uri="{FF2B5EF4-FFF2-40B4-BE49-F238E27FC236}">
                  <a16:creationId xmlns:a16="http://schemas.microsoft.com/office/drawing/2014/main" id="{34840818-9E59-42C0-ABDD-F6E6A5ED8F02}"/>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ction Button: Go Forward or Next 35">
              <a:hlinkClick r:id="" action="ppaction://hlinkshowjump?jump=nextslide" highlightClick="1"/>
              <a:extLst>
                <a:ext uri="{FF2B5EF4-FFF2-40B4-BE49-F238E27FC236}">
                  <a16:creationId xmlns:a16="http://schemas.microsoft.com/office/drawing/2014/main" id="{81DD45C9-088C-4008-A3D8-3C1BD8412EC1}"/>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ction Button: Go to End 36">
              <a:hlinkClick r:id="rId7" action="ppaction://hlinksldjump" highlightClick="1"/>
              <a:extLst>
                <a:ext uri="{FF2B5EF4-FFF2-40B4-BE49-F238E27FC236}">
                  <a16:creationId xmlns:a16="http://schemas.microsoft.com/office/drawing/2014/main" id="{74B1611A-902A-418B-A7F7-1F11DD2A65A1}"/>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hlinkClick r:id="rId8"/>
              <a:extLst>
                <a:ext uri="{FF2B5EF4-FFF2-40B4-BE49-F238E27FC236}">
                  <a16:creationId xmlns:a16="http://schemas.microsoft.com/office/drawing/2014/main" id="{4376D772-89E5-4FD2-AC29-47F5DC3F96CB}"/>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416179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par>
                                <p:cTn id="31" presetID="1" presetClass="exit" presetSubtype="0" fill="hold" nodeType="withEffect">
                                  <p:stCondLst>
                                    <p:cond delay="0"/>
                                  </p:stCondLst>
                                  <p:childTnLst>
                                    <p:set>
                                      <p:cBhvr>
                                        <p:cTn id="32" dur="1" fill="hold">
                                          <p:stCondLst>
                                            <p:cond delay="0"/>
                                          </p:stCondLst>
                                        </p:cTn>
                                        <p:tgtEl>
                                          <p:spTgt spid="3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0310D46-E83C-4031-B687-56B42DFEF441}"/>
              </a:ext>
            </a:extLst>
          </p:cNvPr>
          <p:cNvPicPr>
            <a:picLocks noChangeAspect="1"/>
          </p:cNvPicPr>
          <p:nvPr/>
        </p:nvPicPr>
        <p:blipFill>
          <a:blip r:embed="rId4"/>
          <a:stretch>
            <a:fillRect/>
          </a:stretch>
        </p:blipFill>
        <p:spPr>
          <a:xfrm>
            <a:off x="4149612" y="548495"/>
            <a:ext cx="8033073" cy="6165603"/>
          </a:xfrm>
          <a:prstGeom prst="rect">
            <a:avLst/>
          </a:prstGeom>
        </p:spPr>
      </p:pic>
      <p:sp>
        <p:nvSpPr>
          <p:cNvPr id="2" name="Title 1">
            <a:extLst>
              <a:ext uri="{FF2B5EF4-FFF2-40B4-BE49-F238E27FC236}">
                <a16:creationId xmlns:a16="http://schemas.microsoft.com/office/drawing/2014/main" id="{1909B337-354C-41A1-B9CE-BDD11F83A2C6}"/>
              </a:ext>
            </a:extLst>
          </p:cNvPr>
          <p:cNvSpPr>
            <a:spLocks noGrp="1"/>
          </p:cNvSpPr>
          <p:nvPr>
            <p:ph type="title"/>
          </p:nvPr>
        </p:nvSpPr>
        <p:spPr>
          <a:xfrm>
            <a:off x="106217" y="366591"/>
            <a:ext cx="4376463" cy="663522"/>
          </a:xfrm>
        </p:spPr>
        <p:txBody>
          <a:bodyPr/>
          <a:lstStyle/>
          <a:p>
            <a:r>
              <a:rPr lang="en-US" sz="3200" spc="-90" dirty="0"/>
              <a:t>Metroscope Forecast by Region, Type, and Tenure</a:t>
            </a:r>
          </a:p>
        </p:txBody>
      </p:sp>
      <p:sp>
        <p:nvSpPr>
          <p:cNvPr id="3" name="Content Placeholder 2">
            <a:extLst>
              <a:ext uri="{FF2B5EF4-FFF2-40B4-BE49-F238E27FC236}">
                <a16:creationId xmlns:a16="http://schemas.microsoft.com/office/drawing/2014/main" id="{52F15B32-4226-492E-A62D-0616F87CF883}"/>
              </a:ext>
            </a:extLst>
          </p:cNvPr>
          <p:cNvSpPr>
            <a:spLocks noGrp="1"/>
          </p:cNvSpPr>
          <p:nvPr>
            <p:ph idx="1"/>
          </p:nvPr>
        </p:nvSpPr>
        <p:spPr>
          <a:xfrm>
            <a:off x="68598" y="1212017"/>
            <a:ext cx="4118634" cy="5817325"/>
          </a:xfrm>
        </p:spPr>
        <p:txBody>
          <a:bodyPr>
            <a:normAutofit/>
          </a:bodyPr>
          <a:lstStyle/>
          <a:p>
            <a:r>
              <a:rPr lang="en-US" sz="1600" dirty="0"/>
              <a:t>The is the Metroscope forecast by City, Inner, and Outer. It is for </a:t>
            </a:r>
            <a:r>
              <a:rPr lang="en-US" sz="1600" i="1" dirty="0"/>
              <a:t>population by age of householder </a:t>
            </a:r>
            <a:r>
              <a:rPr lang="en-US" sz="1600" dirty="0"/>
              <a:t>for 5 broad age groups.</a:t>
            </a:r>
          </a:p>
          <a:p>
            <a:r>
              <a:rPr lang="en-US" sz="1600" dirty="0"/>
              <a:t>For the Metro Area the largest age group in 2010, the 25-44, are forecast to decline slightly but in the City, they are forecast to grow by 34,888, mainly due to the growth of 58,287 in apartments (renter multifamily).</a:t>
            </a:r>
          </a:p>
          <a:p>
            <a:r>
              <a:rPr lang="en-US" sz="1600" dirty="0"/>
              <a:t>The largest population growth for the Metro Area is for householders age 65+. The age 65+ population in the City is forecast to nearly double from 2010 to 2035 but growth in the suburbs, particularly the outer suburbs is greater.</a:t>
            </a:r>
          </a:p>
          <a:p>
            <a:r>
              <a:rPr lang="en-US" sz="1600" dirty="0"/>
              <a:t>The models forecasts that in the City the numbers of persons in age 65+ households will more than double.</a:t>
            </a:r>
          </a:p>
          <a:p>
            <a:r>
              <a:rPr lang="en-US" sz="1600" dirty="0"/>
              <a:t>However, the numbers in apartments and condos are forecast to grow even more rapidly.</a:t>
            </a:r>
          </a:p>
        </p:txBody>
      </p:sp>
      <p:cxnSp>
        <p:nvCxnSpPr>
          <p:cNvPr id="9" name="Straight Connector 8">
            <a:extLst>
              <a:ext uri="{FF2B5EF4-FFF2-40B4-BE49-F238E27FC236}">
                <a16:creationId xmlns:a16="http://schemas.microsoft.com/office/drawing/2014/main" id="{11B803F5-FF6D-4ADF-AB67-3C704E8982D8}"/>
              </a:ext>
            </a:extLst>
          </p:cNvPr>
          <p:cNvCxnSpPr>
            <a:cxnSpLocks/>
          </p:cNvCxnSpPr>
          <p:nvPr/>
        </p:nvCxnSpPr>
        <p:spPr>
          <a:xfrm>
            <a:off x="11562112" y="3129183"/>
            <a:ext cx="399246"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E05F8BA-380F-4D31-886D-FFD3B00471D8}"/>
              </a:ext>
            </a:extLst>
          </p:cNvPr>
          <p:cNvCxnSpPr>
            <a:cxnSpLocks/>
          </p:cNvCxnSpPr>
          <p:nvPr/>
        </p:nvCxnSpPr>
        <p:spPr>
          <a:xfrm>
            <a:off x="11523153" y="6149679"/>
            <a:ext cx="399246"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CCCF7B2-091C-44BC-8274-900604D1C7DF}"/>
              </a:ext>
            </a:extLst>
          </p:cNvPr>
          <p:cNvCxnSpPr>
            <a:cxnSpLocks/>
          </p:cNvCxnSpPr>
          <p:nvPr/>
        </p:nvCxnSpPr>
        <p:spPr>
          <a:xfrm>
            <a:off x="11520144" y="6573525"/>
            <a:ext cx="399246"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44F1745-D837-4EC7-9399-01D542CAF33E}"/>
              </a:ext>
            </a:extLst>
          </p:cNvPr>
          <p:cNvCxnSpPr>
            <a:cxnSpLocks/>
          </p:cNvCxnSpPr>
          <p:nvPr/>
        </p:nvCxnSpPr>
        <p:spPr>
          <a:xfrm>
            <a:off x="11562112" y="2693544"/>
            <a:ext cx="399246"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1DAC58C-EE99-48E3-9EE5-8B1FFED0DDBF}"/>
              </a:ext>
            </a:extLst>
          </p:cNvPr>
          <p:cNvCxnSpPr>
            <a:cxnSpLocks/>
          </p:cNvCxnSpPr>
          <p:nvPr/>
        </p:nvCxnSpPr>
        <p:spPr>
          <a:xfrm>
            <a:off x="10578357" y="2693544"/>
            <a:ext cx="399246"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CCF1EB5-9842-444D-BF00-E40DD0CF548C}"/>
              </a:ext>
            </a:extLst>
          </p:cNvPr>
          <p:cNvCxnSpPr>
            <a:cxnSpLocks/>
          </p:cNvCxnSpPr>
          <p:nvPr/>
        </p:nvCxnSpPr>
        <p:spPr>
          <a:xfrm>
            <a:off x="11520144" y="6423103"/>
            <a:ext cx="399246"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62018DB-96FF-44F0-AB8C-6E4C9CFCB294}"/>
              </a:ext>
            </a:extLst>
          </p:cNvPr>
          <p:cNvCxnSpPr>
            <a:cxnSpLocks/>
          </p:cNvCxnSpPr>
          <p:nvPr/>
        </p:nvCxnSpPr>
        <p:spPr>
          <a:xfrm>
            <a:off x="5216656" y="6149792"/>
            <a:ext cx="39924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394540E-DBC9-4D7A-8B25-F599FE029973}"/>
              </a:ext>
            </a:extLst>
          </p:cNvPr>
          <p:cNvCxnSpPr>
            <a:cxnSpLocks/>
          </p:cNvCxnSpPr>
          <p:nvPr/>
        </p:nvCxnSpPr>
        <p:spPr>
          <a:xfrm>
            <a:off x="7304726" y="6149792"/>
            <a:ext cx="39924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58B62ADD-2DD2-4380-92FA-338C75C84940}"/>
              </a:ext>
            </a:extLst>
          </p:cNvPr>
          <p:cNvGrpSpPr/>
          <p:nvPr/>
        </p:nvGrpSpPr>
        <p:grpSpPr>
          <a:xfrm>
            <a:off x="4794753" y="6149679"/>
            <a:ext cx="1245795" cy="0"/>
            <a:chOff x="4659285" y="6183546"/>
            <a:chExt cx="1245795" cy="0"/>
          </a:xfrm>
        </p:grpSpPr>
        <p:cxnSp>
          <p:nvCxnSpPr>
            <p:cNvPr id="25" name="Straight Connector 24">
              <a:extLst>
                <a:ext uri="{FF2B5EF4-FFF2-40B4-BE49-F238E27FC236}">
                  <a16:creationId xmlns:a16="http://schemas.microsoft.com/office/drawing/2014/main" id="{EA7413AD-BBBA-4377-B7E7-7C868BAB52BB}"/>
                </a:ext>
              </a:extLst>
            </p:cNvPr>
            <p:cNvCxnSpPr>
              <a:cxnSpLocks/>
            </p:cNvCxnSpPr>
            <p:nvPr/>
          </p:nvCxnSpPr>
          <p:spPr>
            <a:xfrm>
              <a:off x="4659285" y="6183546"/>
              <a:ext cx="399246"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3E5B3B3-C231-4EF4-934D-3FF0933FCD0E}"/>
                </a:ext>
              </a:extLst>
            </p:cNvPr>
            <p:cNvCxnSpPr>
              <a:cxnSpLocks/>
            </p:cNvCxnSpPr>
            <p:nvPr/>
          </p:nvCxnSpPr>
          <p:spPr>
            <a:xfrm>
              <a:off x="5505834" y="6183546"/>
              <a:ext cx="399246"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3DAE02AD-D764-43C3-A46D-547077C31363}"/>
              </a:ext>
            </a:extLst>
          </p:cNvPr>
          <p:cNvGrpSpPr/>
          <p:nvPr/>
        </p:nvGrpSpPr>
        <p:grpSpPr>
          <a:xfrm>
            <a:off x="6882902" y="6149679"/>
            <a:ext cx="1245795" cy="0"/>
            <a:chOff x="4829696" y="6915934"/>
            <a:chExt cx="1245795" cy="0"/>
          </a:xfrm>
        </p:grpSpPr>
        <p:cxnSp>
          <p:nvCxnSpPr>
            <p:cNvPr id="28" name="Straight Connector 27">
              <a:extLst>
                <a:ext uri="{FF2B5EF4-FFF2-40B4-BE49-F238E27FC236}">
                  <a16:creationId xmlns:a16="http://schemas.microsoft.com/office/drawing/2014/main" id="{C4CB1D13-B200-4E44-B710-E3862D60B245}"/>
                </a:ext>
              </a:extLst>
            </p:cNvPr>
            <p:cNvCxnSpPr>
              <a:cxnSpLocks/>
            </p:cNvCxnSpPr>
            <p:nvPr/>
          </p:nvCxnSpPr>
          <p:spPr>
            <a:xfrm>
              <a:off x="4829696" y="6915934"/>
              <a:ext cx="399246"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4203DAB-EB60-4912-925F-FC9CDE32234E}"/>
                </a:ext>
              </a:extLst>
            </p:cNvPr>
            <p:cNvCxnSpPr>
              <a:cxnSpLocks/>
            </p:cNvCxnSpPr>
            <p:nvPr/>
          </p:nvCxnSpPr>
          <p:spPr>
            <a:xfrm>
              <a:off x="5676245" y="6915934"/>
              <a:ext cx="399246"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cxnSp>
        <p:nvCxnSpPr>
          <p:cNvPr id="30" name="Straight Connector 29">
            <a:extLst>
              <a:ext uri="{FF2B5EF4-FFF2-40B4-BE49-F238E27FC236}">
                <a16:creationId xmlns:a16="http://schemas.microsoft.com/office/drawing/2014/main" id="{2F57048A-104E-4BEE-8258-2200BFEC6ED3}"/>
              </a:ext>
            </a:extLst>
          </p:cNvPr>
          <p:cNvCxnSpPr>
            <a:cxnSpLocks/>
          </p:cNvCxnSpPr>
          <p:nvPr/>
        </p:nvCxnSpPr>
        <p:spPr>
          <a:xfrm>
            <a:off x="10130731" y="6138503"/>
            <a:ext cx="39924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65BFDD6B-11DF-428C-AF87-4C265EA646CB}"/>
              </a:ext>
            </a:extLst>
          </p:cNvPr>
          <p:cNvGrpSpPr/>
          <p:nvPr/>
        </p:nvGrpSpPr>
        <p:grpSpPr>
          <a:xfrm>
            <a:off x="9639722" y="6144201"/>
            <a:ext cx="1390972" cy="45719"/>
            <a:chOff x="4659285" y="6183546"/>
            <a:chExt cx="1245795" cy="0"/>
          </a:xfrm>
        </p:grpSpPr>
        <p:cxnSp>
          <p:nvCxnSpPr>
            <p:cNvPr id="34" name="Straight Connector 33">
              <a:extLst>
                <a:ext uri="{FF2B5EF4-FFF2-40B4-BE49-F238E27FC236}">
                  <a16:creationId xmlns:a16="http://schemas.microsoft.com/office/drawing/2014/main" id="{32BF725E-ED88-4F0F-91D0-2A4203A77F22}"/>
                </a:ext>
              </a:extLst>
            </p:cNvPr>
            <p:cNvCxnSpPr>
              <a:cxnSpLocks/>
            </p:cNvCxnSpPr>
            <p:nvPr/>
          </p:nvCxnSpPr>
          <p:spPr>
            <a:xfrm>
              <a:off x="4659285" y="6183546"/>
              <a:ext cx="399246"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823EE1A-5384-4C37-948C-E2CF782A42FF}"/>
                </a:ext>
              </a:extLst>
            </p:cNvPr>
            <p:cNvCxnSpPr>
              <a:cxnSpLocks/>
            </p:cNvCxnSpPr>
            <p:nvPr/>
          </p:nvCxnSpPr>
          <p:spPr>
            <a:xfrm>
              <a:off x="5505834" y="6183546"/>
              <a:ext cx="399246"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39" name="Slide Number Placeholder 1">
            <a:extLst>
              <a:ext uri="{FF2B5EF4-FFF2-40B4-BE49-F238E27FC236}">
                <a16:creationId xmlns:a16="http://schemas.microsoft.com/office/drawing/2014/main" id="{15DA3149-B1FD-4612-A494-BBA951C896AC}"/>
              </a:ext>
            </a:extLst>
          </p:cNvPr>
          <p:cNvSpPr txBox="1">
            <a:spLocks/>
          </p:cNvSpPr>
          <p:nvPr/>
        </p:nvSpPr>
        <p:spPr>
          <a:xfrm>
            <a:off x="11679277" y="29967"/>
            <a:ext cx="407276" cy="32799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61B7F212-26B6-4B4B-8252-3C6816E584C7}" type="slidenum">
              <a:rPr lang="en-US" sz="1400" b="1" smtClean="0">
                <a:solidFill>
                  <a:srgbClr val="714B22"/>
                </a:solidFill>
              </a:rPr>
              <a:pPr marL="0" indent="0">
                <a:buNone/>
              </a:pPr>
              <a:t>24</a:t>
            </a:fld>
            <a:endParaRPr lang="en-US" sz="1400" b="1" dirty="0">
              <a:solidFill>
                <a:srgbClr val="714B22"/>
              </a:solidFill>
            </a:endParaRPr>
          </a:p>
        </p:txBody>
      </p:sp>
      <p:grpSp>
        <p:nvGrpSpPr>
          <p:cNvPr id="40" name="Group 39">
            <a:extLst>
              <a:ext uri="{FF2B5EF4-FFF2-40B4-BE49-F238E27FC236}">
                <a16:creationId xmlns:a16="http://schemas.microsoft.com/office/drawing/2014/main" id="{571A823A-A201-41AF-8ED4-B043D31CDEC6}"/>
              </a:ext>
            </a:extLst>
          </p:cNvPr>
          <p:cNvGrpSpPr/>
          <p:nvPr/>
        </p:nvGrpSpPr>
        <p:grpSpPr>
          <a:xfrm>
            <a:off x="87067" y="6452900"/>
            <a:ext cx="2006049" cy="365760"/>
            <a:chOff x="87067" y="6452900"/>
            <a:chExt cx="2006049" cy="365760"/>
          </a:xfrm>
        </p:grpSpPr>
        <p:sp>
          <p:nvSpPr>
            <p:cNvPr id="41" name="Action Button: Go to Beginning 40">
              <a:hlinkClick r:id="" action="ppaction://hlinkshowjump?jump=firstslide" highlightClick="1"/>
              <a:extLst>
                <a:ext uri="{FF2B5EF4-FFF2-40B4-BE49-F238E27FC236}">
                  <a16:creationId xmlns:a16="http://schemas.microsoft.com/office/drawing/2014/main" id="{A153AE20-3123-4354-96ED-496BF973D975}"/>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ction Button: Go Back or Previous 41">
              <a:hlinkClick r:id="" action="ppaction://hlinkshowjump?jump=previousslide" highlightClick="1"/>
              <a:extLst>
                <a:ext uri="{FF2B5EF4-FFF2-40B4-BE49-F238E27FC236}">
                  <a16:creationId xmlns:a16="http://schemas.microsoft.com/office/drawing/2014/main" id="{3C30B1A6-2088-4F8A-9B58-531784DFAC20}"/>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ction Button: Go Forward or Next 42">
              <a:hlinkClick r:id="" action="ppaction://hlinkshowjump?jump=nextslide" highlightClick="1"/>
              <a:extLst>
                <a:ext uri="{FF2B5EF4-FFF2-40B4-BE49-F238E27FC236}">
                  <a16:creationId xmlns:a16="http://schemas.microsoft.com/office/drawing/2014/main" id="{607D3F77-EDE1-46EA-B123-77D70BB21E1D}"/>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ction Button: Go to End 43">
              <a:hlinkClick r:id="rId5" action="ppaction://hlinksldjump" highlightClick="1"/>
              <a:extLst>
                <a:ext uri="{FF2B5EF4-FFF2-40B4-BE49-F238E27FC236}">
                  <a16:creationId xmlns:a16="http://schemas.microsoft.com/office/drawing/2014/main" id="{8001C768-25A3-412F-93BC-DCC3BCE40E79}"/>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hlinkClick r:id="rId6"/>
              <a:extLst>
                <a:ext uri="{FF2B5EF4-FFF2-40B4-BE49-F238E27FC236}">
                  <a16:creationId xmlns:a16="http://schemas.microsoft.com/office/drawing/2014/main" id="{8675DBFF-4E20-4890-B1E6-E7CC54F340FD}"/>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382598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1769A-0749-4257-AB26-28B0E29AC352}"/>
              </a:ext>
            </a:extLst>
          </p:cNvPr>
          <p:cNvSpPr>
            <a:spLocks noGrp="1"/>
          </p:cNvSpPr>
          <p:nvPr>
            <p:ph type="title"/>
          </p:nvPr>
        </p:nvSpPr>
        <p:spPr>
          <a:xfrm>
            <a:off x="223252" y="312044"/>
            <a:ext cx="4655525" cy="870857"/>
          </a:xfrm>
        </p:spPr>
        <p:txBody>
          <a:bodyPr>
            <a:noAutofit/>
          </a:bodyPr>
          <a:lstStyle/>
          <a:p>
            <a:r>
              <a:rPr lang="en-US" sz="3200" dirty="0"/>
              <a:t>Metroscope 2035 Forecast by Age Group, Portland</a:t>
            </a:r>
          </a:p>
        </p:txBody>
      </p:sp>
      <p:sp>
        <p:nvSpPr>
          <p:cNvPr id="16" name="Content Placeholder 15">
            <a:extLst>
              <a:ext uri="{FF2B5EF4-FFF2-40B4-BE49-F238E27FC236}">
                <a16:creationId xmlns:a16="http://schemas.microsoft.com/office/drawing/2014/main" id="{F9C307A4-6E2E-4268-86E6-107E660286B9}"/>
              </a:ext>
            </a:extLst>
          </p:cNvPr>
          <p:cNvSpPr>
            <a:spLocks noGrp="1"/>
          </p:cNvSpPr>
          <p:nvPr>
            <p:ph idx="1"/>
          </p:nvPr>
        </p:nvSpPr>
        <p:spPr>
          <a:xfrm>
            <a:off x="124567" y="1247593"/>
            <a:ext cx="4754210" cy="5571067"/>
          </a:xfrm>
        </p:spPr>
        <p:txBody>
          <a:bodyPr>
            <a:noAutofit/>
          </a:bodyPr>
          <a:lstStyle/>
          <a:p>
            <a:r>
              <a:rPr lang="en-US" sz="1500" dirty="0"/>
              <a:t>This slide is a graphic display of the data for Portland.</a:t>
            </a:r>
          </a:p>
          <a:p>
            <a:r>
              <a:rPr lang="en-US" sz="1500" b="1" dirty="0"/>
              <a:t>Age 25-44</a:t>
            </a:r>
            <a:r>
              <a:rPr lang="en-US" sz="1500" dirty="0"/>
              <a:t>. For Portland, forecasts that the number living in apartments will increase considerably and the number in single-family owner-occupied housing will decrease. Only in the outer suburbs does the number in single-family owner-occupied hold its own.</a:t>
            </a:r>
          </a:p>
          <a:p>
            <a:r>
              <a:rPr lang="en-US" sz="1500" b="1" dirty="0"/>
              <a:t>Age 45-54. </a:t>
            </a:r>
            <a:r>
              <a:rPr lang="en-US" sz="1500" dirty="0"/>
              <a:t>For Portland the numbers in apartments and condominiums will grow and the number in single-family owner-occupied will slightly decline. Only in the outer suburbs is there a significant increase in the numbers in single-family owner-occupied.</a:t>
            </a:r>
          </a:p>
          <a:p>
            <a:r>
              <a:rPr lang="en-US" sz="1500" b="1" dirty="0"/>
              <a:t>Age 55-65. </a:t>
            </a:r>
            <a:r>
              <a:rPr lang="en-US" sz="1500" dirty="0"/>
              <a:t>In Portland An increase in the numbers in condominiums is forecast.</a:t>
            </a:r>
            <a:r>
              <a:rPr lang="en-US" sz="1500" b="1" dirty="0"/>
              <a:t> </a:t>
            </a:r>
            <a:r>
              <a:rPr lang="en-US" sz="1500" dirty="0"/>
              <a:t>The number in single-family owner-occupied will hold steady in Portland and grow in the suburbs.</a:t>
            </a:r>
          </a:p>
          <a:p>
            <a:r>
              <a:rPr lang="en-US" sz="1500" b="1" dirty="0"/>
              <a:t>Age 65+. </a:t>
            </a:r>
            <a:r>
              <a:rPr lang="en-US" sz="1500" dirty="0"/>
              <a:t>For Portland, the number in single family housing will grow significantly, mainly through ageing in place.  Substantial growth in the numbers of households in apartments and condominiums is forecast. Most of the growth for this group will be in the inner and outer suburbs in single-family owner-occupied housing, also through aging in place.</a:t>
            </a:r>
          </a:p>
        </p:txBody>
      </p:sp>
      <p:pic>
        <p:nvPicPr>
          <p:cNvPr id="11" name="Picture 10">
            <a:extLst>
              <a:ext uri="{FF2B5EF4-FFF2-40B4-BE49-F238E27FC236}">
                <a16:creationId xmlns:a16="http://schemas.microsoft.com/office/drawing/2014/main" id="{FF416254-7BF2-478E-8CB7-DB53100E14C9}"/>
              </a:ext>
            </a:extLst>
          </p:cNvPr>
          <p:cNvPicPr>
            <a:picLocks noChangeAspect="1"/>
          </p:cNvPicPr>
          <p:nvPr/>
        </p:nvPicPr>
        <p:blipFill>
          <a:blip r:embed="rId4"/>
          <a:stretch>
            <a:fillRect/>
          </a:stretch>
        </p:blipFill>
        <p:spPr>
          <a:xfrm>
            <a:off x="4968240" y="160290"/>
            <a:ext cx="7315200" cy="5440964"/>
          </a:xfrm>
          <a:prstGeom prst="rect">
            <a:avLst/>
          </a:prstGeom>
        </p:spPr>
      </p:pic>
      <p:pic>
        <p:nvPicPr>
          <p:cNvPr id="12" name="Picture 11">
            <a:extLst>
              <a:ext uri="{FF2B5EF4-FFF2-40B4-BE49-F238E27FC236}">
                <a16:creationId xmlns:a16="http://schemas.microsoft.com/office/drawing/2014/main" id="{15014D06-EF66-4472-AE6E-BA470C801FC8}"/>
              </a:ext>
            </a:extLst>
          </p:cNvPr>
          <p:cNvPicPr>
            <a:picLocks noChangeAspect="1"/>
          </p:cNvPicPr>
          <p:nvPr/>
        </p:nvPicPr>
        <p:blipFill>
          <a:blip r:embed="rId5"/>
          <a:stretch>
            <a:fillRect/>
          </a:stretch>
        </p:blipFill>
        <p:spPr>
          <a:xfrm>
            <a:off x="4968240" y="160290"/>
            <a:ext cx="7315200" cy="5440965"/>
          </a:xfrm>
          <a:prstGeom prst="rect">
            <a:avLst/>
          </a:prstGeom>
        </p:spPr>
      </p:pic>
      <p:pic>
        <p:nvPicPr>
          <p:cNvPr id="13" name="Picture 12">
            <a:extLst>
              <a:ext uri="{FF2B5EF4-FFF2-40B4-BE49-F238E27FC236}">
                <a16:creationId xmlns:a16="http://schemas.microsoft.com/office/drawing/2014/main" id="{D002D768-A575-4884-8E7E-BB7829BDD81A}"/>
              </a:ext>
            </a:extLst>
          </p:cNvPr>
          <p:cNvPicPr>
            <a:picLocks noChangeAspect="1"/>
          </p:cNvPicPr>
          <p:nvPr/>
        </p:nvPicPr>
        <p:blipFill>
          <a:blip r:embed="rId6"/>
          <a:stretch>
            <a:fillRect/>
          </a:stretch>
        </p:blipFill>
        <p:spPr>
          <a:xfrm>
            <a:off x="4968240" y="160289"/>
            <a:ext cx="7315200" cy="5440965"/>
          </a:xfrm>
          <a:prstGeom prst="rect">
            <a:avLst/>
          </a:prstGeom>
        </p:spPr>
      </p:pic>
      <p:pic>
        <p:nvPicPr>
          <p:cNvPr id="15" name="Picture 14">
            <a:extLst>
              <a:ext uri="{FF2B5EF4-FFF2-40B4-BE49-F238E27FC236}">
                <a16:creationId xmlns:a16="http://schemas.microsoft.com/office/drawing/2014/main" id="{0F88601F-2618-4324-906E-03452BB802E1}"/>
              </a:ext>
            </a:extLst>
          </p:cNvPr>
          <p:cNvPicPr>
            <a:picLocks noChangeAspect="1"/>
          </p:cNvPicPr>
          <p:nvPr/>
        </p:nvPicPr>
        <p:blipFill>
          <a:blip r:embed="rId7"/>
          <a:stretch>
            <a:fillRect/>
          </a:stretch>
        </p:blipFill>
        <p:spPr>
          <a:xfrm>
            <a:off x="4968240" y="160289"/>
            <a:ext cx="7315200" cy="5440965"/>
          </a:xfrm>
          <a:prstGeom prst="rect">
            <a:avLst/>
          </a:prstGeom>
        </p:spPr>
      </p:pic>
      <p:sp>
        <p:nvSpPr>
          <p:cNvPr id="17" name="TextBox 16">
            <a:extLst>
              <a:ext uri="{FF2B5EF4-FFF2-40B4-BE49-F238E27FC236}">
                <a16:creationId xmlns:a16="http://schemas.microsoft.com/office/drawing/2014/main" id="{A6B391AF-B00A-4A9C-99AE-0B4449D7509A}"/>
              </a:ext>
            </a:extLst>
          </p:cNvPr>
          <p:cNvSpPr txBox="1"/>
          <p:nvPr/>
        </p:nvSpPr>
        <p:spPr>
          <a:xfrm>
            <a:off x="7764087" y="5785658"/>
            <a:ext cx="2222269" cy="980902"/>
          </a:xfrm>
          <a:prstGeom prst="rect">
            <a:avLst/>
          </a:prstGeom>
          <a:noFill/>
        </p:spPr>
        <p:txBody>
          <a:bodyPr wrap="square" rtlCol="0">
            <a:spAutoFit/>
          </a:bodyPr>
          <a:lstStyle/>
          <a:p>
            <a:endParaRPr lang="en-US" dirty="0"/>
          </a:p>
        </p:txBody>
      </p:sp>
      <p:sp>
        <p:nvSpPr>
          <p:cNvPr id="20" name="TextBox 19">
            <a:extLst>
              <a:ext uri="{FF2B5EF4-FFF2-40B4-BE49-F238E27FC236}">
                <a16:creationId xmlns:a16="http://schemas.microsoft.com/office/drawing/2014/main" id="{5A723587-75F1-4CC2-A9E2-40C36017F7BA}"/>
              </a:ext>
            </a:extLst>
          </p:cNvPr>
          <p:cNvSpPr txBox="1"/>
          <p:nvPr/>
        </p:nvSpPr>
        <p:spPr>
          <a:xfrm>
            <a:off x="5282932" y="5668250"/>
            <a:ext cx="3342908" cy="1215717"/>
          </a:xfrm>
          <a:prstGeom prst="rect">
            <a:avLst/>
          </a:prstGeom>
          <a:noFill/>
        </p:spPr>
        <p:txBody>
          <a:bodyPr wrap="square" rtlCol="0">
            <a:spAutoFit/>
          </a:bodyPr>
          <a:lstStyle/>
          <a:p>
            <a:r>
              <a:rPr lang="en-US" sz="1100" b="0" i="0" u="none" strike="noStrike" dirty="0">
                <a:solidFill>
                  <a:schemeClr val="dk1"/>
                </a:solidFill>
                <a:effectLst/>
              </a:rPr>
              <a:t>Source: UGR Medium Forecast, Scenario 1462.</a:t>
            </a:r>
            <a:r>
              <a:rPr lang="en-US" sz="1100" dirty="0"/>
              <a:t> </a:t>
            </a:r>
            <a:r>
              <a:rPr lang="en-US" sz="1100" b="0" i="0" u="none" strike="noStrike" dirty="0">
                <a:solidFill>
                  <a:schemeClr val="dk1"/>
                </a:solidFill>
                <a:effectLst/>
              </a:rPr>
              <a:t>2010 Household Forecast by 2010 Census tracts and HIA categories and housing </a:t>
            </a:r>
            <a:r>
              <a:rPr lang="en-US" sz="1100" dirty="0">
                <a:solidFill>
                  <a:schemeClr val="dk1"/>
                </a:solidFill>
              </a:rPr>
              <a:t>t</a:t>
            </a:r>
            <a:r>
              <a:rPr lang="en-US" sz="1100" b="0" i="0" u="none" strike="noStrike" dirty="0">
                <a:solidFill>
                  <a:schemeClr val="dk1"/>
                </a:solidFill>
                <a:effectLst/>
              </a:rPr>
              <a:t>ype</a:t>
            </a:r>
            <a:r>
              <a:rPr lang="en-US" sz="1100" dirty="0"/>
              <a:t> </a:t>
            </a:r>
            <a:r>
              <a:rPr lang="en-US" sz="1100" b="0" i="0" u="none" strike="noStrike" dirty="0">
                <a:solidFill>
                  <a:schemeClr val="dk1"/>
                </a:solidFill>
                <a:effectLst/>
              </a:rPr>
              <a:t>This information is DRAFT and UNREVIEWED by any local jurisdictions and is only to be used for research purposes.</a:t>
            </a:r>
            <a:r>
              <a:rPr lang="en-US" sz="1100" dirty="0"/>
              <a:t> </a:t>
            </a:r>
          </a:p>
          <a:p>
            <a:endParaRPr lang="en-US" dirty="0"/>
          </a:p>
        </p:txBody>
      </p:sp>
      <p:sp>
        <p:nvSpPr>
          <p:cNvPr id="21" name="TextBox 20">
            <a:extLst>
              <a:ext uri="{FF2B5EF4-FFF2-40B4-BE49-F238E27FC236}">
                <a16:creationId xmlns:a16="http://schemas.microsoft.com/office/drawing/2014/main" id="{2E6753FA-98BF-4059-A32A-E6B278A0B6F1}"/>
              </a:ext>
            </a:extLst>
          </p:cNvPr>
          <p:cNvSpPr txBox="1"/>
          <p:nvPr/>
        </p:nvSpPr>
        <p:spPr>
          <a:xfrm>
            <a:off x="8838544" y="5668250"/>
            <a:ext cx="3125893" cy="938719"/>
          </a:xfrm>
          <a:prstGeom prst="rect">
            <a:avLst/>
          </a:prstGeom>
          <a:noFill/>
          <a:ln>
            <a:solidFill>
              <a:srgbClr val="FF0000"/>
            </a:solidFill>
          </a:ln>
        </p:spPr>
        <p:txBody>
          <a:bodyPr wrap="square" rtlCol="0">
            <a:spAutoFit/>
          </a:bodyPr>
          <a:lstStyle/>
          <a:p>
            <a:r>
              <a:rPr lang="en-US" sz="1100" dirty="0"/>
              <a:t>Metro has produced a subsequent forecast for 2035 which we have in hand but have not had time to extract results. These data will be replaced with the 2040 forecast when we complete the query tool, later this year.</a:t>
            </a:r>
          </a:p>
        </p:txBody>
      </p:sp>
      <p:sp>
        <p:nvSpPr>
          <p:cNvPr id="25" name="Slide Number Placeholder 1">
            <a:extLst>
              <a:ext uri="{FF2B5EF4-FFF2-40B4-BE49-F238E27FC236}">
                <a16:creationId xmlns:a16="http://schemas.microsoft.com/office/drawing/2014/main" id="{571C3D5D-7E9D-4887-9848-70E44DCAEB51}"/>
              </a:ext>
            </a:extLst>
          </p:cNvPr>
          <p:cNvSpPr txBox="1">
            <a:spLocks/>
          </p:cNvSpPr>
          <p:nvPr/>
        </p:nvSpPr>
        <p:spPr>
          <a:xfrm>
            <a:off x="11679277" y="29967"/>
            <a:ext cx="407276" cy="32799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61B7F212-26B6-4B4B-8252-3C6816E584C7}" type="slidenum">
              <a:rPr lang="en-US" sz="1400" b="1" smtClean="0">
                <a:solidFill>
                  <a:srgbClr val="714B22"/>
                </a:solidFill>
              </a:rPr>
              <a:pPr marL="0" indent="0">
                <a:buNone/>
              </a:pPr>
              <a:t>25</a:t>
            </a:fld>
            <a:endParaRPr lang="en-US" sz="1400" b="1" dirty="0">
              <a:solidFill>
                <a:srgbClr val="714B22"/>
              </a:solidFill>
            </a:endParaRPr>
          </a:p>
        </p:txBody>
      </p:sp>
      <p:grpSp>
        <p:nvGrpSpPr>
          <p:cNvPr id="26" name="Group 25">
            <a:extLst>
              <a:ext uri="{FF2B5EF4-FFF2-40B4-BE49-F238E27FC236}">
                <a16:creationId xmlns:a16="http://schemas.microsoft.com/office/drawing/2014/main" id="{9B67EB36-5E6E-4C99-ABF6-057769CA2558}"/>
              </a:ext>
            </a:extLst>
          </p:cNvPr>
          <p:cNvGrpSpPr/>
          <p:nvPr/>
        </p:nvGrpSpPr>
        <p:grpSpPr>
          <a:xfrm>
            <a:off x="87067" y="6452900"/>
            <a:ext cx="2006049" cy="365760"/>
            <a:chOff x="87067" y="6452900"/>
            <a:chExt cx="2006049" cy="365760"/>
          </a:xfrm>
        </p:grpSpPr>
        <p:sp>
          <p:nvSpPr>
            <p:cNvPr id="27" name="Action Button: Go to Beginning 26">
              <a:hlinkClick r:id="" action="ppaction://hlinkshowjump?jump=firstslide" highlightClick="1"/>
              <a:extLst>
                <a:ext uri="{FF2B5EF4-FFF2-40B4-BE49-F238E27FC236}">
                  <a16:creationId xmlns:a16="http://schemas.microsoft.com/office/drawing/2014/main" id="{4B18FCFD-5889-4136-B2F2-4B9A9F69CF32}"/>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ction Button: Go Back or Previous 27">
              <a:hlinkClick r:id="" action="ppaction://hlinkshowjump?jump=previousslide" highlightClick="1"/>
              <a:extLst>
                <a:ext uri="{FF2B5EF4-FFF2-40B4-BE49-F238E27FC236}">
                  <a16:creationId xmlns:a16="http://schemas.microsoft.com/office/drawing/2014/main" id="{C0213DFD-085C-4A14-8C0E-A67441A036D2}"/>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Go Forward or Next 28">
              <a:hlinkClick r:id="" action="ppaction://hlinkshowjump?jump=nextslide" highlightClick="1"/>
              <a:extLst>
                <a:ext uri="{FF2B5EF4-FFF2-40B4-BE49-F238E27FC236}">
                  <a16:creationId xmlns:a16="http://schemas.microsoft.com/office/drawing/2014/main" id="{1A0544C3-B9EE-4A3C-A17F-338182E7CF53}"/>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ction Button: Go to End 29">
              <a:hlinkClick r:id="rId8" action="ppaction://hlinksldjump" highlightClick="1"/>
              <a:extLst>
                <a:ext uri="{FF2B5EF4-FFF2-40B4-BE49-F238E27FC236}">
                  <a16:creationId xmlns:a16="http://schemas.microsoft.com/office/drawing/2014/main" id="{7368D7A2-321D-4A0E-9ECC-43F8F9FCB83D}"/>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hlinkClick r:id="rId9"/>
              <a:extLst>
                <a:ext uri="{FF2B5EF4-FFF2-40B4-BE49-F238E27FC236}">
                  <a16:creationId xmlns:a16="http://schemas.microsoft.com/office/drawing/2014/main" id="{019A7EF0-236E-44A2-8629-56EF7A78E56B}"/>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211523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2BEF5-8D72-4D34-9EB8-58EFF1A1D3B5}"/>
              </a:ext>
            </a:extLst>
          </p:cNvPr>
          <p:cNvSpPr>
            <a:spLocks noGrp="1"/>
          </p:cNvSpPr>
          <p:nvPr>
            <p:ph type="title"/>
          </p:nvPr>
        </p:nvSpPr>
        <p:spPr>
          <a:xfrm>
            <a:off x="142398" y="489557"/>
            <a:ext cx="3910866" cy="663522"/>
          </a:xfrm>
        </p:spPr>
        <p:txBody>
          <a:bodyPr/>
          <a:lstStyle/>
          <a:p>
            <a:r>
              <a:rPr lang="en-US" sz="3200" dirty="0"/>
              <a:t>Change by Income Group - Higher Income</a:t>
            </a:r>
          </a:p>
        </p:txBody>
      </p:sp>
      <p:sp>
        <p:nvSpPr>
          <p:cNvPr id="3" name="Content Placeholder 2">
            <a:extLst>
              <a:ext uri="{FF2B5EF4-FFF2-40B4-BE49-F238E27FC236}">
                <a16:creationId xmlns:a16="http://schemas.microsoft.com/office/drawing/2014/main" id="{2E498032-9E74-4AA9-82D4-739A6A989932}"/>
              </a:ext>
            </a:extLst>
          </p:cNvPr>
          <p:cNvSpPr>
            <a:spLocks noGrp="1"/>
          </p:cNvSpPr>
          <p:nvPr>
            <p:ph idx="1"/>
          </p:nvPr>
        </p:nvSpPr>
        <p:spPr>
          <a:xfrm>
            <a:off x="68610" y="1266452"/>
            <a:ext cx="4058443" cy="5817325"/>
          </a:xfrm>
        </p:spPr>
        <p:txBody>
          <a:bodyPr/>
          <a:lstStyle/>
          <a:p>
            <a:r>
              <a:rPr lang="en-US" sz="1600" dirty="0"/>
              <a:t>The Metroscope forecast suggests very different housing futures for lower and higher income households.</a:t>
            </a:r>
          </a:p>
          <a:p>
            <a:r>
              <a:rPr lang="en-US" sz="1600" dirty="0"/>
              <a:t>The eight income groups provided by the Metroscope forecast were divided as equitably as possible </a:t>
            </a:r>
            <a:r>
              <a:rPr lang="en-US" sz="1600" i="1" dirty="0"/>
              <a:t>for each age group </a:t>
            </a:r>
            <a:r>
              <a:rPr lang="en-US" sz="1600" dirty="0"/>
              <a:t>to higher and lower income groups.</a:t>
            </a:r>
          </a:p>
          <a:p>
            <a:r>
              <a:rPr lang="en-US" sz="1600" dirty="0"/>
              <a:t>For the higher income City households age 25-64, slightly fewer continue to reside in single-family owner-occupied housing in 2035, with some shift to apartments and condos. This reversal is forecast to be greater in Portland than in its suburbs.</a:t>
            </a:r>
          </a:p>
          <a:p>
            <a:r>
              <a:rPr lang="en-US" sz="1600" dirty="0"/>
              <a:t>For the age 65+ population in higher income households in the City and its suburbs most are forecast to reside in single-family owner-occupied housing in 2010 and 2035 with a modest shift to condo housing for those in the City.</a:t>
            </a:r>
          </a:p>
          <a:p>
            <a:endParaRPr lang="en-US" dirty="0"/>
          </a:p>
          <a:p>
            <a:endParaRPr lang="en-US" dirty="0"/>
          </a:p>
        </p:txBody>
      </p:sp>
      <p:pic>
        <p:nvPicPr>
          <p:cNvPr id="11" name="Picture 10">
            <a:extLst>
              <a:ext uri="{FF2B5EF4-FFF2-40B4-BE49-F238E27FC236}">
                <a16:creationId xmlns:a16="http://schemas.microsoft.com/office/drawing/2014/main" id="{3ECC0CA6-D3B9-4C4D-BB78-A034C231346D}"/>
              </a:ext>
            </a:extLst>
          </p:cNvPr>
          <p:cNvPicPr>
            <a:picLocks noChangeAspect="1"/>
          </p:cNvPicPr>
          <p:nvPr/>
        </p:nvPicPr>
        <p:blipFill>
          <a:blip r:embed="rId4"/>
          <a:stretch>
            <a:fillRect/>
          </a:stretch>
        </p:blipFill>
        <p:spPr>
          <a:xfrm>
            <a:off x="4206240" y="365760"/>
            <a:ext cx="7955280" cy="6105895"/>
          </a:xfrm>
          <a:prstGeom prst="rect">
            <a:avLst/>
          </a:prstGeom>
        </p:spPr>
      </p:pic>
      <p:grpSp>
        <p:nvGrpSpPr>
          <p:cNvPr id="5" name="Group 4">
            <a:extLst>
              <a:ext uri="{FF2B5EF4-FFF2-40B4-BE49-F238E27FC236}">
                <a16:creationId xmlns:a16="http://schemas.microsoft.com/office/drawing/2014/main" id="{CB33E374-90ED-455D-8653-5118AD87E3A9}"/>
              </a:ext>
            </a:extLst>
          </p:cNvPr>
          <p:cNvGrpSpPr/>
          <p:nvPr/>
        </p:nvGrpSpPr>
        <p:grpSpPr>
          <a:xfrm>
            <a:off x="5296050" y="5602140"/>
            <a:ext cx="5230592" cy="739423"/>
            <a:chOff x="5321764" y="5742380"/>
            <a:chExt cx="5230592" cy="739423"/>
          </a:xfrm>
        </p:grpSpPr>
        <p:sp>
          <p:nvSpPr>
            <p:cNvPr id="9" name="Rectangle 8">
              <a:extLst>
                <a:ext uri="{FF2B5EF4-FFF2-40B4-BE49-F238E27FC236}">
                  <a16:creationId xmlns:a16="http://schemas.microsoft.com/office/drawing/2014/main" id="{7FD9F23F-6492-4F34-877F-13A887E0A336}"/>
                </a:ext>
              </a:extLst>
            </p:cNvPr>
            <p:cNvSpPr/>
            <p:nvPr/>
          </p:nvSpPr>
          <p:spPr>
            <a:xfrm>
              <a:off x="5321764" y="5742380"/>
              <a:ext cx="434084" cy="739423"/>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63F105A-F847-4181-8B1C-48A22F9BBD15}"/>
                </a:ext>
              </a:extLst>
            </p:cNvPr>
            <p:cNvSpPr/>
            <p:nvPr/>
          </p:nvSpPr>
          <p:spPr>
            <a:xfrm>
              <a:off x="7368772" y="5742380"/>
              <a:ext cx="434084" cy="739423"/>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DF820DD-FA68-4481-8D62-2A12A4B896E2}"/>
                </a:ext>
              </a:extLst>
            </p:cNvPr>
            <p:cNvSpPr/>
            <p:nvPr/>
          </p:nvSpPr>
          <p:spPr>
            <a:xfrm>
              <a:off x="10118272" y="5742380"/>
              <a:ext cx="434084" cy="739423"/>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73748CC2-4BFD-4A81-950F-0A7C0D877C2B}"/>
              </a:ext>
            </a:extLst>
          </p:cNvPr>
          <p:cNvGrpSpPr/>
          <p:nvPr/>
        </p:nvGrpSpPr>
        <p:grpSpPr>
          <a:xfrm>
            <a:off x="4888899" y="6039291"/>
            <a:ext cx="5156364" cy="3474"/>
            <a:chOff x="4855032" y="6061869"/>
            <a:chExt cx="5156364" cy="3474"/>
          </a:xfrm>
        </p:grpSpPr>
        <p:cxnSp>
          <p:nvCxnSpPr>
            <p:cNvPr id="19" name="Straight Connector 18">
              <a:extLst>
                <a:ext uri="{FF2B5EF4-FFF2-40B4-BE49-F238E27FC236}">
                  <a16:creationId xmlns:a16="http://schemas.microsoft.com/office/drawing/2014/main" id="{006B7295-7F41-409F-AE15-15A86D755818}"/>
                </a:ext>
              </a:extLst>
            </p:cNvPr>
            <p:cNvCxnSpPr>
              <a:cxnSpLocks/>
            </p:cNvCxnSpPr>
            <p:nvPr/>
          </p:nvCxnSpPr>
          <p:spPr>
            <a:xfrm>
              <a:off x="9624954" y="6061869"/>
              <a:ext cx="386442" cy="0"/>
            </a:xfrm>
            <a:prstGeom prst="line">
              <a:avLst/>
            </a:prstGeom>
            <a:ln w="254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BC89F43-06E6-4362-9667-D34D026BF49C}"/>
                </a:ext>
              </a:extLst>
            </p:cNvPr>
            <p:cNvCxnSpPr>
              <a:cxnSpLocks/>
            </p:cNvCxnSpPr>
            <p:nvPr/>
          </p:nvCxnSpPr>
          <p:spPr>
            <a:xfrm>
              <a:off x="4855032" y="6065343"/>
              <a:ext cx="386442" cy="0"/>
            </a:xfrm>
            <a:prstGeom prst="line">
              <a:avLst/>
            </a:prstGeom>
            <a:ln w="254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3BE06A5-7761-4FF7-A167-A34B2DAB61AA}"/>
                </a:ext>
              </a:extLst>
            </p:cNvPr>
            <p:cNvCxnSpPr>
              <a:cxnSpLocks/>
            </p:cNvCxnSpPr>
            <p:nvPr/>
          </p:nvCxnSpPr>
          <p:spPr>
            <a:xfrm>
              <a:off x="6883733" y="6061869"/>
              <a:ext cx="386442" cy="0"/>
            </a:xfrm>
            <a:prstGeom prst="line">
              <a:avLst/>
            </a:prstGeom>
            <a:ln w="254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 name="Rectangle 3">
            <a:extLst>
              <a:ext uri="{FF2B5EF4-FFF2-40B4-BE49-F238E27FC236}">
                <a16:creationId xmlns:a16="http://schemas.microsoft.com/office/drawing/2014/main" id="{361E3E6C-A98B-4C80-8749-93AE7EF3DBA2}"/>
              </a:ext>
            </a:extLst>
          </p:cNvPr>
          <p:cNvSpPr/>
          <p:nvPr/>
        </p:nvSpPr>
        <p:spPr>
          <a:xfrm>
            <a:off x="9647532" y="2099734"/>
            <a:ext cx="2262246" cy="4064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FF6FC5F-A608-40B5-9891-1F089E803E0B}"/>
              </a:ext>
            </a:extLst>
          </p:cNvPr>
          <p:cNvSpPr/>
          <p:nvPr/>
        </p:nvSpPr>
        <p:spPr>
          <a:xfrm>
            <a:off x="9636243" y="3230048"/>
            <a:ext cx="2262246" cy="4064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12A927FF-D3A2-4F43-9B26-AAFF46C07948}"/>
              </a:ext>
            </a:extLst>
          </p:cNvPr>
          <p:cNvSpPr/>
          <p:nvPr/>
        </p:nvSpPr>
        <p:spPr>
          <a:xfrm>
            <a:off x="9636243" y="4360362"/>
            <a:ext cx="2262246" cy="4064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Slide Number Placeholder 1">
            <a:extLst>
              <a:ext uri="{FF2B5EF4-FFF2-40B4-BE49-F238E27FC236}">
                <a16:creationId xmlns:a16="http://schemas.microsoft.com/office/drawing/2014/main" id="{719E8DA2-AD24-4DCC-A4A4-EAC3AA9594F3}"/>
              </a:ext>
            </a:extLst>
          </p:cNvPr>
          <p:cNvSpPr txBox="1">
            <a:spLocks/>
          </p:cNvSpPr>
          <p:nvPr/>
        </p:nvSpPr>
        <p:spPr>
          <a:xfrm>
            <a:off x="11679277" y="29967"/>
            <a:ext cx="407276" cy="32799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61B7F212-26B6-4B4B-8252-3C6816E584C7}" type="slidenum">
              <a:rPr lang="en-US" sz="1400" b="1" smtClean="0">
                <a:solidFill>
                  <a:srgbClr val="714B22"/>
                </a:solidFill>
              </a:rPr>
              <a:pPr marL="0" indent="0">
                <a:buNone/>
              </a:pPr>
              <a:t>26</a:t>
            </a:fld>
            <a:endParaRPr lang="en-US" sz="1400" b="1" dirty="0">
              <a:solidFill>
                <a:srgbClr val="714B22"/>
              </a:solidFill>
            </a:endParaRPr>
          </a:p>
        </p:txBody>
      </p:sp>
      <p:grpSp>
        <p:nvGrpSpPr>
          <p:cNvPr id="29" name="Group 28">
            <a:extLst>
              <a:ext uri="{FF2B5EF4-FFF2-40B4-BE49-F238E27FC236}">
                <a16:creationId xmlns:a16="http://schemas.microsoft.com/office/drawing/2014/main" id="{FF30AB14-5C6F-420B-B8D7-BC2D5D0B252B}"/>
              </a:ext>
            </a:extLst>
          </p:cNvPr>
          <p:cNvGrpSpPr/>
          <p:nvPr/>
        </p:nvGrpSpPr>
        <p:grpSpPr>
          <a:xfrm>
            <a:off x="87067" y="6452900"/>
            <a:ext cx="2006049" cy="365760"/>
            <a:chOff x="87067" y="6452900"/>
            <a:chExt cx="2006049" cy="365760"/>
          </a:xfrm>
        </p:grpSpPr>
        <p:sp>
          <p:nvSpPr>
            <p:cNvPr id="30" name="Action Button: Go to Beginning 29">
              <a:hlinkClick r:id="" action="ppaction://hlinkshowjump?jump=firstslide" highlightClick="1"/>
              <a:extLst>
                <a:ext uri="{FF2B5EF4-FFF2-40B4-BE49-F238E27FC236}">
                  <a16:creationId xmlns:a16="http://schemas.microsoft.com/office/drawing/2014/main" id="{8736C72C-DB66-46A0-A665-7C6E712506D5}"/>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ction Button: Go Back or Previous 30">
              <a:hlinkClick r:id="" action="ppaction://hlinkshowjump?jump=previousslide" highlightClick="1"/>
              <a:extLst>
                <a:ext uri="{FF2B5EF4-FFF2-40B4-BE49-F238E27FC236}">
                  <a16:creationId xmlns:a16="http://schemas.microsoft.com/office/drawing/2014/main" id="{24E47BCB-861A-4C79-B8FA-E75A3153A44B}"/>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ction Button: Go Forward or Next 31">
              <a:hlinkClick r:id="" action="ppaction://hlinkshowjump?jump=nextslide" highlightClick="1"/>
              <a:extLst>
                <a:ext uri="{FF2B5EF4-FFF2-40B4-BE49-F238E27FC236}">
                  <a16:creationId xmlns:a16="http://schemas.microsoft.com/office/drawing/2014/main" id="{AD1CB129-652E-4A60-80AE-387AC091A8C6}"/>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ction Button: Go to End 32">
              <a:hlinkClick r:id="rId5" action="ppaction://hlinksldjump" highlightClick="1"/>
              <a:extLst>
                <a:ext uri="{FF2B5EF4-FFF2-40B4-BE49-F238E27FC236}">
                  <a16:creationId xmlns:a16="http://schemas.microsoft.com/office/drawing/2014/main" id="{86AF9BB8-0C41-4DD2-8224-85243DAFBD79}"/>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hlinkClick r:id="rId6"/>
              <a:extLst>
                <a:ext uri="{FF2B5EF4-FFF2-40B4-BE49-F238E27FC236}">
                  <a16:creationId xmlns:a16="http://schemas.microsoft.com/office/drawing/2014/main" id="{8B3277E5-57D9-41CE-BBFF-68A0D81F27F4}"/>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346430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B5261-700A-4CB3-B8E3-EA0198B926BE}"/>
              </a:ext>
            </a:extLst>
          </p:cNvPr>
          <p:cNvSpPr>
            <a:spLocks noGrp="1"/>
          </p:cNvSpPr>
          <p:nvPr>
            <p:ph type="title"/>
          </p:nvPr>
        </p:nvSpPr>
        <p:spPr>
          <a:xfrm>
            <a:off x="152400" y="198882"/>
            <a:ext cx="3837392" cy="663522"/>
          </a:xfrm>
        </p:spPr>
        <p:txBody>
          <a:bodyPr/>
          <a:lstStyle/>
          <a:p>
            <a:r>
              <a:rPr lang="en-US" sz="3200" dirty="0"/>
              <a:t>Change by Income Group - Lower Income</a:t>
            </a:r>
          </a:p>
        </p:txBody>
      </p:sp>
      <p:sp>
        <p:nvSpPr>
          <p:cNvPr id="3" name="Content Placeholder 2">
            <a:extLst>
              <a:ext uri="{FF2B5EF4-FFF2-40B4-BE49-F238E27FC236}">
                <a16:creationId xmlns:a16="http://schemas.microsoft.com/office/drawing/2014/main" id="{F6B3745E-C8DD-4B0D-AC99-18E011D4D798}"/>
              </a:ext>
            </a:extLst>
          </p:cNvPr>
          <p:cNvSpPr>
            <a:spLocks noGrp="1"/>
          </p:cNvSpPr>
          <p:nvPr>
            <p:ph idx="1"/>
          </p:nvPr>
        </p:nvSpPr>
        <p:spPr>
          <a:xfrm>
            <a:off x="42277" y="993050"/>
            <a:ext cx="4186031" cy="5817325"/>
          </a:xfrm>
        </p:spPr>
        <p:txBody>
          <a:bodyPr>
            <a:noAutofit/>
          </a:bodyPr>
          <a:lstStyle/>
          <a:p>
            <a:r>
              <a:rPr lang="en-US" sz="1600" dirty="0"/>
              <a:t>For age 25-44 lower income households Metroscope forecasts a shift from single-family owner-occupied to apartments and condos, especially for younger age groups. Also, many fewer in this age group are forecast to live in rental single-family housing.</a:t>
            </a:r>
          </a:p>
          <a:p>
            <a:r>
              <a:rPr lang="en-US" sz="1600" dirty="0"/>
              <a:t>This trend is more pronounced in the City.</a:t>
            </a:r>
          </a:p>
          <a:p>
            <a:r>
              <a:rPr lang="en-US" sz="1600" dirty="0"/>
              <a:t>For age 65+ households most reside in single-family owner-occupied in 2010 and are forecast to in 2035. </a:t>
            </a:r>
          </a:p>
          <a:p>
            <a:r>
              <a:rPr lang="en-US" sz="1600" dirty="0"/>
              <a:t>However, large increases in the number living in apartments and condos also is forecast, particularly for the City.</a:t>
            </a:r>
          </a:p>
          <a:p>
            <a:r>
              <a:rPr lang="en-US" sz="1600" dirty="0"/>
              <a:t>Clearly most of the shift of older households to apartments and condos is forecast to occur for lower income households. Skip back to the previous slide to compare.</a:t>
            </a:r>
          </a:p>
          <a:p>
            <a:r>
              <a:rPr lang="en-US" sz="1600" dirty="0"/>
              <a:t>This same analysis was attempted at the census tract and supertract levels of geography, but the results appeared unstable.</a:t>
            </a:r>
          </a:p>
        </p:txBody>
      </p:sp>
      <p:pic>
        <p:nvPicPr>
          <p:cNvPr id="5" name="Picture 4">
            <a:extLst>
              <a:ext uri="{FF2B5EF4-FFF2-40B4-BE49-F238E27FC236}">
                <a16:creationId xmlns:a16="http://schemas.microsoft.com/office/drawing/2014/main" id="{4382F8FB-3E40-4095-AA8C-06ED595E08A3}"/>
              </a:ext>
            </a:extLst>
          </p:cNvPr>
          <p:cNvPicPr>
            <a:picLocks noChangeAspect="1"/>
          </p:cNvPicPr>
          <p:nvPr/>
        </p:nvPicPr>
        <p:blipFill>
          <a:blip r:embed="rId4"/>
          <a:stretch>
            <a:fillRect/>
          </a:stretch>
        </p:blipFill>
        <p:spPr>
          <a:xfrm>
            <a:off x="4228309" y="377049"/>
            <a:ext cx="7955280" cy="6105895"/>
          </a:xfrm>
          <a:prstGeom prst="rect">
            <a:avLst/>
          </a:prstGeom>
        </p:spPr>
      </p:pic>
      <p:grpSp>
        <p:nvGrpSpPr>
          <p:cNvPr id="33" name="Group 32">
            <a:extLst>
              <a:ext uri="{FF2B5EF4-FFF2-40B4-BE49-F238E27FC236}">
                <a16:creationId xmlns:a16="http://schemas.microsoft.com/office/drawing/2014/main" id="{B6848909-B7E8-432F-AE2F-E72A63B65C0A}"/>
              </a:ext>
            </a:extLst>
          </p:cNvPr>
          <p:cNvGrpSpPr/>
          <p:nvPr/>
        </p:nvGrpSpPr>
        <p:grpSpPr>
          <a:xfrm>
            <a:off x="5328840" y="5602028"/>
            <a:ext cx="5274746" cy="718457"/>
            <a:chOff x="5093073" y="5908736"/>
            <a:chExt cx="5274746" cy="718457"/>
          </a:xfrm>
        </p:grpSpPr>
        <p:sp>
          <p:nvSpPr>
            <p:cNvPr id="8" name="Rectangle 7">
              <a:extLst>
                <a:ext uri="{FF2B5EF4-FFF2-40B4-BE49-F238E27FC236}">
                  <a16:creationId xmlns:a16="http://schemas.microsoft.com/office/drawing/2014/main" id="{A8E51A4A-CB70-4597-B6C5-AA5165F71D62}"/>
                </a:ext>
              </a:extLst>
            </p:cNvPr>
            <p:cNvSpPr/>
            <p:nvPr/>
          </p:nvSpPr>
          <p:spPr>
            <a:xfrm>
              <a:off x="5093073" y="5908736"/>
              <a:ext cx="393815" cy="71845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532C843-8CDD-40C1-8870-0763BF03067B}"/>
                </a:ext>
              </a:extLst>
            </p:cNvPr>
            <p:cNvSpPr/>
            <p:nvPr/>
          </p:nvSpPr>
          <p:spPr>
            <a:xfrm>
              <a:off x="7096960" y="5908736"/>
              <a:ext cx="439561" cy="71845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0E08C5B-38D3-4F87-9DCF-855AA9738500}"/>
                </a:ext>
              </a:extLst>
            </p:cNvPr>
            <p:cNvSpPr/>
            <p:nvPr/>
          </p:nvSpPr>
          <p:spPr>
            <a:xfrm>
              <a:off x="9928258" y="5908736"/>
              <a:ext cx="439561" cy="71845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2C329939-B270-49C0-A87C-A364876A486F}"/>
              </a:ext>
            </a:extLst>
          </p:cNvPr>
          <p:cNvGrpSpPr/>
          <p:nvPr/>
        </p:nvGrpSpPr>
        <p:grpSpPr>
          <a:xfrm>
            <a:off x="4837585" y="5610877"/>
            <a:ext cx="5254625" cy="326342"/>
            <a:chOff x="4686979" y="5894833"/>
            <a:chExt cx="5225684" cy="351311"/>
          </a:xfrm>
        </p:grpSpPr>
        <p:sp>
          <p:nvSpPr>
            <p:cNvPr id="22" name="Rectangle 21">
              <a:extLst>
                <a:ext uri="{FF2B5EF4-FFF2-40B4-BE49-F238E27FC236}">
                  <a16:creationId xmlns:a16="http://schemas.microsoft.com/office/drawing/2014/main" id="{FD105749-1BBC-4EF4-9F60-11D71CEF8657}"/>
                </a:ext>
              </a:extLst>
            </p:cNvPr>
            <p:cNvSpPr/>
            <p:nvPr/>
          </p:nvSpPr>
          <p:spPr>
            <a:xfrm>
              <a:off x="4686979" y="5902036"/>
              <a:ext cx="412851" cy="312716"/>
            </a:xfrm>
            <a:prstGeom prst="rect">
              <a:avLst/>
            </a:prstGeom>
            <a:noFill/>
            <a:ln w="222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2CD042A2-5D17-437C-B0D1-57760586CC13}"/>
                </a:ext>
              </a:extLst>
            </p:cNvPr>
            <p:cNvSpPr/>
            <p:nvPr/>
          </p:nvSpPr>
          <p:spPr>
            <a:xfrm>
              <a:off x="6757626" y="5902036"/>
              <a:ext cx="362121" cy="312716"/>
            </a:xfrm>
            <a:prstGeom prst="rect">
              <a:avLst/>
            </a:prstGeom>
            <a:noFill/>
            <a:ln w="222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E169281-12B6-4635-8C04-6C9233E03A59}"/>
                </a:ext>
              </a:extLst>
            </p:cNvPr>
            <p:cNvSpPr/>
            <p:nvPr/>
          </p:nvSpPr>
          <p:spPr>
            <a:xfrm>
              <a:off x="9475523" y="5894833"/>
              <a:ext cx="437140" cy="351311"/>
            </a:xfrm>
            <a:prstGeom prst="rect">
              <a:avLst/>
            </a:prstGeom>
            <a:noFill/>
            <a:ln w="222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A5BB11B6-966B-484C-9F15-AEC2041B7A71}"/>
              </a:ext>
            </a:extLst>
          </p:cNvPr>
          <p:cNvGrpSpPr/>
          <p:nvPr/>
        </p:nvGrpSpPr>
        <p:grpSpPr>
          <a:xfrm>
            <a:off x="5758818" y="5617568"/>
            <a:ext cx="5299508" cy="328241"/>
            <a:chOff x="5548773" y="5893212"/>
            <a:chExt cx="5299508" cy="328241"/>
          </a:xfrm>
        </p:grpSpPr>
        <p:sp>
          <p:nvSpPr>
            <p:cNvPr id="23" name="Rectangle 22">
              <a:extLst>
                <a:ext uri="{FF2B5EF4-FFF2-40B4-BE49-F238E27FC236}">
                  <a16:creationId xmlns:a16="http://schemas.microsoft.com/office/drawing/2014/main" id="{6EC99273-55AC-41C1-ACEF-E5691669A104}"/>
                </a:ext>
              </a:extLst>
            </p:cNvPr>
            <p:cNvSpPr/>
            <p:nvPr/>
          </p:nvSpPr>
          <p:spPr>
            <a:xfrm>
              <a:off x="5548773" y="5893213"/>
              <a:ext cx="372834" cy="312716"/>
            </a:xfrm>
            <a:prstGeom prst="rect">
              <a:avLst/>
            </a:prstGeom>
            <a:noFill/>
            <a:ln w="2222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93909D8-2530-43E4-8F10-340486E37C7A}"/>
                </a:ext>
              </a:extLst>
            </p:cNvPr>
            <p:cNvSpPr/>
            <p:nvPr/>
          </p:nvSpPr>
          <p:spPr>
            <a:xfrm>
              <a:off x="7600868" y="5908737"/>
              <a:ext cx="362121" cy="312716"/>
            </a:xfrm>
            <a:prstGeom prst="rect">
              <a:avLst/>
            </a:prstGeom>
            <a:noFill/>
            <a:ln w="2222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CD89899-72E6-46B3-A496-1B3EB0AAD85D}"/>
                </a:ext>
              </a:extLst>
            </p:cNvPr>
            <p:cNvSpPr/>
            <p:nvPr/>
          </p:nvSpPr>
          <p:spPr>
            <a:xfrm>
              <a:off x="10408720" y="5893212"/>
              <a:ext cx="439561" cy="312716"/>
            </a:xfrm>
            <a:prstGeom prst="rect">
              <a:avLst/>
            </a:prstGeom>
            <a:noFill/>
            <a:ln w="2222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a:extLst>
              <a:ext uri="{FF2B5EF4-FFF2-40B4-BE49-F238E27FC236}">
                <a16:creationId xmlns:a16="http://schemas.microsoft.com/office/drawing/2014/main" id="{BDC9ECB5-4F9B-4419-AA13-66C973F54CD0}"/>
              </a:ext>
            </a:extLst>
          </p:cNvPr>
          <p:cNvSpPr/>
          <p:nvPr/>
        </p:nvSpPr>
        <p:spPr>
          <a:xfrm>
            <a:off x="10154431" y="2240321"/>
            <a:ext cx="412520" cy="749218"/>
          </a:xfrm>
          <a:prstGeom prst="rect">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E8220841-FFD5-4C71-815F-CE630E6C85FC}"/>
              </a:ext>
            </a:extLst>
          </p:cNvPr>
          <p:cNvGrpSpPr/>
          <p:nvPr/>
        </p:nvGrpSpPr>
        <p:grpSpPr>
          <a:xfrm>
            <a:off x="9707511" y="2236802"/>
            <a:ext cx="1350815" cy="761097"/>
            <a:chOff x="9538161" y="2484138"/>
            <a:chExt cx="1350815" cy="761097"/>
          </a:xfrm>
        </p:grpSpPr>
        <p:sp>
          <p:nvSpPr>
            <p:cNvPr id="17" name="Rectangle 16">
              <a:extLst>
                <a:ext uri="{FF2B5EF4-FFF2-40B4-BE49-F238E27FC236}">
                  <a16:creationId xmlns:a16="http://schemas.microsoft.com/office/drawing/2014/main" id="{5357D58A-6E49-4BEB-B68F-C81ECAAF8BE4}"/>
                </a:ext>
              </a:extLst>
            </p:cNvPr>
            <p:cNvSpPr/>
            <p:nvPr/>
          </p:nvSpPr>
          <p:spPr>
            <a:xfrm>
              <a:off x="9538161" y="2495427"/>
              <a:ext cx="433936" cy="749808"/>
            </a:xfrm>
            <a:prstGeom prst="rect">
              <a:avLst/>
            </a:prstGeom>
            <a:noFill/>
            <a:ln w="2222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BF7B4BA9-5DDF-4B8B-A550-7759F6326A5C}"/>
                </a:ext>
              </a:extLst>
            </p:cNvPr>
            <p:cNvSpPr/>
            <p:nvPr/>
          </p:nvSpPr>
          <p:spPr>
            <a:xfrm>
              <a:off x="10476456" y="2484138"/>
              <a:ext cx="412520" cy="749218"/>
            </a:xfrm>
            <a:prstGeom prst="rect">
              <a:avLst/>
            </a:prstGeom>
            <a:noFill/>
            <a:ln w="2222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Rectangle 18">
            <a:extLst>
              <a:ext uri="{FF2B5EF4-FFF2-40B4-BE49-F238E27FC236}">
                <a16:creationId xmlns:a16="http://schemas.microsoft.com/office/drawing/2014/main" id="{5D93656F-57DE-4F2F-8064-86FABFF42BCD}"/>
              </a:ext>
            </a:extLst>
          </p:cNvPr>
          <p:cNvSpPr/>
          <p:nvPr/>
        </p:nvSpPr>
        <p:spPr>
          <a:xfrm>
            <a:off x="11058326" y="2236802"/>
            <a:ext cx="412520" cy="749218"/>
          </a:xfrm>
          <a:prstGeom prst="rect">
            <a:avLst/>
          </a:prstGeom>
          <a:noFill/>
          <a:ln w="222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B2BB37CF-2082-4F2B-B3CF-C44C93FF324A}"/>
              </a:ext>
            </a:extLst>
          </p:cNvPr>
          <p:cNvCxnSpPr>
            <a:cxnSpLocks/>
          </p:cNvCxnSpPr>
          <p:nvPr/>
        </p:nvCxnSpPr>
        <p:spPr>
          <a:xfrm flipH="1">
            <a:off x="9673644" y="2509810"/>
            <a:ext cx="1828800" cy="1158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7" name="Slide Number Placeholder 1">
            <a:extLst>
              <a:ext uri="{FF2B5EF4-FFF2-40B4-BE49-F238E27FC236}">
                <a16:creationId xmlns:a16="http://schemas.microsoft.com/office/drawing/2014/main" id="{488B3F54-448F-4C32-ABBF-2401196C96F9}"/>
              </a:ext>
            </a:extLst>
          </p:cNvPr>
          <p:cNvSpPr txBox="1">
            <a:spLocks/>
          </p:cNvSpPr>
          <p:nvPr/>
        </p:nvSpPr>
        <p:spPr>
          <a:xfrm>
            <a:off x="11679277" y="29967"/>
            <a:ext cx="407276" cy="32799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61B7F212-26B6-4B4B-8252-3C6816E584C7}" type="slidenum">
              <a:rPr lang="en-US" sz="1400" b="1" smtClean="0">
                <a:solidFill>
                  <a:srgbClr val="714B22"/>
                </a:solidFill>
              </a:rPr>
              <a:pPr marL="0" indent="0">
                <a:buNone/>
              </a:pPr>
              <a:t>27</a:t>
            </a:fld>
            <a:endParaRPr lang="en-US" sz="1400" b="1" dirty="0">
              <a:solidFill>
                <a:srgbClr val="714B22"/>
              </a:solidFill>
            </a:endParaRPr>
          </a:p>
        </p:txBody>
      </p:sp>
      <p:grpSp>
        <p:nvGrpSpPr>
          <p:cNvPr id="38" name="Group 37">
            <a:extLst>
              <a:ext uri="{FF2B5EF4-FFF2-40B4-BE49-F238E27FC236}">
                <a16:creationId xmlns:a16="http://schemas.microsoft.com/office/drawing/2014/main" id="{9E140C02-7766-40E5-ACDB-CB75527C659B}"/>
              </a:ext>
            </a:extLst>
          </p:cNvPr>
          <p:cNvGrpSpPr/>
          <p:nvPr/>
        </p:nvGrpSpPr>
        <p:grpSpPr>
          <a:xfrm>
            <a:off x="87067" y="6452900"/>
            <a:ext cx="2006049" cy="365760"/>
            <a:chOff x="87067" y="6452900"/>
            <a:chExt cx="2006049" cy="365760"/>
          </a:xfrm>
        </p:grpSpPr>
        <p:sp>
          <p:nvSpPr>
            <p:cNvPr id="39" name="Action Button: Go to Beginning 38">
              <a:hlinkClick r:id="" action="ppaction://hlinkshowjump?jump=firstslide" highlightClick="1"/>
              <a:extLst>
                <a:ext uri="{FF2B5EF4-FFF2-40B4-BE49-F238E27FC236}">
                  <a16:creationId xmlns:a16="http://schemas.microsoft.com/office/drawing/2014/main" id="{8E02A96B-4275-4D7B-95FB-1D9E0D81517B}"/>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ction Button: Go Back or Previous 39">
              <a:hlinkClick r:id="" action="ppaction://hlinkshowjump?jump=previousslide" highlightClick="1"/>
              <a:extLst>
                <a:ext uri="{FF2B5EF4-FFF2-40B4-BE49-F238E27FC236}">
                  <a16:creationId xmlns:a16="http://schemas.microsoft.com/office/drawing/2014/main" id="{D1AD8C65-BEE6-4964-B267-8E89D2CE8588}"/>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ction Button: Go Forward or Next 40">
              <a:hlinkClick r:id="" action="ppaction://hlinkshowjump?jump=nextslide" highlightClick="1"/>
              <a:extLst>
                <a:ext uri="{FF2B5EF4-FFF2-40B4-BE49-F238E27FC236}">
                  <a16:creationId xmlns:a16="http://schemas.microsoft.com/office/drawing/2014/main" id="{F03AC106-8A20-407B-8C1A-C5E982BF9636}"/>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ction Button: Go to End 41">
              <a:hlinkClick r:id="rId5" action="ppaction://hlinksldjump" highlightClick="1"/>
              <a:extLst>
                <a:ext uri="{FF2B5EF4-FFF2-40B4-BE49-F238E27FC236}">
                  <a16:creationId xmlns:a16="http://schemas.microsoft.com/office/drawing/2014/main" id="{4D96B39E-FAFF-4CB2-AF9D-778D98C4A8B2}"/>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hlinkClick r:id="rId6"/>
              <a:extLst>
                <a:ext uri="{FF2B5EF4-FFF2-40B4-BE49-F238E27FC236}">
                  <a16:creationId xmlns:a16="http://schemas.microsoft.com/office/drawing/2014/main" id="{C7581865-CCE8-42D4-9485-9E09412EBCB0}"/>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181261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subTnLst>
                                    <p:set>
                                      <p:cBhvr override="childStyle">
                                        <p:cTn dur="1" fill="hold" display="0" masterRel="nextClick" afterEffect="1"/>
                                        <p:tgtEl>
                                          <p:spTgt spid="33"/>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subTnLst>
                                    <p:set>
                                      <p:cBhvr override="childStyle">
                                        <p:cTn dur="1" fill="hold" display="0" masterRel="nextClick" afterEffect="1"/>
                                        <p:tgtEl>
                                          <p:spTgt spid="31"/>
                                        </p:tgtEl>
                                        <p:attrNameLst>
                                          <p:attrName>style.visibility</p:attrName>
                                        </p:attrNameLst>
                                      </p:cBhvr>
                                      <p:to>
                                        <p:strVal val="hidden"/>
                                      </p:to>
                                    </p:set>
                                  </p:sub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Map&#10;&#10;Description automatically generated">
            <a:extLst>
              <a:ext uri="{FF2B5EF4-FFF2-40B4-BE49-F238E27FC236}">
                <a16:creationId xmlns:a16="http://schemas.microsoft.com/office/drawing/2014/main" id="{CC3EBD92-F48D-4EF1-A03F-225B88736C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3147" y="-32328"/>
            <a:ext cx="6858000" cy="6858000"/>
          </a:xfrm>
          <a:prstGeom prst="rect">
            <a:avLst/>
          </a:prstGeom>
        </p:spPr>
      </p:pic>
      <p:pic>
        <p:nvPicPr>
          <p:cNvPr id="11" name="Picture 10" descr="Map&#10;&#10;Description automatically generated">
            <a:extLst>
              <a:ext uri="{FF2B5EF4-FFF2-40B4-BE49-F238E27FC236}">
                <a16:creationId xmlns:a16="http://schemas.microsoft.com/office/drawing/2014/main" id="{793B1934-4457-4A82-B826-EF81248A9C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93147" y="-32328"/>
            <a:ext cx="6858000" cy="6858000"/>
          </a:xfrm>
          <a:prstGeom prst="rect">
            <a:avLst/>
          </a:prstGeom>
        </p:spPr>
      </p:pic>
      <p:pic>
        <p:nvPicPr>
          <p:cNvPr id="7" name="Picture 6" descr="Map&#10;&#10;Description automatically generated">
            <a:extLst>
              <a:ext uri="{FF2B5EF4-FFF2-40B4-BE49-F238E27FC236}">
                <a16:creationId xmlns:a16="http://schemas.microsoft.com/office/drawing/2014/main" id="{B989C75F-AEC8-44EA-9CEC-F5837D3343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93147" y="-32328"/>
            <a:ext cx="6858000" cy="6858000"/>
          </a:xfrm>
          <a:prstGeom prst="rect">
            <a:avLst/>
          </a:prstGeom>
        </p:spPr>
      </p:pic>
      <p:pic>
        <p:nvPicPr>
          <p:cNvPr id="9" name="Picture 8" descr="Map&#10;&#10;Description automatically generated">
            <a:extLst>
              <a:ext uri="{FF2B5EF4-FFF2-40B4-BE49-F238E27FC236}">
                <a16:creationId xmlns:a16="http://schemas.microsoft.com/office/drawing/2014/main" id="{F8FA5409-0085-4216-B473-3FC12C47E5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93147" y="-32328"/>
            <a:ext cx="6858000" cy="6858000"/>
          </a:xfrm>
          <a:prstGeom prst="rect">
            <a:avLst/>
          </a:prstGeom>
        </p:spPr>
      </p:pic>
      <p:pic>
        <p:nvPicPr>
          <p:cNvPr id="19" name="Picture 18" descr="Map&#10;&#10;Description automatically generated">
            <a:extLst>
              <a:ext uri="{FF2B5EF4-FFF2-40B4-BE49-F238E27FC236}">
                <a16:creationId xmlns:a16="http://schemas.microsoft.com/office/drawing/2014/main" id="{36257175-13B4-4D06-B85B-7D7FA479D4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93147" y="-32328"/>
            <a:ext cx="6858000" cy="6858000"/>
          </a:xfrm>
          <a:prstGeom prst="rect">
            <a:avLst/>
          </a:prstGeom>
        </p:spPr>
      </p:pic>
      <p:pic>
        <p:nvPicPr>
          <p:cNvPr id="20" name="Picture 19" descr="Map&#10;&#10;Description automatically generated">
            <a:extLst>
              <a:ext uri="{FF2B5EF4-FFF2-40B4-BE49-F238E27FC236}">
                <a16:creationId xmlns:a16="http://schemas.microsoft.com/office/drawing/2014/main" id="{FDFAAEDE-B1E4-4BAA-B238-4DF67B93C6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93147" y="-32328"/>
            <a:ext cx="6858000" cy="6858000"/>
          </a:xfrm>
          <a:prstGeom prst="rect">
            <a:avLst/>
          </a:prstGeom>
        </p:spPr>
      </p:pic>
      <p:sp>
        <p:nvSpPr>
          <p:cNvPr id="14" name="Title 13">
            <a:extLst>
              <a:ext uri="{FF2B5EF4-FFF2-40B4-BE49-F238E27FC236}">
                <a16:creationId xmlns:a16="http://schemas.microsoft.com/office/drawing/2014/main" id="{285571E2-38F8-4A0A-A2BE-F759536D8191}"/>
              </a:ext>
            </a:extLst>
          </p:cNvPr>
          <p:cNvSpPr>
            <a:spLocks noGrp="1"/>
          </p:cNvSpPr>
          <p:nvPr>
            <p:ph type="title"/>
          </p:nvPr>
        </p:nvSpPr>
        <p:spPr/>
        <p:txBody>
          <a:bodyPr/>
          <a:lstStyle/>
          <a:p>
            <a:r>
              <a:rPr lang="en-US" sz="3200" dirty="0"/>
              <a:t>Map of Tract Level Metroscope Forecast</a:t>
            </a:r>
          </a:p>
        </p:txBody>
      </p:sp>
      <p:sp>
        <p:nvSpPr>
          <p:cNvPr id="15" name="Content Placeholder 14">
            <a:extLst>
              <a:ext uri="{FF2B5EF4-FFF2-40B4-BE49-F238E27FC236}">
                <a16:creationId xmlns:a16="http://schemas.microsoft.com/office/drawing/2014/main" id="{8D843EB7-CF4C-4ACB-9878-D4593356A022}"/>
              </a:ext>
            </a:extLst>
          </p:cNvPr>
          <p:cNvSpPr>
            <a:spLocks noGrp="1"/>
          </p:cNvSpPr>
          <p:nvPr>
            <p:ph idx="1"/>
          </p:nvPr>
        </p:nvSpPr>
        <p:spPr>
          <a:xfrm>
            <a:off x="140853" y="1062102"/>
            <a:ext cx="4878408" cy="5817325"/>
          </a:xfrm>
        </p:spPr>
        <p:txBody>
          <a:bodyPr/>
          <a:lstStyle/>
          <a:p>
            <a:r>
              <a:rPr lang="en-US" sz="1600" dirty="0"/>
              <a:t>These maps show the results of a Metroscope Medium forecast for 2035 for census tracts. The four maps use the same classes and color schemes. Green colored areas are forecast to have fewer persons for the population associated with the age of the householder. Shades of beige to brown show growth.</a:t>
            </a:r>
          </a:p>
          <a:p>
            <a:r>
              <a:rPr lang="en-US" sz="1600" b="1" dirty="0"/>
              <a:t>Age 25-44</a:t>
            </a:r>
            <a:r>
              <a:rPr lang="en-US" sz="1600" dirty="0"/>
              <a:t>. Growth is forecast for the west, downtown, and inner east sides of Portland and for outer suburbs.</a:t>
            </a:r>
          </a:p>
          <a:p>
            <a:r>
              <a:rPr lang="en-US" sz="1600" b="1" dirty="0"/>
              <a:t>Age 45-54</a:t>
            </a:r>
            <a:r>
              <a:rPr lang="en-US" sz="1600" dirty="0"/>
              <a:t>. A generally similar pattern to the age 20-44 is shown.</a:t>
            </a:r>
          </a:p>
          <a:p>
            <a:r>
              <a:rPr lang="en-US" sz="1600" b="1" dirty="0"/>
              <a:t>Age 55-64. </a:t>
            </a:r>
            <a:r>
              <a:rPr lang="en-US" sz="1600" dirty="0"/>
              <a:t>Similar growth in the outer suburbs but more growth in the City.</a:t>
            </a:r>
          </a:p>
          <a:p>
            <a:r>
              <a:rPr lang="en-US" sz="1600" b="1" dirty="0"/>
              <a:t>Age 65+</a:t>
            </a:r>
            <a:r>
              <a:rPr lang="en-US" sz="1600" dirty="0"/>
              <a:t>. Growth everywhere in the Metro Area but compressed at upper end of the legend.</a:t>
            </a:r>
          </a:p>
          <a:p>
            <a:r>
              <a:rPr lang="en-US" sz="1600" b="1" dirty="0"/>
              <a:t>Different class intervals and colors. </a:t>
            </a:r>
            <a:r>
              <a:rPr lang="en-US" sz="1600" dirty="0"/>
              <a:t>In Portland it shows growth in the Southeast and in a north-south corridor from Interstate down through Hillsdale-Multnomah-</a:t>
            </a:r>
            <a:r>
              <a:rPr lang="en-US" sz="1600" dirty="0" err="1"/>
              <a:t>Barbur</a:t>
            </a:r>
            <a:r>
              <a:rPr lang="en-US" sz="1600" dirty="0">
                <a:hlinkClick r:id="rId10" action="ppaction://hlinksldjump"/>
              </a:rPr>
              <a:t> </a:t>
            </a:r>
            <a:r>
              <a:rPr lang="en-US" sz="1600" i="1" dirty="0">
                <a:solidFill>
                  <a:schemeClr val="accent1">
                    <a:lumMod val="50000"/>
                  </a:schemeClr>
                </a:solidFill>
                <a:hlinkClick r:id="rId10" action="ppaction://hlinksldjump"/>
              </a:rPr>
              <a:t>supertracts</a:t>
            </a:r>
            <a:r>
              <a:rPr lang="en-US" sz="1600" dirty="0"/>
              <a:t>. Growth is slower in the inner suburbs.</a:t>
            </a:r>
          </a:p>
          <a:p>
            <a:pPr marL="0" indent="0">
              <a:buNone/>
            </a:pPr>
            <a:endParaRPr lang="en-US" sz="1600" b="1" dirty="0"/>
          </a:p>
          <a:p>
            <a:endParaRPr lang="en-US" dirty="0"/>
          </a:p>
        </p:txBody>
      </p:sp>
      <p:sp>
        <p:nvSpPr>
          <p:cNvPr id="22" name="Slide Number Placeholder 1">
            <a:extLst>
              <a:ext uri="{FF2B5EF4-FFF2-40B4-BE49-F238E27FC236}">
                <a16:creationId xmlns:a16="http://schemas.microsoft.com/office/drawing/2014/main" id="{A7D88AF9-DAA0-42D9-A23F-4D9611501E60}"/>
              </a:ext>
            </a:extLst>
          </p:cNvPr>
          <p:cNvSpPr txBox="1">
            <a:spLocks/>
          </p:cNvSpPr>
          <p:nvPr/>
        </p:nvSpPr>
        <p:spPr>
          <a:xfrm>
            <a:off x="11679277" y="29967"/>
            <a:ext cx="407276" cy="32799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61B7F212-26B6-4B4B-8252-3C6816E584C7}" type="slidenum">
              <a:rPr lang="en-US" sz="1400" b="1" smtClean="0">
                <a:solidFill>
                  <a:srgbClr val="714B22"/>
                </a:solidFill>
              </a:rPr>
              <a:pPr marL="0" indent="0">
                <a:buNone/>
              </a:pPr>
              <a:t>28</a:t>
            </a:fld>
            <a:endParaRPr lang="en-US" sz="1400" b="1" dirty="0">
              <a:solidFill>
                <a:srgbClr val="714B22"/>
              </a:solidFill>
            </a:endParaRPr>
          </a:p>
        </p:txBody>
      </p:sp>
      <p:grpSp>
        <p:nvGrpSpPr>
          <p:cNvPr id="23" name="Group 22">
            <a:extLst>
              <a:ext uri="{FF2B5EF4-FFF2-40B4-BE49-F238E27FC236}">
                <a16:creationId xmlns:a16="http://schemas.microsoft.com/office/drawing/2014/main" id="{A3FE4255-E941-4B0B-BD4C-AFC1BF230FB5}"/>
              </a:ext>
            </a:extLst>
          </p:cNvPr>
          <p:cNvGrpSpPr/>
          <p:nvPr/>
        </p:nvGrpSpPr>
        <p:grpSpPr>
          <a:xfrm>
            <a:off x="87067" y="6452900"/>
            <a:ext cx="2006049" cy="365760"/>
            <a:chOff x="87067" y="6452900"/>
            <a:chExt cx="2006049" cy="365760"/>
          </a:xfrm>
        </p:grpSpPr>
        <p:sp>
          <p:nvSpPr>
            <p:cNvPr id="24" name="Action Button: Go to Beginning 23">
              <a:hlinkClick r:id="" action="ppaction://hlinkshowjump?jump=firstslide" highlightClick="1"/>
              <a:extLst>
                <a:ext uri="{FF2B5EF4-FFF2-40B4-BE49-F238E27FC236}">
                  <a16:creationId xmlns:a16="http://schemas.microsoft.com/office/drawing/2014/main" id="{3F9A9265-0D8F-4829-8231-F4142EDB44BF}"/>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ction Button: Go Back or Previous 24">
              <a:hlinkClick r:id="" action="ppaction://hlinkshowjump?jump=previousslide" highlightClick="1"/>
              <a:extLst>
                <a:ext uri="{FF2B5EF4-FFF2-40B4-BE49-F238E27FC236}">
                  <a16:creationId xmlns:a16="http://schemas.microsoft.com/office/drawing/2014/main" id="{3D2E83B0-D1D4-427B-A5B5-0A35F4B2E389}"/>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ction Button: Go Forward or Next 25">
              <a:hlinkClick r:id="" action="ppaction://hlinkshowjump?jump=nextslide" highlightClick="1"/>
              <a:extLst>
                <a:ext uri="{FF2B5EF4-FFF2-40B4-BE49-F238E27FC236}">
                  <a16:creationId xmlns:a16="http://schemas.microsoft.com/office/drawing/2014/main" id="{16D232CA-DAEA-4CE3-8D4E-403EF17DE6D1}"/>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ction Button: Go to End 26">
              <a:hlinkClick r:id="rId11" action="ppaction://hlinksldjump" highlightClick="1"/>
              <a:extLst>
                <a:ext uri="{FF2B5EF4-FFF2-40B4-BE49-F238E27FC236}">
                  <a16:creationId xmlns:a16="http://schemas.microsoft.com/office/drawing/2014/main" id="{292B74C8-07DC-49B2-80A4-543CCBB2EF0C}"/>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hlinkClick r:id="rId12"/>
              <a:extLst>
                <a:ext uri="{FF2B5EF4-FFF2-40B4-BE49-F238E27FC236}">
                  <a16:creationId xmlns:a16="http://schemas.microsoft.com/office/drawing/2014/main" id="{1917BE5A-8273-4793-ADC8-9E1E5D5EB5F2}"/>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171608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8B66F-D95A-4532-B96C-79D034E044EF}"/>
              </a:ext>
            </a:extLst>
          </p:cNvPr>
          <p:cNvSpPr>
            <a:spLocks noGrp="1"/>
          </p:cNvSpPr>
          <p:nvPr>
            <p:ph type="title"/>
          </p:nvPr>
        </p:nvSpPr>
        <p:spPr>
          <a:xfrm>
            <a:off x="2033654" y="463568"/>
            <a:ext cx="4376463" cy="663522"/>
          </a:xfrm>
        </p:spPr>
        <p:txBody>
          <a:bodyPr/>
          <a:lstStyle/>
          <a:p>
            <a:r>
              <a:rPr lang="en-US" sz="3200" dirty="0"/>
              <a:t>An Alternative Forecast: </a:t>
            </a:r>
            <a:br>
              <a:rPr lang="en-US" sz="3200" dirty="0"/>
            </a:br>
            <a:r>
              <a:rPr lang="en-US" sz="3200" dirty="0"/>
              <a:t>Hamilton-Perry Model</a:t>
            </a:r>
          </a:p>
        </p:txBody>
      </p:sp>
      <p:sp>
        <p:nvSpPr>
          <p:cNvPr id="3" name="Content Placeholder 2">
            <a:extLst>
              <a:ext uri="{FF2B5EF4-FFF2-40B4-BE49-F238E27FC236}">
                <a16:creationId xmlns:a16="http://schemas.microsoft.com/office/drawing/2014/main" id="{D554CC54-9F43-40F2-8AFE-76AA8D0DA110}"/>
              </a:ext>
            </a:extLst>
          </p:cNvPr>
          <p:cNvSpPr>
            <a:spLocks noGrp="1"/>
          </p:cNvSpPr>
          <p:nvPr>
            <p:ph idx="1"/>
          </p:nvPr>
        </p:nvSpPr>
        <p:spPr>
          <a:xfrm>
            <a:off x="6410117" y="1253341"/>
            <a:ext cx="5422695" cy="5621868"/>
          </a:xfrm>
        </p:spPr>
        <p:txBody>
          <a:bodyPr>
            <a:normAutofit/>
          </a:bodyPr>
          <a:lstStyle/>
          <a:p>
            <a:r>
              <a:rPr lang="en-US" sz="1600" dirty="0"/>
              <a:t>Metroscope and Hamilton-Perry operate on slightly different currency. Metroscope provides a forecast of households by age and Hamilton-Perry provides a forecast of persons by age. Specifically for the age 65+ population, Metroscope forecasts the number of persons living in households where the householder is age 65+ and the Hamilton-Perry model forecasts the number of persons age 65+.</a:t>
            </a:r>
          </a:p>
          <a:p>
            <a:r>
              <a:rPr lang="en-US" sz="1600" dirty="0"/>
              <a:t>A weakness of the Hamilton-Perry model as applied here is that it is based on the 2000-2010 population data. This period includes the Great Recession, but not the recovery, since which has experienced a boom in multi-family housing construction in the City. Also, after 2010 there was an influx of younger households moving to the City. </a:t>
            </a:r>
          </a:p>
          <a:p>
            <a:r>
              <a:rPr lang="en-US" sz="1600" dirty="0"/>
              <a:t>However, the Hamilton-Perry model should perform well for the age 65+ population as many of them were in their 40’s and 50’s in 2010, the beginning of the forecast period, and most are likely to remain in the same residence through past their 60’s.</a:t>
            </a:r>
          </a:p>
          <a:p>
            <a:r>
              <a:rPr lang="en-US" sz="1600" dirty="0"/>
              <a:t>If the Hamilton-Perry model were to be run based on the 2020 census data it would include the post-recession experience and might produce different results, but perhaps not for the age 65+ population.</a:t>
            </a:r>
          </a:p>
          <a:p>
            <a:endParaRPr lang="en-US" dirty="0"/>
          </a:p>
        </p:txBody>
      </p:sp>
      <p:sp>
        <p:nvSpPr>
          <p:cNvPr id="5" name="Content Placeholder 2">
            <a:extLst>
              <a:ext uri="{FF2B5EF4-FFF2-40B4-BE49-F238E27FC236}">
                <a16:creationId xmlns:a16="http://schemas.microsoft.com/office/drawing/2014/main" id="{6D8E66EE-1ABD-405E-BC09-A14C38BE1EE1}"/>
              </a:ext>
            </a:extLst>
          </p:cNvPr>
          <p:cNvSpPr txBox="1">
            <a:spLocks/>
          </p:cNvSpPr>
          <p:nvPr/>
        </p:nvSpPr>
        <p:spPr>
          <a:xfrm>
            <a:off x="1840841" y="1260979"/>
            <a:ext cx="4648789" cy="56218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A second population forecast is provided here using a simplified version of the cohort-component model known as the Hamilton-Perry model. We use it as a simple trend model to compare with the Metroscope forecast.</a:t>
            </a:r>
          </a:p>
          <a:p>
            <a:r>
              <a:rPr lang="en-US" sz="1600" dirty="0"/>
              <a:t>The cohort-component model starts with a beginning population by age and sex and forecasts subsequent populations by adding births, and net migrants, and subtracting deaths.  The Hamilton-Perry model does not require estimates of births, deaths, and migration but extrapolates trends from age/sex data for two points in time. It requires little judgement on the part of the modeler.</a:t>
            </a:r>
          </a:p>
          <a:p>
            <a:r>
              <a:rPr lang="en-US" sz="1600" dirty="0"/>
              <a:t>For this model we use age/sex data for census tracts as reported in the 2000 and 2010 censuses. We use data for persons residing in households and exclude those in group quarters such as nursing homes, prisons, and college dormitories. Group quarters populations are driven by other factors than the local housing market. (Note: While not explicitly stated, it appears that the Metroscope model also excludes the group quarters population.)</a:t>
            </a:r>
          </a:p>
          <a:p>
            <a:endParaRPr lang="en-US" dirty="0"/>
          </a:p>
          <a:p>
            <a:endParaRPr lang="en-US" dirty="0"/>
          </a:p>
        </p:txBody>
      </p:sp>
      <p:sp>
        <p:nvSpPr>
          <p:cNvPr id="6" name="Content Placeholder 4">
            <a:extLst>
              <a:ext uri="{FF2B5EF4-FFF2-40B4-BE49-F238E27FC236}">
                <a16:creationId xmlns:a16="http://schemas.microsoft.com/office/drawing/2014/main" id="{F20ED9D1-223A-4B84-8902-CB6EB37808CA}"/>
              </a:ext>
            </a:extLst>
          </p:cNvPr>
          <p:cNvSpPr txBox="1">
            <a:spLocks/>
          </p:cNvSpPr>
          <p:nvPr/>
        </p:nvSpPr>
        <p:spPr>
          <a:xfrm>
            <a:off x="201750" y="1259968"/>
            <a:ext cx="1290510" cy="3471886"/>
          </a:xfrm>
          <a:prstGeom prst="rec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Table of Contents</a:t>
            </a:r>
            <a:endParaRPr lang="en-US" b="1" dirty="0">
              <a:hlinkClick r:id="rId4" action="ppaction://hlinksldjump"/>
            </a:endParaRPr>
          </a:p>
          <a:p>
            <a:r>
              <a:rPr lang="en-US" dirty="0">
                <a:hlinkClick r:id="rId5" action="ppaction://hlinksldjump"/>
              </a:rPr>
              <a:t>First page</a:t>
            </a:r>
            <a:endParaRPr lang="en-US" dirty="0">
              <a:hlinkClick r:id="rId4" action="ppaction://hlinksldjump"/>
            </a:endParaRPr>
          </a:p>
          <a:p>
            <a:r>
              <a:rPr lang="en-US" dirty="0">
                <a:hlinkClick r:id="rId4" action="ppaction://hlinksldjump"/>
              </a:rPr>
              <a:t>Portland and comparison cities</a:t>
            </a:r>
            <a:endParaRPr lang="en-US" dirty="0"/>
          </a:p>
          <a:p>
            <a:r>
              <a:rPr lang="en-US" dirty="0">
                <a:hlinkClick r:id="rId6" action="ppaction://hlinksldjump"/>
              </a:rPr>
              <a:t>Migration and characteristics of movers</a:t>
            </a:r>
            <a:endParaRPr lang="en-US" dirty="0"/>
          </a:p>
          <a:p>
            <a:r>
              <a:rPr lang="en-US" dirty="0">
                <a:hlinkClick r:id="rId7" action="ppaction://hlinksldjump"/>
              </a:rPr>
              <a:t>Population and households</a:t>
            </a:r>
            <a:endParaRPr lang="en-US" dirty="0"/>
          </a:p>
          <a:p>
            <a:r>
              <a:rPr lang="en-US" dirty="0">
                <a:hlinkClick r:id="rId8" action="ppaction://hlinksldjump"/>
              </a:rPr>
              <a:t>The Metroscope model</a:t>
            </a:r>
            <a:endParaRPr lang="en-US" dirty="0"/>
          </a:p>
          <a:p>
            <a:r>
              <a:rPr lang="en-US" dirty="0">
                <a:hlinkClick r:id="rId9" action="ppaction://hlinksldjump"/>
              </a:rPr>
              <a:t>An alternative population forecast</a:t>
            </a:r>
            <a:endParaRPr lang="en-US" dirty="0"/>
          </a:p>
          <a:p>
            <a:r>
              <a:rPr lang="en-US" dirty="0">
                <a:hlinkClick r:id="rId10" action="ppaction://hlinksldjump"/>
              </a:rPr>
              <a:t>Comparing  the two forecasts</a:t>
            </a:r>
            <a:endParaRPr lang="en-US" dirty="0"/>
          </a:p>
          <a:p>
            <a:endParaRPr lang="en-US" dirty="0"/>
          </a:p>
          <a:p>
            <a:endParaRPr lang="en-US" dirty="0"/>
          </a:p>
        </p:txBody>
      </p:sp>
      <p:sp>
        <p:nvSpPr>
          <p:cNvPr id="7" name="Slide Number Placeholder 1">
            <a:extLst>
              <a:ext uri="{FF2B5EF4-FFF2-40B4-BE49-F238E27FC236}">
                <a16:creationId xmlns:a16="http://schemas.microsoft.com/office/drawing/2014/main" id="{02085A44-067B-4999-8FC4-4B6D4CDFD1A3}"/>
              </a:ext>
            </a:extLst>
          </p:cNvPr>
          <p:cNvSpPr txBox="1">
            <a:spLocks/>
          </p:cNvSpPr>
          <p:nvPr/>
        </p:nvSpPr>
        <p:spPr>
          <a:xfrm>
            <a:off x="11679277" y="29967"/>
            <a:ext cx="407276" cy="32799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61B7F212-26B6-4B4B-8252-3C6816E584C7}" type="slidenum">
              <a:rPr lang="en-US" sz="1400" b="1" smtClean="0">
                <a:solidFill>
                  <a:srgbClr val="714B22"/>
                </a:solidFill>
              </a:rPr>
              <a:pPr marL="0" indent="0">
                <a:buNone/>
              </a:pPr>
              <a:t>29</a:t>
            </a:fld>
            <a:endParaRPr lang="en-US" sz="1400" b="1" dirty="0">
              <a:solidFill>
                <a:srgbClr val="714B22"/>
              </a:solidFill>
            </a:endParaRPr>
          </a:p>
        </p:txBody>
      </p:sp>
      <p:grpSp>
        <p:nvGrpSpPr>
          <p:cNvPr id="14" name="Group 13">
            <a:extLst>
              <a:ext uri="{FF2B5EF4-FFF2-40B4-BE49-F238E27FC236}">
                <a16:creationId xmlns:a16="http://schemas.microsoft.com/office/drawing/2014/main" id="{AA1F46EC-D111-421E-86F7-4780518DB37F}"/>
              </a:ext>
            </a:extLst>
          </p:cNvPr>
          <p:cNvGrpSpPr/>
          <p:nvPr/>
        </p:nvGrpSpPr>
        <p:grpSpPr>
          <a:xfrm>
            <a:off x="87067" y="6452900"/>
            <a:ext cx="2006049" cy="365760"/>
            <a:chOff x="87067" y="6452900"/>
            <a:chExt cx="2006049" cy="365760"/>
          </a:xfrm>
        </p:grpSpPr>
        <p:sp>
          <p:nvSpPr>
            <p:cNvPr id="15" name="Action Button: Go to Beginning 14">
              <a:hlinkClick r:id="" action="ppaction://hlinkshowjump?jump=firstslide" highlightClick="1"/>
              <a:extLst>
                <a:ext uri="{FF2B5EF4-FFF2-40B4-BE49-F238E27FC236}">
                  <a16:creationId xmlns:a16="http://schemas.microsoft.com/office/drawing/2014/main" id="{83D92265-878B-419D-B796-9720311A0602}"/>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Go Back or Previous 15">
              <a:hlinkClick r:id="" action="ppaction://hlinkshowjump?jump=previousslide" highlightClick="1"/>
              <a:extLst>
                <a:ext uri="{FF2B5EF4-FFF2-40B4-BE49-F238E27FC236}">
                  <a16:creationId xmlns:a16="http://schemas.microsoft.com/office/drawing/2014/main" id="{B8BEDF83-E93C-46D6-B798-7942CF8599BE}"/>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Go Forward or Next 16">
              <a:hlinkClick r:id="" action="ppaction://hlinkshowjump?jump=nextslide" highlightClick="1"/>
              <a:extLst>
                <a:ext uri="{FF2B5EF4-FFF2-40B4-BE49-F238E27FC236}">
                  <a16:creationId xmlns:a16="http://schemas.microsoft.com/office/drawing/2014/main" id="{AC25989E-F39C-461F-8D82-EF81A742D222}"/>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to End 17">
              <a:hlinkClick r:id="rId11" action="ppaction://hlinksldjump" highlightClick="1"/>
              <a:extLst>
                <a:ext uri="{FF2B5EF4-FFF2-40B4-BE49-F238E27FC236}">
                  <a16:creationId xmlns:a16="http://schemas.microsoft.com/office/drawing/2014/main" id="{613D9904-ECF9-4D6D-B4B6-A68053E50018}"/>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12"/>
              <a:extLst>
                <a:ext uri="{FF2B5EF4-FFF2-40B4-BE49-F238E27FC236}">
                  <a16:creationId xmlns:a16="http://schemas.microsoft.com/office/drawing/2014/main" id="{7D466BC3-CCCB-4319-A1F4-538D96CDD361}"/>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261464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6096000" y="88727"/>
            <a:ext cx="5810250" cy="6105525"/>
          </a:xfrm>
          <a:prstGeom prst="rect">
            <a:avLst/>
          </a:prstGeom>
        </p:spPr>
      </p:pic>
      <p:sp>
        <p:nvSpPr>
          <p:cNvPr id="7" name="TextBox 6"/>
          <p:cNvSpPr txBox="1"/>
          <p:nvPr/>
        </p:nvSpPr>
        <p:spPr>
          <a:xfrm>
            <a:off x="6273299" y="6279920"/>
            <a:ext cx="3255100" cy="461665"/>
          </a:xfrm>
          <a:prstGeom prst="rect">
            <a:avLst/>
          </a:prstGeom>
          <a:noFill/>
        </p:spPr>
        <p:txBody>
          <a:bodyPr wrap="square" rtlCol="0">
            <a:spAutoFit/>
          </a:bodyPr>
          <a:lstStyle/>
          <a:p>
            <a:r>
              <a:rPr lang="en-US" sz="1200" dirty="0"/>
              <a:t>Sources: Decennial Census 2000  table P001, 2010 table P1,  ACS 2017 5-year table B01003.</a:t>
            </a:r>
          </a:p>
        </p:txBody>
      </p:sp>
      <p:sp>
        <p:nvSpPr>
          <p:cNvPr id="8" name="Title 7"/>
          <p:cNvSpPr>
            <a:spLocks noGrp="1"/>
          </p:cNvSpPr>
          <p:nvPr>
            <p:ph type="title"/>
          </p:nvPr>
        </p:nvSpPr>
        <p:spPr>
          <a:xfrm>
            <a:off x="1235525" y="194463"/>
            <a:ext cx="4376463" cy="663522"/>
          </a:xfrm>
        </p:spPr>
        <p:txBody>
          <a:bodyPr>
            <a:noAutofit/>
          </a:bodyPr>
          <a:lstStyle/>
          <a:p>
            <a:r>
              <a:rPr lang="en-US" sz="3200" b="1" dirty="0"/>
              <a:t>Portland a Mid-sized City</a:t>
            </a:r>
          </a:p>
        </p:txBody>
      </p:sp>
      <p:sp>
        <p:nvSpPr>
          <p:cNvPr id="9" name="Content Placeholder 8"/>
          <p:cNvSpPr>
            <a:spLocks noGrp="1"/>
          </p:cNvSpPr>
          <p:nvPr>
            <p:ph idx="1"/>
          </p:nvPr>
        </p:nvSpPr>
        <p:spPr>
          <a:xfrm>
            <a:off x="978018" y="846212"/>
            <a:ext cx="4891475" cy="4284953"/>
          </a:xfrm>
        </p:spPr>
        <p:txBody>
          <a:bodyPr>
            <a:normAutofit/>
          </a:bodyPr>
          <a:lstStyle/>
          <a:p>
            <a:r>
              <a:rPr lang="en-US" sz="1600" dirty="0"/>
              <a:t>The city of Portland has some interesting company among U.S. mid-sized cities. Boston and Detroit only have slightly more population than Portland but are part of much larger metropolitan areas.</a:t>
            </a:r>
          </a:p>
          <a:p>
            <a:r>
              <a:rPr lang="en-US" sz="1600" dirty="0"/>
              <a:t>We selected 10 cities larger than Portland and 10 cities smaller as </a:t>
            </a:r>
            <a:r>
              <a:rPr lang="en-US" sz="1600" dirty="0">
                <a:hlinkClick r:id="rId5" action="ppaction://hlinksldjump"/>
              </a:rPr>
              <a:t>comparison cities</a:t>
            </a:r>
            <a:r>
              <a:rPr lang="en-US" sz="1600" dirty="0"/>
              <a:t>.  </a:t>
            </a:r>
          </a:p>
          <a:p>
            <a:r>
              <a:rPr lang="en-US" sz="1600" dirty="0"/>
              <a:t>Not surprisingly Portland is close to the median size for the 20 comparison cities. </a:t>
            </a:r>
          </a:p>
          <a:p>
            <a:r>
              <a:rPr lang="en-US" sz="1600" dirty="0"/>
              <a:t>From 2000 to 2010 Portland grew at an annual rate of 0.99% but from 2010 to 2015, after the recession, growth was at a 1.55% annual rate, both close to the median for the 20 comparison cities.</a:t>
            </a:r>
          </a:p>
          <a:p>
            <a:r>
              <a:rPr lang="en-US" sz="1600" dirty="0"/>
              <a:t>With respect to growth rates Portland again is similar to its comparison cities, not growing as rapidly as Charlotte but not suffering population losses as did Detroit and Milwaukee.</a:t>
            </a:r>
          </a:p>
        </p:txBody>
      </p:sp>
      <p:sp>
        <p:nvSpPr>
          <p:cNvPr id="10" name="Rectangle 9"/>
          <p:cNvSpPr/>
          <p:nvPr/>
        </p:nvSpPr>
        <p:spPr>
          <a:xfrm>
            <a:off x="6096000" y="3521451"/>
            <a:ext cx="3927566" cy="165463"/>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156960" y="4676582"/>
            <a:ext cx="5529944" cy="181587"/>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523734" y="5043921"/>
            <a:ext cx="4127863" cy="1077218"/>
          </a:xfrm>
          <a:prstGeom prst="rect">
            <a:avLst/>
          </a:prstGeom>
          <a:noFill/>
        </p:spPr>
        <p:txBody>
          <a:bodyPr wrap="square" rtlCol="0">
            <a:spAutoFit/>
          </a:bodyPr>
          <a:lstStyle/>
          <a:p>
            <a:r>
              <a:rPr lang="en-US" sz="1600" dirty="0"/>
              <a:t>Notes: Changes in population may include expansions through annexation. The 2015 figures  assume constant growth during the 2013-2017 sample for the ACS.</a:t>
            </a:r>
          </a:p>
        </p:txBody>
      </p:sp>
      <p:sp>
        <p:nvSpPr>
          <p:cNvPr id="13" name="TextBox 12">
            <a:extLst>
              <a:ext uri="{FF2B5EF4-FFF2-40B4-BE49-F238E27FC236}">
                <a16:creationId xmlns:a16="http://schemas.microsoft.com/office/drawing/2014/main" id="{EE2FC923-BD53-434E-A66B-9D87B04CF99E}"/>
              </a:ext>
            </a:extLst>
          </p:cNvPr>
          <p:cNvSpPr txBox="1"/>
          <p:nvPr/>
        </p:nvSpPr>
        <p:spPr>
          <a:xfrm>
            <a:off x="9767794" y="6246053"/>
            <a:ext cx="1611406" cy="523220"/>
          </a:xfrm>
          <a:prstGeom prst="rect">
            <a:avLst/>
          </a:prstGeom>
          <a:solidFill>
            <a:schemeClr val="accent1"/>
          </a:solidFill>
        </p:spPr>
        <p:txBody>
          <a:bodyPr wrap="square" rtlCol="0">
            <a:spAutoFit/>
          </a:bodyPr>
          <a:lstStyle/>
          <a:p>
            <a:r>
              <a:rPr lang="en-US" sz="1400" b="1" dirty="0">
                <a:solidFill>
                  <a:schemeClr val="accent1">
                    <a:lumMod val="50000"/>
                  </a:schemeClr>
                </a:solidFill>
                <a:hlinkClick r:id="rId6" action="ppaction://hlinksldjump"/>
              </a:rPr>
              <a:t>Learn about the Decennial Census</a:t>
            </a:r>
            <a:endParaRPr lang="en-US" sz="1400" b="1" dirty="0">
              <a:solidFill>
                <a:schemeClr val="accent1">
                  <a:lumMod val="50000"/>
                </a:schemeClr>
              </a:solidFill>
            </a:endParaRPr>
          </a:p>
        </p:txBody>
      </p:sp>
      <p:sp>
        <p:nvSpPr>
          <p:cNvPr id="17" name="Slide Number Placeholder 1">
            <a:extLst>
              <a:ext uri="{FF2B5EF4-FFF2-40B4-BE49-F238E27FC236}">
                <a16:creationId xmlns:a16="http://schemas.microsoft.com/office/drawing/2014/main" id="{D2908888-436C-4C1D-842D-F9CD1074B378}"/>
              </a:ext>
            </a:extLst>
          </p:cNvPr>
          <p:cNvSpPr txBox="1">
            <a:spLocks/>
          </p:cNvSpPr>
          <p:nvPr/>
        </p:nvSpPr>
        <p:spPr>
          <a:xfrm>
            <a:off x="11848006" y="0"/>
            <a:ext cx="407276" cy="32799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61B7F212-26B6-4B4B-8252-3C6816E584C7}" type="slidenum">
              <a:rPr lang="en-US" sz="1400" b="1" smtClean="0">
                <a:solidFill>
                  <a:srgbClr val="714B22"/>
                </a:solidFill>
              </a:rPr>
              <a:pPr marL="0" indent="0">
                <a:buNone/>
              </a:pPr>
              <a:t>3</a:t>
            </a:fld>
            <a:endParaRPr lang="en-US" sz="1400" b="1" dirty="0">
              <a:solidFill>
                <a:srgbClr val="714B22"/>
              </a:solidFill>
            </a:endParaRPr>
          </a:p>
        </p:txBody>
      </p:sp>
      <p:grpSp>
        <p:nvGrpSpPr>
          <p:cNvPr id="22" name="Group 21">
            <a:extLst>
              <a:ext uri="{FF2B5EF4-FFF2-40B4-BE49-F238E27FC236}">
                <a16:creationId xmlns:a16="http://schemas.microsoft.com/office/drawing/2014/main" id="{942C3873-2AB9-4F55-B62D-8A93B7CE5879}"/>
              </a:ext>
            </a:extLst>
          </p:cNvPr>
          <p:cNvGrpSpPr/>
          <p:nvPr/>
        </p:nvGrpSpPr>
        <p:grpSpPr>
          <a:xfrm>
            <a:off x="87067" y="6452900"/>
            <a:ext cx="2006049" cy="365760"/>
            <a:chOff x="87067" y="6452900"/>
            <a:chExt cx="2006049" cy="365760"/>
          </a:xfrm>
        </p:grpSpPr>
        <p:sp>
          <p:nvSpPr>
            <p:cNvPr id="23" name="Action Button: Go to Beginning 22">
              <a:hlinkClick r:id="" action="ppaction://hlinkshowjump?jump=firstslide" highlightClick="1"/>
              <a:extLst>
                <a:ext uri="{FF2B5EF4-FFF2-40B4-BE49-F238E27FC236}">
                  <a16:creationId xmlns:a16="http://schemas.microsoft.com/office/drawing/2014/main" id="{085A8E39-EE64-455F-B3D8-B44B2958AAC3}"/>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ction Button: Go Back or Previous 23">
              <a:hlinkClick r:id="" action="ppaction://hlinkshowjump?jump=previousslide" highlightClick="1"/>
              <a:extLst>
                <a:ext uri="{FF2B5EF4-FFF2-40B4-BE49-F238E27FC236}">
                  <a16:creationId xmlns:a16="http://schemas.microsoft.com/office/drawing/2014/main" id="{C4502E5F-0E9C-4F8F-AF83-8C472C4B82F6}"/>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ction Button: Go Forward or Next 24">
              <a:hlinkClick r:id="" action="ppaction://hlinkshowjump?jump=nextslide" highlightClick="1"/>
              <a:extLst>
                <a:ext uri="{FF2B5EF4-FFF2-40B4-BE49-F238E27FC236}">
                  <a16:creationId xmlns:a16="http://schemas.microsoft.com/office/drawing/2014/main" id="{B2C54AB2-11F0-4895-B3C2-8C9931E160A6}"/>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ction Button: Go to End 25">
              <a:hlinkClick r:id="rId7" action="ppaction://hlinksldjump" highlightClick="1"/>
              <a:extLst>
                <a:ext uri="{FF2B5EF4-FFF2-40B4-BE49-F238E27FC236}">
                  <a16:creationId xmlns:a16="http://schemas.microsoft.com/office/drawing/2014/main" id="{F0BB0C77-3AAD-499F-8931-09BC28B87A15}"/>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hlinkClick r:id="rId8"/>
              <a:extLst>
                <a:ext uri="{FF2B5EF4-FFF2-40B4-BE49-F238E27FC236}">
                  <a16:creationId xmlns:a16="http://schemas.microsoft.com/office/drawing/2014/main" id="{97BE456A-AECB-49A7-A1E3-947087865A7B}"/>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409340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animBg="1"/>
      <p:bldP spid="12" grpId="0"/>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67FFC0F-4369-4BE4-92DB-95600962C60C}"/>
              </a:ext>
            </a:extLst>
          </p:cNvPr>
          <p:cNvSpPr>
            <a:spLocks noGrp="1"/>
          </p:cNvSpPr>
          <p:nvPr>
            <p:ph type="title"/>
          </p:nvPr>
        </p:nvSpPr>
        <p:spPr>
          <a:xfrm>
            <a:off x="212349" y="153224"/>
            <a:ext cx="4856362" cy="663522"/>
          </a:xfrm>
        </p:spPr>
        <p:txBody>
          <a:bodyPr/>
          <a:lstStyle/>
          <a:p>
            <a:r>
              <a:rPr lang="en-US" sz="3200" dirty="0"/>
              <a:t>The Hamilton-Perry Model</a:t>
            </a:r>
          </a:p>
        </p:txBody>
      </p:sp>
      <p:sp>
        <p:nvSpPr>
          <p:cNvPr id="9" name="Content Placeholder 8">
            <a:extLst>
              <a:ext uri="{FF2B5EF4-FFF2-40B4-BE49-F238E27FC236}">
                <a16:creationId xmlns:a16="http://schemas.microsoft.com/office/drawing/2014/main" id="{ED51BA91-0F8B-4ABA-99A1-6403794B51E4}"/>
              </a:ext>
            </a:extLst>
          </p:cNvPr>
          <p:cNvSpPr>
            <a:spLocks noGrp="1"/>
          </p:cNvSpPr>
          <p:nvPr>
            <p:ph idx="1"/>
          </p:nvPr>
        </p:nvSpPr>
        <p:spPr>
          <a:xfrm>
            <a:off x="35417" y="924604"/>
            <a:ext cx="3975339" cy="5609971"/>
          </a:xfrm>
        </p:spPr>
        <p:txBody>
          <a:bodyPr>
            <a:normAutofit/>
          </a:bodyPr>
          <a:lstStyle/>
          <a:p>
            <a:r>
              <a:rPr lang="en-US" sz="1500" dirty="0"/>
              <a:t>This page shows the calculation of the  population forecast for the Gresham Central </a:t>
            </a:r>
            <a:r>
              <a:rPr lang="en-US" sz="1500" i="1" dirty="0"/>
              <a:t>supertract</a:t>
            </a:r>
            <a:r>
              <a:rPr lang="en-US" sz="1500" dirty="0"/>
              <a:t>/</a:t>
            </a:r>
            <a:r>
              <a:rPr lang="en-US" sz="1500" i="1" dirty="0"/>
              <a:t>20-minute neighborhood</a:t>
            </a:r>
            <a:r>
              <a:rPr lang="en-US" sz="1500" dirty="0"/>
              <a:t>.</a:t>
            </a:r>
          </a:p>
          <a:p>
            <a:r>
              <a:rPr lang="en-US" sz="1500" dirty="0"/>
              <a:t>The model is based on persons by age   (males and females are aggregated).</a:t>
            </a:r>
          </a:p>
          <a:p>
            <a:r>
              <a:rPr lang="en-US" sz="1500" dirty="0"/>
              <a:t>The key to the model are the cohort coefficient ratios (CCRs). Larger numbers result in more growth.</a:t>
            </a:r>
          </a:p>
          <a:p>
            <a:r>
              <a:rPr lang="en-US" sz="1500" dirty="0"/>
              <a:t>The model is based on the trajectory of age cohorts. For example, those age 0-4 in 2000 would become those age 10-14 in 2010 and those 20-24 in 2020.</a:t>
            </a:r>
          </a:p>
          <a:p>
            <a:r>
              <a:rPr lang="en-US" sz="1500" dirty="0"/>
              <a:t>The ratio 0.950 (reflecting 3,340/3,517) indicates the progression for the 0-4 age group in 2000 to the 10-14 age group in 2010, suggesting modest shrinkage in this age cohort.</a:t>
            </a:r>
          </a:p>
          <a:p>
            <a:r>
              <a:rPr lang="en-US" sz="1500" dirty="0"/>
              <a:t>The forecast steps by 10 years. The light blue values are interpolated.</a:t>
            </a:r>
          </a:p>
          <a:p>
            <a:r>
              <a:rPr lang="en-US" sz="1500" dirty="0"/>
              <a:t>The key calculation is the multiplication of 2010 value multiplied by the CCR (e.g., 3,188 * 1.021 = 3,256).</a:t>
            </a:r>
          </a:p>
        </p:txBody>
      </p:sp>
      <p:pic>
        <p:nvPicPr>
          <p:cNvPr id="15" name="Picture 14">
            <a:extLst>
              <a:ext uri="{FF2B5EF4-FFF2-40B4-BE49-F238E27FC236}">
                <a16:creationId xmlns:a16="http://schemas.microsoft.com/office/drawing/2014/main" id="{56EC748D-B4E5-47A2-A6F0-1FF0F14E0530}"/>
              </a:ext>
            </a:extLst>
          </p:cNvPr>
          <p:cNvPicPr>
            <a:picLocks noChangeAspect="1"/>
          </p:cNvPicPr>
          <p:nvPr/>
        </p:nvPicPr>
        <p:blipFill>
          <a:blip r:embed="rId4"/>
          <a:stretch>
            <a:fillRect/>
          </a:stretch>
        </p:blipFill>
        <p:spPr>
          <a:xfrm>
            <a:off x="3938465" y="977202"/>
            <a:ext cx="8229600" cy="3135098"/>
          </a:xfrm>
          <a:prstGeom prst="rect">
            <a:avLst/>
          </a:prstGeom>
        </p:spPr>
      </p:pic>
      <p:sp>
        <p:nvSpPr>
          <p:cNvPr id="13" name="Rectangle 12">
            <a:extLst>
              <a:ext uri="{FF2B5EF4-FFF2-40B4-BE49-F238E27FC236}">
                <a16:creationId xmlns:a16="http://schemas.microsoft.com/office/drawing/2014/main" id="{9EDF2D90-F85E-4ABB-BFDF-01000A95AF7F}"/>
              </a:ext>
            </a:extLst>
          </p:cNvPr>
          <p:cNvSpPr/>
          <p:nvPr/>
        </p:nvSpPr>
        <p:spPr>
          <a:xfrm>
            <a:off x="4118430" y="1975688"/>
            <a:ext cx="822960" cy="488371"/>
          </a:xfrm>
          <a:prstGeom prst="rect">
            <a:avLst/>
          </a:prstGeom>
          <a:solidFill>
            <a:srgbClr val="EC6C6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Arrow Connector 16">
            <a:extLst>
              <a:ext uri="{FF2B5EF4-FFF2-40B4-BE49-F238E27FC236}">
                <a16:creationId xmlns:a16="http://schemas.microsoft.com/office/drawing/2014/main" id="{92FBE549-DA60-4805-BBA3-1CC0973AAE26}"/>
              </a:ext>
            </a:extLst>
          </p:cNvPr>
          <p:cNvCxnSpPr/>
          <p:nvPr/>
        </p:nvCxnSpPr>
        <p:spPr>
          <a:xfrm>
            <a:off x="5686932" y="1549658"/>
            <a:ext cx="648393" cy="177339"/>
          </a:xfrm>
          <a:prstGeom prst="straightConnector1">
            <a:avLst/>
          </a:prstGeom>
          <a:ln w="57150">
            <a:solidFill>
              <a:srgbClr val="C00000">
                <a:alpha val="3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463B45C-F668-41A2-AC37-6692E19E1E09}"/>
              </a:ext>
            </a:extLst>
          </p:cNvPr>
          <p:cNvCxnSpPr>
            <a:cxnSpLocks/>
          </p:cNvCxnSpPr>
          <p:nvPr/>
        </p:nvCxnSpPr>
        <p:spPr>
          <a:xfrm>
            <a:off x="5966793" y="2954508"/>
            <a:ext cx="662248" cy="246612"/>
          </a:xfrm>
          <a:prstGeom prst="straightConnector1">
            <a:avLst/>
          </a:prstGeom>
          <a:ln w="57150">
            <a:solidFill>
              <a:srgbClr val="C00000">
                <a:alpha val="3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9275FD8-C4E0-4C37-99A1-40385725CB47}"/>
              </a:ext>
            </a:extLst>
          </p:cNvPr>
          <p:cNvCxnSpPr>
            <a:cxnSpLocks/>
          </p:cNvCxnSpPr>
          <p:nvPr/>
        </p:nvCxnSpPr>
        <p:spPr>
          <a:xfrm>
            <a:off x="6750960" y="3273162"/>
            <a:ext cx="559725" cy="227216"/>
          </a:xfrm>
          <a:prstGeom prst="straightConnector1">
            <a:avLst/>
          </a:prstGeom>
          <a:ln w="57150">
            <a:solidFill>
              <a:srgbClr val="C00000">
                <a:alpha val="3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22E3E6F-15E1-445D-9CEA-33ED7E328580}"/>
              </a:ext>
            </a:extLst>
          </p:cNvPr>
          <p:cNvCxnSpPr>
            <a:cxnSpLocks/>
          </p:cNvCxnSpPr>
          <p:nvPr/>
        </p:nvCxnSpPr>
        <p:spPr>
          <a:xfrm>
            <a:off x="7463061" y="3619528"/>
            <a:ext cx="590204" cy="207820"/>
          </a:xfrm>
          <a:prstGeom prst="straightConnector1">
            <a:avLst/>
          </a:prstGeom>
          <a:ln w="57150">
            <a:solidFill>
              <a:srgbClr val="C00000">
                <a:alpha val="3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3D70E22-D19E-46F2-9513-4F003BCC0245}"/>
              </a:ext>
            </a:extLst>
          </p:cNvPr>
          <p:cNvCxnSpPr/>
          <p:nvPr/>
        </p:nvCxnSpPr>
        <p:spPr>
          <a:xfrm>
            <a:off x="5836388" y="2452480"/>
            <a:ext cx="382386"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F21F6B5-C7EF-4959-867B-B0B0D6AA950C}"/>
              </a:ext>
            </a:extLst>
          </p:cNvPr>
          <p:cNvCxnSpPr/>
          <p:nvPr/>
        </p:nvCxnSpPr>
        <p:spPr>
          <a:xfrm>
            <a:off x="5513750" y="1634665"/>
            <a:ext cx="382386"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C9DA148-6F53-4EA4-92B1-CAAC03A58AD5}"/>
              </a:ext>
            </a:extLst>
          </p:cNvPr>
          <p:cNvCxnSpPr/>
          <p:nvPr/>
        </p:nvCxnSpPr>
        <p:spPr>
          <a:xfrm>
            <a:off x="6168278" y="1810223"/>
            <a:ext cx="382386"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
        <p:nvSpPr>
          <p:cNvPr id="31" name="Left Bracket 30">
            <a:extLst>
              <a:ext uri="{FF2B5EF4-FFF2-40B4-BE49-F238E27FC236}">
                <a16:creationId xmlns:a16="http://schemas.microsoft.com/office/drawing/2014/main" id="{04B81AAB-5084-47D1-92C5-9D73399EA9B9}"/>
              </a:ext>
            </a:extLst>
          </p:cNvPr>
          <p:cNvSpPr/>
          <p:nvPr/>
        </p:nvSpPr>
        <p:spPr>
          <a:xfrm>
            <a:off x="4073274" y="2880683"/>
            <a:ext cx="76199" cy="301975"/>
          </a:xfrm>
          <a:prstGeom prst="leftBracket">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Left Bracket 31">
            <a:extLst>
              <a:ext uri="{FF2B5EF4-FFF2-40B4-BE49-F238E27FC236}">
                <a16:creationId xmlns:a16="http://schemas.microsoft.com/office/drawing/2014/main" id="{F2D4B05E-AA90-46F1-BD03-24EFC07D4779}"/>
              </a:ext>
            </a:extLst>
          </p:cNvPr>
          <p:cNvSpPr/>
          <p:nvPr/>
        </p:nvSpPr>
        <p:spPr>
          <a:xfrm>
            <a:off x="4073274" y="3619528"/>
            <a:ext cx="76199" cy="301975"/>
          </a:xfrm>
          <a:prstGeom prst="leftBracket">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Left Bracket 32">
            <a:extLst>
              <a:ext uri="{FF2B5EF4-FFF2-40B4-BE49-F238E27FC236}">
                <a16:creationId xmlns:a16="http://schemas.microsoft.com/office/drawing/2014/main" id="{E7437AA0-5368-4059-B1BB-A0007300BE86}"/>
              </a:ext>
            </a:extLst>
          </p:cNvPr>
          <p:cNvSpPr/>
          <p:nvPr/>
        </p:nvSpPr>
        <p:spPr>
          <a:xfrm>
            <a:off x="4073274" y="3250105"/>
            <a:ext cx="76199" cy="301975"/>
          </a:xfrm>
          <a:prstGeom prst="leftBracket">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333A1C17-2ACC-4224-AF9A-7546145FA067}"/>
              </a:ext>
            </a:extLst>
          </p:cNvPr>
          <p:cNvCxnSpPr/>
          <p:nvPr/>
        </p:nvCxnSpPr>
        <p:spPr>
          <a:xfrm>
            <a:off x="8861603" y="2954508"/>
            <a:ext cx="38792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48302BE-0C08-43AA-B055-B257197052FC}"/>
              </a:ext>
            </a:extLst>
          </p:cNvPr>
          <p:cNvCxnSpPr/>
          <p:nvPr/>
        </p:nvCxnSpPr>
        <p:spPr>
          <a:xfrm>
            <a:off x="8861603" y="2485732"/>
            <a:ext cx="38792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1AA2631-1AB5-4B71-9CF6-BFFE6FCC49DE}"/>
              </a:ext>
            </a:extLst>
          </p:cNvPr>
          <p:cNvCxnSpPr/>
          <p:nvPr/>
        </p:nvCxnSpPr>
        <p:spPr>
          <a:xfrm>
            <a:off x="9536517" y="3273162"/>
            <a:ext cx="38792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8" name="Content Placeholder 8">
            <a:extLst>
              <a:ext uri="{FF2B5EF4-FFF2-40B4-BE49-F238E27FC236}">
                <a16:creationId xmlns:a16="http://schemas.microsoft.com/office/drawing/2014/main" id="{C18AA739-9D40-4EE9-8A6D-458AA87D18E0}"/>
              </a:ext>
            </a:extLst>
          </p:cNvPr>
          <p:cNvSpPr txBox="1">
            <a:spLocks/>
          </p:cNvSpPr>
          <p:nvPr/>
        </p:nvSpPr>
        <p:spPr>
          <a:xfrm>
            <a:off x="4149473" y="4373749"/>
            <a:ext cx="7302099" cy="2331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t>Rather than using a birthrate to calculate births the model uses the ratios of age 0-4 to birth age population and the birth age population to bring births into the model, although since we are interested in older persons this does not affect our result.</a:t>
            </a:r>
          </a:p>
          <a:p>
            <a:r>
              <a:rPr lang="en-US" sz="1500" dirty="0"/>
              <a:t>Similarly, no mortality rates are assumed as mortality and net migration are combined in the cohort coefficient ratio. </a:t>
            </a:r>
          </a:p>
        </p:txBody>
      </p:sp>
      <p:sp>
        <p:nvSpPr>
          <p:cNvPr id="39" name="Rectangle 38">
            <a:extLst>
              <a:ext uri="{FF2B5EF4-FFF2-40B4-BE49-F238E27FC236}">
                <a16:creationId xmlns:a16="http://schemas.microsoft.com/office/drawing/2014/main" id="{D33635E9-DD19-45E5-8E81-AD60CDFD17B5}"/>
              </a:ext>
            </a:extLst>
          </p:cNvPr>
          <p:cNvSpPr/>
          <p:nvPr/>
        </p:nvSpPr>
        <p:spPr>
          <a:xfrm>
            <a:off x="4988662" y="1975688"/>
            <a:ext cx="847898" cy="488368"/>
          </a:xfrm>
          <a:prstGeom prst="rect">
            <a:avLst/>
          </a:prstGeom>
          <a:solidFill>
            <a:srgbClr val="7030A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0D329B2-E0A2-4ACB-9148-5AC4DE8C1B47}"/>
              </a:ext>
            </a:extLst>
          </p:cNvPr>
          <p:cNvSpPr/>
          <p:nvPr/>
        </p:nvSpPr>
        <p:spPr>
          <a:xfrm>
            <a:off x="4536026" y="2773571"/>
            <a:ext cx="847898" cy="1190241"/>
          </a:xfrm>
          <a:prstGeom prst="rect">
            <a:avLst/>
          </a:prstGeom>
          <a:solidFill>
            <a:srgbClr val="7030A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Slide Number Placeholder 1">
            <a:extLst>
              <a:ext uri="{FF2B5EF4-FFF2-40B4-BE49-F238E27FC236}">
                <a16:creationId xmlns:a16="http://schemas.microsoft.com/office/drawing/2014/main" id="{99192A5F-C234-4C9F-93A7-51B50E79B927}"/>
              </a:ext>
            </a:extLst>
          </p:cNvPr>
          <p:cNvSpPr txBox="1">
            <a:spLocks/>
          </p:cNvSpPr>
          <p:nvPr/>
        </p:nvSpPr>
        <p:spPr>
          <a:xfrm>
            <a:off x="11679277" y="29967"/>
            <a:ext cx="407276" cy="32799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61B7F212-26B6-4B4B-8252-3C6816E584C7}" type="slidenum">
              <a:rPr lang="en-US" sz="1400" b="1" smtClean="0">
                <a:solidFill>
                  <a:srgbClr val="714B22"/>
                </a:solidFill>
              </a:rPr>
              <a:pPr marL="0" indent="0">
                <a:buNone/>
              </a:pPr>
              <a:t>30</a:t>
            </a:fld>
            <a:endParaRPr lang="en-US" sz="1400" b="1" dirty="0">
              <a:solidFill>
                <a:srgbClr val="714B22"/>
              </a:solidFill>
            </a:endParaRPr>
          </a:p>
        </p:txBody>
      </p:sp>
      <p:grpSp>
        <p:nvGrpSpPr>
          <p:cNvPr id="43" name="Group 42">
            <a:extLst>
              <a:ext uri="{FF2B5EF4-FFF2-40B4-BE49-F238E27FC236}">
                <a16:creationId xmlns:a16="http://schemas.microsoft.com/office/drawing/2014/main" id="{7C6C0D4F-9D07-45AF-A778-764264CAB887}"/>
              </a:ext>
            </a:extLst>
          </p:cNvPr>
          <p:cNvGrpSpPr/>
          <p:nvPr/>
        </p:nvGrpSpPr>
        <p:grpSpPr>
          <a:xfrm>
            <a:off x="87067" y="6452900"/>
            <a:ext cx="2006049" cy="365760"/>
            <a:chOff x="87067" y="6452900"/>
            <a:chExt cx="2006049" cy="365760"/>
          </a:xfrm>
        </p:grpSpPr>
        <p:sp>
          <p:nvSpPr>
            <p:cNvPr id="44" name="Action Button: Go to Beginning 43">
              <a:hlinkClick r:id="" action="ppaction://hlinkshowjump?jump=firstslide" highlightClick="1"/>
              <a:extLst>
                <a:ext uri="{FF2B5EF4-FFF2-40B4-BE49-F238E27FC236}">
                  <a16:creationId xmlns:a16="http://schemas.microsoft.com/office/drawing/2014/main" id="{778A3A46-019A-47A1-B9AC-96F47D2AEB58}"/>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Action Button: Go Back or Previous 44">
              <a:hlinkClick r:id="" action="ppaction://hlinkshowjump?jump=previousslide" highlightClick="1"/>
              <a:extLst>
                <a:ext uri="{FF2B5EF4-FFF2-40B4-BE49-F238E27FC236}">
                  <a16:creationId xmlns:a16="http://schemas.microsoft.com/office/drawing/2014/main" id="{0031D1D3-4C74-42E0-846B-CBA3D6C9761C}"/>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ction Button: Go Forward or Next 45">
              <a:hlinkClick r:id="" action="ppaction://hlinkshowjump?jump=nextslide" highlightClick="1"/>
              <a:extLst>
                <a:ext uri="{FF2B5EF4-FFF2-40B4-BE49-F238E27FC236}">
                  <a16:creationId xmlns:a16="http://schemas.microsoft.com/office/drawing/2014/main" id="{3CD4179B-8A93-433E-9AFB-83380B89C9AB}"/>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Action Button: Go to End 46">
              <a:hlinkClick r:id="rId5" action="ppaction://hlinksldjump" highlightClick="1"/>
              <a:extLst>
                <a:ext uri="{FF2B5EF4-FFF2-40B4-BE49-F238E27FC236}">
                  <a16:creationId xmlns:a16="http://schemas.microsoft.com/office/drawing/2014/main" id="{820D77D9-7E2E-4DB0-8ADB-2E7C00DF256D}"/>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hlinkClick r:id="rId6"/>
              <a:extLst>
                <a:ext uri="{FF2B5EF4-FFF2-40B4-BE49-F238E27FC236}">
                  <a16:creationId xmlns:a16="http://schemas.microsoft.com/office/drawing/2014/main" id="{ABC62E2F-F1FA-4FDA-9FEC-58C11D81A036}"/>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252428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500"/>
                                  </p:stCondLst>
                                  <p:childTnLst>
                                    <p:set>
                                      <p:cBhvr>
                                        <p:cTn id="28" dur="1" fill="hold">
                                          <p:stCondLst>
                                            <p:cond delay="0"/>
                                          </p:stCondLst>
                                        </p:cTn>
                                        <p:tgtEl>
                                          <p:spTgt spid="18"/>
                                        </p:tgtEl>
                                        <p:attrNameLst>
                                          <p:attrName>style.visibility</p:attrName>
                                        </p:attrNameLst>
                                      </p:cBhvr>
                                      <p:to>
                                        <p:strVal val="visible"/>
                                      </p:to>
                                    </p:set>
                                  </p:childTnLst>
                                </p:cTn>
                              </p:par>
                            </p:childTnLst>
                          </p:cTn>
                        </p:par>
                        <p:par>
                          <p:cTn id="29" fill="hold">
                            <p:stCondLst>
                              <p:cond delay="500"/>
                            </p:stCondLst>
                            <p:childTnLst>
                              <p:par>
                                <p:cTn id="30" presetID="1" presetClass="entr" presetSubtype="0" fill="hold" nodeType="afterEffect">
                                  <p:stCondLst>
                                    <p:cond delay="500"/>
                                  </p:stCondLst>
                                  <p:childTnLst>
                                    <p:set>
                                      <p:cBhvr>
                                        <p:cTn id="31" dur="1" fill="hold">
                                          <p:stCondLst>
                                            <p:cond delay="0"/>
                                          </p:stCondLst>
                                        </p:cTn>
                                        <p:tgtEl>
                                          <p:spTgt spid="22"/>
                                        </p:tgtEl>
                                        <p:attrNameLst>
                                          <p:attrName>style.visibility</p:attrName>
                                        </p:attrNameLst>
                                      </p:cBhvr>
                                      <p:to>
                                        <p:strVal val="visible"/>
                                      </p:to>
                                    </p:set>
                                  </p:childTnLst>
                                </p:cTn>
                              </p:par>
                            </p:childTnLst>
                          </p:cTn>
                        </p:par>
                        <p:par>
                          <p:cTn id="32" fill="hold">
                            <p:stCondLst>
                              <p:cond delay="1000"/>
                            </p:stCondLst>
                            <p:childTnLst>
                              <p:par>
                                <p:cTn id="33" presetID="1" presetClass="entr" presetSubtype="0" fill="hold" nodeType="afterEffect">
                                  <p:stCondLst>
                                    <p:cond delay="50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7"/>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8"/>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22"/>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xEl>
                                              <p:pRg st="4" end="4"/>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7"/>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28"/>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2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9">
                                            <p:txEl>
                                              <p:pRg st="5" end="5"/>
                                            </p:txEl>
                                          </p:spTgt>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childTnLst>
                          </p:cTn>
                        </p:par>
                        <p:par>
                          <p:cTn id="69" fill="hold">
                            <p:stCondLst>
                              <p:cond delay="0"/>
                            </p:stCondLst>
                            <p:childTnLst>
                              <p:par>
                                <p:cTn id="70" presetID="1" presetClass="entr" presetSubtype="0" fill="hold" grpId="0" nodeType="afterEffect">
                                  <p:stCondLst>
                                    <p:cond delay="500"/>
                                  </p:stCondLst>
                                  <p:childTnLst>
                                    <p:set>
                                      <p:cBhvr>
                                        <p:cTn id="71" dur="1" fill="hold">
                                          <p:stCondLst>
                                            <p:cond delay="0"/>
                                          </p:stCondLst>
                                        </p:cTn>
                                        <p:tgtEl>
                                          <p:spTgt spid="33"/>
                                        </p:tgtEl>
                                        <p:attrNameLst>
                                          <p:attrName>style.visibility</p:attrName>
                                        </p:attrNameLst>
                                      </p:cBhvr>
                                      <p:to>
                                        <p:strVal val="visible"/>
                                      </p:to>
                                    </p:set>
                                  </p:childTnLst>
                                </p:cTn>
                              </p:par>
                            </p:childTnLst>
                          </p:cTn>
                        </p:par>
                        <p:par>
                          <p:cTn id="72" fill="hold">
                            <p:stCondLst>
                              <p:cond delay="500"/>
                            </p:stCondLst>
                            <p:childTnLst>
                              <p:par>
                                <p:cTn id="73" presetID="1" presetClass="entr" presetSubtype="0" fill="hold" grpId="0" nodeType="afterEffect">
                                  <p:stCondLst>
                                    <p:cond delay="50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31"/>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33"/>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3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9">
                                            <p:txEl>
                                              <p:pRg st="6" end="6"/>
                                            </p:txEl>
                                          </p:spTgt>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35"/>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36"/>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3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13"/>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35"/>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36"/>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37"/>
                                        </p:tgtEl>
                                        <p:attrNameLst>
                                          <p:attrName>style.visibility</p:attrName>
                                        </p:attrNameLst>
                                      </p:cBhvr>
                                      <p:to>
                                        <p:strVal val="hidden"/>
                                      </p:to>
                                    </p:set>
                                  </p:childTnLst>
                                </p:cTn>
                              </p:par>
                              <p:par>
                                <p:cTn id="103" presetID="1" presetClass="entr" presetSubtype="0" fill="hold" nodeType="withEffect">
                                  <p:stCondLst>
                                    <p:cond delay="0"/>
                                  </p:stCondLst>
                                  <p:childTnLst>
                                    <p:set>
                                      <p:cBhvr>
                                        <p:cTn id="104" dur="1" fill="hold">
                                          <p:stCondLst>
                                            <p:cond delay="0"/>
                                          </p:stCondLst>
                                        </p:cTn>
                                        <p:tgtEl>
                                          <p:spTgt spid="38">
                                            <p:txEl>
                                              <p:pRg st="0" end="0"/>
                                            </p:txEl>
                                          </p:spTgt>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39"/>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40"/>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38">
                                            <p:txEl>
                                              <p:pRg st="1" end="1"/>
                                            </p:txEl>
                                          </p:spTgt>
                                        </p:tgtEl>
                                        <p:attrNameLst>
                                          <p:attrName>style.visibility</p:attrName>
                                        </p:attrNameLst>
                                      </p:cBhvr>
                                      <p:to>
                                        <p:strVal val="visible"/>
                                      </p:to>
                                    </p:set>
                                  </p:childTnLst>
                                </p:cTn>
                              </p:par>
                              <p:par>
                                <p:cTn id="113" presetID="1" presetClass="exit" presetSubtype="0" fill="hold" grpId="1" nodeType="withEffect">
                                  <p:stCondLst>
                                    <p:cond delay="0"/>
                                  </p:stCondLst>
                                  <p:childTnLst>
                                    <p:set>
                                      <p:cBhvr>
                                        <p:cTn id="114" dur="1" fill="hold">
                                          <p:stCondLst>
                                            <p:cond delay="0"/>
                                          </p:stCondLst>
                                        </p:cTn>
                                        <p:tgtEl>
                                          <p:spTgt spid="40"/>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31" grpId="0" animBg="1"/>
      <p:bldP spid="31" grpId="1" animBg="1"/>
      <p:bldP spid="32" grpId="0" animBg="1"/>
      <p:bldP spid="32" grpId="1" animBg="1"/>
      <p:bldP spid="33" grpId="0" animBg="1"/>
      <p:bldP spid="33" grpId="1" animBg="1"/>
      <p:bldP spid="39" grpId="0" animBg="1"/>
      <p:bldP spid="39" grpId="1" animBg="1"/>
      <p:bldP spid="40" grpId="0" animBg="1"/>
      <p:bldP spid="40"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F6107-140C-430C-92D0-63A01D9B702E}"/>
              </a:ext>
            </a:extLst>
          </p:cNvPr>
          <p:cNvSpPr>
            <a:spLocks noGrp="1"/>
          </p:cNvSpPr>
          <p:nvPr>
            <p:ph type="title"/>
          </p:nvPr>
        </p:nvSpPr>
        <p:spPr>
          <a:xfrm>
            <a:off x="357051" y="207335"/>
            <a:ext cx="4801971" cy="663522"/>
          </a:xfrm>
        </p:spPr>
        <p:txBody>
          <a:bodyPr/>
          <a:lstStyle/>
          <a:p>
            <a:r>
              <a:rPr lang="en-US" sz="3200" dirty="0"/>
              <a:t>Cohort Change Ratios (CCR)</a:t>
            </a:r>
          </a:p>
        </p:txBody>
      </p:sp>
      <p:sp>
        <p:nvSpPr>
          <p:cNvPr id="3" name="Content Placeholder 2">
            <a:extLst>
              <a:ext uri="{FF2B5EF4-FFF2-40B4-BE49-F238E27FC236}">
                <a16:creationId xmlns:a16="http://schemas.microsoft.com/office/drawing/2014/main" id="{520650B9-3577-4BFE-B970-35ABB3C3402B}"/>
              </a:ext>
            </a:extLst>
          </p:cNvPr>
          <p:cNvSpPr>
            <a:spLocks noGrp="1"/>
          </p:cNvSpPr>
          <p:nvPr>
            <p:ph idx="1"/>
          </p:nvPr>
        </p:nvSpPr>
        <p:spPr>
          <a:xfrm>
            <a:off x="474098" y="1018954"/>
            <a:ext cx="4259416" cy="5817325"/>
          </a:xfrm>
        </p:spPr>
        <p:txBody>
          <a:bodyPr>
            <a:normAutofit lnSpcReduction="10000"/>
          </a:bodyPr>
          <a:lstStyle/>
          <a:p>
            <a:r>
              <a:rPr lang="en-US" sz="1600" dirty="0"/>
              <a:t>Here are the cohort change ratios for the city of Portland and its inner and outer suburbs.</a:t>
            </a:r>
          </a:p>
          <a:p>
            <a:r>
              <a:rPr lang="en-US" sz="1600" dirty="0"/>
              <a:t>The numbers shown here are the ratio of persons in a 5-year age group as a proportion the save 5-year age group 10 years later, as discussed on the previous slide.</a:t>
            </a:r>
          </a:p>
          <a:p>
            <a:r>
              <a:rPr lang="en-US" sz="1600" dirty="0"/>
              <a:t>Those values above one imply growth from one 5-year age group to the same cohort ten years later.</a:t>
            </a:r>
          </a:p>
          <a:p>
            <a:r>
              <a:rPr lang="en-US" sz="1600" dirty="0"/>
              <a:t>The blue line for the City is well above zero from the 20-24/10-14 to 35-39/25-29 cohort ratios.</a:t>
            </a:r>
          </a:p>
          <a:p>
            <a:r>
              <a:rPr lang="en-US" sz="1600" dirty="0"/>
              <a:t>For cohort ratios beyond the 40-44/30-44 ratio growth turns negative for the City.</a:t>
            </a:r>
          </a:p>
          <a:p>
            <a:r>
              <a:rPr lang="en-US" sz="1600" dirty="0"/>
              <a:t>The dotted red line is the survival rate from one 5-year age group to the same group five years later. After about age 40 the CCR for Portland drops below the survival rate implying net out-migration.</a:t>
            </a:r>
          </a:p>
          <a:p>
            <a:r>
              <a:rPr lang="en-US" sz="1600" dirty="0"/>
              <a:t>For persons approximately aged 70+ the light blue and green lines for the inner and outer suburbs are slightly above the dotted red line suggesting net in-migration.</a:t>
            </a:r>
            <a:endParaRPr lang="en-US" sz="1400" dirty="0"/>
          </a:p>
        </p:txBody>
      </p:sp>
      <p:pic>
        <p:nvPicPr>
          <p:cNvPr id="7" name="Picture 6">
            <a:extLst>
              <a:ext uri="{FF2B5EF4-FFF2-40B4-BE49-F238E27FC236}">
                <a16:creationId xmlns:a16="http://schemas.microsoft.com/office/drawing/2014/main" id="{F1FA3382-1E2A-4065-8729-E19E482D62F3}"/>
              </a:ext>
            </a:extLst>
          </p:cNvPr>
          <p:cNvPicPr>
            <a:picLocks noChangeAspect="1"/>
          </p:cNvPicPr>
          <p:nvPr/>
        </p:nvPicPr>
        <p:blipFill>
          <a:blip r:embed="rId4"/>
          <a:stretch>
            <a:fillRect/>
          </a:stretch>
        </p:blipFill>
        <p:spPr>
          <a:xfrm>
            <a:off x="4970144" y="1099682"/>
            <a:ext cx="7038726" cy="4765519"/>
          </a:xfrm>
          <a:prstGeom prst="rect">
            <a:avLst/>
          </a:prstGeom>
        </p:spPr>
      </p:pic>
      <p:cxnSp>
        <p:nvCxnSpPr>
          <p:cNvPr id="8" name="Straight Connector 7">
            <a:extLst>
              <a:ext uri="{FF2B5EF4-FFF2-40B4-BE49-F238E27FC236}">
                <a16:creationId xmlns:a16="http://schemas.microsoft.com/office/drawing/2014/main" id="{78571311-B03E-4F09-ABC2-CAA94E49727B}"/>
              </a:ext>
            </a:extLst>
          </p:cNvPr>
          <p:cNvCxnSpPr>
            <a:cxnSpLocks/>
          </p:cNvCxnSpPr>
          <p:nvPr/>
        </p:nvCxnSpPr>
        <p:spPr>
          <a:xfrm>
            <a:off x="6349639" y="5390372"/>
            <a:ext cx="148596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A9F37E3-62B5-40DA-9972-4CC9AC5A1504}"/>
              </a:ext>
            </a:extLst>
          </p:cNvPr>
          <p:cNvCxnSpPr>
            <a:cxnSpLocks/>
          </p:cNvCxnSpPr>
          <p:nvPr/>
        </p:nvCxnSpPr>
        <p:spPr>
          <a:xfrm>
            <a:off x="7938680" y="5390372"/>
            <a:ext cx="1575327" cy="0"/>
          </a:xfrm>
          <a:prstGeom prst="line">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Arrow: Up-Down 10">
            <a:extLst>
              <a:ext uri="{FF2B5EF4-FFF2-40B4-BE49-F238E27FC236}">
                <a16:creationId xmlns:a16="http://schemas.microsoft.com/office/drawing/2014/main" id="{3CBD5BD0-8DB9-4D0D-98E0-B5888FCAB162}"/>
              </a:ext>
            </a:extLst>
          </p:cNvPr>
          <p:cNvSpPr/>
          <p:nvPr/>
        </p:nvSpPr>
        <p:spPr>
          <a:xfrm rot="483212" flipH="1">
            <a:off x="10458358" y="3758302"/>
            <a:ext cx="99326" cy="132849"/>
          </a:xfrm>
          <a:prstGeom prst="up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Up-Down 12">
            <a:extLst>
              <a:ext uri="{FF2B5EF4-FFF2-40B4-BE49-F238E27FC236}">
                <a16:creationId xmlns:a16="http://schemas.microsoft.com/office/drawing/2014/main" id="{C3CFAD3F-3D38-46C9-B704-B7DF1461E93B}"/>
              </a:ext>
            </a:extLst>
          </p:cNvPr>
          <p:cNvSpPr/>
          <p:nvPr/>
        </p:nvSpPr>
        <p:spPr>
          <a:xfrm rot="1093360" flipH="1">
            <a:off x="10854144" y="3715786"/>
            <a:ext cx="72720" cy="153135"/>
          </a:xfrm>
          <a:prstGeom prst="up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3E223BA-EBBF-4603-BD24-4C92C4DDE219}"/>
              </a:ext>
            </a:extLst>
          </p:cNvPr>
          <p:cNvSpPr txBox="1"/>
          <p:nvPr/>
        </p:nvSpPr>
        <p:spPr>
          <a:xfrm>
            <a:off x="1329071" y="1667436"/>
            <a:ext cx="1629282" cy="461665"/>
          </a:xfrm>
          <a:prstGeom prst="rect">
            <a:avLst/>
          </a:prstGeom>
          <a:noFill/>
        </p:spPr>
        <p:txBody>
          <a:bodyPr wrap="square" rtlCol="0">
            <a:spAutoFit/>
          </a:bodyPr>
          <a:lstStyle/>
          <a:p>
            <a:r>
              <a:rPr lang="en-US" sz="1200" dirty="0"/>
              <a:t>From the Hamilton Perry Model forecast.</a:t>
            </a:r>
          </a:p>
        </p:txBody>
      </p:sp>
      <p:sp>
        <p:nvSpPr>
          <p:cNvPr id="10" name="Slide Number Placeholder 1">
            <a:extLst>
              <a:ext uri="{FF2B5EF4-FFF2-40B4-BE49-F238E27FC236}">
                <a16:creationId xmlns:a16="http://schemas.microsoft.com/office/drawing/2014/main" id="{ABFB840E-E978-42DD-A5B2-296AAFC36644}"/>
              </a:ext>
            </a:extLst>
          </p:cNvPr>
          <p:cNvSpPr txBox="1">
            <a:spLocks/>
          </p:cNvSpPr>
          <p:nvPr/>
        </p:nvSpPr>
        <p:spPr>
          <a:xfrm>
            <a:off x="11679277" y="29967"/>
            <a:ext cx="407276" cy="32799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61B7F212-26B6-4B4B-8252-3C6816E584C7}" type="slidenum">
              <a:rPr lang="en-US" sz="1400" b="1" smtClean="0">
                <a:solidFill>
                  <a:srgbClr val="714B22"/>
                </a:solidFill>
              </a:rPr>
              <a:pPr marL="0" indent="0">
                <a:buNone/>
              </a:pPr>
              <a:t>31</a:t>
            </a:fld>
            <a:endParaRPr lang="en-US" sz="1400" b="1" dirty="0">
              <a:solidFill>
                <a:srgbClr val="714B22"/>
              </a:solidFill>
            </a:endParaRPr>
          </a:p>
        </p:txBody>
      </p:sp>
      <p:grpSp>
        <p:nvGrpSpPr>
          <p:cNvPr id="19" name="Group 18">
            <a:extLst>
              <a:ext uri="{FF2B5EF4-FFF2-40B4-BE49-F238E27FC236}">
                <a16:creationId xmlns:a16="http://schemas.microsoft.com/office/drawing/2014/main" id="{CFDB84C3-01B0-4A51-991C-966E0EC86116}"/>
              </a:ext>
            </a:extLst>
          </p:cNvPr>
          <p:cNvGrpSpPr/>
          <p:nvPr/>
        </p:nvGrpSpPr>
        <p:grpSpPr>
          <a:xfrm>
            <a:off x="87067" y="6452900"/>
            <a:ext cx="2006049" cy="365760"/>
            <a:chOff x="87067" y="6452900"/>
            <a:chExt cx="2006049" cy="365760"/>
          </a:xfrm>
        </p:grpSpPr>
        <p:sp>
          <p:nvSpPr>
            <p:cNvPr id="20" name="Action Button: Go to Beginning 19">
              <a:hlinkClick r:id="" action="ppaction://hlinkshowjump?jump=firstslide" highlightClick="1"/>
              <a:extLst>
                <a:ext uri="{FF2B5EF4-FFF2-40B4-BE49-F238E27FC236}">
                  <a16:creationId xmlns:a16="http://schemas.microsoft.com/office/drawing/2014/main" id="{05472085-E7EC-48BB-A029-0FC6E1F1A981}"/>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ction Button: Go Back or Previous 20">
              <a:hlinkClick r:id="" action="ppaction://hlinkshowjump?jump=previousslide" highlightClick="1"/>
              <a:extLst>
                <a:ext uri="{FF2B5EF4-FFF2-40B4-BE49-F238E27FC236}">
                  <a16:creationId xmlns:a16="http://schemas.microsoft.com/office/drawing/2014/main" id="{65AC0550-71C4-47EE-9D33-755E65A926B1}"/>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ction Button: Go Forward or Next 21">
              <a:hlinkClick r:id="" action="ppaction://hlinkshowjump?jump=nextslide" highlightClick="1"/>
              <a:extLst>
                <a:ext uri="{FF2B5EF4-FFF2-40B4-BE49-F238E27FC236}">
                  <a16:creationId xmlns:a16="http://schemas.microsoft.com/office/drawing/2014/main" id="{5FCE75D2-19E0-4209-99E5-6DF910D854C7}"/>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ction Button: Go to End 22">
              <a:hlinkClick r:id="rId5" action="ppaction://hlinksldjump" highlightClick="1"/>
              <a:extLst>
                <a:ext uri="{FF2B5EF4-FFF2-40B4-BE49-F238E27FC236}">
                  <a16:creationId xmlns:a16="http://schemas.microsoft.com/office/drawing/2014/main" id="{EE46E263-EE8B-4892-8F2B-43748C54C3EE}"/>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hlinkClick r:id="rId6"/>
              <a:extLst>
                <a:ext uri="{FF2B5EF4-FFF2-40B4-BE49-F238E27FC236}">
                  <a16:creationId xmlns:a16="http://schemas.microsoft.com/office/drawing/2014/main" id="{55DEC4FE-7D4D-4640-8C3A-C86878198789}"/>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329468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8"/>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9"/>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CC1C7-8B8A-4314-B8ED-6E0F380DF430}"/>
              </a:ext>
            </a:extLst>
          </p:cNvPr>
          <p:cNvSpPr>
            <a:spLocks noGrp="1"/>
          </p:cNvSpPr>
          <p:nvPr>
            <p:ph type="title"/>
          </p:nvPr>
        </p:nvSpPr>
        <p:spPr>
          <a:xfrm>
            <a:off x="179715" y="207335"/>
            <a:ext cx="4376463" cy="663522"/>
          </a:xfrm>
        </p:spPr>
        <p:txBody>
          <a:bodyPr/>
          <a:lstStyle/>
          <a:p>
            <a:r>
              <a:rPr lang="en-US" sz="3200" dirty="0"/>
              <a:t>Sample Forecast</a:t>
            </a:r>
          </a:p>
        </p:txBody>
      </p:sp>
      <p:sp>
        <p:nvSpPr>
          <p:cNvPr id="3" name="Content Placeholder 2">
            <a:extLst>
              <a:ext uri="{FF2B5EF4-FFF2-40B4-BE49-F238E27FC236}">
                <a16:creationId xmlns:a16="http://schemas.microsoft.com/office/drawing/2014/main" id="{146067F1-6252-4D32-B6B3-1DC2C9E648D7}"/>
              </a:ext>
            </a:extLst>
          </p:cNvPr>
          <p:cNvSpPr>
            <a:spLocks noGrp="1"/>
          </p:cNvSpPr>
          <p:nvPr>
            <p:ph idx="1"/>
          </p:nvPr>
        </p:nvSpPr>
        <p:spPr>
          <a:xfrm>
            <a:off x="179715" y="833340"/>
            <a:ext cx="4065320" cy="5817325"/>
          </a:xfrm>
        </p:spPr>
        <p:txBody>
          <a:bodyPr>
            <a:normAutofit lnSpcReduction="10000"/>
          </a:bodyPr>
          <a:lstStyle/>
          <a:p>
            <a:r>
              <a:rPr lang="en-US" sz="1600" dirty="0"/>
              <a:t>This page shows an example of the Hamilton-Perry type forecast for the Gresham Central </a:t>
            </a:r>
            <a:r>
              <a:rPr lang="en-US" sz="1600" i="1" dirty="0"/>
              <a:t>supertract.</a:t>
            </a:r>
          </a:p>
          <a:p>
            <a:r>
              <a:rPr lang="en-US" sz="1600" dirty="0"/>
              <a:t>This tract has a large older population due to the concentration of nursing and residential care facilities and adult foster homes.</a:t>
            </a:r>
          </a:p>
          <a:p>
            <a:r>
              <a:rPr lang="en-US" sz="1600" dirty="0"/>
              <a:t>The population pyramids show the 2000 and 2010 population by age and sex.</a:t>
            </a:r>
          </a:p>
          <a:p>
            <a:r>
              <a:rPr lang="en-US" sz="1600" dirty="0"/>
              <a:t>The bar chart shows only the age 55+, 5-year age groups.</a:t>
            </a:r>
          </a:p>
          <a:p>
            <a:r>
              <a:rPr lang="en-US" sz="1600" dirty="0"/>
              <a:t>The tables show the forecast by 5-year age group in numbers and percentage. It suggests, for example, that the age 85+ population will nearly triple from 2000 to 2040. </a:t>
            </a:r>
          </a:p>
          <a:p>
            <a:r>
              <a:rPr lang="en-US" sz="1600" dirty="0"/>
              <a:t>It shows that the age 65-69 age cohort will reach a maximum of 4.33% of the population and then decline to 4.02% in 2040. </a:t>
            </a:r>
          </a:p>
          <a:p>
            <a:r>
              <a:rPr lang="en-US" sz="1600" dirty="0"/>
              <a:t>By comparison, the age 85+ population is at its maximum of 2.59% in 2040 at the end of the forecast period.</a:t>
            </a:r>
          </a:p>
        </p:txBody>
      </p:sp>
      <p:pic>
        <p:nvPicPr>
          <p:cNvPr id="5" name="Picture 4">
            <a:extLst>
              <a:ext uri="{FF2B5EF4-FFF2-40B4-BE49-F238E27FC236}">
                <a16:creationId xmlns:a16="http://schemas.microsoft.com/office/drawing/2014/main" id="{08C3B151-C7BC-4B5F-BDF0-2FF6D57836CD}"/>
              </a:ext>
            </a:extLst>
          </p:cNvPr>
          <p:cNvPicPr>
            <a:picLocks noChangeAspect="1"/>
          </p:cNvPicPr>
          <p:nvPr/>
        </p:nvPicPr>
        <p:blipFill>
          <a:blip r:embed="rId4"/>
          <a:stretch>
            <a:fillRect/>
          </a:stretch>
        </p:blipFill>
        <p:spPr>
          <a:xfrm>
            <a:off x="4382555" y="116378"/>
            <a:ext cx="7629730" cy="6858000"/>
          </a:xfrm>
          <a:prstGeom prst="rect">
            <a:avLst/>
          </a:prstGeom>
        </p:spPr>
      </p:pic>
      <p:cxnSp>
        <p:nvCxnSpPr>
          <p:cNvPr id="7" name="Straight Connector 6">
            <a:extLst>
              <a:ext uri="{FF2B5EF4-FFF2-40B4-BE49-F238E27FC236}">
                <a16:creationId xmlns:a16="http://schemas.microsoft.com/office/drawing/2014/main" id="{70659D6D-2F1A-4AF8-AB06-B5E681A32E50}"/>
              </a:ext>
            </a:extLst>
          </p:cNvPr>
          <p:cNvCxnSpPr>
            <a:cxnSpLocks/>
          </p:cNvCxnSpPr>
          <p:nvPr/>
        </p:nvCxnSpPr>
        <p:spPr>
          <a:xfrm>
            <a:off x="9162505" y="3324696"/>
            <a:ext cx="266482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9BB0A0-EA62-48C8-9027-475738E82224}"/>
              </a:ext>
            </a:extLst>
          </p:cNvPr>
          <p:cNvCxnSpPr>
            <a:cxnSpLocks/>
          </p:cNvCxnSpPr>
          <p:nvPr/>
        </p:nvCxnSpPr>
        <p:spPr>
          <a:xfrm>
            <a:off x="11497491" y="6650665"/>
            <a:ext cx="32983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1BF2B93-0F39-49F8-A211-BC9299747268}"/>
              </a:ext>
            </a:extLst>
          </p:cNvPr>
          <p:cNvCxnSpPr>
            <a:cxnSpLocks/>
          </p:cNvCxnSpPr>
          <p:nvPr/>
        </p:nvCxnSpPr>
        <p:spPr>
          <a:xfrm>
            <a:off x="10804072" y="6029796"/>
            <a:ext cx="102325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Slide Number Placeholder 1">
            <a:extLst>
              <a:ext uri="{FF2B5EF4-FFF2-40B4-BE49-F238E27FC236}">
                <a16:creationId xmlns:a16="http://schemas.microsoft.com/office/drawing/2014/main" id="{003262EB-B368-44CC-B4BD-71A5BD9C9648}"/>
              </a:ext>
            </a:extLst>
          </p:cNvPr>
          <p:cNvSpPr txBox="1">
            <a:spLocks/>
          </p:cNvSpPr>
          <p:nvPr/>
        </p:nvSpPr>
        <p:spPr>
          <a:xfrm>
            <a:off x="11679277" y="29967"/>
            <a:ext cx="407276" cy="32799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61B7F212-26B6-4B4B-8252-3C6816E584C7}" type="slidenum">
              <a:rPr lang="en-US" sz="1400" b="1" smtClean="0">
                <a:solidFill>
                  <a:srgbClr val="714B22"/>
                </a:solidFill>
              </a:rPr>
              <a:pPr marL="0" indent="0">
                <a:buNone/>
              </a:pPr>
              <a:t>32</a:t>
            </a:fld>
            <a:endParaRPr lang="en-US" sz="1400" b="1" dirty="0">
              <a:solidFill>
                <a:srgbClr val="714B22"/>
              </a:solidFill>
            </a:endParaRPr>
          </a:p>
        </p:txBody>
      </p:sp>
      <p:grpSp>
        <p:nvGrpSpPr>
          <p:cNvPr id="17" name="Group 16">
            <a:extLst>
              <a:ext uri="{FF2B5EF4-FFF2-40B4-BE49-F238E27FC236}">
                <a16:creationId xmlns:a16="http://schemas.microsoft.com/office/drawing/2014/main" id="{EA6D273E-42CB-4148-BD3B-6178BE598871}"/>
              </a:ext>
            </a:extLst>
          </p:cNvPr>
          <p:cNvGrpSpPr/>
          <p:nvPr/>
        </p:nvGrpSpPr>
        <p:grpSpPr>
          <a:xfrm>
            <a:off x="87067" y="6452900"/>
            <a:ext cx="2006049" cy="365760"/>
            <a:chOff x="87067" y="6452900"/>
            <a:chExt cx="2006049" cy="365760"/>
          </a:xfrm>
        </p:grpSpPr>
        <p:sp>
          <p:nvSpPr>
            <p:cNvPr id="18" name="Action Button: Go to Beginning 17">
              <a:hlinkClick r:id="" action="ppaction://hlinkshowjump?jump=firstslide" highlightClick="1"/>
              <a:extLst>
                <a:ext uri="{FF2B5EF4-FFF2-40B4-BE49-F238E27FC236}">
                  <a16:creationId xmlns:a16="http://schemas.microsoft.com/office/drawing/2014/main" id="{A44D48DD-46B0-4CC5-8FB0-97FABBC0C975}"/>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ction Button: Go Back or Previous 18">
              <a:hlinkClick r:id="" action="ppaction://hlinkshowjump?jump=previousslide" highlightClick="1"/>
              <a:extLst>
                <a:ext uri="{FF2B5EF4-FFF2-40B4-BE49-F238E27FC236}">
                  <a16:creationId xmlns:a16="http://schemas.microsoft.com/office/drawing/2014/main" id="{B4A9B9BF-B3BA-47C9-B3D2-C157497F3522}"/>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ction Button: Go Forward or Next 19">
              <a:hlinkClick r:id="" action="ppaction://hlinkshowjump?jump=nextslide" highlightClick="1"/>
              <a:extLst>
                <a:ext uri="{FF2B5EF4-FFF2-40B4-BE49-F238E27FC236}">
                  <a16:creationId xmlns:a16="http://schemas.microsoft.com/office/drawing/2014/main" id="{2A4C6AEC-80EB-4567-B9F3-6DAEBCF9620D}"/>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ction Button: Go to End 20">
              <a:hlinkClick r:id="rId5" action="ppaction://hlinksldjump" highlightClick="1"/>
              <a:extLst>
                <a:ext uri="{FF2B5EF4-FFF2-40B4-BE49-F238E27FC236}">
                  <a16:creationId xmlns:a16="http://schemas.microsoft.com/office/drawing/2014/main" id="{211FC5E1-E0DA-4463-80AC-EDEA41DABC24}"/>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hlinkClick r:id="rId6"/>
              <a:extLst>
                <a:ext uri="{FF2B5EF4-FFF2-40B4-BE49-F238E27FC236}">
                  <a16:creationId xmlns:a16="http://schemas.microsoft.com/office/drawing/2014/main" id="{1EE187D9-4B0C-4BFF-9E9C-9762B4E8391D}"/>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103178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A8E411-7CAC-4E64-8E6D-43DBD6630826}"/>
              </a:ext>
            </a:extLst>
          </p:cNvPr>
          <p:cNvPicPr>
            <a:picLocks noChangeAspect="1"/>
          </p:cNvPicPr>
          <p:nvPr/>
        </p:nvPicPr>
        <p:blipFill>
          <a:blip r:embed="rId4"/>
          <a:stretch>
            <a:fillRect/>
          </a:stretch>
        </p:blipFill>
        <p:spPr>
          <a:xfrm>
            <a:off x="4987637" y="379209"/>
            <a:ext cx="7315200" cy="5959653"/>
          </a:xfrm>
          <a:prstGeom prst="rect">
            <a:avLst/>
          </a:prstGeom>
        </p:spPr>
      </p:pic>
      <p:pic>
        <p:nvPicPr>
          <p:cNvPr id="7" name="Picture 6">
            <a:extLst>
              <a:ext uri="{FF2B5EF4-FFF2-40B4-BE49-F238E27FC236}">
                <a16:creationId xmlns:a16="http://schemas.microsoft.com/office/drawing/2014/main" id="{B0E8C39F-C66B-48EF-8ED2-DF653EC69BC4}"/>
              </a:ext>
            </a:extLst>
          </p:cNvPr>
          <p:cNvPicPr>
            <a:picLocks noChangeAspect="1"/>
          </p:cNvPicPr>
          <p:nvPr/>
        </p:nvPicPr>
        <p:blipFill>
          <a:blip r:embed="rId5"/>
          <a:stretch>
            <a:fillRect/>
          </a:stretch>
        </p:blipFill>
        <p:spPr>
          <a:xfrm>
            <a:off x="4997172" y="379209"/>
            <a:ext cx="7315200" cy="5959649"/>
          </a:xfrm>
          <a:prstGeom prst="rect">
            <a:avLst/>
          </a:prstGeom>
        </p:spPr>
      </p:pic>
      <p:pic>
        <p:nvPicPr>
          <p:cNvPr id="9" name="Picture 8">
            <a:extLst>
              <a:ext uri="{FF2B5EF4-FFF2-40B4-BE49-F238E27FC236}">
                <a16:creationId xmlns:a16="http://schemas.microsoft.com/office/drawing/2014/main" id="{94BF461A-BB3C-43B6-A836-CADAA6A6BF5F}"/>
              </a:ext>
            </a:extLst>
          </p:cNvPr>
          <p:cNvPicPr>
            <a:picLocks noChangeAspect="1"/>
          </p:cNvPicPr>
          <p:nvPr/>
        </p:nvPicPr>
        <p:blipFill>
          <a:blip r:embed="rId6"/>
          <a:stretch>
            <a:fillRect/>
          </a:stretch>
        </p:blipFill>
        <p:spPr>
          <a:xfrm>
            <a:off x="4978102" y="379209"/>
            <a:ext cx="7315200" cy="5959649"/>
          </a:xfrm>
          <a:prstGeom prst="rect">
            <a:avLst/>
          </a:prstGeom>
        </p:spPr>
      </p:pic>
      <p:pic>
        <p:nvPicPr>
          <p:cNvPr id="11" name="Picture 10">
            <a:extLst>
              <a:ext uri="{FF2B5EF4-FFF2-40B4-BE49-F238E27FC236}">
                <a16:creationId xmlns:a16="http://schemas.microsoft.com/office/drawing/2014/main" id="{F8DD7659-03F4-4FD3-91EE-AC5051044E91}"/>
              </a:ext>
            </a:extLst>
          </p:cNvPr>
          <p:cNvPicPr>
            <a:picLocks noChangeAspect="1"/>
          </p:cNvPicPr>
          <p:nvPr/>
        </p:nvPicPr>
        <p:blipFill>
          <a:blip r:embed="rId7"/>
          <a:stretch>
            <a:fillRect/>
          </a:stretch>
        </p:blipFill>
        <p:spPr>
          <a:xfrm>
            <a:off x="4968567" y="379205"/>
            <a:ext cx="7315200" cy="5959649"/>
          </a:xfrm>
          <a:prstGeom prst="rect">
            <a:avLst/>
          </a:prstGeom>
        </p:spPr>
      </p:pic>
      <p:sp>
        <p:nvSpPr>
          <p:cNvPr id="2" name="Title 1">
            <a:extLst>
              <a:ext uri="{FF2B5EF4-FFF2-40B4-BE49-F238E27FC236}">
                <a16:creationId xmlns:a16="http://schemas.microsoft.com/office/drawing/2014/main" id="{A0433631-19B8-4B36-992A-EDC0AC006833}"/>
              </a:ext>
            </a:extLst>
          </p:cNvPr>
          <p:cNvSpPr>
            <a:spLocks noGrp="1"/>
          </p:cNvSpPr>
          <p:nvPr>
            <p:ph type="title"/>
          </p:nvPr>
        </p:nvSpPr>
        <p:spPr>
          <a:xfrm>
            <a:off x="238125" y="207335"/>
            <a:ext cx="4495389" cy="663522"/>
          </a:xfrm>
        </p:spPr>
        <p:txBody>
          <a:bodyPr/>
          <a:lstStyle/>
          <a:p>
            <a:r>
              <a:rPr lang="en-US" sz="3200" dirty="0"/>
              <a:t>The Alternative Hamilton-Perry Model Forecast</a:t>
            </a:r>
          </a:p>
        </p:txBody>
      </p:sp>
      <p:sp>
        <p:nvSpPr>
          <p:cNvPr id="3" name="Content Placeholder 2">
            <a:extLst>
              <a:ext uri="{FF2B5EF4-FFF2-40B4-BE49-F238E27FC236}">
                <a16:creationId xmlns:a16="http://schemas.microsoft.com/office/drawing/2014/main" id="{36D92A89-A954-4F74-A2B4-328577357D3A}"/>
              </a:ext>
            </a:extLst>
          </p:cNvPr>
          <p:cNvSpPr>
            <a:spLocks noGrp="1"/>
          </p:cNvSpPr>
          <p:nvPr>
            <p:ph idx="1"/>
          </p:nvPr>
        </p:nvSpPr>
        <p:spPr>
          <a:xfrm>
            <a:off x="132939" y="951929"/>
            <a:ext cx="4797488" cy="5419898"/>
          </a:xfrm>
        </p:spPr>
        <p:txBody>
          <a:bodyPr>
            <a:noAutofit/>
          </a:bodyPr>
          <a:lstStyle/>
          <a:p>
            <a:r>
              <a:rPr lang="en-US" sz="1600" dirty="0"/>
              <a:t>This forecast was made for the supertracts in the seven-county metropolitan area and aggregated into City of Portland the inner and outer suburbs. Portland here is represented by the collection of census tracts that comprise the City.</a:t>
            </a:r>
          </a:p>
          <a:p>
            <a:r>
              <a:rPr lang="en-US" sz="1600" dirty="0"/>
              <a:t>The bar chart shows the growth of the age 55+ population. </a:t>
            </a:r>
          </a:p>
          <a:p>
            <a:r>
              <a:rPr lang="en-US" sz="1600" dirty="0"/>
              <a:t>For the City nearly all of the 5-year age groups age 55+ are projected to grow at a modest rate. </a:t>
            </a:r>
          </a:p>
          <a:p>
            <a:r>
              <a:rPr lang="en-US" sz="1600" dirty="0"/>
              <a:t>For the City the numbers age 85+ grow substantially from 9,273 in 2010 to a forecast 13,108 in 2040.</a:t>
            </a:r>
          </a:p>
          <a:p>
            <a:r>
              <a:rPr lang="en-US" sz="1600" dirty="0"/>
              <a:t>In the inner suburbs growth of the age 55+ population in is forecast to be more rapid than in the City. The age 85+ population grows from 13,036 in 2010 to a forecast of 34,955 in 2040.</a:t>
            </a:r>
          </a:p>
          <a:p>
            <a:r>
              <a:rPr lang="en-US" sz="1600" dirty="0"/>
              <a:t>The large numbers of households who moved to the inner suburbs in their 30’s and 40’s are forecast to age in place and result in a much larger growth of the age 55+ population than in the City. The number 85+ in 2010 was 11,717 forecast to grow to 43,226 in 2040, more than tripling.</a:t>
            </a:r>
          </a:p>
        </p:txBody>
      </p:sp>
      <p:sp>
        <p:nvSpPr>
          <p:cNvPr id="4" name="Arrow: Right 3">
            <a:extLst>
              <a:ext uri="{FF2B5EF4-FFF2-40B4-BE49-F238E27FC236}">
                <a16:creationId xmlns:a16="http://schemas.microsoft.com/office/drawing/2014/main" id="{2C90AD79-BC2A-48B4-A88B-6C2D4C68AF7F}"/>
              </a:ext>
            </a:extLst>
          </p:cNvPr>
          <p:cNvSpPr/>
          <p:nvPr/>
        </p:nvSpPr>
        <p:spPr>
          <a:xfrm>
            <a:off x="4625788" y="4000500"/>
            <a:ext cx="352314" cy="329453"/>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F1186CB-CFD7-4C94-A48D-D569523F1890}"/>
              </a:ext>
            </a:extLst>
          </p:cNvPr>
          <p:cNvSpPr/>
          <p:nvPr/>
        </p:nvSpPr>
        <p:spPr>
          <a:xfrm>
            <a:off x="8639735" y="2191871"/>
            <a:ext cx="3501859" cy="98163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69CD07-341E-4A12-BAA9-EEE1F9B25866}"/>
              </a:ext>
            </a:extLst>
          </p:cNvPr>
          <p:cNvSpPr/>
          <p:nvPr/>
        </p:nvSpPr>
        <p:spPr>
          <a:xfrm>
            <a:off x="8620665" y="3018865"/>
            <a:ext cx="3482789" cy="154641"/>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D0ABDA8-E928-42B7-AEEB-C74514696C78}"/>
              </a:ext>
            </a:extLst>
          </p:cNvPr>
          <p:cNvSpPr/>
          <p:nvPr/>
        </p:nvSpPr>
        <p:spPr>
          <a:xfrm>
            <a:off x="8639735" y="3018861"/>
            <a:ext cx="3482789" cy="154641"/>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1A064B7-D531-48D0-B750-098DAB192304}"/>
              </a:ext>
            </a:extLst>
          </p:cNvPr>
          <p:cNvSpPr/>
          <p:nvPr/>
        </p:nvSpPr>
        <p:spPr>
          <a:xfrm>
            <a:off x="8649270" y="3018857"/>
            <a:ext cx="3482789" cy="154641"/>
          </a:xfrm>
          <a:prstGeom prst="rect">
            <a:avLst/>
          </a:prstGeom>
          <a:solidFill>
            <a:srgbClr val="7030A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lide Number Placeholder 1">
            <a:extLst>
              <a:ext uri="{FF2B5EF4-FFF2-40B4-BE49-F238E27FC236}">
                <a16:creationId xmlns:a16="http://schemas.microsoft.com/office/drawing/2014/main" id="{F59B5B83-2D8C-4A76-BD84-D55C55DBD732}"/>
              </a:ext>
            </a:extLst>
          </p:cNvPr>
          <p:cNvSpPr txBox="1">
            <a:spLocks/>
          </p:cNvSpPr>
          <p:nvPr/>
        </p:nvSpPr>
        <p:spPr>
          <a:xfrm>
            <a:off x="11679277" y="29967"/>
            <a:ext cx="407276" cy="32799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61B7F212-26B6-4B4B-8252-3C6816E584C7}" type="slidenum">
              <a:rPr lang="en-US" sz="1400" b="1" smtClean="0">
                <a:solidFill>
                  <a:srgbClr val="714B22"/>
                </a:solidFill>
              </a:rPr>
              <a:pPr marL="0" indent="0">
                <a:buNone/>
              </a:pPr>
              <a:t>33</a:t>
            </a:fld>
            <a:endParaRPr lang="en-US" sz="1400" b="1" dirty="0">
              <a:solidFill>
                <a:srgbClr val="714B22"/>
              </a:solidFill>
            </a:endParaRPr>
          </a:p>
        </p:txBody>
      </p:sp>
      <p:grpSp>
        <p:nvGrpSpPr>
          <p:cNvPr id="21" name="Group 20">
            <a:extLst>
              <a:ext uri="{FF2B5EF4-FFF2-40B4-BE49-F238E27FC236}">
                <a16:creationId xmlns:a16="http://schemas.microsoft.com/office/drawing/2014/main" id="{9ED27A70-3D32-4E8E-B461-7ADB3C1B5106}"/>
              </a:ext>
            </a:extLst>
          </p:cNvPr>
          <p:cNvGrpSpPr/>
          <p:nvPr/>
        </p:nvGrpSpPr>
        <p:grpSpPr>
          <a:xfrm>
            <a:off x="87067" y="6452900"/>
            <a:ext cx="2006049" cy="365760"/>
            <a:chOff x="87067" y="6452900"/>
            <a:chExt cx="2006049" cy="365760"/>
          </a:xfrm>
        </p:grpSpPr>
        <p:sp>
          <p:nvSpPr>
            <p:cNvPr id="22" name="Action Button: Go to Beginning 21">
              <a:hlinkClick r:id="" action="ppaction://hlinkshowjump?jump=firstslide" highlightClick="1"/>
              <a:extLst>
                <a:ext uri="{FF2B5EF4-FFF2-40B4-BE49-F238E27FC236}">
                  <a16:creationId xmlns:a16="http://schemas.microsoft.com/office/drawing/2014/main" id="{C7C7B0E4-FDEB-478D-9EF6-2A526FF06660}"/>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ction Button: Go Back or Previous 22">
              <a:hlinkClick r:id="" action="ppaction://hlinkshowjump?jump=previousslide" highlightClick="1"/>
              <a:extLst>
                <a:ext uri="{FF2B5EF4-FFF2-40B4-BE49-F238E27FC236}">
                  <a16:creationId xmlns:a16="http://schemas.microsoft.com/office/drawing/2014/main" id="{42040D7F-9B8E-476A-959B-4F299E517683}"/>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ction Button: Go Forward or Next 23">
              <a:hlinkClick r:id="" action="ppaction://hlinkshowjump?jump=nextslide" highlightClick="1"/>
              <a:extLst>
                <a:ext uri="{FF2B5EF4-FFF2-40B4-BE49-F238E27FC236}">
                  <a16:creationId xmlns:a16="http://schemas.microsoft.com/office/drawing/2014/main" id="{F69DDA79-F972-4CFF-9CE5-704CF8679F94}"/>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ction Button: Go to End 24">
              <a:hlinkClick r:id="rId8" action="ppaction://hlinksldjump" highlightClick="1"/>
              <a:extLst>
                <a:ext uri="{FF2B5EF4-FFF2-40B4-BE49-F238E27FC236}">
                  <a16:creationId xmlns:a16="http://schemas.microsoft.com/office/drawing/2014/main" id="{C9D677F9-5EFE-4E15-8F34-004D7BE09871}"/>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hlinkClick r:id="rId9"/>
              <a:extLst>
                <a:ext uri="{FF2B5EF4-FFF2-40B4-BE49-F238E27FC236}">
                  <a16:creationId xmlns:a16="http://schemas.microsoft.com/office/drawing/2014/main" id="{DC176054-D00A-44FF-AC10-15CA860CFBD1}"/>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202481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0" grpId="0" animBg="1"/>
      <p:bldP spid="1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E0701-8996-465E-B7DC-BA36D80FB0E5}"/>
              </a:ext>
            </a:extLst>
          </p:cNvPr>
          <p:cNvSpPr>
            <a:spLocks noGrp="1"/>
          </p:cNvSpPr>
          <p:nvPr>
            <p:ph type="title"/>
          </p:nvPr>
        </p:nvSpPr>
        <p:spPr>
          <a:xfrm>
            <a:off x="37555" y="347392"/>
            <a:ext cx="3620045" cy="663522"/>
          </a:xfrm>
        </p:spPr>
        <p:txBody>
          <a:bodyPr/>
          <a:lstStyle/>
          <a:p>
            <a:r>
              <a:rPr lang="en-US" sz="3200" spc="-90" dirty="0"/>
              <a:t>Recap of Hamilton-Perry Model Forecast</a:t>
            </a:r>
          </a:p>
        </p:txBody>
      </p:sp>
      <p:sp>
        <p:nvSpPr>
          <p:cNvPr id="3" name="Content Placeholder 2">
            <a:extLst>
              <a:ext uri="{FF2B5EF4-FFF2-40B4-BE49-F238E27FC236}">
                <a16:creationId xmlns:a16="http://schemas.microsoft.com/office/drawing/2014/main" id="{3473D866-8740-48AF-862A-133FDB331181}"/>
              </a:ext>
            </a:extLst>
          </p:cNvPr>
          <p:cNvSpPr>
            <a:spLocks noGrp="1"/>
          </p:cNvSpPr>
          <p:nvPr>
            <p:ph idx="1"/>
          </p:nvPr>
        </p:nvSpPr>
        <p:spPr>
          <a:xfrm>
            <a:off x="37555" y="1182616"/>
            <a:ext cx="3272745" cy="4145490"/>
          </a:xfrm>
        </p:spPr>
        <p:txBody>
          <a:bodyPr/>
          <a:lstStyle/>
          <a:p>
            <a:r>
              <a:rPr lang="en-US" sz="1600" dirty="0"/>
              <a:t>These tables and charts are simplified to show only the beginning of the forecast with 2010 census data and the Hamilton-Perry forecast for 2040.</a:t>
            </a:r>
          </a:p>
          <a:p>
            <a:r>
              <a:rPr lang="en-US" sz="1600" dirty="0"/>
              <a:t>Except for age 65+ population, only modest population growth is forecast for the City.</a:t>
            </a:r>
          </a:p>
          <a:p>
            <a:r>
              <a:rPr lang="en-US" sz="1600" dirty="0"/>
              <a:t>For all age groups the largest amount of population growth is forecast for the outer suburbs.</a:t>
            </a:r>
          </a:p>
          <a:p>
            <a:r>
              <a:rPr lang="en-US" sz="1600" dirty="0"/>
              <a:t>Generally, growth of population in the inner suburbs is intermediate to that in the City and the outer suburbs.</a:t>
            </a:r>
          </a:p>
          <a:p>
            <a:endParaRPr lang="en-US" dirty="0"/>
          </a:p>
        </p:txBody>
      </p:sp>
      <p:pic>
        <p:nvPicPr>
          <p:cNvPr id="12" name="Picture 11">
            <a:extLst>
              <a:ext uri="{FF2B5EF4-FFF2-40B4-BE49-F238E27FC236}">
                <a16:creationId xmlns:a16="http://schemas.microsoft.com/office/drawing/2014/main" id="{E621726C-71F8-4F06-AD61-868D35DB0490}"/>
              </a:ext>
            </a:extLst>
          </p:cNvPr>
          <p:cNvPicPr>
            <a:picLocks noChangeAspect="1"/>
          </p:cNvPicPr>
          <p:nvPr/>
        </p:nvPicPr>
        <p:blipFill>
          <a:blip r:embed="rId4"/>
          <a:stretch>
            <a:fillRect/>
          </a:stretch>
        </p:blipFill>
        <p:spPr>
          <a:xfrm>
            <a:off x="3524449" y="832816"/>
            <a:ext cx="8629996" cy="5846619"/>
          </a:xfrm>
          <a:prstGeom prst="rect">
            <a:avLst/>
          </a:prstGeom>
        </p:spPr>
      </p:pic>
      <p:sp>
        <p:nvSpPr>
          <p:cNvPr id="5" name="Slide Number Placeholder 1">
            <a:extLst>
              <a:ext uri="{FF2B5EF4-FFF2-40B4-BE49-F238E27FC236}">
                <a16:creationId xmlns:a16="http://schemas.microsoft.com/office/drawing/2014/main" id="{4067E972-EC20-4CD9-83B2-204EE97EC023}"/>
              </a:ext>
            </a:extLst>
          </p:cNvPr>
          <p:cNvSpPr txBox="1">
            <a:spLocks/>
          </p:cNvSpPr>
          <p:nvPr/>
        </p:nvSpPr>
        <p:spPr>
          <a:xfrm>
            <a:off x="11679277" y="29967"/>
            <a:ext cx="407276" cy="32799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61B7F212-26B6-4B4B-8252-3C6816E584C7}" type="slidenum">
              <a:rPr lang="en-US" sz="1400" b="1" smtClean="0">
                <a:solidFill>
                  <a:srgbClr val="714B22"/>
                </a:solidFill>
              </a:rPr>
              <a:pPr marL="0" indent="0">
                <a:buNone/>
              </a:pPr>
              <a:t>34</a:t>
            </a:fld>
            <a:endParaRPr lang="en-US" sz="1400" b="1" dirty="0">
              <a:solidFill>
                <a:srgbClr val="714B22"/>
              </a:solidFill>
            </a:endParaRPr>
          </a:p>
        </p:txBody>
      </p:sp>
      <p:grpSp>
        <p:nvGrpSpPr>
          <p:cNvPr id="13" name="Group 12">
            <a:extLst>
              <a:ext uri="{FF2B5EF4-FFF2-40B4-BE49-F238E27FC236}">
                <a16:creationId xmlns:a16="http://schemas.microsoft.com/office/drawing/2014/main" id="{74016F66-5566-4042-85E9-D50990CFF44F}"/>
              </a:ext>
            </a:extLst>
          </p:cNvPr>
          <p:cNvGrpSpPr/>
          <p:nvPr/>
        </p:nvGrpSpPr>
        <p:grpSpPr>
          <a:xfrm>
            <a:off x="87067" y="6452900"/>
            <a:ext cx="2006049" cy="365760"/>
            <a:chOff x="87067" y="6452900"/>
            <a:chExt cx="2006049" cy="365760"/>
          </a:xfrm>
        </p:grpSpPr>
        <p:sp>
          <p:nvSpPr>
            <p:cNvPr id="14" name="Action Button: Go to Beginning 13">
              <a:hlinkClick r:id="" action="ppaction://hlinkshowjump?jump=firstslide" highlightClick="1"/>
              <a:extLst>
                <a:ext uri="{FF2B5EF4-FFF2-40B4-BE49-F238E27FC236}">
                  <a16:creationId xmlns:a16="http://schemas.microsoft.com/office/drawing/2014/main" id="{A59E346C-AB6E-4B66-9AB9-E19AE0895C56}"/>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Go Back or Previous 14">
              <a:hlinkClick r:id="" action="ppaction://hlinkshowjump?jump=previousslide" highlightClick="1"/>
              <a:extLst>
                <a:ext uri="{FF2B5EF4-FFF2-40B4-BE49-F238E27FC236}">
                  <a16:creationId xmlns:a16="http://schemas.microsoft.com/office/drawing/2014/main" id="{0F83AFF4-EDE4-4749-8B22-298A1B0D8294}"/>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Go Forward or Next 15">
              <a:hlinkClick r:id="" action="ppaction://hlinkshowjump?jump=nextslide" highlightClick="1"/>
              <a:extLst>
                <a:ext uri="{FF2B5EF4-FFF2-40B4-BE49-F238E27FC236}">
                  <a16:creationId xmlns:a16="http://schemas.microsoft.com/office/drawing/2014/main" id="{F3852F48-F69B-4A30-8894-F63C81C290D2}"/>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Go to End 16">
              <a:hlinkClick r:id="rId5" action="ppaction://hlinksldjump" highlightClick="1"/>
              <a:extLst>
                <a:ext uri="{FF2B5EF4-FFF2-40B4-BE49-F238E27FC236}">
                  <a16:creationId xmlns:a16="http://schemas.microsoft.com/office/drawing/2014/main" id="{17515BCF-D507-433B-B5D5-2EECBFD791B3}"/>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hlinkClick r:id="rId6"/>
              <a:extLst>
                <a:ext uri="{FF2B5EF4-FFF2-40B4-BE49-F238E27FC236}">
                  <a16:creationId xmlns:a16="http://schemas.microsoft.com/office/drawing/2014/main" id="{4BDE3F15-17CB-4022-B89B-03B12B02F952}"/>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338437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8BBD3C4D-4337-4E3B-AED5-ABC7D0BED3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4745" y="0"/>
            <a:ext cx="6858000" cy="6858000"/>
          </a:xfrm>
          <a:prstGeom prst="rect">
            <a:avLst/>
          </a:prstGeom>
        </p:spPr>
      </p:pic>
      <p:pic>
        <p:nvPicPr>
          <p:cNvPr id="8" name="Picture 7" descr="Map&#10;&#10;Description automatically generated">
            <a:extLst>
              <a:ext uri="{FF2B5EF4-FFF2-40B4-BE49-F238E27FC236}">
                <a16:creationId xmlns:a16="http://schemas.microsoft.com/office/drawing/2014/main" id="{30592424-4C87-4D34-B35F-794E877EC2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4745" y="0"/>
            <a:ext cx="6858000" cy="6858000"/>
          </a:xfrm>
          <a:prstGeom prst="rect">
            <a:avLst/>
          </a:prstGeom>
        </p:spPr>
      </p:pic>
      <p:pic>
        <p:nvPicPr>
          <p:cNvPr id="10" name="Picture 9" descr="Map&#10;&#10;Description automatically generated">
            <a:extLst>
              <a:ext uri="{FF2B5EF4-FFF2-40B4-BE49-F238E27FC236}">
                <a16:creationId xmlns:a16="http://schemas.microsoft.com/office/drawing/2014/main" id="{03C4057F-9D69-4C47-AF09-F33142A302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4745" y="0"/>
            <a:ext cx="6858000" cy="6858000"/>
          </a:xfrm>
          <a:prstGeom prst="rect">
            <a:avLst/>
          </a:prstGeom>
        </p:spPr>
      </p:pic>
      <p:pic>
        <p:nvPicPr>
          <p:cNvPr id="12" name="Picture 11" descr="Map&#10;&#10;Description automatically generated">
            <a:extLst>
              <a:ext uri="{FF2B5EF4-FFF2-40B4-BE49-F238E27FC236}">
                <a16:creationId xmlns:a16="http://schemas.microsoft.com/office/drawing/2014/main" id="{FF6875B8-2C36-4C30-97B2-B35FF642B7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94745" y="0"/>
            <a:ext cx="6858000" cy="6858000"/>
          </a:xfrm>
          <a:prstGeom prst="rect">
            <a:avLst/>
          </a:prstGeom>
        </p:spPr>
      </p:pic>
      <p:sp>
        <p:nvSpPr>
          <p:cNvPr id="2" name="Title 1">
            <a:extLst>
              <a:ext uri="{FF2B5EF4-FFF2-40B4-BE49-F238E27FC236}">
                <a16:creationId xmlns:a16="http://schemas.microsoft.com/office/drawing/2014/main" id="{DCDE2A7D-86EE-45B2-9F6B-387E63ACC54A}"/>
              </a:ext>
            </a:extLst>
          </p:cNvPr>
          <p:cNvSpPr>
            <a:spLocks noGrp="1"/>
          </p:cNvSpPr>
          <p:nvPr>
            <p:ph type="title"/>
          </p:nvPr>
        </p:nvSpPr>
        <p:spPr>
          <a:xfrm>
            <a:off x="235469" y="195905"/>
            <a:ext cx="4376463" cy="663522"/>
          </a:xfrm>
        </p:spPr>
        <p:txBody>
          <a:bodyPr/>
          <a:lstStyle/>
          <a:p>
            <a:r>
              <a:rPr lang="en-US" sz="3200" dirty="0"/>
              <a:t>Hamilton-Perry Forecast by Supertract</a:t>
            </a:r>
          </a:p>
        </p:txBody>
      </p:sp>
      <p:sp>
        <p:nvSpPr>
          <p:cNvPr id="3" name="Content Placeholder 2">
            <a:extLst>
              <a:ext uri="{FF2B5EF4-FFF2-40B4-BE49-F238E27FC236}">
                <a16:creationId xmlns:a16="http://schemas.microsoft.com/office/drawing/2014/main" id="{03BB27A8-6895-4391-A484-D5EAE2D18991}"/>
              </a:ext>
            </a:extLst>
          </p:cNvPr>
          <p:cNvSpPr>
            <a:spLocks noGrp="1"/>
          </p:cNvSpPr>
          <p:nvPr>
            <p:ph idx="1"/>
          </p:nvPr>
        </p:nvSpPr>
        <p:spPr>
          <a:xfrm>
            <a:off x="235469" y="974000"/>
            <a:ext cx="4782301" cy="5817325"/>
          </a:xfrm>
        </p:spPr>
        <p:txBody>
          <a:bodyPr>
            <a:normAutofit/>
          </a:bodyPr>
          <a:lstStyle/>
          <a:p>
            <a:r>
              <a:rPr lang="en-US" sz="1600" dirty="0"/>
              <a:t>Here are the forecasts by the Hamilton-Perry model. The darker areas indicate a forecast of more growth for the age group. The green shades indicate a loss forecast.</a:t>
            </a:r>
          </a:p>
          <a:p>
            <a:r>
              <a:rPr lang="en-US" sz="1600" dirty="0"/>
              <a:t>For the age 25-44 population Hamilton-Perry forecasts a loss of population in the central core and growth in the suburban areas. This is based on trends observed from the 2000 to 2010 Census.</a:t>
            </a:r>
          </a:p>
          <a:p>
            <a:r>
              <a:rPr lang="en-US" sz="1600" dirty="0"/>
              <a:t>As we progress from the 25-44 age group to the age 55-64 age group growth is generally wide-spread.</a:t>
            </a:r>
          </a:p>
          <a:p>
            <a:r>
              <a:rPr lang="en-US" sz="1600" dirty="0"/>
              <a:t>For age 65+ all supertracts are forecast to grow in population. However, the greatest growth is in suburban areas, not in the City. This is due to the aging in place of the population that settled in the suburbs some 20 years ago that now are moving into retirement age.</a:t>
            </a:r>
          </a:p>
          <a:p>
            <a:r>
              <a:rPr lang="en-US" sz="1600" dirty="0"/>
              <a:t>The main areas of the City showing higher growth are the Pleasant Valley and Forest Park-Northwest Hills supertracts.</a:t>
            </a:r>
          </a:p>
          <a:p>
            <a:r>
              <a:rPr lang="en-US" sz="1600" dirty="0"/>
              <a:t>The crest of the baby boomers came earlier to the City being experienced now more that in 2035.</a:t>
            </a:r>
          </a:p>
          <a:p>
            <a:endParaRPr lang="en-US" dirty="0"/>
          </a:p>
        </p:txBody>
      </p:sp>
      <p:sp>
        <p:nvSpPr>
          <p:cNvPr id="17" name="Slide Number Placeholder 1">
            <a:extLst>
              <a:ext uri="{FF2B5EF4-FFF2-40B4-BE49-F238E27FC236}">
                <a16:creationId xmlns:a16="http://schemas.microsoft.com/office/drawing/2014/main" id="{5FC6AA14-6F4C-40DA-A8C7-371BEEA21979}"/>
              </a:ext>
            </a:extLst>
          </p:cNvPr>
          <p:cNvSpPr txBox="1">
            <a:spLocks/>
          </p:cNvSpPr>
          <p:nvPr/>
        </p:nvSpPr>
        <p:spPr>
          <a:xfrm>
            <a:off x="11679277" y="29967"/>
            <a:ext cx="407276" cy="32799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61B7F212-26B6-4B4B-8252-3C6816E584C7}" type="slidenum">
              <a:rPr lang="en-US" sz="1400" b="1" smtClean="0">
                <a:solidFill>
                  <a:srgbClr val="714B22"/>
                </a:solidFill>
              </a:rPr>
              <a:pPr marL="0" indent="0">
                <a:buNone/>
              </a:pPr>
              <a:t>35</a:t>
            </a:fld>
            <a:endParaRPr lang="en-US" sz="1400" b="1" dirty="0">
              <a:solidFill>
                <a:srgbClr val="714B22"/>
              </a:solidFill>
            </a:endParaRPr>
          </a:p>
        </p:txBody>
      </p:sp>
      <p:grpSp>
        <p:nvGrpSpPr>
          <p:cNvPr id="18" name="Group 17">
            <a:extLst>
              <a:ext uri="{FF2B5EF4-FFF2-40B4-BE49-F238E27FC236}">
                <a16:creationId xmlns:a16="http://schemas.microsoft.com/office/drawing/2014/main" id="{7B3F7637-4287-4D16-B612-CBEC56C2BAE0}"/>
              </a:ext>
            </a:extLst>
          </p:cNvPr>
          <p:cNvGrpSpPr/>
          <p:nvPr/>
        </p:nvGrpSpPr>
        <p:grpSpPr>
          <a:xfrm>
            <a:off x="87067" y="6452900"/>
            <a:ext cx="2006049" cy="365760"/>
            <a:chOff x="87067" y="6452900"/>
            <a:chExt cx="2006049" cy="365760"/>
          </a:xfrm>
        </p:grpSpPr>
        <p:sp>
          <p:nvSpPr>
            <p:cNvPr id="19" name="Action Button: Go to Beginning 18">
              <a:hlinkClick r:id="" action="ppaction://hlinkshowjump?jump=firstslide" highlightClick="1"/>
              <a:extLst>
                <a:ext uri="{FF2B5EF4-FFF2-40B4-BE49-F238E27FC236}">
                  <a16:creationId xmlns:a16="http://schemas.microsoft.com/office/drawing/2014/main" id="{1536AB13-05DB-4716-9CBD-3F5F9CF194AB}"/>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ction Button: Go Back or Previous 19">
              <a:hlinkClick r:id="" action="ppaction://hlinkshowjump?jump=previousslide" highlightClick="1"/>
              <a:extLst>
                <a:ext uri="{FF2B5EF4-FFF2-40B4-BE49-F238E27FC236}">
                  <a16:creationId xmlns:a16="http://schemas.microsoft.com/office/drawing/2014/main" id="{467BEB76-3FCE-4F75-AF03-BC2D15BCF527}"/>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ction Button: Go Forward or Next 20">
              <a:hlinkClick r:id="" action="ppaction://hlinkshowjump?jump=nextslide" highlightClick="1"/>
              <a:extLst>
                <a:ext uri="{FF2B5EF4-FFF2-40B4-BE49-F238E27FC236}">
                  <a16:creationId xmlns:a16="http://schemas.microsoft.com/office/drawing/2014/main" id="{3AE57D8E-EB61-4261-9E32-76B35E90ED77}"/>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ction Button: Go to End 21">
              <a:hlinkClick r:id="rId8" action="ppaction://hlinksldjump" highlightClick="1"/>
              <a:extLst>
                <a:ext uri="{FF2B5EF4-FFF2-40B4-BE49-F238E27FC236}">
                  <a16:creationId xmlns:a16="http://schemas.microsoft.com/office/drawing/2014/main" id="{1D7A938F-0852-4110-94D9-B4EECBC50542}"/>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hlinkClick r:id="rId9"/>
              <a:extLst>
                <a:ext uri="{FF2B5EF4-FFF2-40B4-BE49-F238E27FC236}">
                  <a16:creationId xmlns:a16="http://schemas.microsoft.com/office/drawing/2014/main" id="{7F2E46F2-AF48-4040-951D-F213B9081975}"/>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367440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4525" y="299047"/>
            <a:ext cx="9561429" cy="663522"/>
          </a:xfrm>
        </p:spPr>
        <p:txBody>
          <a:bodyPr>
            <a:normAutofit/>
          </a:bodyPr>
          <a:lstStyle/>
          <a:p>
            <a:r>
              <a:rPr lang="en-US" sz="3200" b="1" dirty="0"/>
              <a:t>Metroscope Versus Hamilton-Perry Forecasts</a:t>
            </a:r>
          </a:p>
        </p:txBody>
      </p:sp>
      <p:sp>
        <p:nvSpPr>
          <p:cNvPr id="3" name="Content Placeholder 2"/>
          <p:cNvSpPr>
            <a:spLocks noGrp="1"/>
          </p:cNvSpPr>
          <p:nvPr>
            <p:ph idx="1"/>
          </p:nvPr>
        </p:nvSpPr>
        <p:spPr>
          <a:xfrm>
            <a:off x="5696266" y="1040675"/>
            <a:ext cx="3489332" cy="5817325"/>
          </a:xfrm>
        </p:spPr>
        <p:txBody>
          <a:bodyPr>
            <a:normAutofit/>
          </a:bodyPr>
          <a:lstStyle/>
          <a:p>
            <a:pPr marL="0" indent="0">
              <a:buNone/>
            </a:pPr>
            <a:r>
              <a:rPr lang="en-US" sz="1600" b="1" dirty="0"/>
              <a:t>Why do we care?</a:t>
            </a:r>
          </a:p>
          <a:p>
            <a:r>
              <a:rPr lang="en-US" sz="1500" dirty="0"/>
              <a:t>The results of the two forecasts are very different. </a:t>
            </a:r>
          </a:p>
          <a:p>
            <a:r>
              <a:rPr lang="en-US" sz="1500" dirty="0"/>
              <a:t>For the age 65+ population The Metroscope 2035 forecast for the City is much higher than that from the Hamilton-Perry forecast. The Hamilton-Perry forecast suggest more growth of the age 65+ population in areas of present concentration of retirement and pre-retirement age population. Metroscope suggests more growth of the age 65+ population in areas with new apartment and condominium development.</a:t>
            </a:r>
          </a:p>
          <a:p>
            <a:r>
              <a:rPr lang="en-US" sz="1500" dirty="0"/>
              <a:t>Local organizations depend on population forecasts as a basis for their organizational planning, particularly those such as libraries, prisons, and schools that need to consider long term capital investments.</a:t>
            </a:r>
          </a:p>
        </p:txBody>
      </p:sp>
      <p:sp>
        <p:nvSpPr>
          <p:cNvPr id="6" name="Content Placeholder 2">
            <a:extLst>
              <a:ext uri="{FF2B5EF4-FFF2-40B4-BE49-F238E27FC236}">
                <a16:creationId xmlns:a16="http://schemas.microsoft.com/office/drawing/2014/main" id="{29F8AE67-F0B5-4A85-93A7-480176902F79}"/>
              </a:ext>
            </a:extLst>
          </p:cNvPr>
          <p:cNvSpPr txBox="1">
            <a:spLocks/>
          </p:cNvSpPr>
          <p:nvPr/>
        </p:nvSpPr>
        <p:spPr>
          <a:xfrm>
            <a:off x="1880240" y="1040675"/>
            <a:ext cx="3790949" cy="58173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t>Metroscope: Metro’s forecasting model</a:t>
            </a:r>
          </a:p>
          <a:p>
            <a:r>
              <a:rPr lang="en-US" sz="1500" dirty="0"/>
              <a:t>A complicated urban simulation model.</a:t>
            </a:r>
          </a:p>
          <a:p>
            <a:r>
              <a:rPr lang="en-US" sz="1500" dirty="0"/>
              <a:t>Provides socio-economic detail: households by age, income, housing type and tenure, and presence of children. </a:t>
            </a:r>
          </a:p>
          <a:p>
            <a:r>
              <a:rPr lang="en-US" sz="1500" dirty="0"/>
              <a:t>Only forecasts target date 25-years in the future.</a:t>
            </a:r>
          </a:p>
          <a:p>
            <a:pPr marL="0" indent="0">
              <a:buNone/>
            </a:pPr>
            <a:r>
              <a:rPr lang="en-US" sz="1600" b="1" dirty="0"/>
              <a:t>Hamilton-Perry: An abbreviated cohort component model</a:t>
            </a:r>
          </a:p>
          <a:p>
            <a:r>
              <a:rPr lang="en-US" sz="1500" dirty="0"/>
              <a:t>Requires only age-sex detail from two censuses and no assumptions about birth and death rates.</a:t>
            </a:r>
          </a:p>
          <a:p>
            <a:r>
              <a:rPr lang="en-US" sz="1500" dirty="0"/>
              <a:t>Extrapolates 2000-2010 cohort trends. </a:t>
            </a:r>
          </a:p>
          <a:p>
            <a:r>
              <a:rPr lang="en-US" sz="1500" dirty="0"/>
              <a:t>Provides age/sex detail by age group for each 5-year period.</a:t>
            </a:r>
          </a:p>
          <a:p>
            <a:r>
              <a:rPr lang="en-US" sz="1500" dirty="0"/>
              <a:t>Should be updated when 2020 census data become available.</a:t>
            </a:r>
          </a:p>
          <a:p>
            <a:r>
              <a:rPr lang="en-US" sz="1500" i="1" dirty="0">
                <a:hlinkClick r:id="rId4" action="ppaction://hlinksldjump"/>
              </a:rPr>
              <a:t>Supertracts</a:t>
            </a:r>
            <a:r>
              <a:rPr lang="en-US" sz="1500" dirty="0"/>
              <a:t> were used as the geography for the forecast.</a:t>
            </a:r>
          </a:p>
          <a:p>
            <a:pPr marL="457200" lvl="1" indent="0">
              <a:buNone/>
            </a:pPr>
            <a:endParaRPr lang="en-US" dirty="0"/>
          </a:p>
          <a:p>
            <a:pPr lvl="1"/>
            <a:endParaRPr lang="en-US" sz="2000" i="1" dirty="0">
              <a:solidFill>
                <a:schemeClr val="accent2">
                  <a:lumMod val="50000"/>
                </a:schemeClr>
              </a:solidFill>
            </a:endParaRPr>
          </a:p>
        </p:txBody>
      </p:sp>
      <p:sp>
        <p:nvSpPr>
          <p:cNvPr id="7" name="Content Placeholder 2">
            <a:extLst>
              <a:ext uri="{FF2B5EF4-FFF2-40B4-BE49-F238E27FC236}">
                <a16:creationId xmlns:a16="http://schemas.microsoft.com/office/drawing/2014/main" id="{9658C338-52EC-42B9-AE8C-26B2E6AED7CA}"/>
              </a:ext>
            </a:extLst>
          </p:cNvPr>
          <p:cNvSpPr txBox="1">
            <a:spLocks/>
          </p:cNvSpPr>
          <p:nvPr/>
        </p:nvSpPr>
        <p:spPr>
          <a:xfrm>
            <a:off x="9210674" y="1228751"/>
            <a:ext cx="2981325" cy="58173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t>We suggest that the City needs a mid- to long-term population forecast, based on an enhanced Metroscope forecast or one by an independent demographer. </a:t>
            </a:r>
          </a:p>
          <a:p>
            <a:r>
              <a:rPr lang="en-US" sz="1500" dirty="0"/>
              <a:t>The Metroscope model is largely workforce oriented and does not contain mechanisms to simulate the numbers and location of the City’s growing older population.</a:t>
            </a:r>
          </a:p>
          <a:p>
            <a:pPr lvl="1"/>
            <a:endParaRPr lang="en-US" dirty="0"/>
          </a:p>
          <a:p>
            <a:pPr lvl="1"/>
            <a:endParaRPr lang="en-US" sz="2000" i="1" dirty="0">
              <a:solidFill>
                <a:schemeClr val="accent2">
                  <a:lumMod val="50000"/>
                </a:schemeClr>
              </a:solidFill>
            </a:endParaRPr>
          </a:p>
        </p:txBody>
      </p:sp>
      <p:sp>
        <p:nvSpPr>
          <p:cNvPr id="8" name="Content Placeholder 4">
            <a:extLst>
              <a:ext uri="{FF2B5EF4-FFF2-40B4-BE49-F238E27FC236}">
                <a16:creationId xmlns:a16="http://schemas.microsoft.com/office/drawing/2014/main" id="{D9897285-450B-48F3-A440-055C7AF9C689}"/>
              </a:ext>
            </a:extLst>
          </p:cNvPr>
          <p:cNvSpPr txBox="1">
            <a:spLocks/>
          </p:cNvSpPr>
          <p:nvPr/>
        </p:nvSpPr>
        <p:spPr>
          <a:xfrm>
            <a:off x="201750" y="1259968"/>
            <a:ext cx="1290510" cy="3471886"/>
          </a:xfrm>
          <a:prstGeom prst="rec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Table of Contents</a:t>
            </a:r>
            <a:endParaRPr lang="en-US" b="1" dirty="0">
              <a:hlinkClick r:id="rId5" action="ppaction://hlinksldjump"/>
            </a:endParaRPr>
          </a:p>
          <a:p>
            <a:r>
              <a:rPr lang="en-US" dirty="0">
                <a:hlinkClick r:id="rId6" action="ppaction://hlinksldjump"/>
              </a:rPr>
              <a:t>First page</a:t>
            </a:r>
            <a:endParaRPr lang="en-US" dirty="0">
              <a:hlinkClick r:id="rId5" action="ppaction://hlinksldjump"/>
            </a:endParaRPr>
          </a:p>
          <a:p>
            <a:r>
              <a:rPr lang="en-US" dirty="0">
                <a:hlinkClick r:id="rId5" action="ppaction://hlinksldjump"/>
              </a:rPr>
              <a:t>Portland and comparison cities</a:t>
            </a:r>
            <a:endParaRPr lang="en-US" dirty="0"/>
          </a:p>
          <a:p>
            <a:r>
              <a:rPr lang="en-US" dirty="0">
                <a:hlinkClick r:id="rId7" action="ppaction://hlinksldjump"/>
              </a:rPr>
              <a:t>Migration and characteristics of movers</a:t>
            </a:r>
            <a:endParaRPr lang="en-US" dirty="0"/>
          </a:p>
          <a:p>
            <a:r>
              <a:rPr lang="en-US" dirty="0">
                <a:hlinkClick r:id="rId8" action="ppaction://hlinksldjump"/>
              </a:rPr>
              <a:t>Population and households</a:t>
            </a:r>
            <a:endParaRPr lang="en-US" dirty="0"/>
          </a:p>
          <a:p>
            <a:r>
              <a:rPr lang="en-US" dirty="0">
                <a:hlinkClick r:id="rId9" action="ppaction://hlinksldjump"/>
              </a:rPr>
              <a:t>The Metroscope model</a:t>
            </a:r>
            <a:endParaRPr lang="en-US" dirty="0"/>
          </a:p>
          <a:p>
            <a:r>
              <a:rPr lang="en-US" dirty="0">
                <a:hlinkClick r:id="rId10" action="ppaction://hlinksldjump"/>
              </a:rPr>
              <a:t>An alternative population forecast</a:t>
            </a:r>
            <a:endParaRPr lang="en-US" dirty="0"/>
          </a:p>
          <a:p>
            <a:r>
              <a:rPr lang="en-US" dirty="0">
                <a:hlinkClick r:id="rId11" action="ppaction://hlinksldjump"/>
              </a:rPr>
              <a:t>Comparing  the two forecasts</a:t>
            </a:r>
            <a:endParaRPr lang="en-US" dirty="0"/>
          </a:p>
          <a:p>
            <a:endParaRPr lang="en-US" dirty="0"/>
          </a:p>
          <a:p>
            <a:endParaRPr lang="en-US" dirty="0"/>
          </a:p>
        </p:txBody>
      </p:sp>
      <p:sp>
        <p:nvSpPr>
          <p:cNvPr id="15" name="Slide Number Placeholder 1">
            <a:extLst>
              <a:ext uri="{FF2B5EF4-FFF2-40B4-BE49-F238E27FC236}">
                <a16:creationId xmlns:a16="http://schemas.microsoft.com/office/drawing/2014/main" id="{19CB31A8-C106-44EC-9A76-D92CA2F36EB2}"/>
              </a:ext>
            </a:extLst>
          </p:cNvPr>
          <p:cNvSpPr txBox="1">
            <a:spLocks/>
          </p:cNvSpPr>
          <p:nvPr/>
        </p:nvSpPr>
        <p:spPr>
          <a:xfrm>
            <a:off x="11679277" y="29967"/>
            <a:ext cx="407276" cy="32799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61B7F212-26B6-4B4B-8252-3C6816E584C7}" type="slidenum">
              <a:rPr lang="en-US" sz="1400" b="1" smtClean="0">
                <a:solidFill>
                  <a:srgbClr val="714B22"/>
                </a:solidFill>
              </a:rPr>
              <a:pPr marL="0" indent="0">
                <a:buNone/>
              </a:pPr>
              <a:t>36</a:t>
            </a:fld>
            <a:endParaRPr lang="en-US" sz="1400" b="1" dirty="0">
              <a:solidFill>
                <a:srgbClr val="714B22"/>
              </a:solidFill>
            </a:endParaRPr>
          </a:p>
        </p:txBody>
      </p:sp>
      <p:grpSp>
        <p:nvGrpSpPr>
          <p:cNvPr id="16" name="Group 15">
            <a:extLst>
              <a:ext uri="{FF2B5EF4-FFF2-40B4-BE49-F238E27FC236}">
                <a16:creationId xmlns:a16="http://schemas.microsoft.com/office/drawing/2014/main" id="{76C80469-E761-49A2-8E4F-946CEAFA6639}"/>
              </a:ext>
            </a:extLst>
          </p:cNvPr>
          <p:cNvGrpSpPr/>
          <p:nvPr/>
        </p:nvGrpSpPr>
        <p:grpSpPr>
          <a:xfrm>
            <a:off x="87067" y="6452900"/>
            <a:ext cx="2006049" cy="365760"/>
            <a:chOff x="87067" y="6452900"/>
            <a:chExt cx="2006049" cy="365760"/>
          </a:xfrm>
        </p:grpSpPr>
        <p:sp>
          <p:nvSpPr>
            <p:cNvPr id="17" name="Action Button: Go to Beginning 16">
              <a:hlinkClick r:id="" action="ppaction://hlinkshowjump?jump=firstslide" highlightClick="1"/>
              <a:extLst>
                <a:ext uri="{FF2B5EF4-FFF2-40B4-BE49-F238E27FC236}">
                  <a16:creationId xmlns:a16="http://schemas.microsoft.com/office/drawing/2014/main" id="{5DEBB892-B118-43B3-9B77-0249119B162D}"/>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Back or Previous 17">
              <a:hlinkClick r:id="" action="ppaction://hlinkshowjump?jump=previousslide" highlightClick="1"/>
              <a:extLst>
                <a:ext uri="{FF2B5EF4-FFF2-40B4-BE49-F238E27FC236}">
                  <a16:creationId xmlns:a16="http://schemas.microsoft.com/office/drawing/2014/main" id="{69BA4889-792E-4A2B-A0BA-102682BCFC77}"/>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ction Button: Go Forward or Next 18">
              <a:hlinkClick r:id="" action="ppaction://hlinkshowjump?jump=nextslide" highlightClick="1"/>
              <a:extLst>
                <a:ext uri="{FF2B5EF4-FFF2-40B4-BE49-F238E27FC236}">
                  <a16:creationId xmlns:a16="http://schemas.microsoft.com/office/drawing/2014/main" id="{1EC4564E-C0DB-4455-AEBC-3FB70936BD20}"/>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ction Button: Go to End 19">
              <a:hlinkClick r:id="rId12" action="ppaction://hlinksldjump" highlightClick="1"/>
              <a:extLst>
                <a:ext uri="{FF2B5EF4-FFF2-40B4-BE49-F238E27FC236}">
                  <a16:creationId xmlns:a16="http://schemas.microsoft.com/office/drawing/2014/main" id="{D6341CBE-7C7A-4401-A9CB-AEFD515EBE30}"/>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hlinkClick r:id="rId13"/>
              <a:extLst>
                <a:ext uri="{FF2B5EF4-FFF2-40B4-BE49-F238E27FC236}">
                  <a16:creationId xmlns:a16="http://schemas.microsoft.com/office/drawing/2014/main" id="{4EF2BC73-ECDF-458B-88E5-B6E14F868BB1}"/>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59258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BD487F-1EC0-4986-BA2D-5DFBB913985C}"/>
              </a:ext>
            </a:extLst>
          </p:cNvPr>
          <p:cNvPicPr>
            <a:picLocks noChangeAspect="1"/>
          </p:cNvPicPr>
          <p:nvPr/>
        </p:nvPicPr>
        <p:blipFill>
          <a:blip r:embed="rId4"/>
          <a:stretch>
            <a:fillRect/>
          </a:stretch>
        </p:blipFill>
        <p:spPr>
          <a:xfrm>
            <a:off x="4136385" y="949778"/>
            <a:ext cx="8035290" cy="5486400"/>
          </a:xfrm>
          <a:prstGeom prst="rect">
            <a:avLst/>
          </a:prstGeom>
        </p:spPr>
      </p:pic>
      <p:pic>
        <p:nvPicPr>
          <p:cNvPr id="8" name="Picture 7">
            <a:extLst>
              <a:ext uri="{FF2B5EF4-FFF2-40B4-BE49-F238E27FC236}">
                <a16:creationId xmlns:a16="http://schemas.microsoft.com/office/drawing/2014/main" id="{DAFC08EB-6E27-411D-9692-A3E6DDE66FDA}"/>
              </a:ext>
            </a:extLst>
          </p:cNvPr>
          <p:cNvPicPr>
            <a:picLocks noChangeAspect="1"/>
          </p:cNvPicPr>
          <p:nvPr/>
        </p:nvPicPr>
        <p:blipFill>
          <a:blip r:embed="rId5"/>
          <a:stretch>
            <a:fillRect/>
          </a:stretch>
        </p:blipFill>
        <p:spPr>
          <a:xfrm>
            <a:off x="4136385" y="949778"/>
            <a:ext cx="5612130" cy="5486400"/>
          </a:xfrm>
          <a:prstGeom prst="rect">
            <a:avLst/>
          </a:prstGeom>
        </p:spPr>
      </p:pic>
      <p:sp>
        <p:nvSpPr>
          <p:cNvPr id="13" name="Title 12">
            <a:extLst>
              <a:ext uri="{FF2B5EF4-FFF2-40B4-BE49-F238E27FC236}">
                <a16:creationId xmlns:a16="http://schemas.microsoft.com/office/drawing/2014/main" id="{38F0B24F-62A2-465F-A570-91F5082AF6E7}"/>
              </a:ext>
            </a:extLst>
          </p:cNvPr>
          <p:cNvSpPr>
            <a:spLocks noGrp="1"/>
          </p:cNvSpPr>
          <p:nvPr>
            <p:ph type="title"/>
          </p:nvPr>
        </p:nvSpPr>
        <p:spPr>
          <a:xfrm>
            <a:off x="168724" y="210511"/>
            <a:ext cx="7935321" cy="870857"/>
          </a:xfrm>
        </p:spPr>
        <p:txBody>
          <a:bodyPr/>
          <a:lstStyle/>
          <a:p>
            <a:r>
              <a:rPr lang="en-US" sz="3200" dirty="0"/>
              <a:t>Adjusting the Metroscope Forecast</a:t>
            </a:r>
          </a:p>
        </p:txBody>
      </p:sp>
      <p:sp>
        <p:nvSpPr>
          <p:cNvPr id="14" name="Content Placeholder 13">
            <a:extLst>
              <a:ext uri="{FF2B5EF4-FFF2-40B4-BE49-F238E27FC236}">
                <a16:creationId xmlns:a16="http://schemas.microsoft.com/office/drawing/2014/main" id="{F352B370-7391-4F63-89FD-349F14932C1A}"/>
              </a:ext>
            </a:extLst>
          </p:cNvPr>
          <p:cNvSpPr>
            <a:spLocks noGrp="1"/>
          </p:cNvSpPr>
          <p:nvPr>
            <p:ph idx="1"/>
          </p:nvPr>
        </p:nvSpPr>
        <p:spPr>
          <a:xfrm>
            <a:off x="68755" y="909592"/>
            <a:ext cx="4067630" cy="5566771"/>
          </a:xfrm>
        </p:spPr>
        <p:txBody>
          <a:bodyPr>
            <a:noAutofit/>
          </a:bodyPr>
          <a:lstStyle/>
          <a:p>
            <a:r>
              <a:rPr lang="en-US" sz="1600" dirty="0"/>
              <a:t>The Metroscope data by age of householder is available for the beginning year of 2010 as well as the 2035 forecast year.</a:t>
            </a:r>
          </a:p>
          <a:p>
            <a:r>
              <a:rPr lang="en-US" sz="1600" dirty="0"/>
              <a:t>The data show 2010 Metroscope figures next to those for the 2010 census, as well as the ratio of Metroscope to Census. The red color shading show where Metroscope is higher than the Census value and the blue where Metroscope is lower than the Census value.</a:t>
            </a:r>
          </a:p>
          <a:p>
            <a:r>
              <a:rPr lang="en-US" sz="1600" dirty="0"/>
              <a:t>We use these ratios to adjust 2035 Metroscope values and then compare the adjusted Metroscope values to the Hamilton-Perry forecast.</a:t>
            </a:r>
          </a:p>
          <a:p>
            <a:r>
              <a:rPr lang="en-US" sz="1600" dirty="0"/>
              <a:t>The last column labeled HSC/HP is the log of the ratio of the adjusted Metroscope forecast to the Hamilton-Perry forecast. </a:t>
            </a:r>
            <a:r>
              <a:rPr lang="en-US" sz="1600" b="1" dirty="0">
                <a:solidFill>
                  <a:srgbClr val="C00000"/>
                </a:solidFill>
              </a:rPr>
              <a:t>Red</a:t>
            </a:r>
            <a:r>
              <a:rPr lang="en-US" sz="1600" dirty="0"/>
              <a:t> values show </a:t>
            </a:r>
            <a:r>
              <a:rPr lang="en-US" sz="1600" b="1" i="1" dirty="0"/>
              <a:t>Metroscope to be higher</a:t>
            </a:r>
            <a:r>
              <a:rPr lang="en-US" sz="1600" dirty="0"/>
              <a:t>, </a:t>
            </a:r>
            <a:r>
              <a:rPr lang="en-US" sz="1600" b="1" dirty="0">
                <a:solidFill>
                  <a:schemeClr val="accent5">
                    <a:lumMod val="75000"/>
                  </a:schemeClr>
                </a:solidFill>
              </a:rPr>
              <a:t>blue </a:t>
            </a:r>
            <a:r>
              <a:rPr lang="en-US" sz="1600" dirty="0"/>
              <a:t>lower.</a:t>
            </a:r>
          </a:p>
          <a:p>
            <a:r>
              <a:rPr lang="en-US" sz="1600" dirty="0"/>
              <a:t>Note that the adjusted Metroscope forecast for the age 65+ is considerably higher than the Hamilton-Perry forecast.</a:t>
            </a:r>
          </a:p>
        </p:txBody>
      </p:sp>
      <p:sp>
        <p:nvSpPr>
          <p:cNvPr id="15" name="Arrow: Down 14">
            <a:extLst>
              <a:ext uri="{FF2B5EF4-FFF2-40B4-BE49-F238E27FC236}">
                <a16:creationId xmlns:a16="http://schemas.microsoft.com/office/drawing/2014/main" id="{B353FA56-EDBE-407D-8CC8-1842627A8DEB}"/>
              </a:ext>
            </a:extLst>
          </p:cNvPr>
          <p:cNvSpPr/>
          <p:nvPr/>
        </p:nvSpPr>
        <p:spPr>
          <a:xfrm>
            <a:off x="9340716" y="1200151"/>
            <a:ext cx="240632" cy="250372"/>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7D150716-64B9-4235-81D4-B1904DCED92C}"/>
              </a:ext>
            </a:extLst>
          </p:cNvPr>
          <p:cNvCxnSpPr>
            <a:cxnSpLocks/>
          </p:cNvCxnSpPr>
          <p:nvPr/>
        </p:nvCxnSpPr>
        <p:spPr>
          <a:xfrm>
            <a:off x="7230325" y="5776631"/>
            <a:ext cx="2434651"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Slide Number Placeholder 1">
            <a:extLst>
              <a:ext uri="{FF2B5EF4-FFF2-40B4-BE49-F238E27FC236}">
                <a16:creationId xmlns:a16="http://schemas.microsoft.com/office/drawing/2014/main" id="{8EFF6FCE-3237-4246-9DA6-1C8D5CA72C29}"/>
              </a:ext>
            </a:extLst>
          </p:cNvPr>
          <p:cNvSpPr txBox="1">
            <a:spLocks/>
          </p:cNvSpPr>
          <p:nvPr/>
        </p:nvSpPr>
        <p:spPr>
          <a:xfrm>
            <a:off x="11679277" y="29967"/>
            <a:ext cx="407276" cy="32799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61B7F212-26B6-4B4B-8252-3C6816E584C7}" type="slidenum">
              <a:rPr lang="en-US" sz="1400" b="1" smtClean="0">
                <a:solidFill>
                  <a:srgbClr val="714B22"/>
                </a:solidFill>
              </a:rPr>
              <a:pPr marL="0" indent="0">
                <a:buNone/>
              </a:pPr>
              <a:t>37</a:t>
            </a:fld>
            <a:endParaRPr lang="en-US" sz="1400" b="1" dirty="0">
              <a:solidFill>
                <a:srgbClr val="714B22"/>
              </a:solidFill>
            </a:endParaRPr>
          </a:p>
        </p:txBody>
      </p:sp>
      <p:grpSp>
        <p:nvGrpSpPr>
          <p:cNvPr id="20" name="Group 19">
            <a:extLst>
              <a:ext uri="{FF2B5EF4-FFF2-40B4-BE49-F238E27FC236}">
                <a16:creationId xmlns:a16="http://schemas.microsoft.com/office/drawing/2014/main" id="{2E973E52-D43E-4C43-B3E2-C5C67A676A11}"/>
              </a:ext>
            </a:extLst>
          </p:cNvPr>
          <p:cNvGrpSpPr/>
          <p:nvPr/>
        </p:nvGrpSpPr>
        <p:grpSpPr>
          <a:xfrm>
            <a:off x="87067" y="6452900"/>
            <a:ext cx="2006049" cy="365760"/>
            <a:chOff x="87067" y="6452900"/>
            <a:chExt cx="2006049" cy="365760"/>
          </a:xfrm>
        </p:grpSpPr>
        <p:sp>
          <p:nvSpPr>
            <p:cNvPr id="21" name="Action Button: Go to Beginning 20">
              <a:hlinkClick r:id="" action="ppaction://hlinkshowjump?jump=firstslide" highlightClick="1"/>
              <a:extLst>
                <a:ext uri="{FF2B5EF4-FFF2-40B4-BE49-F238E27FC236}">
                  <a16:creationId xmlns:a16="http://schemas.microsoft.com/office/drawing/2014/main" id="{8D15CB85-8DFE-478C-B1CF-B82791C9123D}"/>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ction Button: Go Back or Previous 21">
              <a:hlinkClick r:id="" action="ppaction://hlinkshowjump?jump=previousslide" highlightClick="1"/>
              <a:extLst>
                <a:ext uri="{FF2B5EF4-FFF2-40B4-BE49-F238E27FC236}">
                  <a16:creationId xmlns:a16="http://schemas.microsoft.com/office/drawing/2014/main" id="{60A617EB-1812-4EAA-BBA1-50B8900989FA}"/>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ction Button: Go Forward or Next 22">
              <a:hlinkClick r:id="" action="ppaction://hlinkshowjump?jump=nextslide" highlightClick="1"/>
              <a:extLst>
                <a:ext uri="{FF2B5EF4-FFF2-40B4-BE49-F238E27FC236}">
                  <a16:creationId xmlns:a16="http://schemas.microsoft.com/office/drawing/2014/main" id="{BE2488EF-DEF3-4FCD-B34B-19F76A1391D2}"/>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ction Button: Go to End 23">
              <a:hlinkClick r:id="rId6" action="ppaction://hlinksldjump" highlightClick="1"/>
              <a:extLst>
                <a:ext uri="{FF2B5EF4-FFF2-40B4-BE49-F238E27FC236}">
                  <a16:creationId xmlns:a16="http://schemas.microsoft.com/office/drawing/2014/main" id="{46241429-3E53-486D-8886-28C74620A8B8}"/>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7"/>
              <a:extLst>
                <a:ext uri="{FF2B5EF4-FFF2-40B4-BE49-F238E27FC236}">
                  <a16:creationId xmlns:a16="http://schemas.microsoft.com/office/drawing/2014/main" id="{0D58122A-47FC-4896-A5CE-BEE6E6692BFF}"/>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76627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childTnLst>
                                </p:cTn>
                              </p:par>
                            </p:childTnLst>
                          </p:cTn>
                        </p:par>
                        <p:par>
                          <p:cTn id="17" fill="hold">
                            <p:stCondLst>
                              <p:cond delay="0"/>
                            </p:stCondLst>
                            <p:childTnLst>
                              <p:par>
                                <p:cTn id="18" presetID="1" presetClass="exit" presetSubtype="0" fill="hold" nodeType="afterEffect">
                                  <p:stCondLst>
                                    <p:cond delay="0"/>
                                  </p:stCondLst>
                                  <p:childTnLst>
                                    <p:set>
                                      <p:cBhvr>
                                        <p:cTn id="19" dur="1" fill="hold">
                                          <p:stCondLst>
                                            <p:cond delay="0"/>
                                          </p:stCondLst>
                                        </p:cTn>
                                        <p:tgtEl>
                                          <p:spTgt spid="6"/>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4">
                                            <p:txEl>
                                              <p:pRg st="3" end="3"/>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4">
                                            <p:txEl>
                                              <p:pRg st="4" end="4"/>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9E51B1-DE24-41B3-967A-DF0C549CFB0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222934" y="174458"/>
            <a:ext cx="7969065" cy="5354301"/>
          </a:xfrm>
          <a:prstGeom prst="rect">
            <a:avLst/>
          </a:prstGeom>
        </p:spPr>
      </p:pic>
      <p:sp>
        <p:nvSpPr>
          <p:cNvPr id="6" name="Title 5">
            <a:extLst>
              <a:ext uri="{FF2B5EF4-FFF2-40B4-BE49-F238E27FC236}">
                <a16:creationId xmlns:a16="http://schemas.microsoft.com/office/drawing/2014/main" id="{2DD58305-9790-41F8-A0DE-5C39BF25EF86}"/>
              </a:ext>
            </a:extLst>
          </p:cNvPr>
          <p:cNvSpPr>
            <a:spLocks noGrp="1"/>
          </p:cNvSpPr>
          <p:nvPr>
            <p:ph type="title"/>
          </p:nvPr>
        </p:nvSpPr>
        <p:spPr>
          <a:xfrm>
            <a:off x="357051" y="0"/>
            <a:ext cx="3346269" cy="870857"/>
          </a:xfrm>
        </p:spPr>
        <p:txBody>
          <a:bodyPr/>
          <a:lstStyle/>
          <a:p>
            <a:r>
              <a:rPr lang="en-US" sz="3200" dirty="0"/>
              <a:t>“Apples and Pears”</a:t>
            </a:r>
          </a:p>
        </p:txBody>
      </p:sp>
      <p:sp>
        <p:nvSpPr>
          <p:cNvPr id="7" name="Content Placeholder 6">
            <a:extLst>
              <a:ext uri="{FF2B5EF4-FFF2-40B4-BE49-F238E27FC236}">
                <a16:creationId xmlns:a16="http://schemas.microsoft.com/office/drawing/2014/main" id="{6FED5009-158D-413D-9B66-338C668DD85C}"/>
              </a:ext>
            </a:extLst>
          </p:cNvPr>
          <p:cNvSpPr>
            <a:spLocks noGrp="1"/>
          </p:cNvSpPr>
          <p:nvPr>
            <p:ph idx="1"/>
          </p:nvPr>
        </p:nvSpPr>
        <p:spPr>
          <a:xfrm>
            <a:off x="36956" y="818456"/>
            <a:ext cx="4276198" cy="5477090"/>
          </a:xfrm>
        </p:spPr>
        <p:txBody>
          <a:bodyPr>
            <a:normAutofit/>
          </a:bodyPr>
          <a:lstStyle/>
          <a:p>
            <a:r>
              <a:rPr lang="en-US" sz="1500" dirty="0">
                <a:solidFill>
                  <a:srgbClr val="714B22"/>
                </a:solidFill>
              </a:rPr>
              <a:t>Metroscope and Hamilton-Perry models provide forecasts using different measures. </a:t>
            </a:r>
          </a:p>
          <a:p>
            <a:r>
              <a:rPr lang="en-US" sz="1500" dirty="0">
                <a:solidFill>
                  <a:srgbClr val="714B22"/>
                </a:solidFill>
              </a:rPr>
              <a:t>Both provide a forecast for persons living in households, excluding those in group quarters such as nursing homes, long term care, prisons, and college dormitories.</a:t>
            </a:r>
          </a:p>
          <a:p>
            <a:r>
              <a:rPr lang="en-US" sz="1500" dirty="0">
                <a:solidFill>
                  <a:srgbClr val="714B22"/>
                </a:solidFill>
              </a:rPr>
              <a:t>In the Metroscope forecast, population is determined by multiplying a forecast of households by household size.</a:t>
            </a:r>
          </a:p>
          <a:p>
            <a:r>
              <a:rPr lang="en-US" sz="1500" dirty="0">
                <a:solidFill>
                  <a:srgbClr val="714B22"/>
                </a:solidFill>
              </a:rPr>
              <a:t>The Hamilton-Perry forecast is for the number of persons by age. </a:t>
            </a:r>
          </a:p>
          <a:p>
            <a:r>
              <a:rPr lang="en-US" sz="1500" dirty="0">
                <a:solidFill>
                  <a:srgbClr val="714B22"/>
                </a:solidFill>
              </a:rPr>
              <a:t>The Metroscope forecast is for the number of persons by age of householder.</a:t>
            </a:r>
          </a:p>
          <a:p>
            <a:r>
              <a:rPr lang="en-US" sz="1500" dirty="0">
                <a:solidFill>
                  <a:srgbClr val="714B22"/>
                </a:solidFill>
              </a:rPr>
              <a:t>These charts compare the number of households by age of householder and the number of persons by age, using data from the 2010 census.</a:t>
            </a:r>
          </a:p>
          <a:p>
            <a:r>
              <a:rPr lang="en-US" sz="1500" dirty="0">
                <a:solidFill>
                  <a:srgbClr val="714B22"/>
                </a:solidFill>
              </a:rPr>
              <a:t>There is a strong relationship between the two for the age 65+ population for the City and the inner and outer suburbs.</a:t>
            </a:r>
          </a:p>
          <a:p>
            <a:r>
              <a:rPr lang="en-US" sz="1500" dirty="0">
                <a:solidFill>
                  <a:srgbClr val="714B22"/>
                </a:solidFill>
              </a:rPr>
              <a:t>The relationship holds up well for other age groups except the under 25 householders</a:t>
            </a:r>
            <a:r>
              <a:rPr lang="en-US" sz="1500" dirty="0"/>
              <a:t>.</a:t>
            </a:r>
          </a:p>
          <a:p>
            <a:endParaRPr lang="en-US" dirty="0"/>
          </a:p>
        </p:txBody>
      </p:sp>
      <p:sp>
        <p:nvSpPr>
          <p:cNvPr id="8" name="Content Placeholder 6">
            <a:extLst>
              <a:ext uri="{FF2B5EF4-FFF2-40B4-BE49-F238E27FC236}">
                <a16:creationId xmlns:a16="http://schemas.microsoft.com/office/drawing/2014/main" id="{0CB7F1FD-5E6E-450C-8DED-EE6A65105638}"/>
              </a:ext>
            </a:extLst>
          </p:cNvPr>
          <p:cNvSpPr txBox="1">
            <a:spLocks/>
          </p:cNvSpPr>
          <p:nvPr/>
        </p:nvSpPr>
        <p:spPr>
          <a:xfrm>
            <a:off x="4546046" y="5715192"/>
            <a:ext cx="3190260" cy="7579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This is reasonably strong support for comparing Metroscope and Hamilton-Perry forecasts.</a:t>
            </a:r>
          </a:p>
          <a:p>
            <a:endParaRPr lang="en-US" dirty="0"/>
          </a:p>
        </p:txBody>
      </p:sp>
      <p:sp>
        <p:nvSpPr>
          <p:cNvPr id="9" name="Content Placeholder 6">
            <a:extLst>
              <a:ext uri="{FF2B5EF4-FFF2-40B4-BE49-F238E27FC236}">
                <a16:creationId xmlns:a16="http://schemas.microsoft.com/office/drawing/2014/main" id="{7CC3A858-A9C0-44B8-B645-49D91954E601}"/>
              </a:ext>
            </a:extLst>
          </p:cNvPr>
          <p:cNvSpPr txBox="1">
            <a:spLocks/>
          </p:cNvSpPr>
          <p:nvPr/>
        </p:nvSpPr>
        <p:spPr>
          <a:xfrm>
            <a:off x="8013145" y="5715192"/>
            <a:ext cx="3997879" cy="9683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solidFill>
                  <a:srgbClr val="714B22"/>
                </a:solidFill>
              </a:rPr>
              <a:t>It does not test whether Metroscope’s household size figures are correct, and we don’t have the Census data to verify this.</a:t>
            </a:r>
          </a:p>
          <a:p>
            <a:endParaRPr lang="en-US" dirty="0"/>
          </a:p>
        </p:txBody>
      </p:sp>
      <p:sp>
        <p:nvSpPr>
          <p:cNvPr id="16" name="Slide Number Placeholder 1">
            <a:extLst>
              <a:ext uri="{FF2B5EF4-FFF2-40B4-BE49-F238E27FC236}">
                <a16:creationId xmlns:a16="http://schemas.microsoft.com/office/drawing/2014/main" id="{77A17426-8AB3-4DFE-ABA9-E10252BF0FF6}"/>
              </a:ext>
            </a:extLst>
          </p:cNvPr>
          <p:cNvSpPr txBox="1">
            <a:spLocks/>
          </p:cNvSpPr>
          <p:nvPr/>
        </p:nvSpPr>
        <p:spPr>
          <a:xfrm>
            <a:off x="11679277" y="29967"/>
            <a:ext cx="407276" cy="32799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61B7F212-26B6-4B4B-8252-3C6816E584C7}" type="slidenum">
              <a:rPr lang="en-US" sz="1400" b="1" smtClean="0">
                <a:solidFill>
                  <a:srgbClr val="714B22"/>
                </a:solidFill>
              </a:rPr>
              <a:pPr marL="0" indent="0">
                <a:buNone/>
              </a:pPr>
              <a:t>38</a:t>
            </a:fld>
            <a:endParaRPr lang="en-US" sz="1400" b="1" dirty="0">
              <a:solidFill>
                <a:srgbClr val="714B22"/>
              </a:solidFill>
            </a:endParaRPr>
          </a:p>
        </p:txBody>
      </p:sp>
      <p:grpSp>
        <p:nvGrpSpPr>
          <p:cNvPr id="17" name="Group 16">
            <a:extLst>
              <a:ext uri="{FF2B5EF4-FFF2-40B4-BE49-F238E27FC236}">
                <a16:creationId xmlns:a16="http://schemas.microsoft.com/office/drawing/2014/main" id="{D1E05549-8174-4467-9E7E-257529927879}"/>
              </a:ext>
            </a:extLst>
          </p:cNvPr>
          <p:cNvGrpSpPr/>
          <p:nvPr/>
        </p:nvGrpSpPr>
        <p:grpSpPr>
          <a:xfrm>
            <a:off x="87067" y="6452900"/>
            <a:ext cx="2006049" cy="365760"/>
            <a:chOff x="87067" y="6452900"/>
            <a:chExt cx="2006049" cy="365760"/>
          </a:xfrm>
        </p:grpSpPr>
        <p:sp>
          <p:nvSpPr>
            <p:cNvPr id="18" name="Action Button: Go to Beginning 17">
              <a:hlinkClick r:id="" action="ppaction://hlinkshowjump?jump=firstslide" highlightClick="1"/>
              <a:extLst>
                <a:ext uri="{FF2B5EF4-FFF2-40B4-BE49-F238E27FC236}">
                  <a16:creationId xmlns:a16="http://schemas.microsoft.com/office/drawing/2014/main" id="{7C0F69F4-A6E1-4ABF-AE55-87BA2AEF768E}"/>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ction Button: Go Back or Previous 18">
              <a:hlinkClick r:id="" action="ppaction://hlinkshowjump?jump=previousslide" highlightClick="1"/>
              <a:extLst>
                <a:ext uri="{FF2B5EF4-FFF2-40B4-BE49-F238E27FC236}">
                  <a16:creationId xmlns:a16="http://schemas.microsoft.com/office/drawing/2014/main" id="{FC55B3F7-8C94-49C0-BCF0-E0652EFBAF5A}"/>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ction Button: Go Forward or Next 19">
              <a:hlinkClick r:id="" action="ppaction://hlinkshowjump?jump=nextslide" highlightClick="1"/>
              <a:extLst>
                <a:ext uri="{FF2B5EF4-FFF2-40B4-BE49-F238E27FC236}">
                  <a16:creationId xmlns:a16="http://schemas.microsoft.com/office/drawing/2014/main" id="{6011FB98-30AC-4E1B-8909-001DE4F125FD}"/>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ction Button: Go to End 20">
              <a:hlinkClick r:id="rId5" action="ppaction://hlinksldjump" highlightClick="1"/>
              <a:extLst>
                <a:ext uri="{FF2B5EF4-FFF2-40B4-BE49-F238E27FC236}">
                  <a16:creationId xmlns:a16="http://schemas.microsoft.com/office/drawing/2014/main" id="{B25F533B-8697-4744-98BB-15EF76A8D5E4}"/>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hlinkClick r:id="rId6"/>
              <a:extLst>
                <a:ext uri="{FF2B5EF4-FFF2-40B4-BE49-F238E27FC236}">
                  <a16:creationId xmlns:a16="http://schemas.microsoft.com/office/drawing/2014/main" id="{242F3E1B-3B20-4651-A118-796A63B8E4DB}"/>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44476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13965A-9C44-4F1E-A717-F5E2BCF2DF4F}"/>
              </a:ext>
            </a:extLst>
          </p:cNvPr>
          <p:cNvPicPr>
            <a:picLocks noChangeAspect="1"/>
          </p:cNvPicPr>
          <p:nvPr/>
        </p:nvPicPr>
        <p:blipFill>
          <a:blip r:embed="rId4"/>
          <a:stretch>
            <a:fillRect/>
          </a:stretch>
        </p:blipFill>
        <p:spPr>
          <a:xfrm>
            <a:off x="4892088" y="138404"/>
            <a:ext cx="7173217" cy="6626912"/>
          </a:xfrm>
          <a:prstGeom prst="rect">
            <a:avLst/>
          </a:prstGeom>
        </p:spPr>
      </p:pic>
      <p:sp>
        <p:nvSpPr>
          <p:cNvPr id="3" name="Title 2">
            <a:extLst>
              <a:ext uri="{FF2B5EF4-FFF2-40B4-BE49-F238E27FC236}">
                <a16:creationId xmlns:a16="http://schemas.microsoft.com/office/drawing/2014/main" id="{EDBE1858-9272-4AE9-9ECC-8C520F226897}"/>
              </a:ext>
            </a:extLst>
          </p:cNvPr>
          <p:cNvSpPr>
            <a:spLocks noGrp="1"/>
          </p:cNvSpPr>
          <p:nvPr>
            <p:ph type="title"/>
          </p:nvPr>
        </p:nvSpPr>
        <p:spPr>
          <a:xfrm>
            <a:off x="268252" y="374271"/>
            <a:ext cx="4341576" cy="870857"/>
          </a:xfrm>
        </p:spPr>
        <p:txBody>
          <a:bodyPr/>
          <a:lstStyle/>
          <a:p>
            <a:r>
              <a:rPr lang="en-US" sz="3200" dirty="0"/>
              <a:t>Adjusted Metroscope and Hamilton-Perry Forecasts</a:t>
            </a:r>
          </a:p>
        </p:txBody>
      </p:sp>
      <p:sp>
        <p:nvSpPr>
          <p:cNvPr id="4" name="Content Placeholder 3">
            <a:extLst>
              <a:ext uri="{FF2B5EF4-FFF2-40B4-BE49-F238E27FC236}">
                <a16:creationId xmlns:a16="http://schemas.microsoft.com/office/drawing/2014/main" id="{1E1EC198-7B26-4673-83B0-C6B359484CC6}"/>
              </a:ext>
            </a:extLst>
          </p:cNvPr>
          <p:cNvSpPr>
            <a:spLocks noGrp="1"/>
          </p:cNvSpPr>
          <p:nvPr>
            <p:ph idx="1"/>
          </p:nvPr>
        </p:nvSpPr>
        <p:spPr>
          <a:xfrm>
            <a:off x="317510" y="1372887"/>
            <a:ext cx="4243060" cy="5392429"/>
          </a:xfrm>
        </p:spPr>
        <p:txBody>
          <a:bodyPr/>
          <a:lstStyle/>
          <a:p>
            <a:r>
              <a:rPr lang="en-US" sz="1600" dirty="0"/>
              <a:t>These charts compare the population forecasts by age group with the Metroscope forecast expressed as persons by age of householder. </a:t>
            </a:r>
          </a:p>
          <a:p>
            <a:r>
              <a:rPr lang="en-US" sz="1600" dirty="0"/>
              <a:t>For all ages the adjusted Metroscope forecast is higher for the City and lower for the inner and outer suburbs.</a:t>
            </a:r>
          </a:p>
          <a:p>
            <a:r>
              <a:rPr lang="en-US" sz="1600" dirty="0"/>
              <a:t>For the age 20-44 age group the adjusted Metroscope is considerably higher for the City and lower for the outer suburbs.</a:t>
            </a:r>
          </a:p>
          <a:p>
            <a:r>
              <a:rPr lang="en-US" sz="1600" dirty="0"/>
              <a:t>For the 45-54 and 55-65 age groups the two forecasts are reasonably close.</a:t>
            </a:r>
          </a:p>
          <a:p>
            <a:r>
              <a:rPr lang="en-US" sz="1600" dirty="0"/>
              <a:t>For the 65+ age group the adjusted Metroscope forecast is much higher for the City and slightly higher for the inner and outer suburbs.</a:t>
            </a:r>
          </a:p>
          <a:p>
            <a:endParaRPr lang="en-US" dirty="0"/>
          </a:p>
        </p:txBody>
      </p:sp>
      <p:sp>
        <p:nvSpPr>
          <p:cNvPr id="11" name="Slide Number Placeholder 1">
            <a:extLst>
              <a:ext uri="{FF2B5EF4-FFF2-40B4-BE49-F238E27FC236}">
                <a16:creationId xmlns:a16="http://schemas.microsoft.com/office/drawing/2014/main" id="{2FE2C051-22B5-4CBD-AE85-741056A306BD}"/>
              </a:ext>
            </a:extLst>
          </p:cNvPr>
          <p:cNvSpPr txBox="1">
            <a:spLocks/>
          </p:cNvSpPr>
          <p:nvPr/>
        </p:nvSpPr>
        <p:spPr>
          <a:xfrm>
            <a:off x="11679277" y="29967"/>
            <a:ext cx="407276" cy="32799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61B7F212-26B6-4B4B-8252-3C6816E584C7}" type="slidenum">
              <a:rPr lang="en-US" sz="1400" b="1" smtClean="0">
                <a:solidFill>
                  <a:srgbClr val="714B22"/>
                </a:solidFill>
              </a:rPr>
              <a:pPr marL="0" indent="0">
                <a:buNone/>
              </a:pPr>
              <a:t>39</a:t>
            </a:fld>
            <a:endParaRPr lang="en-US" sz="1400" b="1" dirty="0">
              <a:solidFill>
                <a:srgbClr val="714B22"/>
              </a:solidFill>
            </a:endParaRPr>
          </a:p>
        </p:txBody>
      </p:sp>
      <p:grpSp>
        <p:nvGrpSpPr>
          <p:cNvPr id="12" name="Group 11">
            <a:extLst>
              <a:ext uri="{FF2B5EF4-FFF2-40B4-BE49-F238E27FC236}">
                <a16:creationId xmlns:a16="http://schemas.microsoft.com/office/drawing/2014/main" id="{EC8C39D8-DCD3-43DF-A9A7-A732A27F3672}"/>
              </a:ext>
            </a:extLst>
          </p:cNvPr>
          <p:cNvGrpSpPr/>
          <p:nvPr/>
        </p:nvGrpSpPr>
        <p:grpSpPr>
          <a:xfrm>
            <a:off x="87067" y="6452900"/>
            <a:ext cx="2006049" cy="365760"/>
            <a:chOff x="87067" y="6452900"/>
            <a:chExt cx="2006049" cy="365760"/>
          </a:xfrm>
        </p:grpSpPr>
        <p:sp>
          <p:nvSpPr>
            <p:cNvPr id="13" name="Action Button: Go to Beginning 12">
              <a:hlinkClick r:id="" action="ppaction://hlinkshowjump?jump=firstslide" highlightClick="1"/>
              <a:extLst>
                <a:ext uri="{FF2B5EF4-FFF2-40B4-BE49-F238E27FC236}">
                  <a16:creationId xmlns:a16="http://schemas.microsoft.com/office/drawing/2014/main" id="{6BCF0089-02D2-4CED-9268-0CA93DD7F14B}"/>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Go Back or Previous 13">
              <a:hlinkClick r:id="" action="ppaction://hlinkshowjump?jump=previousslide" highlightClick="1"/>
              <a:extLst>
                <a:ext uri="{FF2B5EF4-FFF2-40B4-BE49-F238E27FC236}">
                  <a16:creationId xmlns:a16="http://schemas.microsoft.com/office/drawing/2014/main" id="{8D50962C-C93A-477D-8A32-F49D4B1D0C99}"/>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Go Forward or Next 14">
              <a:hlinkClick r:id="" action="ppaction://hlinkshowjump?jump=nextslide" highlightClick="1"/>
              <a:extLst>
                <a:ext uri="{FF2B5EF4-FFF2-40B4-BE49-F238E27FC236}">
                  <a16:creationId xmlns:a16="http://schemas.microsoft.com/office/drawing/2014/main" id="{1A6AB187-9ED3-43FD-A1FB-1A821EED8D44}"/>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Go to End 15">
              <a:hlinkClick r:id="rId5" action="ppaction://hlinksldjump" highlightClick="1"/>
              <a:extLst>
                <a:ext uri="{FF2B5EF4-FFF2-40B4-BE49-F238E27FC236}">
                  <a16:creationId xmlns:a16="http://schemas.microsoft.com/office/drawing/2014/main" id="{E3CD8EC0-FF38-4A35-92FB-5C67DECAFDA3}"/>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hlinkClick r:id="rId6"/>
              <a:extLst>
                <a:ext uri="{FF2B5EF4-FFF2-40B4-BE49-F238E27FC236}">
                  <a16:creationId xmlns:a16="http://schemas.microsoft.com/office/drawing/2014/main" id="{F08ED170-B4D2-4CFA-B51C-3B18D1F9CA49}"/>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281175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6655408" y="420602"/>
            <a:ext cx="4648200" cy="5267325"/>
          </a:xfrm>
          <a:prstGeom prst="rect">
            <a:avLst/>
          </a:prstGeom>
        </p:spPr>
      </p:pic>
      <p:graphicFrame>
        <p:nvGraphicFramePr>
          <p:cNvPr id="5" name="Chart 4"/>
          <p:cNvGraphicFramePr>
            <a:graphicFrameLocks/>
          </p:cNvGraphicFramePr>
          <p:nvPr>
            <p:extLst>
              <p:ext uri="{D42A27DB-BD31-4B8C-83A1-F6EECF244321}">
                <p14:modId xmlns:p14="http://schemas.microsoft.com/office/powerpoint/2010/main" val="853957034"/>
              </p:ext>
            </p:extLst>
          </p:nvPr>
        </p:nvGraphicFramePr>
        <p:xfrm>
          <a:off x="999531" y="3769608"/>
          <a:ext cx="4610101" cy="2228850"/>
        </p:xfrm>
        <a:graphic>
          <a:graphicData uri="http://schemas.openxmlformats.org/drawingml/2006/chart">
            <c:chart xmlns:c="http://schemas.openxmlformats.org/drawingml/2006/chart" xmlns:r="http://schemas.openxmlformats.org/officeDocument/2006/relationships" r:id="rId5"/>
          </a:graphicData>
        </a:graphic>
      </p:graphicFrame>
      <p:sp>
        <p:nvSpPr>
          <p:cNvPr id="6" name="Title 5"/>
          <p:cNvSpPr>
            <a:spLocks noGrp="1"/>
          </p:cNvSpPr>
          <p:nvPr>
            <p:ph type="title"/>
          </p:nvPr>
        </p:nvSpPr>
        <p:spPr>
          <a:xfrm>
            <a:off x="350561" y="538601"/>
            <a:ext cx="5536475" cy="506413"/>
          </a:xfrm>
        </p:spPr>
        <p:txBody>
          <a:bodyPr>
            <a:noAutofit/>
          </a:bodyPr>
          <a:lstStyle/>
          <a:p>
            <a:r>
              <a:rPr lang="en-US" sz="3200" b="1" dirty="0"/>
              <a:t>Approximately 12% of Portland’s Residents were Age 65+ (2015)</a:t>
            </a:r>
          </a:p>
        </p:txBody>
      </p:sp>
      <p:sp>
        <p:nvSpPr>
          <p:cNvPr id="7" name="Content Placeholder 6"/>
          <p:cNvSpPr>
            <a:spLocks noGrp="1"/>
          </p:cNvSpPr>
          <p:nvPr>
            <p:ph idx="1"/>
          </p:nvPr>
        </p:nvSpPr>
        <p:spPr>
          <a:xfrm>
            <a:off x="305405" y="1265942"/>
            <a:ext cx="5998351" cy="3412174"/>
          </a:xfrm>
        </p:spPr>
        <p:txBody>
          <a:bodyPr>
            <a:normAutofit/>
          </a:bodyPr>
          <a:lstStyle/>
          <a:p>
            <a:r>
              <a:rPr lang="en-US" sz="1600" dirty="0"/>
              <a:t>About 12% of the city of Portland’s population was age 65+ in 2015. </a:t>
            </a:r>
          </a:p>
          <a:p>
            <a:r>
              <a:rPr lang="en-US" sz="1600" dirty="0"/>
              <a:t>The proportion age 65+ in Portland was nearly the same as the median for the 20 comparison cities (12.0%).</a:t>
            </a:r>
          </a:p>
          <a:p>
            <a:r>
              <a:rPr lang="en-US" sz="1600" dirty="0"/>
              <a:t>It was considerably lower than the percent in Mesa, Arizona (a Phoenix suburb), but much higher than in Austin Texas.</a:t>
            </a:r>
          </a:p>
          <a:p>
            <a:r>
              <a:rPr lang="en-US" sz="1600" dirty="0"/>
              <a:t>We also show the percent age 65+ for the larger cities in the Portland metropolitan area. Portland’s percentage is lower than the local comparison areas except for Hillsboro.</a:t>
            </a:r>
          </a:p>
        </p:txBody>
      </p:sp>
      <p:sp>
        <p:nvSpPr>
          <p:cNvPr id="8" name="TextBox 7"/>
          <p:cNvSpPr txBox="1"/>
          <p:nvPr/>
        </p:nvSpPr>
        <p:spPr>
          <a:xfrm>
            <a:off x="7502072" y="5786903"/>
            <a:ext cx="3359603" cy="969496"/>
          </a:xfrm>
          <a:prstGeom prst="rect">
            <a:avLst/>
          </a:prstGeom>
          <a:noFill/>
        </p:spPr>
        <p:txBody>
          <a:bodyPr wrap="square" rtlCol="0">
            <a:spAutoFit/>
          </a:bodyPr>
          <a:lstStyle/>
          <a:p>
            <a:r>
              <a:rPr lang="en-US" sz="1200" dirty="0"/>
              <a:t>Source: ACS 2017 5-year table B01003.</a:t>
            </a:r>
          </a:p>
          <a:p>
            <a:endParaRPr lang="en-US" sz="1200" dirty="0"/>
          </a:p>
          <a:p>
            <a:r>
              <a:rPr lang="en-US" sz="1200" dirty="0"/>
              <a:t>Note: The 2015 figures assume constant growth during the 2013-2017 sample for the ACS.</a:t>
            </a:r>
          </a:p>
          <a:p>
            <a:r>
              <a:rPr lang="en-US" sz="900" dirty="0"/>
              <a:t> </a:t>
            </a:r>
          </a:p>
        </p:txBody>
      </p:sp>
      <p:sp>
        <p:nvSpPr>
          <p:cNvPr id="15" name="Slide Number Placeholder 1">
            <a:extLst>
              <a:ext uri="{FF2B5EF4-FFF2-40B4-BE49-F238E27FC236}">
                <a16:creationId xmlns:a16="http://schemas.microsoft.com/office/drawing/2014/main" id="{5B31961A-3FCA-42F3-9518-AA216340E7DF}"/>
              </a:ext>
            </a:extLst>
          </p:cNvPr>
          <p:cNvSpPr txBox="1">
            <a:spLocks/>
          </p:cNvSpPr>
          <p:nvPr/>
        </p:nvSpPr>
        <p:spPr>
          <a:xfrm>
            <a:off x="11679277" y="29967"/>
            <a:ext cx="407276" cy="32799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61B7F212-26B6-4B4B-8252-3C6816E584C7}" type="slidenum">
              <a:rPr lang="en-US" sz="1400" b="1" smtClean="0">
                <a:solidFill>
                  <a:srgbClr val="714B22"/>
                </a:solidFill>
              </a:rPr>
              <a:pPr marL="0" indent="0">
                <a:buNone/>
              </a:pPr>
              <a:t>4</a:t>
            </a:fld>
            <a:endParaRPr lang="en-US" sz="1400" b="1" dirty="0">
              <a:solidFill>
                <a:srgbClr val="714B22"/>
              </a:solidFill>
            </a:endParaRPr>
          </a:p>
        </p:txBody>
      </p:sp>
      <p:grpSp>
        <p:nvGrpSpPr>
          <p:cNvPr id="16" name="Group 15">
            <a:extLst>
              <a:ext uri="{FF2B5EF4-FFF2-40B4-BE49-F238E27FC236}">
                <a16:creationId xmlns:a16="http://schemas.microsoft.com/office/drawing/2014/main" id="{522C8D5D-6663-4EAE-95C9-AD96C67054B6}"/>
              </a:ext>
            </a:extLst>
          </p:cNvPr>
          <p:cNvGrpSpPr/>
          <p:nvPr/>
        </p:nvGrpSpPr>
        <p:grpSpPr>
          <a:xfrm>
            <a:off x="87067" y="6452900"/>
            <a:ext cx="2006049" cy="365760"/>
            <a:chOff x="87067" y="6452900"/>
            <a:chExt cx="2006049" cy="365760"/>
          </a:xfrm>
        </p:grpSpPr>
        <p:sp>
          <p:nvSpPr>
            <p:cNvPr id="17" name="Action Button: Go to Beginning 16">
              <a:hlinkClick r:id="" action="ppaction://hlinkshowjump?jump=firstslide" highlightClick="1"/>
              <a:extLst>
                <a:ext uri="{FF2B5EF4-FFF2-40B4-BE49-F238E27FC236}">
                  <a16:creationId xmlns:a16="http://schemas.microsoft.com/office/drawing/2014/main" id="{F165BC2F-89BC-4006-A51F-6B3446B64FC0}"/>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Back or Previous 17">
              <a:hlinkClick r:id="" action="ppaction://hlinkshowjump?jump=previousslide" highlightClick="1"/>
              <a:extLst>
                <a:ext uri="{FF2B5EF4-FFF2-40B4-BE49-F238E27FC236}">
                  <a16:creationId xmlns:a16="http://schemas.microsoft.com/office/drawing/2014/main" id="{119AEC30-B207-4D68-B87D-94285F3CD5C7}"/>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ction Button: Go Forward or Next 18">
              <a:hlinkClick r:id="" action="ppaction://hlinkshowjump?jump=nextslide" highlightClick="1"/>
              <a:extLst>
                <a:ext uri="{FF2B5EF4-FFF2-40B4-BE49-F238E27FC236}">
                  <a16:creationId xmlns:a16="http://schemas.microsoft.com/office/drawing/2014/main" id="{13F08BF9-ACA2-408D-B39E-EAAAE4D7B5C5}"/>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ction Button: Go to End 19">
              <a:hlinkClick r:id="rId6" action="ppaction://hlinksldjump" highlightClick="1"/>
              <a:extLst>
                <a:ext uri="{FF2B5EF4-FFF2-40B4-BE49-F238E27FC236}">
                  <a16:creationId xmlns:a16="http://schemas.microsoft.com/office/drawing/2014/main" id="{4FFA15A5-6CDE-4FD4-8BB4-C64487721277}"/>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hlinkClick r:id="rId7"/>
              <a:extLst>
                <a:ext uri="{FF2B5EF4-FFF2-40B4-BE49-F238E27FC236}">
                  <a16:creationId xmlns:a16="http://schemas.microsoft.com/office/drawing/2014/main" id="{3AEA7171-40AD-4B75-86EE-A37143E6F771}"/>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2813090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25BEEE-AE07-4074-B428-AC97B64C6AE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149702" y="0"/>
            <a:ext cx="3383280" cy="3383280"/>
          </a:xfrm>
          <a:prstGeom prst="rect">
            <a:avLst/>
          </a:prstGeom>
        </p:spPr>
      </p:pic>
      <p:pic>
        <p:nvPicPr>
          <p:cNvPr id="5" name="Picture 4">
            <a:extLst>
              <a:ext uri="{FF2B5EF4-FFF2-40B4-BE49-F238E27FC236}">
                <a16:creationId xmlns:a16="http://schemas.microsoft.com/office/drawing/2014/main" id="{91FB9567-EA79-4303-A63A-339D57EBC50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591461" y="0"/>
            <a:ext cx="3383280" cy="3383280"/>
          </a:xfrm>
          <a:prstGeom prst="rect">
            <a:avLst/>
          </a:prstGeom>
        </p:spPr>
      </p:pic>
      <p:pic>
        <p:nvPicPr>
          <p:cNvPr id="7" name="Picture 6">
            <a:extLst>
              <a:ext uri="{FF2B5EF4-FFF2-40B4-BE49-F238E27FC236}">
                <a16:creationId xmlns:a16="http://schemas.microsoft.com/office/drawing/2014/main" id="{8E83D398-7B98-4725-ACC0-3C569A98BD1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591461" y="3435380"/>
            <a:ext cx="3383280" cy="3383280"/>
          </a:xfrm>
          <a:prstGeom prst="rect">
            <a:avLst/>
          </a:prstGeom>
        </p:spPr>
      </p:pic>
      <p:pic>
        <p:nvPicPr>
          <p:cNvPr id="9" name="Picture 8">
            <a:extLst>
              <a:ext uri="{FF2B5EF4-FFF2-40B4-BE49-F238E27FC236}">
                <a16:creationId xmlns:a16="http://schemas.microsoft.com/office/drawing/2014/main" id="{FB2025A6-E0B5-4778-B6B3-B5F05A98D67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109033" y="3435380"/>
            <a:ext cx="3417354" cy="3422620"/>
          </a:xfrm>
          <a:prstGeom prst="rect">
            <a:avLst/>
          </a:prstGeom>
        </p:spPr>
      </p:pic>
      <p:sp>
        <p:nvSpPr>
          <p:cNvPr id="10" name="Title 9">
            <a:extLst>
              <a:ext uri="{FF2B5EF4-FFF2-40B4-BE49-F238E27FC236}">
                <a16:creationId xmlns:a16="http://schemas.microsoft.com/office/drawing/2014/main" id="{F2348242-8121-424C-86C6-3767B0A8F7A7}"/>
              </a:ext>
            </a:extLst>
          </p:cNvPr>
          <p:cNvSpPr>
            <a:spLocks noGrp="1"/>
          </p:cNvSpPr>
          <p:nvPr>
            <p:ph type="title"/>
          </p:nvPr>
        </p:nvSpPr>
        <p:spPr>
          <a:xfrm>
            <a:off x="217259" y="246373"/>
            <a:ext cx="4376463" cy="663522"/>
          </a:xfrm>
        </p:spPr>
        <p:txBody>
          <a:bodyPr/>
          <a:lstStyle/>
          <a:p>
            <a:r>
              <a:rPr lang="en-US" sz="3200" dirty="0"/>
              <a:t>Hamilton-Perry and Metroscope, All Ages</a:t>
            </a:r>
          </a:p>
        </p:txBody>
      </p:sp>
      <p:sp>
        <p:nvSpPr>
          <p:cNvPr id="11" name="Content Placeholder 10">
            <a:extLst>
              <a:ext uri="{FF2B5EF4-FFF2-40B4-BE49-F238E27FC236}">
                <a16:creationId xmlns:a16="http://schemas.microsoft.com/office/drawing/2014/main" id="{28B3BBEB-BD2C-425F-845A-8AE6F94B4ACD}"/>
              </a:ext>
            </a:extLst>
          </p:cNvPr>
          <p:cNvSpPr>
            <a:spLocks noGrp="1"/>
          </p:cNvSpPr>
          <p:nvPr>
            <p:ph idx="1"/>
          </p:nvPr>
        </p:nvSpPr>
        <p:spPr>
          <a:xfrm>
            <a:off x="87067" y="1001335"/>
            <a:ext cx="5062635" cy="5817325"/>
          </a:xfrm>
        </p:spPr>
        <p:txBody>
          <a:bodyPr>
            <a:noAutofit/>
          </a:bodyPr>
          <a:lstStyle/>
          <a:p>
            <a:r>
              <a:rPr lang="en-US" sz="1550" dirty="0"/>
              <a:t>When we compare the supertract growth rates for the Hamilton-Perry (HP) and Metroscope (MS) models we see that there is a near zero correlation between the two.</a:t>
            </a:r>
          </a:p>
          <a:p>
            <a:r>
              <a:rPr lang="en-US" sz="1550" dirty="0"/>
              <a:t>We are mainly concerned with the forecasts for the city of Portland, here defined as the collection of census tracts that approximate the City and shown with a dashed outline.</a:t>
            </a:r>
          </a:p>
          <a:p>
            <a:r>
              <a:rPr lang="en-US" sz="1550" dirty="0"/>
              <a:t>Hamilton-Perry forecasts most of the growth in the City to occur in its east side supertracts and in some west side tracts.</a:t>
            </a:r>
          </a:p>
          <a:p>
            <a:r>
              <a:rPr lang="en-US" sz="1550" dirty="0"/>
              <a:t>Metroscope, by contrast, forecasts strong growth for all west-side supertracts and for supertracts in the inner east side and north Portland.</a:t>
            </a:r>
          </a:p>
          <a:p>
            <a:r>
              <a:rPr lang="en-US" sz="1550" dirty="0"/>
              <a:t>The map of the difference between the two forecasts shows Metroscope forecasting more growth in the west, central, and northern areas of the City and Hamilton-Perry forecasting more growth on the outer east side.</a:t>
            </a:r>
          </a:p>
          <a:p>
            <a:r>
              <a:rPr lang="en-US" sz="1550" dirty="0"/>
              <a:t>Essentially the Metroscope model reverses some of the trends of the 2000-2010 period on which the Hamilton-Perry model is based due to anticipated redevelopment, infill, and densification.</a:t>
            </a:r>
          </a:p>
        </p:txBody>
      </p:sp>
      <p:sp>
        <p:nvSpPr>
          <p:cNvPr id="13" name="TextBox 12">
            <a:extLst>
              <a:ext uri="{FF2B5EF4-FFF2-40B4-BE49-F238E27FC236}">
                <a16:creationId xmlns:a16="http://schemas.microsoft.com/office/drawing/2014/main" id="{1ED4A185-BD48-4C71-9827-049644AC9F79}"/>
              </a:ext>
            </a:extLst>
          </p:cNvPr>
          <p:cNvSpPr txBox="1"/>
          <p:nvPr/>
        </p:nvSpPr>
        <p:spPr>
          <a:xfrm>
            <a:off x="5689304" y="3519777"/>
            <a:ext cx="813391" cy="276999"/>
          </a:xfrm>
          <a:prstGeom prst="rect">
            <a:avLst/>
          </a:prstGeom>
          <a:noFill/>
        </p:spPr>
        <p:txBody>
          <a:bodyPr wrap="square" rtlCol="0">
            <a:spAutoFit/>
          </a:bodyPr>
          <a:lstStyle/>
          <a:p>
            <a:r>
              <a:rPr lang="en-US" sz="1200" b="1" dirty="0">
                <a:solidFill>
                  <a:srgbClr val="C00000"/>
                </a:solidFill>
              </a:rPr>
              <a:t>R</a:t>
            </a:r>
            <a:r>
              <a:rPr lang="en-US" sz="1200" b="1" baseline="30000" dirty="0">
                <a:solidFill>
                  <a:srgbClr val="C00000"/>
                </a:solidFill>
              </a:rPr>
              <a:t>2</a:t>
            </a:r>
            <a:r>
              <a:rPr lang="en-US" sz="1200" b="1" dirty="0">
                <a:solidFill>
                  <a:srgbClr val="C00000"/>
                </a:solidFill>
              </a:rPr>
              <a:t> = 0.06</a:t>
            </a:r>
          </a:p>
        </p:txBody>
      </p:sp>
      <p:sp>
        <p:nvSpPr>
          <p:cNvPr id="14" name="TextBox 13">
            <a:extLst>
              <a:ext uri="{FF2B5EF4-FFF2-40B4-BE49-F238E27FC236}">
                <a16:creationId xmlns:a16="http://schemas.microsoft.com/office/drawing/2014/main" id="{E66C599D-6E5C-40C1-870D-633B9F5FCFC9}"/>
              </a:ext>
            </a:extLst>
          </p:cNvPr>
          <p:cNvSpPr txBox="1"/>
          <p:nvPr/>
        </p:nvSpPr>
        <p:spPr>
          <a:xfrm>
            <a:off x="6278136" y="4213021"/>
            <a:ext cx="2018699" cy="1015663"/>
          </a:xfrm>
          <a:prstGeom prst="rect">
            <a:avLst/>
          </a:prstGeom>
          <a:noFill/>
        </p:spPr>
        <p:txBody>
          <a:bodyPr wrap="square" rtlCol="0">
            <a:spAutoFit/>
          </a:bodyPr>
          <a:lstStyle/>
          <a:p>
            <a:r>
              <a:rPr lang="en-US" sz="1000" dirty="0"/>
              <a:t>The values charted here are the logarithms of the 2035/2010 ratios for the Metroscope and Hamilton Perry forecasts. An R</a:t>
            </a:r>
            <a:r>
              <a:rPr lang="en-US" sz="1000" baseline="30000" dirty="0"/>
              <a:t>2 </a:t>
            </a:r>
            <a:r>
              <a:rPr lang="en-US" sz="1000" dirty="0"/>
              <a:t>of 1 would indicate a perfect correlation, 0  no correlation.</a:t>
            </a:r>
          </a:p>
        </p:txBody>
      </p:sp>
      <p:sp>
        <p:nvSpPr>
          <p:cNvPr id="2" name="Arrow: Up 1">
            <a:extLst>
              <a:ext uri="{FF2B5EF4-FFF2-40B4-BE49-F238E27FC236}">
                <a16:creationId xmlns:a16="http://schemas.microsoft.com/office/drawing/2014/main" id="{852A7E96-7455-4D08-BE3F-1EFF6233E59E}"/>
              </a:ext>
            </a:extLst>
          </p:cNvPr>
          <p:cNvSpPr/>
          <p:nvPr/>
        </p:nvSpPr>
        <p:spPr>
          <a:xfrm>
            <a:off x="7828028" y="1992219"/>
            <a:ext cx="288175" cy="216131"/>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Up 14">
            <a:extLst>
              <a:ext uri="{FF2B5EF4-FFF2-40B4-BE49-F238E27FC236}">
                <a16:creationId xmlns:a16="http://schemas.microsoft.com/office/drawing/2014/main" id="{58045B45-7D8E-4319-83DD-9B8126490EFD}"/>
              </a:ext>
            </a:extLst>
          </p:cNvPr>
          <p:cNvSpPr/>
          <p:nvPr/>
        </p:nvSpPr>
        <p:spPr>
          <a:xfrm rot="2187613">
            <a:off x="6216899" y="1992220"/>
            <a:ext cx="288175" cy="216131"/>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26641C0D-2BE7-48F5-8013-41FEB96415B4}"/>
              </a:ext>
            </a:extLst>
          </p:cNvPr>
          <p:cNvSpPr/>
          <p:nvPr/>
        </p:nvSpPr>
        <p:spPr>
          <a:xfrm rot="6787935">
            <a:off x="9257553" y="1418210"/>
            <a:ext cx="1399818" cy="1019069"/>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95F7A4B-9005-4F7E-884D-F014C358CA11}"/>
              </a:ext>
            </a:extLst>
          </p:cNvPr>
          <p:cNvSpPr/>
          <p:nvPr/>
        </p:nvSpPr>
        <p:spPr>
          <a:xfrm>
            <a:off x="9882030" y="4467214"/>
            <a:ext cx="802142" cy="1151467"/>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77303D5-5F86-4E73-A270-67B48E5F1857}"/>
              </a:ext>
            </a:extLst>
          </p:cNvPr>
          <p:cNvSpPr/>
          <p:nvPr/>
        </p:nvSpPr>
        <p:spPr>
          <a:xfrm>
            <a:off x="11038365" y="4960582"/>
            <a:ext cx="582183" cy="934156"/>
          </a:xfrm>
          <a:prstGeom prst="ellipse">
            <a:avLst/>
          </a:prstGeom>
          <a:no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1">
            <a:extLst>
              <a:ext uri="{FF2B5EF4-FFF2-40B4-BE49-F238E27FC236}">
                <a16:creationId xmlns:a16="http://schemas.microsoft.com/office/drawing/2014/main" id="{035D8767-6458-4862-BE82-4582A7A35092}"/>
              </a:ext>
            </a:extLst>
          </p:cNvPr>
          <p:cNvSpPr txBox="1">
            <a:spLocks/>
          </p:cNvSpPr>
          <p:nvPr/>
        </p:nvSpPr>
        <p:spPr>
          <a:xfrm>
            <a:off x="11679277" y="29967"/>
            <a:ext cx="407276" cy="32799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61B7F212-26B6-4B4B-8252-3C6816E584C7}" type="slidenum">
              <a:rPr lang="en-US" sz="1400" b="1" smtClean="0">
                <a:solidFill>
                  <a:srgbClr val="714B22"/>
                </a:solidFill>
              </a:rPr>
              <a:pPr marL="0" indent="0">
                <a:buNone/>
              </a:pPr>
              <a:t>40</a:t>
            </a:fld>
            <a:endParaRPr lang="en-US" sz="1400" b="1" dirty="0">
              <a:solidFill>
                <a:srgbClr val="714B22"/>
              </a:solidFill>
            </a:endParaRPr>
          </a:p>
        </p:txBody>
      </p:sp>
      <p:grpSp>
        <p:nvGrpSpPr>
          <p:cNvPr id="24" name="Group 23">
            <a:extLst>
              <a:ext uri="{FF2B5EF4-FFF2-40B4-BE49-F238E27FC236}">
                <a16:creationId xmlns:a16="http://schemas.microsoft.com/office/drawing/2014/main" id="{338F42AB-B491-454E-94AA-E956DAC004D0}"/>
              </a:ext>
            </a:extLst>
          </p:cNvPr>
          <p:cNvGrpSpPr/>
          <p:nvPr/>
        </p:nvGrpSpPr>
        <p:grpSpPr>
          <a:xfrm>
            <a:off x="87067" y="6452900"/>
            <a:ext cx="2006049" cy="365760"/>
            <a:chOff x="87067" y="6452900"/>
            <a:chExt cx="2006049" cy="365760"/>
          </a:xfrm>
        </p:grpSpPr>
        <p:sp>
          <p:nvSpPr>
            <p:cNvPr id="25" name="Action Button: Go to Beginning 24">
              <a:hlinkClick r:id="" action="ppaction://hlinkshowjump?jump=firstslide" highlightClick="1"/>
              <a:extLst>
                <a:ext uri="{FF2B5EF4-FFF2-40B4-BE49-F238E27FC236}">
                  <a16:creationId xmlns:a16="http://schemas.microsoft.com/office/drawing/2014/main" id="{C9273D63-DBC6-4B53-85BB-154A639A213E}"/>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ction Button: Go Back or Previous 25">
              <a:hlinkClick r:id="" action="ppaction://hlinkshowjump?jump=previousslide" highlightClick="1"/>
              <a:extLst>
                <a:ext uri="{FF2B5EF4-FFF2-40B4-BE49-F238E27FC236}">
                  <a16:creationId xmlns:a16="http://schemas.microsoft.com/office/drawing/2014/main" id="{AEB07167-EADC-4189-A349-33B46F5F1B63}"/>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ction Button: Go Forward or Next 26">
              <a:hlinkClick r:id="" action="ppaction://hlinkshowjump?jump=nextslide" highlightClick="1"/>
              <a:extLst>
                <a:ext uri="{FF2B5EF4-FFF2-40B4-BE49-F238E27FC236}">
                  <a16:creationId xmlns:a16="http://schemas.microsoft.com/office/drawing/2014/main" id="{5E740F37-47A2-4DCB-AF54-FFAD4EE9A9CD}"/>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ction Button: Go to End 27">
              <a:hlinkClick r:id="rId9" action="ppaction://hlinksldjump" highlightClick="1"/>
              <a:extLst>
                <a:ext uri="{FF2B5EF4-FFF2-40B4-BE49-F238E27FC236}">
                  <a16:creationId xmlns:a16="http://schemas.microsoft.com/office/drawing/2014/main" id="{BB9C23B4-D81B-4AF1-888D-5279F257A769}"/>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hlinkClick r:id="rId10"/>
              <a:extLst>
                <a:ext uri="{FF2B5EF4-FFF2-40B4-BE49-F238E27FC236}">
                  <a16:creationId xmlns:a16="http://schemas.microsoft.com/office/drawing/2014/main" id="{E92F8B81-F1DC-46B7-97E3-9A02687D2D44}"/>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358277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50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nodeType="afterEffect">
                                  <p:stCondLst>
                                    <p:cond delay="50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
                                            <p:txEl>
                                              <p:pRg st="3" end="3"/>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xEl>
                                              <p:pRg st="4" end="4"/>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 grpId="0" animBg="1"/>
      <p:bldP spid="15" grpId="0" animBg="1"/>
      <p:bldP spid="4" grpId="0" animBg="1"/>
      <p:bldP spid="6" grpId="0" animBg="1"/>
      <p:bldP spid="2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25BEEE-AE07-4074-B428-AC97B64C6AE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166739" y="0"/>
            <a:ext cx="3383280" cy="3383280"/>
          </a:xfrm>
          <a:prstGeom prst="rect">
            <a:avLst/>
          </a:prstGeom>
        </p:spPr>
      </p:pic>
      <p:pic>
        <p:nvPicPr>
          <p:cNvPr id="5" name="Picture 4">
            <a:extLst>
              <a:ext uri="{FF2B5EF4-FFF2-40B4-BE49-F238E27FC236}">
                <a16:creationId xmlns:a16="http://schemas.microsoft.com/office/drawing/2014/main" id="{91FB9567-EA79-4303-A63A-339D57EBC50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591461" y="-56556"/>
            <a:ext cx="3383280" cy="3383280"/>
          </a:xfrm>
          <a:prstGeom prst="rect">
            <a:avLst/>
          </a:prstGeom>
        </p:spPr>
      </p:pic>
      <p:pic>
        <p:nvPicPr>
          <p:cNvPr id="7" name="Picture 6">
            <a:extLst>
              <a:ext uri="{FF2B5EF4-FFF2-40B4-BE49-F238E27FC236}">
                <a16:creationId xmlns:a16="http://schemas.microsoft.com/office/drawing/2014/main" id="{8E83D398-7B98-4725-ACC0-3C569A98BD1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591461" y="3435380"/>
            <a:ext cx="3383280" cy="3383280"/>
          </a:xfrm>
          <a:prstGeom prst="rect">
            <a:avLst/>
          </a:prstGeom>
        </p:spPr>
      </p:pic>
      <p:pic>
        <p:nvPicPr>
          <p:cNvPr id="9" name="Picture 8">
            <a:extLst>
              <a:ext uri="{FF2B5EF4-FFF2-40B4-BE49-F238E27FC236}">
                <a16:creationId xmlns:a16="http://schemas.microsoft.com/office/drawing/2014/main" id="{FB2025A6-E0B5-4778-B6B3-B5F05A98D67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149702" y="3449901"/>
            <a:ext cx="3417354" cy="3417354"/>
          </a:xfrm>
          <a:prstGeom prst="rect">
            <a:avLst/>
          </a:prstGeom>
        </p:spPr>
      </p:pic>
      <p:sp>
        <p:nvSpPr>
          <p:cNvPr id="10" name="Title 9">
            <a:extLst>
              <a:ext uri="{FF2B5EF4-FFF2-40B4-BE49-F238E27FC236}">
                <a16:creationId xmlns:a16="http://schemas.microsoft.com/office/drawing/2014/main" id="{F2348242-8121-424C-86C6-3767B0A8F7A7}"/>
              </a:ext>
            </a:extLst>
          </p:cNvPr>
          <p:cNvSpPr>
            <a:spLocks noGrp="1"/>
          </p:cNvSpPr>
          <p:nvPr>
            <p:ph type="title"/>
          </p:nvPr>
        </p:nvSpPr>
        <p:spPr>
          <a:xfrm>
            <a:off x="217259" y="321635"/>
            <a:ext cx="4376463" cy="663522"/>
          </a:xfrm>
        </p:spPr>
        <p:txBody>
          <a:bodyPr/>
          <a:lstStyle/>
          <a:p>
            <a:r>
              <a:rPr lang="en-US" sz="3200" dirty="0"/>
              <a:t>Hamilton-Perry and Metroscope, Ages 25-44</a:t>
            </a:r>
          </a:p>
        </p:txBody>
      </p:sp>
      <p:sp>
        <p:nvSpPr>
          <p:cNvPr id="11" name="Content Placeholder 10">
            <a:extLst>
              <a:ext uri="{FF2B5EF4-FFF2-40B4-BE49-F238E27FC236}">
                <a16:creationId xmlns:a16="http://schemas.microsoft.com/office/drawing/2014/main" id="{28B3BBEB-BD2C-425F-845A-8AE6F94B4ACD}"/>
              </a:ext>
            </a:extLst>
          </p:cNvPr>
          <p:cNvSpPr>
            <a:spLocks noGrp="1"/>
          </p:cNvSpPr>
          <p:nvPr>
            <p:ph idx="1"/>
          </p:nvPr>
        </p:nvSpPr>
        <p:spPr>
          <a:xfrm>
            <a:off x="298804" y="1186202"/>
            <a:ext cx="4042864" cy="5817325"/>
          </a:xfrm>
        </p:spPr>
        <p:txBody>
          <a:bodyPr>
            <a:normAutofit/>
          </a:bodyPr>
          <a:lstStyle/>
          <a:p>
            <a:r>
              <a:rPr lang="en-US" sz="1600" dirty="0">
                <a:solidFill>
                  <a:srgbClr val="714B22"/>
                </a:solidFill>
              </a:rPr>
              <a:t>When we compare the supertract growth rates of the 25-44 population using Hamilton-Perry and Metroscope models we see that there is a near zero correlation between the two.</a:t>
            </a:r>
          </a:p>
          <a:p>
            <a:r>
              <a:rPr lang="en-US" sz="1600" dirty="0">
                <a:solidFill>
                  <a:srgbClr val="714B22"/>
                </a:solidFill>
              </a:rPr>
              <a:t>We are mainly concerned with the forecasts for the city where there is a near inversion between the Metroscope and Hamilton-Perry forecasts. </a:t>
            </a:r>
          </a:p>
          <a:p>
            <a:r>
              <a:rPr lang="en-US" sz="1600" dirty="0">
                <a:solidFill>
                  <a:srgbClr val="714B22"/>
                </a:solidFill>
              </a:rPr>
              <a:t>Metroscope forecasts substantial growth in the age 25-44 population in and around the central city whereas in the same areas Hamilton-Perry forecasts moderate losses.</a:t>
            </a:r>
          </a:p>
          <a:p>
            <a:r>
              <a:rPr lang="en-US" sz="1600" dirty="0">
                <a:solidFill>
                  <a:srgbClr val="714B22"/>
                </a:solidFill>
              </a:rPr>
              <a:t>The Hamilton-Perry model forecasts more growth for Portland’s east side than does Metroscope.</a:t>
            </a:r>
          </a:p>
          <a:p>
            <a:r>
              <a:rPr lang="en-US" sz="1600" dirty="0">
                <a:solidFill>
                  <a:srgbClr val="714B22"/>
                </a:solidFill>
              </a:rPr>
              <a:t>For the most part the Hamilton-Perry model forecasts more growth of the age 25-44 populations in Washington and Clark Counties, although the story is mixed in Clackamas County. </a:t>
            </a:r>
          </a:p>
        </p:txBody>
      </p:sp>
      <p:sp>
        <p:nvSpPr>
          <p:cNvPr id="13" name="TextBox 12">
            <a:extLst>
              <a:ext uri="{FF2B5EF4-FFF2-40B4-BE49-F238E27FC236}">
                <a16:creationId xmlns:a16="http://schemas.microsoft.com/office/drawing/2014/main" id="{1ED4A185-BD48-4C71-9827-049644AC9F79}"/>
              </a:ext>
            </a:extLst>
          </p:cNvPr>
          <p:cNvSpPr txBox="1"/>
          <p:nvPr/>
        </p:nvSpPr>
        <p:spPr>
          <a:xfrm>
            <a:off x="5689304" y="3519777"/>
            <a:ext cx="813391" cy="276999"/>
          </a:xfrm>
          <a:prstGeom prst="rect">
            <a:avLst/>
          </a:prstGeom>
          <a:noFill/>
        </p:spPr>
        <p:txBody>
          <a:bodyPr wrap="square" rtlCol="0">
            <a:spAutoFit/>
          </a:bodyPr>
          <a:lstStyle/>
          <a:p>
            <a:r>
              <a:rPr lang="en-US" sz="1200" b="1" dirty="0">
                <a:solidFill>
                  <a:srgbClr val="C00000"/>
                </a:solidFill>
              </a:rPr>
              <a:t>R</a:t>
            </a:r>
            <a:r>
              <a:rPr lang="en-US" sz="1200" b="1" baseline="30000" dirty="0">
                <a:solidFill>
                  <a:srgbClr val="C00000"/>
                </a:solidFill>
              </a:rPr>
              <a:t>2</a:t>
            </a:r>
            <a:r>
              <a:rPr lang="en-US" sz="1200" b="1" dirty="0">
                <a:solidFill>
                  <a:srgbClr val="C00000"/>
                </a:solidFill>
              </a:rPr>
              <a:t> = 0.01</a:t>
            </a:r>
          </a:p>
        </p:txBody>
      </p:sp>
      <p:sp>
        <p:nvSpPr>
          <p:cNvPr id="19" name="Slide Number Placeholder 1">
            <a:extLst>
              <a:ext uri="{FF2B5EF4-FFF2-40B4-BE49-F238E27FC236}">
                <a16:creationId xmlns:a16="http://schemas.microsoft.com/office/drawing/2014/main" id="{72E4D507-54C4-468D-8902-1C554AFC4EA4}"/>
              </a:ext>
            </a:extLst>
          </p:cNvPr>
          <p:cNvSpPr txBox="1">
            <a:spLocks/>
          </p:cNvSpPr>
          <p:nvPr/>
        </p:nvSpPr>
        <p:spPr>
          <a:xfrm>
            <a:off x="11679277" y="29967"/>
            <a:ext cx="407276" cy="32799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61B7F212-26B6-4B4B-8252-3C6816E584C7}" type="slidenum">
              <a:rPr lang="en-US" sz="1400" b="1" smtClean="0">
                <a:solidFill>
                  <a:srgbClr val="714B22"/>
                </a:solidFill>
              </a:rPr>
              <a:pPr marL="0" indent="0">
                <a:buNone/>
              </a:pPr>
              <a:t>41</a:t>
            </a:fld>
            <a:endParaRPr lang="en-US" sz="1400" b="1" dirty="0">
              <a:solidFill>
                <a:srgbClr val="714B22"/>
              </a:solidFill>
            </a:endParaRPr>
          </a:p>
        </p:txBody>
      </p:sp>
      <p:grpSp>
        <p:nvGrpSpPr>
          <p:cNvPr id="20" name="Group 19">
            <a:extLst>
              <a:ext uri="{FF2B5EF4-FFF2-40B4-BE49-F238E27FC236}">
                <a16:creationId xmlns:a16="http://schemas.microsoft.com/office/drawing/2014/main" id="{2299F19A-632F-42BF-9FFA-3F332783E44D}"/>
              </a:ext>
            </a:extLst>
          </p:cNvPr>
          <p:cNvGrpSpPr/>
          <p:nvPr/>
        </p:nvGrpSpPr>
        <p:grpSpPr>
          <a:xfrm>
            <a:off x="87067" y="6452900"/>
            <a:ext cx="2006049" cy="365760"/>
            <a:chOff x="87067" y="6452900"/>
            <a:chExt cx="2006049" cy="365760"/>
          </a:xfrm>
        </p:grpSpPr>
        <p:sp>
          <p:nvSpPr>
            <p:cNvPr id="21" name="Action Button: Go to Beginning 20">
              <a:hlinkClick r:id="" action="ppaction://hlinkshowjump?jump=firstslide" highlightClick="1"/>
              <a:extLst>
                <a:ext uri="{FF2B5EF4-FFF2-40B4-BE49-F238E27FC236}">
                  <a16:creationId xmlns:a16="http://schemas.microsoft.com/office/drawing/2014/main" id="{915471EA-4949-4E5C-B425-201CF1857557}"/>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ction Button: Go Back or Previous 21">
              <a:hlinkClick r:id="" action="ppaction://hlinkshowjump?jump=previousslide" highlightClick="1"/>
              <a:extLst>
                <a:ext uri="{FF2B5EF4-FFF2-40B4-BE49-F238E27FC236}">
                  <a16:creationId xmlns:a16="http://schemas.microsoft.com/office/drawing/2014/main" id="{762B5A21-95F0-4903-A56B-5B71D122A514}"/>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ction Button: Go Forward or Next 22">
              <a:hlinkClick r:id="" action="ppaction://hlinkshowjump?jump=nextslide" highlightClick="1"/>
              <a:extLst>
                <a:ext uri="{FF2B5EF4-FFF2-40B4-BE49-F238E27FC236}">
                  <a16:creationId xmlns:a16="http://schemas.microsoft.com/office/drawing/2014/main" id="{581F23CD-4187-432E-90D0-88FA12200026}"/>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ction Button: Go to End 23">
              <a:hlinkClick r:id="rId9" action="ppaction://hlinksldjump" highlightClick="1"/>
              <a:extLst>
                <a:ext uri="{FF2B5EF4-FFF2-40B4-BE49-F238E27FC236}">
                  <a16:creationId xmlns:a16="http://schemas.microsoft.com/office/drawing/2014/main" id="{DA16E2A2-D2D9-4DC3-ACBF-D17649EF445E}"/>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10"/>
              <a:extLst>
                <a:ext uri="{FF2B5EF4-FFF2-40B4-BE49-F238E27FC236}">
                  <a16:creationId xmlns:a16="http://schemas.microsoft.com/office/drawing/2014/main" id="{A4E2FF98-6989-4A79-B3C4-9A5D27462CC5}"/>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179191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50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nodeType="afterEffect">
                                  <p:stCondLst>
                                    <p:cond delay="50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25BEEE-AE07-4074-B428-AC97B64C6AE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149702" y="0"/>
            <a:ext cx="3383280" cy="3383280"/>
          </a:xfrm>
          <a:prstGeom prst="rect">
            <a:avLst/>
          </a:prstGeom>
        </p:spPr>
      </p:pic>
      <p:pic>
        <p:nvPicPr>
          <p:cNvPr id="5" name="Picture 4">
            <a:extLst>
              <a:ext uri="{FF2B5EF4-FFF2-40B4-BE49-F238E27FC236}">
                <a16:creationId xmlns:a16="http://schemas.microsoft.com/office/drawing/2014/main" id="{91FB9567-EA79-4303-A63A-339D57EBC50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591461" y="0"/>
            <a:ext cx="3383280" cy="3383280"/>
          </a:xfrm>
          <a:prstGeom prst="rect">
            <a:avLst/>
          </a:prstGeom>
        </p:spPr>
      </p:pic>
      <p:pic>
        <p:nvPicPr>
          <p:cNvPr id="7" name="Picture 6">
            <a:extLst>
              <a:ext uri="{FF2B5EF4-FFF2-40B4-BE49-F238E27FC236}">
                <a16:creationId xmlns:a16="http://schemas.microsoft.com/office/drawing/2014/main" id="{8E83D398-7B98-4725-ACC0-3C569A98BD1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591461" y="3429000"/>
            <a:ext cx="3383280" cy="3383280"/>
          </a:xfrm>
          <a:prstGeom prst="rect">
            <a:avLst/>
          </a:prstGeom>
        </p:spPr>
      </p:pic>
      <p:pic>
        <p:nvPicPr>
          <p:cNvPr id="9" name="Picture 8">
            <a:extLst>
              <a:ext uri="{FF2B5EF4-FFF2-40B4-BE49-F238E27FC236}">
                <a16:creationId xmlns:a16="http://schemas.microsoft.com/office/drawing/2014/main" id="{FB2025A6-E0B5-4778-B6B3-B5F05A98D67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110362" y="3559366"/>
            <a:ext cx="3422620" cy="3422620"/>
          </a:xfrm>
          <a:prstGeom prst="rect">
            <a:avLst/>
          </a:prstGeom>
        </p:spPr>
      </p:pic>
      <p:sp>
        <p:nvSpPr>
          <p:cNvPr id="10" name="Title 9">
            <a:extLst>
              <a:ext uri="{FF2B5EF4-FFF2-40B4-BE49-F238E27FC236}">
                <a16:creationId xmlns:a16="http://schemas.microsoft.com/office/drawing/2014/main" id="{F2348242-8121-424C-86C6-3767B0A8F7A7}"/>
              </a:ext>
            </a:extLst>
          </p:cNvPr>
          <p:cNvSpPr>
            <a:spLocks noGrp="1"/>
          </p:cNvSpPr>
          <p:nvPr>
            <p:ph type="title"/>
          </p:nvPr>
        </p:nvSpPr>
        <p:spPr>
          <a:xfrm>
            <a:off x="217259" y="207335"/>
            <a:ext cx="4376463" cy="663522"/>
          </a:xfrm>
        </p:spPr>
        <p:txBody>
          <a:bodyPr/>
          <a:lstStyle/>
          <a:p>
            <a:r>
              <a:rPr lang="en-US" sz="3200" dirty="0"/>
              <a:t>Hamilton-Perry and Metroscope, Age 65+</a:t>
            </a:r>
          </a:p>
        </p:txBody>
      </p:sp>
      <p:sp>
        <p:nvSpPr>
          <p:cNvPr id="11" name="Content Placeholder 10">
            <a:extLst>
              <a:ext uri="{FF2B5EF4-FFF2-40B4-BE49-F238E27FC236}">
                <a16:creationId xmlns:a16="http://schemas.microsoft.com/office/drawing/2014/main" id="{28B3BBEB-BD2C-425F-845A-8AE6F94B4ACD}"/>
              </a:ext>
            </a:extLst>
          </p:cNvPr>
          <p:cNvSpPr>
            <a:spLocks noGrp="1"/>
          </p:cNvSpPr>
          <p:nvPr>
            <p:ph idx="1"/>
          </p:nvPr>
        </p:nvSpPr>
        <p:spPr>
          <a:xfrm>
            <a:off x="180101" y="1040675"/>
            <a:ext cx="4764316" cy="5817325"/>
          </a:xfrm>
        </p:spPr>
        <p:txBody>
          <a:bodyPr>
            <a:noAutofit/>
          </a:bodyPr>
          <a:lstStyle/>
          <a:p>
            <a:r>
              <a:rPr lang="en-US" sz="1500" dirty="0">
                <a:solidFill>
                  <a:srgbClr val="714B22"/>
                </a:solidFill>
              </a:rPr>
              <a:t>As was the case for the previous examples there is little relationship to the growth forecasts for the population age 65+ in supertracts between the two.</a:t>
            </a:r>
          </a:p>
          <a:p>
            <a:r>
              <a:rPr lang="en-US" sz="1500" dirty="0">
                <a:solidFill>
                  <a:srgbClr val="714B22"/>
                </a:solidFill>
              </a:rPr>
              <a:t>We are mainly concerned here about the forecast for Portland. Except for the outer southeast supertracts, 122</a:t>
            </a:r>
            <a:r>
              <a:rPr lang="en-US" sz="1500" baseline="30000" dirty="0">
                <a:solidFill>
                  <a:srgbClr val="714B22"/>
                </a:solidFill>
              </a:rPr>
              <a:t>nd</a:t>
            </a:r>
            <a:r>
              <a:rPr lang="en-US" sz="1500" dirty="0">
                <a:solidFill>
                  <a:srgbClr val="714B22"/>
                </a:solidFill>
              </a:rPr>
              <a:t> and Division and Pleasant Valley, more growth for the age 65+ population is forecast for the City by the Metroscope model than by the Hamilton-Perry trend forecast. </a:t>
            </a:r>
          </a:p>
          <a:p>
            <a:r>
              <a:rPr lang="en-US" sz="1500" dirty="0">
                <a:solidFill>
                  <a:srgbClr val="714B22"/>
                </a:solidFill>
              </a:rPr>
              <a:t>In particular, supertracts in the arc extending from Hillsdale-Multnomah-</a:t>
            </a:r>
            <a:r>
              <a:rPr lang="en-US" sz="1500" dirty="0" err="1">
                <a:solidFill>
                  <a:srgbClr val="714B22"/>
                </a:solidFill>
              </a:rPr>
              <a:t>Barbur</a:t>
            </a:r>
            <a:r>
              <a:rPr lang="en-US" sz="1500" dirty="0">
                <a:solidFill>
                  <a:srgbClr val="714B22"/>
                </a:solidFill>
              </a:rPr>
              <a:t> to Interstate Corridor are forecast to grow the age 65+ population more in the Metroscope forecast when compared to the Hamilton-Perry forecast.</a:t>
            </a:r>
          </a:p>
          <a:p>
            <a:r>
              <a:rPr lang="en-US" sz="1500" dirty="0">
                <a:solidFill>
                  <a:srgbClr val="714B22"/>
                </a:solidFill>
              </a:rPr>
              <a:t>This likely is due to the Metroscope model forecasting more growth of condo and apartment housing and less of single-family housing and assigning older households to these types.</a:t>
            </a:r>
          </a:p>
          <a:p>
            <a:r>
              <a:rPr lang="en-US" sz="1500" dirty="0">
                <a:solidFill>
                  <a:srgbClr val="714B22"/>
                </a:solidFill>
              </a:rPr>
              <a:t>In Clark and Washington Counties the two forecasts are generally similar, but they are quite different in Clackamas County. The Metroscope modelers anticipated new growth areas whereas Hamilton-Perry extrapolated from current growth areas.</a:t>
            </a:r>
          </a:p>
        </p:txBody>
      </p:sp>
      <p:sp>
        <p:nvSpPr>
          <p:cNvPr id="13" name="TextBox 12">
            <a:extLst>
              <a:ext uri="{FF2B5EF4-FFF2-40B4-BE49-F238E27FC236}">
                <a16:creationId xmlns:a16="http://schemas.microsoft.com/office/drawing/2014/main" id="{1ED4A185-BD48-4C71-9827-049644AC9F79}"/>
              </a:ext>
            </a:extLst>
          </p:cNvPr>
          <p:cNvSpPr txBox="1"/>
          <p:nvPr/>
        </p:nvSpPr>
        <p:spPr>
          <a:xfrm>
            <a:off x="5550285" y="3559366"/>
            <a:ext cx="813391" cy="276999"/>
          </a:xfrm>
          <a:prstGeom prst="rect">
            <a:avLst/>
          </a:prstGeom>
          <a:noFill/>
        </p:spPr>
        <p:txBody>
          <a:bodyPr wrap="square" rtlCol="0">
            <a:spAutoFit/>
          </a:bodyPr>
          <a:lstStyle/>
          <a:p>
            <a:r>
              <a:rPr lang="en-US" sz="1200" b="1" dirty="0">
                <a:solidFill>
                  <a:srgbClr val="C00000"/>
                </a:solidFill>
              </a:rPr>
              <a:t>R</a:t>
            </a:r>
            <a:r>
              <a:rPr lang="en-US" sz="1200" b="1" baseline="30000" dirty="0">
                <a:solidFill>
                  <a:srgbClr val="C00000"/>
                </a:solidFill>
              </a:rPr>
              <a:t>2</a:t>
            </a:r>
            <a:r>
              <a:rPr lang="en-US" sz="1200" b="1" dirty="0">
                <a:solidFill>
                  <a:srgbClr val="C00000"/>
                </a:solidFill>
              </a:rPr>
              <a:t> = 0.10</a:t>
            </a:r>
          </a:p>
        </p:txBody>
      </p:sp>
      <p:grpSp>
        <p:nvGrpSpPr>
          <p:cNvPr id="19" name="Group 18">
            <a:extLst>
              <a:ext uri="{FF2B5EF4-FFF2-40B4-BE49-F238E27FC236}">
                <a16:creationId xmlns:a16="http://schemas.microsoft.com/office/drawing/2014/main" id="{A38E63E3-9A57-4F7A-91C2-D16AAB224832}"/>
              </a:ext>
            </a:extLst>
          </p:cNvPr>
          <p:cNvGrpSpPr/>
          <p:nvPr/>
        </p:nvGrpSpPr>
        <p:grpSpPr>
          <a:xfrm>
            <a:off x="6636057" y="1197298"/>
            <a:ext cx="3647044" cy="866050"/>
            <a:chOff x="6844684" y="949325"/>
            <a:chExt cx="3647044" cy="866050"/>
          </a:xfrm>
        </p:grpSpPr>
        <p:sp>
          <p:nvSpPr>
            <p:cNvPr id="17" name="Freeform: Shape 16">
              <a:extLst>
                <a:ext uri="{FF2B5EF4-FFF2-40B4-BE49-F238E27FC236}">
                  <a16:creationId xmlns:a16="http://schemas.microsoft.com/office/drawing/2014/main" id="{0F8CBD95-201D-42FD-A9CC-28EF7F46A44D}"/>
                </a:ext>
              </a:extLst>
            </p:cNvPr>
            <p:cNvSpPr/>
            <p:nvPr/>
          </p:nvSpPr>
          <p:spPr>
            <a:xfrm>
              <a:off x="10252075" y="949325"/>
              <a:ext cx="239653" cy="774700"/>
            </a:xfrm>
            <a:custGeom>
              <a:avLst/>
              <a:gdLst>
                <a:gd name="connsiteX0" fmla="*/ 0 w 239653"/>
                <a:gd name="connsiteY0" fmla="*/ 774700 h 774700"/>
                <a:gd name="connsiteX1" fmla="*/ 95250 w 239653"/>
                <a:gd name="connsiteY1" fmla="*/ 676275 h 774700"/>
                <a:gd name="connsiteX2" fmla="*/ 165100 w 239653"/>
                <a:gd name="connsiteY2" fmla="*/ 523875 h 774700"/>
                <a:gd name="connsiteX3" fmla="*/ 234950 w 239653"/>
                <a:gd name="connsiteY3" fmla="*/ 349250 h 774700"/>
                <a:gd name="connsiteX4" fmla="*/ 222250 w 239653"/>
                <a:gd name="connsiteY4" fmla="*/ 168275 h 774700"/>
                <a:gd name="connsiteX5" fmla="*/ 133350 w 239653"/>
                <a:gd name="connsiteY5" fmla="*/ 0 h 77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653" h="774700">
                  <a:moveTo>
                    <a:pt x="0" y="774700"/>
                  </a:moveTo>
                  <a:cubicBezTo>
                    <a:pt x="33866" y="746389"/>
                    <a:pt x="67733" y="718079"/>
                    <a:pt x="95250" y="676275"/>
                  </a:cubicBezTo>
                  <a:cubicBezTo>
                    <a:pt x="122767" y="634471"/>
                    <a:pt x="141817" y="578379"/>
                    <a:pt x="165100" y="523875"/>
                  </a:cubicBezTo>
                  <a:cubicBezTo>
                    <a:pt x="188383" y="469371"/>
                    <a:pt x="225425" y="408517"/>
                    <a:pt x="234950" y="349250"/>
                  </a:cubicBezTo>
                  <a:cubicBezTo>
                    <a:pt x="244475" y="289983"/>
                    <a:pt x="239183" y="226483"/>
                    <a:pt x="222250" y="168275"/>
                  </a:cubicBezTo>
                  <a:cubicBezTo>
                    <a:pt x="205317" y="110067"/>
                    <a:pt x="169333" y="55033"/>
                    <a:pt x="133350" y="0"/>
                  </a:cubicBezTo>
                </a:path>
              </a:pathLst>
            </a:cu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68D4D78-C958-4032-885C-52609B2620C4}"/>
                </a:ext>
              </a:extLst>
            </p:cNvPr>
            <p:cNvSpPr/>
            <p:nvPr/>
          </p:nvSpPr>
          <p:spPr>
            <a:xfrm>
              <a:off x="6844684" y="1040675"/>
              <a:ext cx="239653" cy="774700"/>
            </a:xfrm>
            <a:custGeom>
              <a:avLst/>
              <a:gdLst>
                <a:gd name="connsiteX0" fmla="*/ 0 w 239653"/>
                <a:gd name="connsiteY0" fmla="*/ 774700 h 774700"/>
                <a:gd name="connsiteX1" fmla="*/ 95250 w 239653"/>
                <a:gd name="connsiteY1" fmla="*/ 676275 h 774700"/>
                <a:gd name="connsiteX2" fmla="*/ 165100 w 239653"/>
                <a:gd name="connsiteY2" fmla="*/ 523875 h 774700"/>
                <a:gd name="connsiteX3" fmla="*/ 234950 w 239653"/>
                <a:gd name="connsiteY3" fmla="*/ 349250 h 774700"/>
                <a:gd name="connsiteX4" fmla="*/ 222250 w 239653"/>
                <a:gd name="connsiteY4" fmla="*/ 168275 h 774700"/>
                <a:gd name="connsiteX5" fmla="*/ 133350 w 239653"/>
                <a:gd name="connsiteY5" fmla="*/ 0 h 77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653" h="774700">
                  <a:moveTo>
                    <a:pt x="0" y="774700"/>
                  </a:moveTo>
                  <a:cubicBezTo>
                    <a:pt x="33866" y="746389"/>
                    <a:pt x="67733" y="718079"/>
                    <a:pt x="95250" y="676275"/>
                  </a:cubicBezTo>
                  <a:cubicBezTo>
                    <a:pt x="122767" y="634471"/>
                    <a:pt x="141817" y="578379"/>
                    <a:pt x="165100" y="523875"/>
                  </a:cubicBezTo>
                  <a:cubicBezTo>
                    <a:pt x="188383" y="469371"/>
                    <a:pt x="225425" y="408517"/>
                    <a:pt x="234950" y="349250"/>
                  </a:cubicBezTo>
                  <a:cubicBezTo>
                    <a:pt x="244475" y="289983"/>
                    <a:pt x="239183" y="226483"/>
                    <a:pt x="222250" y="168275"/>
                  </a:cubicBezTo>
                  <a:cubicBezTo>
                    <a:pt x="205317" y="110067"/>
                    <a:pt x="169333" y="55033"/>
                    <a:pt x="133350" y="0"/>
                  </a:cubicBezTo>
                </a:path>
              </a:pathLst>
            </a:cu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Slide Number Placeholder 1">
            <a:extLst>
              <a:ext uri="{FF2B5EF4-FFF2-40B4-BE49-F238E27FC236}">
                <a16:creationId xmlns:a16="http://schemas.microsoft.com/office/drawing/2014/main" id="{669848F1-A25A-4DAF-B9A0-B011AF118B85}"/>
              </a:ext>
            </a:extLst>
          </p:cNvPr>
          <p:cNvSpPr txBox="1">
            <a:spLocks/>
          </p:cNvSpPr>
          <p:nvPr/>
        </p:nvSpPr>
        <p:spPr>
          <a:xfrm>
            <a:off x="11679277" y="29967"/>
            <a:ext cx="407276" cy="32799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61B7F212-26B6-4B4B-8252-3C6816E584C7}" type="slidenum">
              <a:rPr lang="en-US" sz="1400" b="1" smtClean="0">
                <a:solidFill>
                  <a:srgbClr val="714B22"/>
                </a:solidFill>
              </a:rPr>
              <a:pPr marL="0" indent="0">
                <a:buNone/>
              </a:pPr>
              <a:t>42</a:t>
            </a:fld>
            <a:endParaRPr lang="en-US" sz="1400" b="1" dirty="0">
              <a:solidFill>
                <a:srgbClr val="714B22"/>
              </a:solidFill>
            </a:endParaRPr>
          </a:p>
        </p:txBody>
      </p:sp>
      <p:grpSp>
        <p:nvGrpSpPr>
          <p:cNvPr id="23" name="Group 22">
            <a:extLst>
              <a:ext uri="{FF2B5EF4-FFF2-40B4-BE49-F238E27FC236}">
                <a16:creationId xmlns:a16="http://schemas.microsoft.com/office/drawing/2014/main" id="{3C758EE2-7D29-425F-AC08-F4228F7B8F00}"/>
              </a:ext>
            </a:extLst>
          </p:cNvPr>
          <p:cNvGrpSpPr/>
          <p:nvPr/>
        </p:nvGrpSpPr>
        <p:grpSpPr>
          <a:xfrm>
            <a:off x="87067" y="6452900"/>
            <a:ext cx="2006049" cy="365760"/>
            <a:chOff x="87067" y="6452900"/>
            <a:chExt cx="2006049" cy="365760"/>
          </a:xfrm>
        </p:grpSpPr>
        <p:sp>
          <p:nvSpPr>
            <p:cNvPr id="24" name="Action Button: Go to Beginning 23">
              <a:hlinkClick r:id="" action="ppaction://hlinkshowjump?jump=firstslide" highlightClick="1"/>
              <a:extLst>
                <a:ext uri="{FF2B5EF4-FFF2-40B4-BE49-F238E27FC236}">
                  <a16:creationId xmlns:a16="http://schemas.microsoft.com/office/drawing/2014/main" id="{97B17E9D-02DF-457D-88F6-FFD8014CD9F0}"/>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ction Button: Go Back or Previous 24">
              <a:hlinkClick r:id="" action="ppaction://hlinkshowjump?jump=previousslide" highlightClick="1"/>
              <a:extLst>
                <a:ext uri="{FF2B5EF4-FFF2-40B4-BE49-F238E27FC236}">
                  <a16:creationId xmlns:a16="http://schemas.microsoft.com/office/drawing/2014/main" id="{92C84AC2-502A-449D-B10E-A055D18E9AD0}"/>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ction Button: Go Forward or Next 25">
              <a:hlinkClick r:id="" action="ppaction://hlinkshowjump?jump=nextslide" highlightClick="1"/>
              <a:extLst>
                <a:ext uri="{FF2B5EF4-FFF2-40B4-BE49-F238E27FC236}">
                  <a16:creationId xmlns:a16="http://schemas.microsoft.com/office/drawing/2014/main" id="{51A743F4-AE26-4B67-9FC1-7B2E849247E9}"/>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ction Button: Go to End 26">
              <a:hlinkClick r:id="rId9" action="ppaction://hlinksldjump" highlightClick="1"/>
              <a:extLst>
                <a:ext uri="{FF2B5EF4-FFF2-40B4-BE49-F238E27FC236}">
                  <a16:creationId xmlns:a16="http://schemas.microsoft.com/office/drawing/2014/main" id="{48055A1D-18F2-42F3-BEF2-E05B59F48472}"/>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hlinkClick r:id="rId10"/>
              <a:extLst>
                <a:ext uri="{FF2B5EF4-FFF2-40B4-BE49-F238E27FC236}">
                  <a16:creationId xmlns:a16="http://schemas.microsoft.com/office/drawing/2014/main" id="{0AC4E44B-103B-43BC-86B6-8A39585699AC}"/>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176099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4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900"/>
                            </p:stCondLst>
                            <p:childTnLst>
                              <p:par>
                                <p:cTn id="14" presetID="1" presetClass="entr" presetSubtype="0" fill="hold" nodeType="afterEffect">
                                  <p:stCondLst>
                                    <p:cond delay="50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1400"/>
                            </p:stCondLst>
                            <p:childTnLst>
                              <p:par>
                                <p:cTn id="17" presetID="1" presetClass="entr" presetSubtype="0" fill="hold" nodeType="afterEffect">
                                  <p:stCondLst>
                                    <p:cond delay="50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xEl>
                                              <p:pRg st="4" end="4"/>
                                            </p:txEl>
                                          </p:spTgt>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3F6E698-3583-4A88-BD30-F142FCF4B9E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514975" y="365760"/>
            <a:ext cx="6126480" cy="6126480"/>
          </a:xfrm>
          <a:prstGeom prst="rect">
            <a:avLst/>
          </a:prstGeom>
        </p:spPr>
      </p:pic>
      <p:sp>
        <p:nvSpPr>
          <p:cNvPr id="12" name="Title 11">
            <a:extLst>
              <a:ext uri="{FF2B5EF4-FFF2-40B4-BE49-F238E27FC236}">
                <a16:creationId xmlns:a16="http://schemas.microsoft.com/office/drawing/2014/main" id="{AFFAD5D0-226A-4AE2-B2E3-3842C8EFA3C4}"/>
              </a:ext>
            </a:extLst>
          </p:cNvPr>
          <p:cNvSpPr>
            <a:spLocks noGrp="1"/>
          </p:cNvSpPr>
          <p:nvPr>
            <p:ph type="title"/>
          </p:nvPr>
        </p:nvSpPr>
        <p:spPr>
          <a:xfrm>
            <a:off x="265612" y="365760"/>
            <a:ext cx="4319310" cy="663522"/>
          </a:xfrm>
        </p:spPr>
        <p:txBody>
          <a:bodyPr/>
          <a:lstStyle/>
          <a:p>
            <a:r>
              <a:rPr lang="en-US" sz="3200" dirty="0"/>
              <a:t>Housing and Metroscope Forecast, Ages 25-44</a:t>
            </a:r>
          </a:p>
        </p:txBody>
      </p:sp>
      <p:sp>
        <p:nvSpPr>
          <p:cNvPr id="13" name="Content Placeholder 12">
            <a:extLst>
              <a:ext uri="{FF2B5EF4-FFF2-40B4-BE49-F238E27FC236}">
                <a16:creationId xmlns:a16="http://schemas.microsoft.com/office/drawing/2014/main" id="{093EC5FF-4042-40CD-A8E4-39549C5B70BF}"/>
              </a:ext>
            </a:extLst>
          </p:cNvPr>
          <p:cNvSpPr>
            <a:spLocks noGrp="1"/>
          </p:cNvSpPr>
          <p:nvPr>
            <p:ph idx="1"/>
          </p:nvPr>
        </p:nvSpPr>
        <p:spPr>
          <a:xfrm>
            <a:off x="142875" y="1152525"/>
            <a:ext cx="5169905" cy="5129005"/>
          </a:xfrm>
        </p:spPr>
        <p:txBody>
          <a:bodyPr>
            <a:normAutofit/>
          </a:bodyPr>
          <a:lstStyle/>
          <a:p>
            <a:r>
              <a:rPr lang="en-US" sz="1550" dirty="0">
                <a:solidFill>
                  <a:srgbClr val="714B22"/>
                </a:solidFill>
              </a:rPr>
              <a:t>The background colors on this map show the supertracts for which the Metroscope forecast is higher or lower than the Hamilton-Perry forecast along with bar charts that show Metroscope’s forecast of changes in housing units for this age group.</a:t>
            </a:r>
          </a:p>
          <a:p>
            <a:r>
              <a:rPr lang="en-US" sz="1550" dirty="0">
                <a:solidFill>
                  <a:srgbClr val="714B22"/>
                </a:solidFill>
              </a:rPr>
              <a:t>Note that in the central portion of the City, in red and orange shades, Metroscope forecasts a large increase in the number of apartments (</a:t>
            </a:r>
            <a:r>
              <a:rPr lang="en-US" sz="1550" dirty="0" err="1">
                <a:solidFill>
                  <a:srgbClr val="714B22"/>
                </a:solidFill>
              </a:rPr>
              <a:t>RentMult</a:t>
            </a:r>
            <a:r>
              <a:rPr lang="en-US" sz="1550" dirty="0">
                <a:solidFill>
                  <a:srgbClr val="714B22"/>
                </a:solidFill>
              </a:rPr>
              <a:t>) and to a less extent condos (</a:t>
            </a:r>
            <a:r>
              <a:rPr lang="en-US" sz="1550" dirty="0" err="1">
                <a:solidFill>
                  <a:srgbClr val="714B22"/>
                </a:solidFill>
              </a:rPr>
              <a:t>OwnMult</a:t>
            </a:r>
            <a:r>
              <a:rPr lang="en-US" sz="1550" dirty="0">
                <a:solidFill>
                  <a:srgbClr val="714B22"/>
                </a:solidFill>
              </a:rPr>
              <a:t>). </a:t>
            </a:r>
          </a:p>
          <a:p>
            <a:r>
              <a:rPr lang="en-US" sz="1550" dirty="0">
                <a:solidFill>
                  <a:srgbClr val="714B22"/>
                </a:solidFill>
              </a:rPr>
              <a:t>In many areas, but particularly in and around the Central City there is a major loss forecast for single family rental housing. Since this is an important housing resource for lower income younger households it presumably would push them into apartment housing.</a:t>
            </a:r>
          </a:p>
          <a:p>
            <a:r>
              <a:rPr lang="en-US" sz="1550" dirty="0">
                <a:solidFill>
                  <a:srgbClr val="714B22"/>
                </a:solidFill>
              </a:rPr>
              <a:t>Most of the supertracts that show growth in single family owner occupied (</a:t>
            </a:r>
            <a:r>
              <a:rPr lang="en-US" sz="1550" dirty="0" err="1">
                <a:solidFill>
                  <a:srgbClr val="714B22"/>
                </a:solidFill>
              </a:rPr>
              <a:t>OwnSingle</a:t>
            </a:r>
            <a:r>
              <a:rPr lang="en-US" sz="1550" dirty="0">
                <a:solidFill>
                  <a:srgbClr val="714B22"/>
                </a:solidFill>
              </a:rPr>
              <a:t>) are outside of the City. </a:t>
            </a:r>
          </a:p>
          <a:p>
            <a:r>
              <a:rPr lang="en-US" sz="1550" dirty="0">
                <a:solidFill>
                  <a:srgbClr val="714B22"/>
                </a:solidFill>
              </a:rPr>
              <a:t>In the green and blue areas on the map the Hamilton-Perry forecast is higher. This is mainly because Metroscope forecasts lower growth for these areas due to lesser housing growth, sometimes loss of single-family housing,  and Hamilton-Perry extrapolates higher historical trends.</a:t>
            </a:r>
          </a:p>
        </p:txBody>
      </p:sp>
      <p:sp>
        <p:nvSpPr>
          <p:cNvPr id="14" name="Slide Number Placeholder 1">
            <a:extLst>
              <a:ext uri="{FF2B5EF4-FFF2-40B4-BE49-F238E27FC236}">
                <a16:creationId xmlns:a16="http://schemas.microsoft.com/office/drawing/2014/main" id="{F82A3CA7-31A7-4C9F-A523-8E0371BC42E9}"/>
              </a:ext>
            </a:extLst>
          </p:cNvPr>
          <p:cNvSpPr txBox="1">
            <a:spLocks/>
          </p:cNvSpPr>
          <p:nvPr/>
        </p:nvSpPr>
        <p:spPr>
          <a:xfrm>
            <a:off x="11679277" y="29967"/>
            <a:ext cx="407276" cy="32799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61B7F212-26B6-4B4B-8252-3C6816E584C7}" type="slidenum">
              <a:rPr lang="en-US" sz="1400" b="1" smtClean="0">
                <a:solidFill>
                  <a:srgbClr val="714B22"/>
                </a:solidFill>
              </a:rPr>
              <a:pPr marL="0" indent="0">
                <a:buNone/>
              </a:pPr>
              <a:t>43</a:t>
            </a:fld>
            <a:endParaRPr lang="en-US" sz="1400" b="1" dirty="0">
              <a:solidFill>
                <a:srgbClr val="714B22"/>
              </a:solidFill>
            </a:endParaRPr>
          </a:p>
        </p:txBody>
      </p:sp>
      <p:grpSp>
        <p:nvGrpSpPr>
          <p:cNvPr id="15" name="Group 14">
            <a:extLst>
              <a:ext uri="{FF2B5EF4-FFF2-40B4-BE49-F238E27FC236}">
                <a16:creationId xmlns:a16="http://schemas.microsoft.com/office/drawing/2014/main" id="{38E02F1D-413E-4191-9E23-5BEA03133352}"/>
              </a:ext>
            </a:extLst>
          </p:cNvPr>
          <p:cNvGrpSpPr/>
          <p:nvPr/>
        </p:nvGrpSpPr>
        <p:grpSpPr>
          <a:xfrm>
            <a:off x="87067" y="6452900"/>
            <a:ext cx="2006049" cy="365760"/>
            <a:chOff x="87067" y="6452900"/>
            <a:chExt cx="2006049" cy="365760"/>
          </a:xfrm>
        </p:grpSpPr>
        <p:sp>
          <p:nvSpPr>
            <p:cNvPr id="16" name="Action Button: Go to Beginning 15">
              <a:hlinkClick r:id="" action="ppaction://hlinkshowjump?jump=firstslide" highlightClick="1"/>
              <a:extLst>
                <a:ext uri="{FF2B5EF4-FFF2-40B4-BE49-F238E27FC236}">
                  <a16:creationId xmlns:a16="http://schemas.microsoft.com/office/drawing/2014/main" id="{9069D814-6829-4AC0-AEC5-513371D6B556}"/>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Go Back or Previous 16">
              <a:hlinkClick r:id="" action="ppaction://hlinkshowjump?jump=previousslide" highlightClick="1"/>
              <a:extLst>
                <a:ext uri="{FF2B5EF4-FFF2-40B4-BE49-F238E27FC236}">
                  <a16:creationId xmlns:a16="http://schemas.microsoft.com/office/drawing/2014/main" id="{9E699E54-2642-462A-8ABB-2905FFFC9F88}"/>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Forward or Next 17">
              <a:hlinkClick r:id="" action="ppaction://hlinkshowjump?jump=nextslide" highlightClick="1"/>
              <a:extLst>
                <a:ext uri="{FF2B5EF4-FFF2-40B4-BE49-F238E27FC236}">
                  <a16:creationId xmlns:a16="http://schemas.microsoft.com/office/drawing/2014/main" id="{A1EE9F66-92F5-4279-8062-2E4DB1C2D3CE}"/>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ction Button: Go to End 18">
              <a:hlinkClick r:id="rId5" action="ppaction://hlinksldjump" highlightClick="1"/>
              <a:extLst>
                <a:ext uri="{FF2B5EF4-FFF2-40B4-BE49-F238E27FC236}">
                  <a16:creationId xmlns:a16="http://schemas.microsoft.com/office/drawing/2014/main" id="{CDFD156A-D2C8-4E35-BF1B-B3755181F267}"/>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hlinkClick r:id="rId6"/>
              <a:extLst>
                <a:ext uri="{FF2B5EF4-FFF2-40B4-BE49-F238E27FC236}">
                  <a16:creationId xmlns:a16="http://schemas.microsoft.com/office/drawing/2014/main" id="{97A4B6D9-ADFD-4526-ADBF-E53117463A49}"/>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419417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E44F5E-758B-480B-8E97-08ED50BA13C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486400" y="365760"/>
            <a:ext cx="6126480" cy="6126480"/>
          </a:xfrm>
          <a:prstGeom prst="rect">
            <a:avLst/>
          </a:prstGeom>
        </p:spPr>
      </p:pic>
      <p:sp>
        <p:nvSpPr>
          <p:cNvPr id="7" name="Title 6">
            <a:extLst>
              <a:ext uri="{FF2B5EF4-FFF2-40B4-BE49-F238E27FC236}">
                <a16:creationId xmlns:a16="http://schemas.microsoft.com/office/drawing/2014/main" id="{44046662-241E-4302-9663-2CD32B895A88}"/>
              </a:ext>
            </a:extLst>
          </p:cNvPr>
          <p:cNvSpPr>
            <a:spLocks noGrp="1"/>
          </p:cNvSpPr>
          <p:nvPr>
            <p:ph type="title"/>
          </p:nvPr>
        </p:nvSpPr>
        <p:spPr>
          <a:xfrm>
            <a:off x="200840" y="365760"/>
            <a:ext cx="4376463" cy="663522"/>
          </a:xfrm>
        </p:spPr>
        <p:txBody>
          <a:bodyPr/>
          <a:lstStyle/>
          <a:p>
            <a:r>
              <a:rPr lang="en-US" sz="3200" dirty="0"/>
              <a:t>Housing and Metroscope Forecast, Age 65+</a:t>
            </a:r>
          </a:p>
        </p:txBody>
      </p:sp>
      <p:sp>
        <p:nvSpPr>
          <p:cNvPr id="8" name="Content Placeholder 7">
            <a:extLst>
              <a:ext uri="{FF2B5EF4-FFF2-40B4-BE49-F238E27FC236}">
                <a16:creationId xmlns:a16="http://schemas.microsoft.com/office/drawing/2014/main" id="{422A03FB-D993-41FE-AE38-87FD2F81944F}"/>
              </a:ext>
            </a:extLst>
          </p:cNvPr>
          <p:cNvSpPr>
            <a:spLocks noGrp="1"/>
          </p:cNvSpPr>
          <p:nvPr>
            <p:ph idx="1"/>
          </p:nvPr>
        </p:nvSpPr>
        <p:spPr>
          <a:xfrm>
            <a:off x="166550" y="1170526"/>
            <a:ext cx="4973091" cy="5817325"/>
          </a:xfrm>
        </p:spPr>
        <p:txBody>
          <a:bodyPr>
            <a:normAutofit/>
          </a:bodyPr>
          <a:lstStyle/>
          <a:p>
            <a:r>
              <a:rPr lang="en-US" sz="1600" dirty="0"/>
              <a:t>Metroscope evaluates housing differently for the age 65+ population than for the age 25-44 population.</a:t>
            </a:r>
          </a:p>
          <a:p>
            <a:r>
              <a:rPr lang="en-US" sz="1600" dirty="0"/>
              <a:t>In several City supertracts the number of older  persons grows, perhaps reflecting a gain from younger households more than new construction. </a:t>
            </a:r>
          </a:p>
          <a:p>
            <a:r>
              <a:rPr lang="en-US" sz="1600" dirty="0"/>
              <a:t>In the Central City and Interstate Corridor supertracts there is growth in the number of age 65+ persons living in apartments and condos, likely facilitated in part by a loss of single-family rental housing for seniors.</a:t>
            </a:r>
          </a:p>
          <a:p>
            <a:r>
              <a:rPr lang="en-US" sz="1600" dirty="0"/>
              <a:t>Many supertracts in the City show relatively little loss or gain in housing units; see West Portland, Tryon Creek-Riverdale, and Pleasant Valley. For most of these Hamilton-Perry forecasts higher growth suggesting that Metroscope may not account well for the aging in place senior population. </a:t>
            </a:r>
          </a:p>
          <a:p>
            <a:r>
              <a:rPr lang="en-US" sz="1600" dirty="0"/>
              <a:t>Throughout most of the City there is growth in the numbers of age 65+ living in apartments and condos.</a:t>
            </a:r>
          </a:p>
        </p:txBody>
      </p:sp>
      <p:sp>
        <p:nvSpPr>
          <p:cNvPr id="14" name="Slide Number Placeholder 1">
            <a:extLst>
              <a:ext uri="{FF2B5EF4-FFF2-40B4-BE49-F238E27FC236}">
                <a16:creationId xmlns:a16="http://schemas.microsoft.com/office/drawing/2014/main" id="{BA788496-185A-4F90-A4A1-CD4D1480C831}"/>
              </a:ext>
            </a:extLst>
          </p:cNvPr>
          <p:cNvSpPr txBox="1">
            <a:spLocks/>
          </p:cNvSpPr>
          <p:nvPr/>
        </p:nvSpPr>
        <p:spPr>
          <a:xfrm>
            <a:off x="11679277" y="29967"/>
            <a:ext cx="407276" cy="32799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61B7F212-26B6-4B4B-8252-3C6816E584C7}" type="slidenum">
              <a:rPr lang="en-US" sz="1400" b="1" smtClean="0">
                <a:solidFill>
                  <a:srgbClr val="714B22"/>
                </a:solidFill>
              </a:rPr>
              <a:pPr marL="0" indent="0">
                <a:buNone/>
              </a:pPr>
              <a:t>44</a:t>
            </a:fld>
            <a:endParaRPr lang="en-US" sz="1400" b="1" dirty="0">
              <a:solidFill>
                <a:srgbClr val="714B22"/>
              </a:solidFill>
            </a:endParaRPr>
          </a:p>
        </p:txBody>
      </p:sp>
      <p:grpSp>
        <p:nvGrpSpPr>
          <p:cNvPr id="15" name="Group 14">
            <a:extLst>
              <a:ext uri="{FF2B5EF4-FFF2-40B4-BE49-F238E27FC236}">
                <a16:creationId xmlns:a16="http://schemas.microsoft.com/office/drawing/2014/main" id="{3FA22467-3A5B-4AA6-87F7-136FECAAE3FF}"/>
              </a:ext>
            </a:extLst>
          </p:cNvPr>
          <p:cNvGrpSpPr/>
          <p:nvPr/>
        </p:nvGrpSpPr>
        <p:grpSpPr>
          <a:xfrm>
            <a:off x="87067" y="6452900"/>
            <a:ext cx="2006049" cy="365760"/>
            <a:chOff x="87067" y="6452900"/>
            <a:chExt cx="2006049" cy="365760"/>
          </a:xfrm>
        </p:grpSpPr>
        <p:sp>
          <p:nvSpPr>
            <p:cNvPr id="16" name="Action Button: Go to Beginning 15">
              <a:hlinkClick r:id="" action="ppaction://hlinkshowjump?jump=firstslide" highlightClick="1"/>
              <a:extLst>
                <a:ext uri="{FF2B5EF4-FFF2-40B4-BE49-F238E27FC236}">
                  <a16:creationId xmlns:a16="http://schemas.microsoft.com/office/drawing/2014/main" id="{93454640-FC68-4C7D-AF6A-34E1B2798ECC}"/>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Go Back or Previous 16">
              <a:hlinkClick r:id="" action="ppaction://hlinkshowjump?jump=previousslide" highlightClick="1"/>
              <a:extLst>
                <a:ext uri="{FF2B5EF4-FFF2-40B4-BE49-F238E27FC236}">
                  <a16:creationId xmlns:a16="http://schemas.microsoft.com/office/drawing/2014/main" id="{7A9EE0ED-8526-43CF-9CFB-8D879295A574}"/>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Forward or Next 17">
              <a:hlinkClick r:id="" action="ppaction://hlinkshowjump?jump=nextslide" highlightClick="1"/>
              <a:extLst>
                <a:ext uri="{FF2B5EF4-FFF2-40B4-BE49-F238E27FC236}">
                  <a16:creationId xmlns:a16="http://schemas.microsoft.com/office/drawing/2014/main" id="{2B1ADF3F-6332-4A86-B8A9-F7FFCDBE65DF}"/>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ction Button: Go to End 18">
              <a:hlinkClick r:id="rId5" action="ppaction://hlinksldjump" highlightClick="1"/>
              <a:extLst>
                <a:ext uri="{FF2B5EF4-FFF2-40B4-BE49-F238E27FC236}">
                  <a16:creationId xmlns:a16="http://schemas.microsoft.com/office/drawing/2014/main" id="{5DAD36F3-4831-422E-812B-06849951FB0A}"/>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hlinkClick r:id="rId6"/>
              <a:extLst>
                <a:ext uri="{FF2B5EF4-FFF2-40B4-BE49-F238E27FC236}">
                  <a16:creationId xmlns:a16="http://schemas.microsoft.com/office/drawing/2014/main" id="{C9141CBD-E7CF-409A-A1F1-91C246DF63BF}"/>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105636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385BD-B903-4CB0-9199-20CC39CA7AF7}"/>
              </a:ext>
            </a:extLst>
          </p:cNvPr>
          <p:cNvSpPr>
            <a:spLocks noGrp="1"/>
          </p:cNvSpPr>
          <p:nvPr>
            <p:ph type="title"/>
          </p:nvPr>
        </p:nvSpPr>
        <p:spPr>
          <a:xfrm>
            <a:off x="231321" y="346813"/>
            <a:ext cx="5470133" cy="663522"/>
          </a:xfrm>
        </p:spPr>
        <p:txBody>
          <a:bodyPr/>
          <a:lstStyle/>
          <a:p>
            <a:r>
              <a:rPr lang="en-US" sz="3200" dirty="0"/>
              <a:t>Are Some of the Trends Forecast by Metroscope Happening?</a:t>
            </a:r>
          </a:p>
        </p:txBody>
      </p:sp>
      <p:sp>
        <p:nvSpPr>
          <p:cNvPr id="3" name="Content Placeholder 2">
            <a:extLst>
              <a:ext uri="{FF2B5EF4-FFF2-40B4-BE49-F238E27FC236}">
                <a16:creationId xmlns:a16="http://schemas.microsoft.com/office/drawing/2014/main" id="{E5FA008C-DB0D-413B-94A3-F98C74CE3D3B}"/>
              </a:ext>
            </a:extLst>
          </p:cNvPr>
          <p:cNvSpPr>
            <a:spLocks noGrp="1"/>
          </p:cNvSpPr>
          <p:nvPr>
            <p:ph idx="1"/>
          </p:nvPr>
        </p:nvSpPr>
        <p:spPr>
          <a:xfrm>
            <a:off x="357051" y="1154975"/>
            <a:ext cx="5470133" cy="5817325"/>
          </a:xfrm>
        </p:spPr>
        <p:txBody>
          <a:bodyPr>
            <a:noAutofit/>
          </a:bodyPr>
          <a:lstStyle/>
          <a:p>
            <a:r>
              <a:rPr lang="en-US" sz="1600" b="1" dirty="0"/>
              <a:t>Is there contemporary evidence for the changes in housing type and tenure that are forecast in Metroscope?</a:t>
            </a:r>
          </a:p>
          <a:p>
            <a:r>
              <a:rPr lang="en-US" sz="1600" dirty="0"/>
              <a:t>The numbers here are from the one-year ACS data and have considerable sampling error, but the 2010-2019 change values in blue are significant at the 90% confidence level.</a:t>
            </a:r>
          </a:p>
          <a:p>
            <a:r>
              <a:rPr lang="en-US" sz="1600" dirty="0"/>
              <a:t>Single-year data from the American Community Survey suggest that a slightly declining share (see LQ column) of Portland’s households live in single-family owner-occupied housing. The numbers grew significantly by 15,816 but only at a rate of 0.988 of overall housing growth.</a:t>
            </a:r>
          </a:p>
          <a:p>
            <a:r>
              <a:rPr lang="en-US" sz="1600" dirty="0"/>
              <a:t>By contrast the numbers in 20+ unit condos grew by 3,266 at a rate 1.529 times the overall growth rate of housing and for apartment developments with 20+ units by 14,616 at 1.221 times the overall housing growth rate.</a:t>
            </a:r>
          </a:p>
          <a:p>
            <a:r>
              <a:rPr lang="en-US" sz="1600" dirty="0"/>
              <a:t>Some of these changes may reflect the recovery from the 2008 recession and may not persist over the next 25-years. Also, they reflect housing for all ages and may or may not characterize housing changes for older households.</a:t>
            </a:r>
          </a:p>
        </p:txBody>
      </p:sp>
      <p:pic>
        <p:nvPicPr>
          <p:cNvPr id="6" name="Picture 5">
            <a:extLst>
              <a:ext uri="{FF2B5EF4-FFF2-40B4-BE49-F238E27FC236}">
                <a16:creationId xmlns:a16="http://schemas.microsoft.com/office/drawing/2014/main" id="{69AAEDD3-5C6D-4C10-88B6-99D4F171FD1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64817" y="346813"/>
            <a:ext cx="4823745" cy="5472851"/>
          </a:xfrm>
          <a:prstGeom prst="rect">
            <a:avLst/>
          </a:prstGeom>
        </p:spPr>
      </p:pic>
      <p:sp>
        <p:nvSpPr>
          <p:cNvPr id="7" name="TextBox 6">
            <a:extLst>
              <a:ext uri="{FF2B5EF4-FFF2-40B4-BE49-F238E27FC236}">
                <a16:creationId xmlns:a16="http://schemas.microsoft.com/office/drawing/2014/main" id="{CC9612FA-20C2-4F2A-92B3-53F6C4E98F5C}"/>
              </a:ext>
            </a:extLst>
          </p:cNvPr>
          <p:cNvSpPr txBox="1"/>
          <p:nvPr/>
        </p:nvSpPr>
        <p:spPr>
          <a:xfrm>
            <a:off x="7306135" y="6049522"/>
            <a:ext cx="2941108" cy="461665"/>
          </a:xfrm>
          <a:prstGeom prst="rect">
            <a:avLst/>
          </a:prstGeom>
          <a:noFill/>
        </p:spPr>
        <p:txBody>
          <a:bodyPr wrap="square" rtlCol="0">
            <a:spAutoFit/>
          </a:bodyPr>
          <a:lstStyle/>
          <a:p>
            <a:r>
              <a:rPr lang="en-US" sz="1200" dirty="0"/>
              <a:t>Source: American Community Survey one year data, 2010 and 2019, table B25032.</a:t>
            </a:r>
          </a:p>
        </p:txBody>
      </p:sp>
      <p:sp>
        <p:nvSpPr>
          <p:cNvPr id="14" name="Slide Number Placeholder 1">
            <a:extLst>
              <a:ext uri="{FF2B5EF4-FFF2-40B4-BE49-F238E27FC236}">
                <a16:creationId xmlns:a16="http://schemas.microsoft.com/office/drawing/2014/main" id="{F16AC993-BC22-4289-8189-B172CEA28150}"/>
              </a:ext>
            </a:extLst>
          </p:cNvPr>
          <p:cNvSpPr txBox="1">
            <a:spLocks/>
          </p:cNvSpPr>
          <p:nvPr/>
        </p:nvSpPr>
        <p:spPr>
          <a:xfrm>
            <a:off x="11679277" y="29967"/>
            <a:ext cx="407276" cy="32799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61B7F212-26B6-4B4B-8252-3C6816E584C7}" type="slidenum">
              <a:rPr lang="en-US" sz="1400" b="1" smtClean="0">
                <a:solidFill>
                  <a:srgbClr val="714B22"/>
                </a:solidFill>
              </a:rPr>
              <a:pPr marL="0" indent="0">
                <a:buNone/>
              </a:pPr>
              <a:t>45</a:t>
            </a:fld>
            <a:endParaRPr lang="en-US" sz="1400" b="1" dirty="0">
              <a:solidFill>
                <a:srgbClr val="714B22"/>
              </a:solidFill>
            </a:endParaRPr>
          </a:p>
        </p:txBody>
      </p:sp>
      <p:grpSp>
        <p:nvGrpSpPr>
          <p:cNvPr id="15" name="Group 14">
            <a:extLst>
              <a:ext uri="{FF2B5EF4-FFF2-40B4-BE49-F238E27FC236}">
                <a16:creationId xmlns:a16="http://schemas.microsoft.com/office/drawing/2014/main" id="{9B1DB057-2051-44A6-9213-04D3EEE50078}"/>
              </a:ext>
            </a:extLst>
          </p:cNvPr>
          <p:cNvGrpSpPr/>
          <p:nvPr/>
        </p:nvGrpSpPr>
        <p:grpSpPr>
          <a:xfrm>
            <a:off x="87067" y="6452900"/>
            <a:ext cx="2006049" cy="365760"/>
            <a:chOff x="87067" y="6452900"/>
            <a:chExt cx="2006049" cy="365760"/>
          </a:xfrm>
        </p:grpSpPr>
        <p:sp>
          <p:nvSpPr>
            <p:cNvPr id="16" name="Action Button: Go to Beginning 15">
              <a:hlinkClick r:id="" action="ppaction://hlinkshowjump?jump=firstslide" highlightClick="1"/>
              <a:extLst>
                <a:ext uri="{FF2B5EF4-FFF2-40B4-BE49-F238E27FC236}">
                  <a16:creationId xmlns:a16="http://schemas.microsoft.com/office/drawing/2014/main" id="{9B577634-C260-443E-881E-7B851BD87EFC}"/>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Go Back or Previous 16">
              <a:hlinkClick r:id="" action="ppaction://hlinkshowjump?jump=previousslide" highlightClick="1"/>
              <a:extLst>
                <a:ext uri="{FF2B5EF4-FFF2-40B4-BE49-F238E27FC236}">
                  <a16:creationId xmlns:a16="http://schemas.microsoft.com/office/drawing/2014/main" id="{B9A3C2D4-F684-45D8-8502-65752A72158C}"/>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Forward or Next 17">
              <a:hlinkClick r:id="" action="ppaction://hlinkshowjump?jump=nextslide" highlightClick="1"/>
              <a:extLst>
                <a:ext uri="{FF2B5EF4-FFF2-40B4-BE49-F238E27FC236}">
                  <a16:creationId xmlns:a16="http://schemas.microsoft.com/office/drawing/2014/main" id="{CFCB8AD4-1A1B-41A0-B916-47368AC00321}"/>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ction Button: Go to End 18">
              <a:hlinkClick r:id="rId5" action="ppaction://hlinksldjump" highlightClick="1"/>
              <a:extLst>
                <a:ext uri="{FF2B5EF4-FFF2-40B4-BE49-F238E27FC236}">
                  <a16:creationId xmlns:a16="http://schemas.microsoft.com/office/drawing/2014/main" id="{DD54F197-07AE-4C2C-A2DA-C0E100826EB6}"/>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hlinkClick r:id="rId6"/>
              <a:extLst>
                <a:ext uri="{FF2B5EF4-FFF2-40B4-BE49-F238E27FC236}">
                  <a16:creationId xmlns:a16="http://schemas.microsoft.com/office/drawing/2014/main" id="{824D6BF9-C5BA-415D-8162-E503B67866D7}"/>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42289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EC38A-0CAF-4805-8CC6-FDEB4FD7A4F8}"/>
              </a:ext>
            </a:extLst>
          </p:cNvPr>
          <p:cNvSpPr>
            <a:spLocks noGrp="1"/>
          </p:cNvSpPr>
          <p:nvPr>
            <p:ph type="title"/>
          </p:nvPr>
        </p:nvSpPr>
        <p:spPr>
          <a:xfrm>
            <a:off x="3422605" y="2749836"/>
            <a:ext cx="6612935" cy="870857"/>
          </a:xfrm>
        </p:spPr>
        <p:txBody>
          <a:bodyPr/>
          <a:lstStyle/>
          <a:p>
            <a:pPr algn="ctr"/>
            <a:r>
              <a:rPr lang="en-US" sz="4400" dirty="0"/>
              <a:t>End of Population Section </a:t>
            </a:r>
          </a:p>
        </p:txBody>
      </p:sp>
      <p:pic>
        <p:nvPicPr>
          <p:cNvPr id="7" name="Picture 6">
            <a:extLst>
              <a:ext uri="{FF2B5EF4-FFF2-40B4-BE49-F238E27FC236}">
                <a16:creationId xmlns:a16="http://schemas.microsoft.com/office/drawing/2014/main" id="{19892D3A-1637-4F5D-B3D4-522B322903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0329" y="5685339"/>
            <a:ext cx="3008948" cy="713232"/>
          </a:xfrm>
          <a:prstGeom prst="rect">
            <a:avLst/>
          </a:prstGeom>
        </p:spPr>
      </p:pic>
      <p:sp>
        <p:nvSpPr>
          <p:cNvPr id="6" name="Content Placeholder 4">
            <a:extLst>
              <a:ext uri="{FF2B5EF4-FFF2-40B4-BE49-F238E27FC236}">
                <a16:creationId xmlns:a16="http://schemas.microsoft.com/office/drawing/2014/main" id="{9F8E2D31-F715-4809-A979-873C087D34AC}"/>
              </a:ext>
            </a:extLst>
          </p:cNvPr>
          <p:cNvSpPr txBox="1">
            <a:spLocks/>
          </p:cNvSpPr>
          <p:nvPr/>
        </p:nvSpPr>
        <p:spPr>
          <a:xfrm>
            <a:off x="201750" y="1259968"/>
            <a:ext cx="1290510" cy="3471886"/>
          </a:xfrm>
          <a:prstGeom prst="rec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Table of Contents</a:t>
            </a:r>
            <a:endParaRPr lang="en-US" b="1" dirty="0">
              <a:hlinkClick r:id="rId5" action="ppaction://hlinksldjump"/>
            </a:endParaRPr>
          </a:p>
          <a:p>
            <a:r>
              <a:rPr lang="en-US" dirty="0">
                <a:hlinkClick r:id="rId6" action="ppaction://hlinksldjump"/>
              </a:rPr>
              <a:t>First page</a:t>
            </a:r>
            <a:endParaRPr lang="en-US" dirty="0">
              <a:hlinkClick r:id="rId5" action="ppaction://hlinksldjump"/>
            </a:endParaRPr>
          </a:p>
          <a:p>
            <a:r>
              <a:rPr lang="en-US" dirty="0">
                <a:hlinkClick r:id="rId5" action="ppaction://hlinksldjump"/>
              </a:rPr>
              <a:t>Portland and comparison cities</a:t>
            </a:r>
            <a:endParaRPr lang="en-US" dirty="0"/>
          </a:p>
          <a:p>
            <a:r>
              <a:rPr lang="en-US" dirty="0">
                <a:hlinkClick r:id="rId7" action="ppaction://hlinksldjump"/>
              </a:rPr>
              <a:t>Migration and characteristics of movers</a:t>
            </a:r>
            <a:endParaRPr lang="en-US" dirty="0"/>
          </a:p>
          <a:p>
            <a:r>
              <a:rPr lang="en-US" dirty="0">
                <a:hlinkClick r:id="rId8" action="ppaction://hlinksldjump"/>
              </a:rPr>
              <a:t>Population and households</a:t>
            </a:r>
            <a:endParaRPr lang="en-US" dirty="0"/>
          </a:p>
          <a:p>
            <a:r>
              <a:rPr lang="en-US" dirty="0">
                <a:hlinkClick r:id="rId9" action="ppaction://hlinksldjump"/>
              </a:rPr>
              <a:t>The Metroscope model</a:t>
            </a:r>
            <a:endParaRPr lang="en-US" dirty="0"/>
          </a:p>
          <a:p>
            <a:r>
              <a:rPr lang="en-US" dirty="0">
                <a:hlinkClick r:id="rId10" action="ppaction://hlinksldjump"/>
              </a:rPr>
              <a:t>An alternative population forecast</a:t>
            </a:r>
            <a:endParaRPr lang="en-US" dirty="0"/>
          </a:p>
          <a:p>
            <a:r>
              <a:rPr lang="en-US" dirty="0">
                <a:hlinkClick r:id="rId11" action="ppaction://hlinksldjump"/>
              </a:rPr>
              <a:t>Comparing  the two forecasts</a:t>
            </a:r>
            <a:endParaRPr lang="en-US" dirty="0"/>
          </a:p>
          <a:p>
            <a:endParaRPr lang="en-US" dirty="0"/>
          </a:p>
          <a:p>
            <a:endParaRPr lang="en-US" dirty="0"/>
          </a:p>
        </p:txBody>
      </p:sp>
      <p:sp>
        <p:nvSpPr>
          <p:cNvPr id="5" name="Slide Number Placeholder 1">
            <a:extLst>
              <a:ext uri="{FF2B5EF4-FFF2-40B4-BE49-F238E27FC236}">
                <a16:creationId xmlns:a16="http://schemas.microsoft.com/office/drawing/2014/main" id="{FD56701F-F764-423F-A472-E9D3F067E189}"/>
              </a:ext>
            </a:extLst>
          </p:cNvPr>
          <p:cNvSpPr txBox="1">
            <a:spLocks/>
          </p:cNvSpPr>
          <p:nvPr/>
        </p:nvSpPr>
        <p:spPr>
          <a:xfrm>
            <a:off x="11679277" y="29967"/>
            <a:ext cx="407276" cy="32799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61B7F212-26B6-4B4B-8252-3C6816E584C7}" type="slidenum">
              <a:rPr lang="en-US" sz="1400" b="1" smtClean="0">
                <a:solidFill>
                  <a:srgbClr val="714B22"/>
                </a:solidFill>
              </a:rPr>
              <a:pPr marL="0" indent="0">
                <a:buNone/>
              </a:pPr>
              <a:t>46</a:t>
            </a:fld>
            <a:endParaRPr lang="en-US" sz="1400" b="1" dirty="0">
              <a:solidFill>
                <a:srgbClr val="714B22"/>
              </a:solidFill>
            </a:endParaRPr>
          </a:p>
        </p:txBody>
      </p:sp>
      <p:grpSp>
        <p:nvGrpSpPr>
          <p:cNvPr id="14" name="Group 13">
            <a:extLst>
              <a:ext uri="{FF2B5EF4-FFF2-40B4-BE49-F238E27FC236}">
                <a16:creationId xmlns:a16="http://schemas.microsoft.com/office/drawing/2014/main" id="{5F71939C-A963-4AF7-A0B6-44D307549783}"/>
              </a:ext>
            </a:extLst>
          </p:cNvPr>
          <p:cNvGrpSpPr/>
          <p:nvPr/>
        </p:nvGrpSpPr>
        <p:grpSpPr>
          <a:xfrm>
            <a:off x="87067" y="6452900"/>
            <a:ext cx="2006049" cy="365760"/>
            <a:chOff x="87067" y="6452900"/>
            <a:chExt cx="2006049" cy="365760"/>
          </a:xfrm>
        </p:grpSpPr>
        <p:sp>
          <p:nvSpPr>
            <p:cNvPr id="15" name="Action Button: Go to Beginning 14">
              <a:hlinkClick r:id="" action="ppaction://hlinkshowjump?jump=firstslide" highlightClick="1"/>
              <a:extLst>
                <a:ext uri="{FF2B5EF4-FFF2-40B4-BE49-F238E27FC236}">
                  <a16:creationId xmlns:a16="http://schemas.microsoft.com/office/drawing/2014/main" id="{1A42A990-2650-4A8C-9A11-89D443FB5BED}"/>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Go Back or Previous 15">
              <a:hlinkClick r:id="" action="ppaction://hlinkshowjump?jump=previousslide" highlightClick="1"/>
              <a:extLst>
                <a:ext uri="{FF2B5EF4-FFF2-40B4-BE49-F238E27FC236}">
                  <a16:creationId xmlns:a16="http://schemas.microsoft.com/office/drawing/2014/main" id="{24901387-0717-4617-A81C-1C3F1EB149EF}"/>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Go Forward or Next 16">
              <a:hlinkClick r:id="" action="ppaction://hlinkshowjump?jump=nextslide" highlightClick="1"/>
              <a:extLst>
                <a:ext uri="{FF2B5EF4-FFF2-40B4-BE49-F238E27FC236}">
                  <a16:creationId xmlns:a16="http://schemas.microsoft.com/office/drawing/2014/main" id="{A6A6D268-40DC-4F25-9874-3FAE2DBDAB82}"/>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to End 17">
              <a:hlinkClick r:id="rId12" action="ppaction://hlinksldjump" highlightClick="1"/>
              <a:extLst>
                <a:ext uri="{FF2B5EF4-FFF2-40B4-BE49-F238E27FC236}">
                  <a16:creationId xmlns:a16="http://schemas.microsoft.com/office/drawing/2014/main" id="{0089FEE8-E4F2-4435-824A-ADE168AD7CA9}"/>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13"/>
              <a:extLst>
                <a:ext uri="{FF2B5EF4-FFF2-40B4-BE49-F238E27FC236}">
                  <a16:creationId xmlns:a16="http://schemas.microsoft.com/office/drawing/2014/main" id="{5BCB8946-0CEE-4FDB-876D-6F6468088824}"/>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
        <p:nvSpPr>
          <p:cNvPr id="13" name="TextBox 12">
            <a:extLst>
              <a:ext uri="{FF2B5EF4-FFF2-40B4-BE49-F238E27FC236}">
                <a16:creationId xmlns:a16="http://schemas.microsoft.com/office/drawing/2014/main" id="{BE649D95-844E-4A43-8612-CD5A62902669}"/>
              </a:ext>
            </a:extLst>
          </p:cNvPr>
          <p:cNvSpPr txBox="1"/>
          <p:nvPr/>
        </p:nvSpPr>
        <p:spPr>
          <a:xfrm>
            <a:off x="3852260" y="6452900"/>
            <a:ext cx="7602193" cy="276999"/>
          </a:xfrm>
          <a:prstGeom prst="rect">
            <a:avLst/>
          </a:prstGeom>
          <a:noFill/>
        </p:spPr>
        <p:txBody>
          <a:bodyPr wrap="square">
            <a:spAutoFit/>
          </a:bodyPr>
          <a:lstStyle/>
          <a:p>
            <a:r>
              <a:rPr lang="en-US" sz="1200" dirty="0">
                <a:solidFill>
                  <a:srgbClr val="714B25"/>
                </a:solidFill>
              </a:rPr>
              <a:t>Source: </a:t>
            </a:r>
            <a:r>
              <a:rPr lang="en-US" sz="1200" dirty="0" err="1">
                <a:solidFill>
                  <a:srgbClr val="714B25"/>
                </a:solidFill>
              </a:rPr>
              <a:t>Final_PPT</a:t>
            </a:r>
            <a:r>
              <a:rPr lang="en-US" sz="1200" dirty="0">
                <a:solidFill>
                  <a:srgbClr val="714B25"/>
                </a:solidFill>
              </a:rPr>
              <a:t>\R1_PortlandsPopulation_22_drl5_akd2_6.27.21.pptx</a:t>
            </a:r>
          </a:p>
        </p:txBody>
      </p:sp>
    </p:spTree>
    <p:custDataLst>
      <p:tags r:id="rId1"/>
    </p:custDataLst>
    <p:extLst>
      <p:ext uri="{BB962C8B-B14F-4D97-AF65-F5344CB8AC3E}">
        <p14:creationId xmlns:p14="http://schemas.microsoft.com/office/powerpoint/2010/main" val="13995408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1"/>
          <p:cNvSpPr txBox="1">
            <a:spLocks noGrp="1"/>
          </p:cNvSpPr>
          <p:nvPr>
            <p:ph type="ctrTitle"/>
          </p:nvPr>
        </p:nvSpPr>
        <p:spPr>
          <a:xfrm>
            <a:off x="1136515" y="196435"/>
            <a:ext cx="9144000" cy="1270458"/>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2F5496"/>
              </a:buClr>
              <a:buSzPts val="4800"/>
              <a:buFont typeface="Calibri"/>
              <a:buNone/>
            </a:pPr>
            <a:r>
              <a:rPr lang="en-US" dirty="0"/>
              <a:t>The State of Aging in Portland</a:t>
            </a:r>
            <a:endParaRPr dirty="0"/>
          </a:p>
        </p:txBody>
      </p:sp>
      <p:sp>
        <p:nvSpPr>
          <p:cNvPr id="306" name="Google Shape;306;p1"/>
          <p:cNvSpPr txBox="1">
            <a:spLocks noGrp="1"/>
          </p:cNvSpPr>
          <p:nvPr>
            <p:ph type="subTitle" idx="1"/>
          </p:nvPr>
        </p:nvSpPr>
        <p:spPr>
          <a:xfrm>
            <a:off x="2167152" y="1684906"/>
            <a:ext cx="7387526"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714B25"/>
              </a:buClr>
              <a:buSzPts val="3600"/>
              <a:buNone/>
            </a:pPr>
            <a:r>
              <a:rPr lang="en-US" dirty="0"/>
              <a:t>Information on Data Sources </a:t>
            </a:r>
          </a:p>
          <a:p>
            <a:pPr marL="0" lvl="0" indent="0" algn="ctr" rtl="0">
              <a:lnSpc>
                <a:spcPct val="90000"/>
              </a:lnSpc>
              <a:spcBef>
                <a:spcPts val="0"/>
              </a:spcBef>
              <a:spcAft>
                <a:spcPts val="0"/>
              </a:spcAft>
              <a:buClr>
                <a:srgbClr val="714B25"/>
              </a:buClr>
              <a:buSzPts val="3600"/>
              <a:buNone/>
            </a:pPr>
            <a:r>
              <a:rPr lang="en-US" dirty="0"/>
              <a:t>and Geographies</a:t>
            </a:r>
            <a:endParaRPr dirty="0"/>
          </a:p>
        </p:txBody>
      </p:sp>
      <p:pic>
        <p:nvPicPr>
          <p:cNvPr id="5" name="Picture 4">
            <a:extLst>
              <a:ext uri="{FF2B5EF4-FFF2-40B4-BE49-F238E27FC236}">
                <a16:creationId xmlns:a16="http://schemas.microsoft.com/office/drawing/2014/main" id="{CE7E0995-FD0B-4A26-A918-D5430171E3F8}"/>
              </a:ext>
            </a:extLst>
          </p:cNvPr>
          <p:cNvPicPr>
            <a:picLocks noChangeAspect="1"/>
          </p:cNvPicPr>
          <p:nvPr/>
        </p:nvPicPr>
        <p:blipFill>
          <a:blip r:embed="rId4"/>
          <a:stretch>
            <a:fillRect/>
          </a:stretch>
        </p:blipFill>
        <p:spPr>
          <a:xfrm>
            <a:off x="8982045" y="6000553"/>
            <a:ext cx="3009671" cy="713869"/>
          </a:xfrm>
          <a:prstGeom prst="rect">
            <a:avLst/>
          </a:prstGeom>
        </p:spPr>
      </p:pic>
      <p:sp>
        <p:nvSpPr>
          <p:cNvPr id="6" name="Content Placeholder 2">
            <a:extLst>
              <a:ext uri="{FF2B5EF4-FFF2-40B4-BE49-F238E27FC236}">
                <a16:creationId xmlns:a16="http://schemas.microsoft.com/office/drawing/2014/main" id="{804C791D-6B21-453C-971B-B2888331EB00}"/>
              </a:ext>
            </a:extLst>
          </p:cNvPr>
          <p:cNvSpPr txBox="1">
            <a:spLocks/>
          </p:cNvSpPr>
          <p:nvPr/>
        </p:nvSpPr>
        <p:spPr>
          <a:xfrm>
            <a:off x="1947098" y="3151180"/>
            <a:ext cx="3860884" cy="228663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b="0" kern="1200">
                <a:solidFill>
                  <a:srgbClr val="714B2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kern="1200">
                <a:solidFill>
                  <a:srgbClr val="714B25"/>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kern="1200">
                <a:solidFill>
                  <a:srgbClr val="714B25"/>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Font typeface="+mj-lt"/>
              <a:buAutoNum type="arabicPeriod"/>
            </a:pPr>
            <a:r>
              <a:rPr lang="en-US" sz="1600" dirty="0">
                <a:hlinkClick r:id="rId5" action="ppaction://hlinksldjump"/>
              </a:rPr>
              <a:t>Background for study</a:t>
            </a:r>
            <a:endParaRPr lang="en-US" sz="1600" dirty="0"/>
          </a:p>
          <a:p>
            <a:pPr marL="342900" indent="-342900" algn="l">
              <a:lnSpc>
                <a:spcPct val="100000"/>
              </a:lnSpc>
              <a:buFont typeface="+mj-lt"/>
              <a:buAutoNum type="arabicPeriod"/>
            </a:pPr>
            <a:r>
              <a:rPr lang="en-US" sz="1600" dirty="0">
                <a:hlinkClick r:id="rId6" action="ppaction://hlinksldjump"/>
              </a:rPr>
              <a:t>The Decennial Census</a:t>
            </a:r>
            <a:endParaRPr lang="en-US" sz="1600" dirty="0"/>
          </a:p>
          <a:p>
            <a:pPr marL="342900" indent="-342900" algn="l">
              <a:lnSpc>
                <a:spcPct val="100000"/>
              </a:lnSpc>
              <a:buFont typeface="+mj-lt"/>
              <a:buAutoNum type="arabicPeriod"/>
            </a:pPr>
            <a:r>
              <a:rPr lang="en-US" sz="1600" dirty="0">
                <a:hlinkClick r:id="rId7" action="ppaction://hlinksldjump"/>
              </a:rPr>
              <a:t>The American Community Survey (ACS)</a:t>
            </a:r>
            <a:endParaRPr lang="en-US" sz="1600" dirty="0"/>
          </a:p>
          <a:p>
            <a:pPr marL="342900" indent="-342900" algn="l">
              <a:lnSpc>
                <a:spcPct val="100000"/>
              </a:lnSpc>
              <a:buFont typeface="+mj-lt"/>
              <a:buAutoNum type="arabicPeriod"/>
            </a:pPr>
            <a:r>
              <a:rPr lang="en-US" sz="1600" dirty="0">
                <a:hlinkClick r:id="rId8" action="ppaction://hlinksldjump"/>
              </a:rPr>
              <a:t>Supertracts</a:t>
            </a:r>
            <a:endParaRPr lang="en-US" sz="1600" dirty="0"/>
          </a:p>
          <a:p>
            <a:pPr marL="342900" indent="-342900" algn="l">
              <a:lnSpc>
                <a:spcPct val="100000"/>
              </a:lnSpc>
              <a:buFont typeface="+mj-lt"/>
              <a:buAutoNum type="arabicPeriod"/>
            </a:pPr>
            <a:r>
              <a:rPr lang="en-US" sz="1600" dirty="0">
                <a:hlinkClick r:id="rId9" action="ppaction://hlinksldjump"/>
              </a:rPr>
              <a:t>The American Housing Survey (AHS)</a:t>
            </a:r>
            <a:endParaRPr lang="en-US" sz="1600" dirty="0"/>
          </a:p>
          <a:p>
            <a:pPr marL="342900" indent="-342900" algn="l">
              <a:lnSpc>
                <a:spcPct val="100000"/>
              </a:lnSpc>
              <a:buFont typeface="+mj-lt"/>
              <a:buAutoNum type="arabicPeriod"/>
            </a:pPr>
            <a:r>
              <a:rPr lang="en-US" sz="1600" dirty="0">
                <a:hlinkClick r:id="rId10" action="ppaction://hlinksldjump"/>
              </a:rPr>
              <a:t>20 Comparison cities</a:t>
            </a:r>
            <a:endParaRPr lang="en-US" sz="1600" dirty="0"/>
          </a:p>
          <a:p>
            <a:pPr marL="342900" indent="-342900" algn="l">
              <a:lnSpc>
                <a:spcPct val="100000"/>
              </a:lnSpc>
              <a:buFont typeface="+mj-lt"/>
              <a:buAutoNum type="arabicPeriod"/>
            </a:pPr>
            <a:endParaRPr lang="en-US" sz="1600" dirty="0"/>
          </a:p>
          <a:p>
            <a:pPr>
              <a:lnSpc>
                <a:spcPct val="100000"/>
              </a:lnSpc>
            </a:pPr>
            <a:endParaRPr lang="en-US" sz="1600" dirty="0"/>
          </a:p>
        </p:txBody>
      </p:sp>
      <p:sp>
        <p:nvSpPr>
          <p:cNvPr id="7" name="Content Placeholder 2">
            <a:extLst>
              <a:ext uri="{FF2B5EF4-FFF2-40B4-BE49-F238E27FC236}">
                <a16:creationId xmlns:a16="http://schemas.microsoft.com/office/drawing/2014/main" id="{CC780E75-AF9B-48A5-9BFA-9A315756A365}"/>
              </a:ext>
            </a:extLst>
          </p:cNvPr>
          <p:cNvSpPr txBox="1">
            <a:spLocks/>
          </p:cNvSpPr>
          <p:nvPr/>
        </p:nvSpPr>
        <p:spPr>
          <a:xfrm>
            <a:off x="5921520" y="3151180"/>
            <a:ext cx="3633158" cy="228663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b="0" kern="1200">
                <a:solidFill>
                  <a:srgbClr val="714B2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kern="1200">
                <a:solidFill>
                  <a:srgbClr val="714B25"/>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kern="1200">
                <a:solidFill>
                  <a:srgbClr val="714B25"/>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AutoNum type="arabicPeriod" startAt="7"/>
            </a:pPr>
            <a:r>
              <a:rPr lang="en-US" sz="1600" dirty="0">
                <a:hlinkClick r:id="rId11" action="ppaction://hlinksldjump"/>
              </a:rPr>
              <a:t>Geography issues</a:t>
            </a:r>
            <a:endParaRPr lang="en-US" sz="1600" dirty="0"/>
          </a:p>
          <a:p>
            <a:pPr marL="342900" indent="-342900" algn="l">
              <a:lnSpc>
                <a:spcPct val="100000"/>
              </a:lnSpc>
              <a:buAutoNum type="arabicPeriod" startAt="7"/>
            </a:pPr>
            <a:r>
              <a:rPr lang="en-US" sz="1600" dirty="0">
                <a:hlinkClick r:id="rId12" action="ppaction://hlinksldjump"/>
              </a:rPr>
              <a:t>Portland’s Inner and outer suburbs</a:t>
            </a:r>
            <a:endParaRPr lang="en-US" sz="1600" dirty="0"/>
          </a:p>
          <a:p>
            <a:pPr marL="342900" indent="-342900" algn="l">
              <a:lnSpc>
                <a:spcPct val="100000"/>
              </a:lnSpc>
              <a:buAutoNum type="arabicPeriod" startAt="7"/>
            </a:pPr>
            <a:r>
              <a:rPr lang="en-US" sz="1600" dirty="0">
                <a:hlinkClick r:id="rId13" action="ppaction://hlinksldjump"/>
              </a:rPr>
              <a:t>The ACS Public Use Microsample</a:t>
            </a:r>
            <a:endParaRPr lang="en-US" sz="1600" dirty="0"/>
          </a:p>
          <a:p>
            <a:pPr marL="342900" indent="-342900" algn="l">
              <a:lnSpc>
                <a:spcPct val="100000"/>
              </a:lnSpc>
              <a:buAutoNum type="arabicPeriod" startAt="7"/>
            </a:pPr>
            <a:r>
              <a:rPr lang="en-US" sz="1600" dirty="0">
                <a:hlinkClick r:id="rId14" action="ppaction://hlinksldjump"/>
              </a:rPr>
              <a:t>Nomenclature for race and ethnicity</a:t>
            </a:r>
            <a:endParaRPr lang="en-US" sz="1600" dirty="0"/>
          </a:p>
          <a:p>
            <a:pPr marL="342900" indent="-342900" algn="l">
              <a:lnSpc>
                <a:spcPct val="100000"/>
              </a:lnSpc>
              <a:buAutoNum type="arabicPeriod" startAt="7"/>
            </a:pPr>
            <a:r>
              <a:rPr lang="en-US" sz="1600" dirty="0">
                <a:hlinkClick r:id="rId15" action="ppaction://hlinksldjump"/>
              </a:rPr>
              <a:t>Census group quarters</a:t>
            </a:r>
            <a:endParaRPr lang="en-US" sz="1600" dirty="0"/>
          </a:p>
          <a:p>
            <a:pPr algn="l">
              <a:lnSpc>
                <a:spcPct val="100000"/>
              </a:lnSpc>
            </a:pPr>
            <a:endParaRPr lang="en-US" sz="1600" dirty="0"/>
          </a:p>
          <a:p>
            <a:pPr marL="342900" indent="-342900" algn="l">
              <a:lnSpc>
                <a:spcPct val="100000"/>
              </a:lnSpc>
              <a:buAutoNum type="arabicPeriod" startAt="7"/>
            </a:pPr>
            <a:endParaRPr lang="en-US" sz="1600" dirty="0"/>
          </a:p>
          <a:p>
            <a:pPr marL="342900" indent="-342900" algn="l">
              <a:lnSpc>
                <a:spcPct val="100000"/>
              </a:lnSpc>
              <a:buFont typeface="+mj-lt"/>
              <a:buAutoNum type="arabicPeriod"/>
            </a:pPr>
            <a:endParaRPr lang="en-US" sz="1600" dirty="0"/>
          </a:p>
          <a:p>
            <a:pPr>
              <a:lnSpc>
                <a:spcPct val="100000"/>
              </a:lnSpc>
            </a:pPr>
            <a:endParaRPr lang="en-US" sz="1600" dirty="0"/>
          </a:p>
        </p:txBody>
      </p:sp>
      <p:grpSp>
        <p:nvGrpSpPr>
          <p:cNvPr id="8" name="Group 7">
            <a:extLst>
              <a:ext uri="{FF2B5EF4-FFF2-40B4-BE49-F238E27FC236}">
                <a16:creationId xmlns:a16="http://schemas.microsoft.com/office/drawing/2014/main" id="{E618BF91-9BDD-4641-926A-316324292EB0}"/>
              </a:ext>
            </a:extLst>
          </p:cNvPr>
          <p:cNvGrpSpPr/>
          <p:nvPr/>
        </p:nvGrpSpPr>
        <p:grpSpPr>
          <a:xfrm>
            <a:off x="87067" y="6452900"/>
            <a:ext cx="2006049" cy="365760"/>
            <a:chOff x="87067" y="6452900"/>
            <a:chExt cx="2006049" cy="365760"/>
          </a:xfrm>
        </p:grpSpPr>
        <p:sp>
          <p:nvSpPr>
            <p:cNvPr id="9" name="Action Button: Go to Beginning 8">
              <a:hlinkClick r:id="" action="ppaction://hlinkshowjump?jump=firstslide" highlightClick="1"/>
              <a:extLst>
                <a:ext uri="{FF2B5EF4-FFF2-40B4-BE49-F238E27FC236}">
                  <a16:creationId xmlns:a16="http://schemas.microsoft.com/office/drawing/2014/main" id="{21CB11F5-40C1-4FA6-BB6A-917E0D75F0FE}"/>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Go Back or Previous 9">
              <a:hlinkClick r:id="" action="ppaction://hlinkshowjump?jump=previousslide" highlightClick="1"/>
              <a:extLst>
                <a:ext uri="{FF2B5EF4-FFF2-40B4-BE49-F238E27FC236}">
                  <a16:creationId xmlns:a16="http://schemas.microsoft.com/office/drawing/2014/main" id="{69B7910C-686D-497D-AA4E-5F757B0B4CFC}"/>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Go Forward or Next 10">
              <a:hlinkClick r:id="" action="ppaction://hlinkshowjump?jump=nextslide" highlightClick="1"/>
              <a:extLst>
                <a:ext uri="{FF2B5EF4-FFF2-40B4-BE49-F238E27FC236}">
                  <a16:creationId xmlns:a16="http://schemas.microsoft.com/office/drawing/2014/main" id="{2FF24951-EE2E-457F-9733-B41C950F75B6}"/>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Go to End 11">
              <a:hlinkClick r:id="rId16" action="ppaction://hlinksldjump" highlightClick="1"/>
              <a:extLst>
                <a:ext uri="{FF2B5EF4-FFF2-40B4-BE49-F238E27FC236}">
                  <a16:creationId xmlns:a16="http://schemas.microsoft.com/office/drawing/2014/main" id="{BF265FF6-A7E6-4C52-9401-15DBD57E0D48}"/>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17"/>
              <a:extLst>
                <a:ext uri="{FF2B5EF4-FFF2-40B4-BE49-F238E27FC236}">
                  <a16:creationId xmlns:a16="http://schemas.microsoft.com/office/drawing/2014/main" id="{3CD34623-D8E3-4A0F-9F55-F54DEF100DAD}"/>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D3D4F8-A6B8-4AE6-8C39-8DBBFBB4E55C}"/>
              </a:ext>
            </a:extLst>
          </p:cNvPr>
          <p:cNvSpPr>
            <a:spLocks noGrp="1"/>
          </p:cNvSpPr>
          <p:nvPr>
            <p:ph type="title"/>
          </p:nvPr>
        </p:nvSpPr>
        <p:spPr>
          <a:xfrm>
            <a:off x="318140" y="192793"/>
            <a:ext cx="5985384" cy="642026"/>
          </a:xfrm>
        </p:spPr>
        <p:txBody>
          <a:bodyPr/>
          <a:lstStyle/>
          <a:p>
            <a:r>
              <a:rPr lang="en-US" dirty="0"/>
              <a:t>About </a:t>
            </a:r>
            <a:r>
              <a:rPr lang="en-US" i="1" dirty="0"/>
              <a:t>The State of Aging in Portland </a:t>
            </a:r>
            <a:r>
              <a:rPr lang="en-US" dirty="0"/>
              <a:t>Report and Navigating the Findings</a:t>
            </a:r>
          </a:p>
        </p:txBody>
      </p:sp>
      <p:sp>
        <p:nvSpPr>
          <p:cNvPr id="5" name="Content Placeholder 4">
            <a:extLst>
              <a:ext uri="{FF2B5EF4-FFF2-40B4-BE49-F238E27FC236}">
                <a16:creationId xmlns:a16="http://schemas.microsoft.com/office/drawing/2014/main" id="{FCDD099D-BC9C-4EF8-BA7A-EB6DEBA29DC5}"/>
              </a:ext>
            </a:extLst>
          </p:cNvPr>
          <p:cNvSpPr>
            <a:spLocks noGrp="1"/>
          </p:cNvSpPr>
          <p:nvPr>
            <p:ph idx="1"/>
          </p:nvPr>
        </p:nvSpPr>
        <p:spPr>
          <a:xfrm>
            <a:off x="318140" y="1040676"/>
            <a:ext cx="6124224" cy="5477888"/>
          </a:xfrm>
        </p:spPr>
        <p:txBody>
          <a:bodyPr>
            <a:normAutofit lnSpcReduction="10000"/>
          </a:bodyPr>
          <a:lstStyle/>
          <a:p>
            <a:pPr>
              <a:lnSpc>
                <a:spcPct val="107000"/>
              </a:lnSpc>
              <a:spcBef>
                <a:spcPts val="60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This presentation includes seven sections developed as part of a study for the City of Portland by the Institute on Aging at Portland State University (PSU), Portland, Ore. The study, titled </a:t>
            </a:r>
            <a:r>
              <a:rPr lang="en-US" i="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T</a:t>
            </a:r>
            <a:r>
              <a:rPr lang="en-US" i="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he State of Aging in Portland</a:t>
            </a:r>
            <a:r>
              <a:rPr lang="en-US" dirty="0">
                <a:effectLst/>
                <a:latin typeface="Calibri" panose="020F0502020204030204" pitchFamily="34" charset="0"/>
                <a:ea typeface="Calibri" panose="020F0502020204030204" pitchFamily="34" charset="0"/>
                <a:cs typeface="Times New Roman" panose="02020603050405020304" pitchFamily="18" charset="0"/>
              </a:rPr>
              <a:t>, was undertaken to provide guidance to local government and members of the broad and informal “aging network” of service  providers, advocates, and others in Portland and the region so that that they can better understand, and address trends related to Portland and the region’s population aging. </a:t>
            </a:r>
          </a:p>
          <a:p>
            <a:pPr>
              <a:lnSpc>
                <a:spcPct val="107000"/>
              </a:lnSpc>
              <a:spcBef>
                <a:spcPts val="600"/>
              </a:spcBef>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Funding source: </a:t>
            </a:r>
            <a:r>
              <a:rPr lang="en-US" dirty="0">
                <a:latin typeface="Calibri" panose="020F0502020204030204" pitchFamily="34" charset="0"/>
                <a:ea typeface="Calibri" panose="020F0502020204030204" pitchFamily="34" charset="0"/>
                <a:cs typeface="Times New Roman" panose="02020603050405020304" pitchFamily="18" charset="0"/>
              </a:rPr>
              <a:t>T</a:t>
            </a:r>
            <a:r>
              <a:rPr lang="en-US" dirty="0">
                <a:effectLst/>
                <a:latin typeface="Calibri" panose="020F0502020204030204" pitchFamily="34" charset="0"/>
                <a:ea typeface="Calibri" panose="020F0502020204030204" pitchFamily="34" charset="0"/>
                <a:cs typeface="Times New Roman" panose="02020603050405020304" pitchFamily="18" charset="0"/>
              </a:rPr>
              <a:t>he City of Portland, Community Health and Access program.</a:t>
            </a:r>
          </a:p>
          <a:p>
            <a:pPr marL="0">
              <a:lnSpc>
                <a:spcPct val="100000"/>
              </a:lnSpc>
              <a:spcBef>
                <a:spcPts val="600"/>
              </a:spcBef>
              <a:spcAft>
                <a:spcPts val="600"/>
              </a:spcAft>
            </a:pPr>
            <a:r>
              <a:rPr lang="en-US" b="1" dirty="0">
                <a:latin typeface="Calibri" panose="020F0502020204030204" pitchFamily="34" charset="0"/>
                <a:ea typeface="Calibri" panose="020F0502020204030204" pitchFamily="34" charset="0"/>
                <a:cs typeface="Times New Roman" panose="02020603050405020304" pitchFamily="18" charset="0"/>
              </a:rPr>
              <a:t>Project staff included:</a:t>
            </a:r>
          </a:p>
          <a:p>
            <a:pPr marL="457200" lvl="1">
              <a:lnSpc>
                <a:spcPct val="100000"/>
              </a:lnSpc>
              <a:spcBef>
                <a:spcPts val="600"/>
              </a:spcBef>
              <a:spcAft>
                <a:spcPts val="600"/>
              </a:spcAft>
            </a:pPr>
            <a:r>
              <a:rPr lang="en-US" dirty="0">
                <a:effectLst/>
                <a:latin typeface="Calibri" panose="020F0502020204030204" pitchFamily="34" charset="0"/>
                <a:ea typeface="Calibri" panose="020F0502020204030204" pitchFamily="34" charset="0"/>
                <a:cs typeface="Times New Roman" panose="02020603050405020304" pitchFamily="18" charset="0"/>
              </a:rPr>
              <a:t>Alan DeLaTorre, PhD, Adjunct Faculty, Institute on Aging, PSU; team leader and analytical perspectives; </a:t>
            </a:r>
            <a:r>
              <a:rPr lang="en-US" dirty="0">
                <a:latin typeface="Calibri" panose="020F0502020204030204" pitchFamily="34" charset="0"/>
                <a:ea typeface="Calibri" panose="020F0502020204030204" pitchFamily="34" charset="0"/>
                <a:cs typeface="Times New Roman" panose="02020603050405020304" pitchFamily="18" charset="0"/>
                <a:hlinkClick r:id="rId4"/>
              </a:rPr>
              <a:t>aland@pdx.edu</a:t>
            </a:r>
            <a:r>
              <a:rPr lang="en-US" dirty="0">
                <a:latin typeface="Calibri" panose="020F0502020204030204" pitchFamily="34" charset="0"/>
                <a:ea typeface="Calibri" panose="020F0502020204030204" pitchFamily="34" charset="0"/>
                <a:cs typeface="Times New Roman" panose="02020603050405020304" pitchFamily="18" charset="0"/>
              </a:rPr>
              <a:t> (he now serves as the City of Portland’s Age-friendly City program manager and can be contacted at </a:t>
            </a:r>
            <a:r>
              <a:rPr lang="en-US" dirty="0">
                <a:latin typeface="Calibri" panose="020F0502020204030204" pitchFamily="34" charset="0"/>
                <a:ea typeface="Calibri" panose="020F0502020204030204" pitchFamily="34" charset="0"/>
                <a:cs typeface="Times New Roman" panose="02020603050405020304" pitchFamily="18" charset="0"/>
                <a:hlinkClick r:id="rId5"/>
              </a:rPr>
              <a:t>Alan.DeLaTorre@portlandoregon.gov</a:t>
            </a:r>
            <a:r>
              <a:rPr lang="en-US" dirty="0">
                <a:latin typeface="Calibri" panose="020F0502020204030204" pitchFamily="34" charset="0"/>
                <a:ea typeface="Calibri" panose="020F0502020204030204" pitchFamily="34" charset="0"/>
                <a:cs typeface="Times New Roman" panose="02020603050405020304" pitchFamily="18"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457200" lvl="1">
              <a:lnSpc>
                <a:spcPct val="100000"/>
              </a:lnSpc>
              <a:spcBef>
                <a:spcPts val="600"/>
              </a:spcBef>
              <a:spcAft>
                <a:spcPts val="600"/>
              </a:spcAft>
            </a:pPr>
            <a:r>
              <a:rPr lang="en-US" dirty="0">
                <a:effectLst/>
                <a:latin typeface="Calibri" panose="020F0502020204030204" pitchFamily="34" charset="0"/>
                <a:ea typeface="Calibri" panose="020F0502020204030204" pitchFamily="34" charset="0"/>
                <a:cs typeface="Times New Roman" panose="02020603050405020304" pitchFamily="18" charset="0"/>
              </a:rPr>
              <a:t>D. Richard Lycan, PhD, Professor Emeritus and Senior Research Associate, Institute on Aging, PSU; volunteer, analyst of demographic </a:t>
            </a:r>
            <a:r>
              <a:rPr lang="en-US" dirty="0">
                <a:latin typeface="Calibri" panose="020F0502020204030204" pitchFamily="34" charset="0"/>
                <a:ea typeface="Calibri" panose="020F0502020204030204" pitchFamily="34" charset="0"/>
                <a:cs typeface="Times New Roman" panose="02020603050405020304" pitchFamily="18" charset="0"/>
              </a:rPr>
              <a:t>data, mapping, </a:t>
            </a:r>
            <a:r>
              <a:rPr lang="en-US" dirty="0">
                <a:effectLst/>
                <a:latin typeface="Calibri" panose="020F0502020204030204" pitchFamily="34" charset="0"/>
                <a:ea typeface="Calibri" panose="020F0502020204030204" pitchFamily="34" charset="0"/>
                <a:cs typeface="Times New Roman" panose="02020603050405020304" pitchFamily="18" charset="0"/>
              </a:rPr>
              <a:t>and creator of PowerPoints; </a:t>
            </a:r>
            <a:r>
              <a:rPr lang="en-US" dirty="0">
                <a:effectLst/>
                <a:latin typeface="Calibri" panose="020F0502020204030204" pitchFamily="34" charset="0"/>
                <a:ea typeface="Calibri" panose="020F0502020204030204" pitchFamily="34" charset="0"/>
                <a:cs typeface="Times New Roman" panose="02020603050405020304" pitchFamily="18" charset="0"/>
                <a:hlinkClick r:id="rId6"/>
              </a:rPr>
              <a:t>lycand@pdx.edu</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457200" lvl="1">
              <a:lnSpc>
                <a:spcPct val="100000"/>
              </a:lnSpc>
              <a:spcBef>
                <a:spcPts val="600"/>
              </a:spcBef>
              <a:spcAft>
                <a:spcPts val="600"/>
              </a:spcAft>
            </a:pPr>
            <a:r>
              <a:rPr lang="en-US" dirty="0">
                <a:effectLst/>
                <a:latin typeface="Calibri" panose="020F0502020204030204" pitchFamily="34" charset="0"/>
                <a:ea typeface="Calibri" panose="020F0502020204030204" pitchFamily="34" charset="0"/>
                <a:cs typeface="Times New Roman" panose="02020603050405020304" pitchFamily="18" charset="0"/>
              </a:rPr>
              <a:t>Margaret B. Neal, PhD, Professor Emerita of Urban Studies and Planning and former Director of the Institute on Aging (2003-2017); analyzed age-related differences and similarities in responses to the City’s survey on livability, the 2019 Portland Insights Survey; </a:t>
            </a:r>
            <a:r>
              <a:rPr lang="en-US" dirty="0">
                <a:effectLst/>
                <a:latin typeface="Calibri" panose="020F0502020204030204" pitchFamily="34" charset="0"/>
                <a:ea typeface="Calibri" panose="020F0502020204030204" pitchFamily="34" charset="0"/>
                <a:cs typeface="Times New Roman" panose="02020603050405020304" pitchFamily="18" charset="0"/>
                <a:hlinkClick r:id="rId7"/>
              </a:rPr>
              <a:t>nealm@pdx.edu</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457200" lvl="1">
              <a:lnSpc>
                <a:spcPct val="100000"/>
              </a:lnSpc>
              <a:spcBef>
                <a:spcPts val="600"/>
              </a:spcBef>
              <a:spcAft>
                <a:spcPts val="600"/>
              </a:spcAft>
            </a:pPr>
            <a:r>
              <a:rPr lang="en-US" dirty="0">
                <a:effectLst/>
                <a:latin typeface="Calibri" panose="020F0502020204030204" pitchFamily="34" charset="0"/>
                <a:ea typeface="Calibri" panose="020F0502020204030204" pitchFamily="34" charset="0"/>
                <a:cs typeface="Times New Roman" panose="02020603050405020304" pitchFamily="18" charset="0"/>
              </a:rPr>
              <a:t>Paula Carder, PhD, Director of the Institute on Aging; project oversight; </a:t>
            </a:r>
            <a:r>
              <a:rPr lang="en-US" dirty="0">
                <a:effectLst/>
                <a:latin typeface="Calibri" panose="020F0502020204030204" pitchFamily="34" charset="0"/>
                <a:ea typeface="Calibri" panose="020F0502020204030204" pitchFamily="34" charset="0"/>
                <a:cs typeface="Times New Roman" panose="02020603050405020304" pitchFamily="18" charset="0"/>
                <a:hlinkClick r:id="rId8"/>
              </a:rPr>
              <a:t>carderp@pdx.edu</a:t>
            </a:r>
            <a:r>
              <a:rPr lang="en-US" dirty="0">
                <a:effectLst/>
                <a:latin typeface="Calibri" panose="020F0502020204030204" pitchFamily="34" charset="0"/>
                <a:ea typeface="Calibri" panose="020F0502020204030204" pitchFamily="34" charset="0"/>
                <a:cs typeface="Times New Roman" panose="02020603050405020304" pitchFamily="18" charset="0"/>
              </a:rPr>
              <a:t>.</a:t>
            </a:r>
          </a:p>
          <a:p>
            <a:pPr marL="0">
              <a:lnSpc>
                <a:spcPct val="107000"/>
              </a:lnSpc>
              <a:spcBef>
                <a:spcPts val="0"/>
              </a:spcBef>
              <a:spcAft>
                <a:spcPts val="80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dirty="0"/>
          </a:p>
        </p:txBody>
      </p:sp>
      <p:sp>
        <p:nvSpPr>
          <p:cNvPr id="6" name="Content Placeholder 4">
            <a:extLst>
              <a:ext uri="{FF2B5EF4-FFF2-40B4-BE49-F238E27FC236}">
                <a16:creationId xmlns:a16="http://schemas.microsoft.com/office/drawing/2014/main" id="{4753A3C6-F3B8-4E31-8498-BBCDDBFA08C1}"/>
              </a:ext>
            </a:extLst>
          </p:cNvPr>
          <p:cNvSpPr txBox="1">
            <a:spLocks/>
          </p:cNvSpPr>
          <p:nvPr/>
        </p:nvSpPr>
        <p:spPr>
          <a:xfrm>
            <a:off x="6442364" y="1109948"/>
            <a:ext cx="5665995" cy="5408616"/>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4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Bef>
                <a:spcPts val="0"/>
              </a:spcBef>
              <a:spcAft>
                <a:spcPts val="800"/>
              </a:spcAft>
            </a:pPr>
            <a:r>
              <a:rPr lang="en-US" sz="2500" b="1" dirty="0"/>
              <a:t>Additional support </a:t>
            </a:r>
            <a:r>
              <a:rPr lang="en-US" sz="2500" dirty="0"/>
              <a:t>was received from faculty at PSU’s Institute on Aging and Population Research Center, and staff from the City of Portland, Metro, Multnomah County, and Home Forward.</a:t>
            </a:r>
          </a:p>
          <a:p>
            <a:pPr>
              <a:lnSpc>
                <a:spcPct val="107000"/>
              </a:lnSpc>
              <a:spcBef>
                <a:spcPts val="0"/>
              </a:spcBef>
              <a:spcAft>
                <a:spcPts val="800"/>
              </a:spcAft>
            </a:pPr>
            <a:r>
              <a:rPr lang="en-US" sz="2500" b="1" dirty="0"/>
              <a:t>We encourage viewers to make full use of our work</a:t>
            </a:r>
            <a:r>
              <a:rPr lang="en-US" sz="2500" dirty="0"/>
              <a:t>, including maps and charts, in their research. Content is best viewed using the web-based iSpring modules (see navigation tips below). Content, such as maps and charts, may be best accessed from downloaded PowerPoint files as they will have the highest resolution for viewing and reuse. </a:t>
            </a:r>
          </a:p>
          <a:p>
            <a:pPr>
              <a:lnSpc>
                <a:spcPct val="107000"/>
              </a:lnSpc>
              <a:spcBef>
                <a:spcPts val="0"/>
              </a:spcBef>
              <a:spcAft>
                <a:spcPts val="800"/>
              </a:spcAft>
            </a:pPr>
            <a:r>
              <a:rPr lang="en-US" sz="2500" dirty="0"/>
              <a:t>Individual pages of this report may be cited as:</a:t>
            </a:r>
          </a:p>
          <a:p>
            <a:pPr marL="457200" lvl="1" indent="0">
              <a:lnSpc>
                <a:spcPct val="107000"/>
              </a:lnSpc>
              <a:spcBef>
                <a:spcPts val="0"/>
              </a:spcBef>
              <a:spcAft>
                <a:spcPts val="800"/>
              </a:spcAft>
              <a:buNone/>
            </a:pPr>
            <a:r>
              <a:rPr lang="en-US" sz="2500" dirty="0" err="1"/>
              <a:t>DeLaTorre</a:t>
            </a:r>
            <a:r>
              <a:rPr lang="en-US" sz="2500" dirty="0"/>
              <a:t>, A., Lycan, D. R., &amp; Neal, M. B. (2021). </a:t>
            </a:r>
            <a:r>
              <a:rPr lang="en-US" sz="2500" i="1" dirty="0"/>
              <a:t>State of Aging in Portland</a:t>
            </a:r>
            <a:r>
              <a:rPr lang="en-US" sz="2500" dirty="0"/>
              <a:t>. Institute on Aging, Portland State University, slide no. #. Retrieved from: </a:t>
            </a:r>
            <a:r>
              <a:rPr lang="en-US" sz="2500" dirty="0">
                <a:hlinkClick r:id="rId9"/>
              </a:rPr>
              <a:t>https://soaportland.cupa.pdx.edu/. </a:t>
            </a:r>
            <a:endParaRPr lang="en-US" sz="2500" dirty="0"/>
          </a:p>
          <a:p>
            <a:pPr>
              <a:lnSpc>
                <a:spcPct val="100000"/>
              </a:lnSpc>
            </a:pPr>
            <a:r>
              <a:rPr lang="en-US" sz="2500" b="1" dirty="0"/>
              <a:t>Software used in this study:</a:t>
            </a:r>
          </a:p>
          <a:p>
            <a:pPr lvl="1">
              <a:lnSpc>
                <a:spcPct val="100000"/>
              </a:lnSpc>
            </a:pPr>
            <a:r>
              <a:rPr lang="en-US" sz="2500" dirty="0"/>
              <a:t>From Office 365 Excel for analysis and building tables  and charts and PowerPoint for slide creation.</a:t>
            </a:r>
          </a:p>
          <a:p>
            <a:pPr lvl="1">
              <a:lnSpc>
                <a:spcPct val="100000"/>
              </a:lnSpc>
            </a:pPr>
            <a:r>
              <a:rPr lang="en-US" sz="2500" dirty="0"/>
              <a:t>From Environmental Research Institute ArcMap 10.4 for geospatial analysis and mapping.</a:t>
            </a:r>
          </a:p>
          <a:p>
            <a:pPr lvl="1">
              <a:lnSpc>
                <a:spcPct val="100000"/>
              </a:lnSpc>
            </a:pPr>
            <a:r>
              <a:rPr lang="en-US" sz="2500" dirty="0"/>
              <a:t>From iSpring eLearning Software iSpring Converter Pro 10 to transform PowerPoint to HTML5.</a:t>
            </a:r>
          </a:p>
          <a:p>
            <a:pPr lvl="1">
              <a:lnSpc>
                <a:spcPct val="100000"/>
              </a:lnSpc>
            </a:pPr>
            <a:r>
              <a:rPr lang="en-US" sz="2500" dirty="0"/>
              <a:t>From IBM SPSS statistics for data analysis</a:t>
            </a:r>
          </a:p>
          <a:p>
            <a:pPr marL="0" indent="0">
              <a:lnSpc>
                <a:spcPct val="107000"/>
              </a:lnSpc>
              <a:spcBef>
                <a:spcPts val="0"/>
              </a:spcBef>
              <a:spcAft>
                <a:spcPts val="800"/>
              </a:spcAft>
              <a:buNone/>
            </a:pPr>
            <a:endParaRPr lang="en-US" dirty="0"/>
          </a:p>
        </p:txBody>
      </p:sp>
      <p:sp>
        <p:nvSpPr>
          <p:cNvPr id="3" name="Slide Number Placeholder 2">
            <a:extLst>
              <a:ext uri="{FF2B5EF4-FFF2-40B4-BE49-F238E27FC236}">
                <a16:creationId xmlns:a16="http://schemas.microsoft.com/office/drawing/2014/main" id="{31179CF2-2974-4896-BEF5-7E14A2B8B7B4}"/>
              </a:ext>
            </a:extLst>
          </p:cNvPr>
          <p:cNvSpPr>
            <a:spLocks noGrp="1"/>
          </p:cNvSpPr>
          <p:nvPr>
            <p:ph type="sldNum" sz="quarter" idx="10"/>
          </p:nvPr>
        </p:nvSpPr>
        <p:spPr>
          <a:xfrm>
            <a:off x="11724880" y="-7995"/>
            <a:ext cx="467120"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rgbClr val="714B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D94638-C64A-4DDE-B054-01DFA9B82032}" type="slidenum">
              <a:rPr lang="en-US" smtClean="0"/>
              <a:pPr/>
              <a:t>48</a:t>
            </a:fld>
            <a:endParaRPr lang="en-US"/>
          </a:p>
        </p:txBody>
      </p:sp>
      <p:sp>
        <p:nvSpPr>
          <p:cNvPr id="20" name="TextBox 19">
            <a:extLst>
              <a:ext uri="{FF2B5EF4-FFF2-40B4-BE49-F238E27FC236}">
                <a16:creationId xmlns:a16="http://schemas.microsoft.com/office/drawing/2014/main" id="{DAECF9D4-C35A-4034-8FDE-DE4106ABC198}"/>
              </a:ext>
            </a:extLst>
          </p:cNvPr>
          <p:cNvSpPr txBox="1"/>
          <p:nvPr/>
        </p:nvSpPr>
        <p:spPr>
          <a:xfrm>
            <a:off x="12712682" y="-20164"/>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sp>
        <p:nvSpPr>
          <p:cNvPr id="21" name="TextBox 20">
            <a:extLst>
              <a:ext uri="{FF2B5EF4-FFF2-40B4-BE49-F238E27FC236}">
                <a16:creationId xmlns:a16="http://schemas.microsoft.com/office/drawing/2014/main" id="{B7328D9E-E3FF-41D0-92F2-6213DAE83519}"/>
              </a:ext>
            </a:extLst>
          </p:cNvPr>
          <p:cNvSpPr txBox="1"/>
          <p:nvPr/>
        </p:nvSpPr>
        <p:spPr>
          <a:xfrm>
            <a:off x="12712682" y="737502"/>
            <a:ext cx="650052" cy="5262979"/>
          </a:xfrm>
          <a:prstGeom prst="rect">
            <a:avLst/>
          </a:prstGeom>
          <a:noFill/>
        </p:spPr>
        <p:txBody>
          <a:bodyPr wrap="square" rtlCol="0">
            <a:spAutoFit/>
          </a:bodyPr>
          <a:lstStyle/>
          <a:p>
            <a:endParaRPr lang="en-US" sz="1200" dirty="0">
              <a:solidFill>
                <a:schemeClr val="accent1"/>
              </a:solidFill>
            </a:endParaRP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pic>
        <p:nvPicPr>
          <p:cNvPr id="13" name="Picture 12">
            <a:extLst>
              <a:ext uri="{FF2B5EF4-FFF2-40B4-BE49-F238E27FC236}">
                <a16:creationId xmlns:a16="http://schemas.microsoft.com/office/drawing/2014/main" id="{A3228D91-0657-40A5-BB47-1A1AADC2A54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473108" y="6195050"/>
            <a:ext cx="2382024" cy="644935"/>
          </a:xfrm>
          <a:prstGeom prst="rect">
            <a:avLst/>
          </a:prstGeom>
        </p:spPr>
      </p:pic>
      <p:grpSp>
        <p:nvGrpSpPr>
          <p:cNvPr id="14" name="Group 13">
            <a:extLst>
              <a:ext uri="{FF2B5EF4-FFF2-40B4-BE49-F238E27FC236}">
                <a16:creationId xmlns:a16="http://schemas.microsoft.com/office/drawing/2014/main" id="{EC8B6CF5-B870-4C15-8D39-7429F86C408E}"/>
              </a:ext>
            </a:extLst>
          </p:cNvPr>
          <p:cNvGrpSpPr/>
          <p:nvPr/>
        </p:nvGrpSpPr>
        <p:grpSpPr>
          <a:xfrm>
            <a:off x="37011" y="6509634"/>
            <a:ext cx="1354063" cy="274320"/>
            <a:chOff x="37011" y="6469091"/>
            <a:chExt cx="1354063" cy="274320"/>
          </a:xfrm>
        </p:grpSpPr>
        <p:sp>
          <p:nvSpPr>
            <p:cNvPr id="15" name="Action Button: Blank 14">
              <a:hlinkClick r:id="rId11" action="ppaction://hlinksldjump"/>
              <a:extLst>
                <a:ext uri="{FF2B5EF4-FFF2-40B4-BE49-F238E27FC236}">
                  <a16:creationId xmlns:a16="http://schemas.microsoft.com/office/drawing/2014/main" id="{3FEFD4B4-C536-4F8F-BB1E-C09E11AE01A0}"/>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16" name="Action Button: Go Back or Previous 15">
              <a:hlinkClick r:id="" action="ppaction://hlinkshowjump?jump=lastslideviewed" highlightClick="1"/>
              <a:extLst>
                <a:ext uri="{FF2B5EF4-FFF2-40B4-BE49-F238E27FC236}">
                  <a16:creationId xmlns:a16="http://schemas.microsoft.com/office/drawing/2014/main" id="{8CE24C3B-5076-46BA-A82C-7ED933E63F7E}"/>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07187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
                                            <p:txEl>
                                              <p:pRg st="8" end="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xEl>
                                              <p:pRg st="9" end="9"/>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xEl>
                                              <p:pRg st="10" end="1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
                                            <p:txEl>
                                              <p:pRg st="11" end="1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1">
                                            <p:txEl>
                                              <p:pRg st="12" end="1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1">
                                            <p:txEl>
                                              <p:pRg st="13" end="13"/>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1">
                                            <p:txEl>
                                              <p:pRg st="14" end="14"/>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1">
                                            <p:txEl>
                                              <p:pRg st="15" end="15"/>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1">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
          <p:cNvSpPr txBox="1">
            <a:spLocks noGrp="1"/>
          </p:cNvSpPr>
          <p:nvPr>
            <p:ph type="title"/>
          </p:nvPr>
        </p:nvSpPr>
        <p:spPr>
          <a:xfrm>
            <a:off x="579312" y="37707"/>
            <a:ext cx="5235368" cy="66083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F5496"/>
              </a:buClr>
              <a:buSzPts val="2800"/>
              <a:buFont typeface="Calibri"/>
              <a:buNone/>
            </a:pPr>
            <a:r>
              <a:rPr lang="en-US" sz="3200" dirty="0"/>
              <a:t>The Decennial Census</a:t>
            </a:r>
            <a:endParaRPr sz="3200" dirty="0"/>
          </a:p>
        </p:txBody>
      </p:sp>
      <p:sp>
        <p:nvSpPr>
          <p:cNvPr id="313" name="Google Shape;313;p2"/>
          <p:cNvSpPr txBox="1">
            <a:spLocks noGrp="1"/>
          </p:cNvSpPr>
          <p:nvPr>
            <p:ph type="body" idx="1"/>
          </p:nvPr>
        </p:nvSpPr>
        <p:spPr>
          <a:xfrm>
            <a:off x="616606" y="660835"/>
            <a:ext cx="5590525" cy="503651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684F00"/>
              </a:buClr>
              <a:buSzPts val="1500"/>
              <a:buNone/>
            </a:pPr>
            <a:r>
              <a:rPr lang="en-US" sz="1500" b="1" i="0" dirty="0">
                <a:solidFill>
                  <a:srgbClr val="684F00"/>
                </a:solidFill>
                <a:latin typeface="Calibri"/>
                <a:ea typeface="Calibri"/>
                <a:cs typeface="Calibri"/>
                <a:sym typeface="Calibri"/>
              </a:rPr>
              <a:t>U.S. Census Bureau:</a:t>
            </a:r>
            <a:r>
              <a:rPr lang="en-US" sz="1500" b="0" i="0" dirty="0">
                <a:solidFill>
                  <a:srgbClr val="684F00"/>
                </a:solidFill>
                <a:latin typeface="Calibri"/>
                <a:ea typeface="Calibri"/>
                <a:cs typeface="Calibri"/>
                <a:sym typeface="Calibri"/>
              </a:rPr>
              <a:t> </a:t>
            </a:r>
            <a:r>
              <a:rPr lang="en-US" sz="1500" b="0" i="0" u="sng" dirty="0">
                <a:solidFill>
                  <a:srgbClr val="2F5496"/>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https://www.census.gov/programs-surveys/decennial-census.html</a:t>
            </a:r>
            <a:endParaRPr sz="1500" b="0" i="0" dirty="0">
              <a:solidFill>
                <a:srgbClr val="2F5496"/>
              </a:solidFill>
              <a:latin typeface="Calibri"/>
              <a:ea typeface="Calibri"/>
              <a:cs typeface="Calibri"/>
              <a:sym typeface="Calibri"/>
            </a:endParaRPr>
          </a:p>
          <a:p>
            <a:pPr marL="0" lvl="0" indent="0" algn="l" rtl="0">
              <a:lnSpc>
                <a:spcPct val="90000"/>
              </a:lnSpc>
              <a:spcBef>
                <a:spcPts val="600"/>
              </a:spcBef>
              <a:spcAft>
                <a:spcPts val="0"/>
              </a:spcAft>
              <a:buClr>
                <a:srgbClr val="684F00"/>
              </a:buClr>
              <a:buSzPts val="1500"/>
              <a:buNone/>
            </a:pPr>
            <a:r>
              <a:rPr lang="en-US" sz="1500" b="1" i="0" dirty="0">
                <a:solidFill>
                  <a:srgbClr val="684F00"/>
                </a:solidFill>
                <a:latin typeface="Calibri"/>
                <a:ea typeface="Calibri"/>
                <a:cs typeface="Calibri"/>
                <a:sym typeface="Calibri"/>
              </a:rPr>
              <a:t>Frequency of Data</a:t>
            </a:r>
            <a:endParaRPr dirty="0"/>
          </a:p>
          <a:p>
            <a:pPr marL="228600" lvl="0" indent="-228600" algn="l" rtl="0">
              <a:lnSpc>
                <a:spcPct val="90000"/>
              </a:lnSpc>
              <a:spcBef>
                <a:spcPts val="600"/>
              </a:spcBef>
              <a:spcAft>
                <a:spcPts val="0"/>
              </a:spcAft>
              <a:buClr>
                <a:srgbClr val="684F00"/>
              </a:buClr>
              <a:buSzPts val="1500"/>
              <a:buFont typeface="Arial"/>
              <a:buChar char="•"/>
            </a:pPr>
            <a:r>
              <a:rPr lang="en-US" sz="1500" b="0" i="0" dirty="0">
                <a:solidFill>
                  <a:srgbClr val="684F00"/>
                </a:solidFill>
                <a:latin typeface="Calibri"/>
                <a:ea typeface="Calibri"/>
                <a:cs typeface="Calibri"/>
                <a:sym typeface="Calibri"/>
              </a:rPr>
              <a:t>Collection: Every 10 years</a:t>
            </a:r>
            <a:endParaRPr dirty="0"/>
          </a:p>
          <a:p>
            <a:pPr marL="228600" lvl="0" indent="-228600" algn="l" rtl="0">
              <a:lnSpc>
                <a:spcPct val="90000"/>
              </a:lnSpc>
              <a:spcBef>
                <a:spcPts val="600"/>
              </a:spcBef>
              <a:spcAft>
                <a:spcPts val="0"/>
              </a:spcAft>
              <a:buClr>
                <a:srgbClr val="684F00"/>
              </a:buClr>
              <a:buSzPts val="1500"/>
              <a:buFont typeface="Arial"/>
              <a:buChar char="•"/>
            </a:pPr>
            <a:r>
              <a:rPr lang="en-US" sz="1500" b="0" i="0" dirty="0">
                <a:solidFill>
                  <a:srgbClr val="684F00"/>
                </a:solidFill>
                <a:latin typeface="Calibri"/>
                <a:ea typeface="Calibri"/>
                <a:cs typeface="Calibri"/>
                <a:sym typeface="Calibri"/>
              </a:rPr>
              <a:t>Release: </a:t>
            </a:r>
            <a:r>
              <a:rPr lang="en-US" sz="1500" u="sng" dirty="0">
                <a:solidFill>
                  <a:srgbClr val="2F5496"/>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Data Release Schedule</a:t>
            </a:r>
            <a:endParaRPr sz="1500" b="0" i="0" dirty="0">
              <a:solidFill>
                <a:srgbClr val="2F5496"/>
              </a:solidFill>
              <a:latin typeface="Calibri"/>
              <a:ea typeface="Calibri"/>
              <a:cs typeface="Calibri"/>
              <a:sym typeface="Calibri"/>
            </a:endParaRPr>
          </a:p>
          <a:p>
            <a:pPr marL="0" lvl="0" indent="0" algn="l" rtl="0">
              <a:lnSpc>
                <a:spcPct val="90000"/>
              </a:lnSpc>
              <a:spcBef>
                <a:spcPts val="600"/>
              </a:spcBef>
              <a:spcAft>
                <a:spcPts val="0"/>
              </a:spcAft>
              <a:buClr>
                <a:srgbClr val="684F00"/>
              </a:buClr>
              <a:buSzPts val="1500"/>
              <a:buNone/>
            </a:pPr>
            <a:r>
              <a:rPr lang="en-US" sz="1500" b="1" i="0" dirty="0">
                <a:solidFill>
                  <a:srgbClr val="684F00"/>
                </a:solidFill>
                <a:latin typeface="Calibri"/>
                <a:ea typeface="Calibri"/>
                <a:cs typeface="Calibri"/>
                <a:sym typeface="Calibri"/>
              </a:rPr>
              <a:t>Geographic Levels</a:t>
            </a:r>
            <a:endParaRPr dirty="0"/>
          </a:p>
          <a:p>
            <a:pPr marL="228600" lvl="0" indent="-228600" algn="l" rtl="0">
              <a:lnSpc>
                <a:spcPct val="90000"/>
              </a:lnSpc>
              <a:spcBef>
                <a:spcPts val="600"/>
              </a:spcBef>
              <a:spcAft>
                <a:spcPts val="0"/>
              </a:spcAft>
              <a:buClr>
                <a:srgbClr val="684F00"/>
              </a:buClr>
              <a:buSzPts val="1500"/>
              <a:buChar char="•"/>
            </a:pPr>
            <a:r>
              <a:rPr lang="en-US" sz="1500" b="0" i="0" dirty="0">
                <a:solidFill>
                  <a:srgbClr val="684F00"/>
                </a:solidFill>
                <a:latin typeface="Calibri"/>
                <a:ea typeface="Calibri"/>
                <a:cs typeface="Calibri"/>
                <a:sym typeface="Calibri"/>
              </a:rPr>
              <a:t>Nation, State, County, City, Census Tract and Census Block</a:t>
            </a:r>
            <a:endParaRPr dirty="0"/>
          </a:p>
          <a:p>
            <a:pPr marL="0" lvl="0" indent="0" algn="l" rtl="0">
              <a:lnSpc>
                <a:spcPct val="90000"/>
              </a:lnSpc>
              <a:spcBef>
                <a:spcPts val="600"/>
              </a:spcBef>
              <a:spcAft>
                <a:spcPts val="0"/>
              </a:spcAft>
              <a:buClr>
                <a:srgbClr val="684F00"/>
              </a:buClr>
              <a:buSzPts val="1500"/>
              <a:buNone/>
            </a:pPr>
            <a:r>
              <a:rPr lang="en-US" sz="1500" b="1" i="0" dirty="0">
                <a:solidFill>
                  <a:srgbClr val="684F00"/>
                </a:solidFill>
                <a:latin typeface="Calibri"/>
                <a:ea typeface="Calibri"/>
                <a:cs typeface="Calibri"/>
                <a:sym typeface="Calibri"/>
              </a:rPr>
              <a:t>Description</a:t>
            </a:r>
            <a:endParaRPr dirty="0"/>
          </a:p>
          <a:p>
            <a:pPr marL="228600" lvl="0" indent="-228600" algn="l" rtl="0">
              <a:lnSpc>
                <a:spcPct val="90000"/>
              </a:lnSpc>
              <a:spcBef>
                <a:spcPts val="600"/>
              </a:spcBef>
              <a:spcAft>
                <a:spcPts val="0"/>
              </a:spcAft>
              <a:buClr>
                <a:srgbClr val="684F00"/>
              </a:buClr>
              <a:buSzPts val="1500"/>
              <a:buChar char="•"/>
            </a:pPr>
            <a:r>
              <a:rPr lang="en-US" sz="1500" b="0" i="0" dirty="0">
                <a:solidFill>
                  <a:srgbClr val="684F00"/>
                </a:solidFill>
                <a:latin typeface="Calibri"/>
                <a:ea typeface="Calibri"/>
                <a:cs typeface="Calibri"/>
                <a:sym typeface="Calibri"/>
              </a:rPr>
              <a:t>The U.S. Census counts every resident in the United States at 10-year intervals, as mandated by the Constitution. It provides a snapshot of each person living in the country on April 1 of the year in which the Census is conducted.</a:t>
            </a:r>
            <a:endParaRPr dirty="0"/>
          </a:p>
          <a:p>
            <a:pPr marL="228600" lvl="0" indent="-228600" algn="l" rtl="0">
              <a:lnSpc>
                <a:spcPct val="90000"/>
              </a:lnSpc>
              <a:spcBef>
                <a:spcPts val="600"/>
              </a:spcBef>
              <a:spcAft>
                <a:spcPts val="0"/>
              </a:spcAft>
              <a:buClr>
                <a:srgbClr val="684F00"/>
              </a:buClr>
              <a:buSzPts val="1500"/>
              <a:buChar char="•"/>
            </a:pPr>
            <a:r>
              <a:rPr lang="en-US" sz="1500" b="0" i="0" dirty="0">
                <a:solidFill>
                  <a:srgbClr val="684F00"/>
                </a:solidFill>
                <a:latin typeface="Calibri"/>
                <a:ea typeface="Calibri"/>
                <a:cs typeface="Calibri"/>
                <a:sym typeface="Calibri"/>
              </a:rPr>
              <a:t>The data collected by the decennial census affect the number of seats a state has in the U.S. House of Representatives and are used to distribute funding and allocate resources across localities and communities. </a:t>
            </a:r>
            <a:endParaRPr dirty="0"/>
          </a:p>
          <a:p>
            <a:pPr marL="228600" lvl="0" indent="-228600" algn="l" rtl="0">
              <a:lnSpc>
                <a:spcPct val="90000"/>
              </a:lnSpc>
              <a:spcBef>
                <a:spcPts val="600"/>
              </a:spcBef>
              <a:spcAft>
                <a:spcPts val="0"/>
              </a:spcAft>
              <a:buClr>
                <a:srgbClr val="684F00"/>
              </a:buClr>
              <a:buSzPts val="1500"/>
              <a:buChar char="•"/>
            </a:pPr>
            <a:r>
              <a:rPr lang="en-US" sz="1500" b="0" i="0" dirty="0">
                <a:solidFill>
                  <a:srgbClr val="684F00"/>
                </a:solidFill>
                <a:latin typeface="Calibri"/>
                <a:ea typeface="Calibri"/>
                <a:cs typeface="Calibri"/>
                <a:sym typeface="Calibri"/>
              </a:rPr>
              <a:t>The 2010 Census reported data on age and sex distributions, race, Hispanic or Latino origin, household relationship and type, the group quarters population, and housing occupancy and tenure (whether the housing occupant owns or rents).</a:t>
            </a:r>
          </a:p>
        </p:txBody>
      </p:sp>
      <p:sp>
        <p:nvSpPr>
          <p:cNvPr id="314" name="Google Shape;314;p2"/>
          <p:cNvSpPr txBox="1"/>
          <p:nvPr/>
        </p:nvSpPr>
        <p:spPr>
          <a:xfrm>
            <a:off x="6560740" y="270430"/>
            <a:ext cx="5051948" cy="5817325"/>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lnSpc>
                <a:spcPct val="90000"/>
              </a:lnSpc>
              <a:spcBef>
                <a:spcPts val="0"/>
              </a:spcBef>
              <a:spcAft>
                <a:spcPts val="0"/>
              </a:spcAft>
              <a:buClr>
                <a:srgbClr val="684F00"/>
              </a:buClr>
              <a:buSzPct val="100000"/>
              <a:buFont typeface="Arial"/>
              <a:buNone/>
            </a:pPr>
            <a:r>
              <a:rPr lang="en-US" sz="1600" b="1" i="0" u="none" strike="noStrike" cap="none" dirty="0">
                <a:solidFill>
                  <a:srgbClr val="684F00"/>
                </a:solidFill>
                <a:latin typeface="Calibri" panose="020F0502020204030204" pitchFamily="34" charset="0"/>
                <a:ea typeface="Calibri"/>
                <a:cs typeface="Calibri" panose="020F0502020204030204" pitchFamily="34" charset="0"/>
                <a:sym typeface="Calibri"/>
              </a:rPr>
              <a:t>Variables</a:t>
            </a:r>
            <a:endParaRPr sz="1600" dirty="0">
              <a:latin typeface="Calibri" panose="020F0502020204030204" pitchFamily="34" charset="0"/>
              <a:cs typeface="Calibri" panose="020F0502020204030204" pitchFamily="34" charset="0"/>
            </a:endParaRPr>
          </a:p>
          <a:p>
            <a:pPr marL="228600" marR="0" lvl="0" indent="-228631" algn="l" rtl="0">
              <a:lnSpc>
                <a:spcPct val="90000"/>
              </a:lnSpc>
              <a:spcBef>
                <a:spcPts val="1000"/>
              </a:spcBef>
              <a:spcAft>
                <a:spcPts val="0"/>
              </a:spcAft>
              <a:buClr>
                <a:srgbClr val="684F00"/>
              </a:buClr>
              <a:buSzPct val="100000"/>
              <a:buFont typeface="Arial"/>
              <a:buChar char="•"/>
            </a:pP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2010 Census</a:t>
            </a:r>
            <a:endParaRPr sz="1600" dirty="0">
              <a:latin typeface="Calibri" panose="020F0502020204030204" pitchFamily="34" charset="0"/>
              <a:cs typeface="Calibri" panose="020F0502020204030204" pitchFamily="34" charset="0"/>
            </a:endParaRPr>
          </a:p>
          <a:p>
            <a:pPr marL="685800" marR="0" lvl="1" indent="-228631" algn="l" rtl="0">
              <a:lnSpc>
                <a:spcPct val="90000"/>
              </a:lnSpc>
              <a:spcBef>
                <a:spcPts val="500"/>
              </a:spcBef>
              <a:spcAft>
                <a:spcPts val="0"/>
              </a:spcAft>
              <a:buClr>
                <a:srgbClr val="684F00"/>
              </a:buClr>
              <a:buSzPct val="100000"/>
              <a:buFont typeface="Arial"/>
              <a:buChar char="•"/>
            </a:pPr>
            <a:r>
              <a:rPr lang="en-US" sz="1600" b="1" i="0" u="none" strike="noStrike" cap="none" dirty="0">
                <a:solidFill>
                  <a:srgbClr val="684F00"/>
                </a:solidFill>
                <a:latin typeface="Calibri" panose="020F0502020204030204" pitchFamily="34" charset="0"/>
                <a:ea typeface="Calibri"/>
                <a:cs typeface="Calibri" panose="020F0502020204030204" pitchFamily="34" charset="0"/>
                <a:sym typeface="Calibri"/>
              </a:rPr>
              <a:t>Household:</a:t>
            </a: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 Household size, home ownership, families</a:t>
            </a:r>
            <a:endParaRPr sz="1600" dirty="0">
              <a:latin typeface="Calibri" panose="020F0502020204030204" pitchFamily="34" charset="0"/>
              <a:cs typeface="Calibri" panose="020F0502020204030204" pitchFamily="34" charset="0"/>
            </a:endParaRPr>
          </a:p>
          <a:p>
            <a:pPr marL="685800" marR="0" lvl="1" indent="-228631" algn="l" rtl="0">
              <a:lnSpc>
                <a:spcPct val="90000"/>
              </a:lnSpc>
              <a:spcBef>
                <a:spcPts val="500"/>
              </a:spcBef>
              <a:spcAft>
                <a:spcPts val="0"/>
              </a:spcAft>
              <a:buClr>
                <a:srgbClr val="684F00"/>
              </a:buClr>
              <a:buSzPct val="100000"/>
              <a:buFont typeface="Arial"/>
              <a:buChar char="•"/>
            </a:pPr>
            <a:r>
              <a:rPr lang="en-US" sz="1600" b="1" i="0" u="none" strike="noStrike" cap="none" dirty="0">
                <a:solidFill>
                  <a:srgbClr val="684F00"/>
                </a:solidFill>
                <a:latin typeface="Calibri" panose="020F0502020204030204" pitchFamily="34" charset="0"/>
                <a:ea typeface="Calibri"/>
                <a:cs typeface="Calibri" panose="020F0502020204030204" pitchFamily="34" charset="0"/>
                <a:sym typeface="Calibri"/>
              </a:rPr>
              <a:t>Demographic:</a:t>
            </a: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 Age, race, Hispanic origin, gender, marital status</a:t>
            </a:r>
            <a:endParaRPr sz="1600" dirty="0">
              <a:latin typeface="Calibri" panose="020F0502020204030204" pitchFamily="34" charset="0"/>
              <a:cs typeface="Calibri" panose="020F0502020204030204" pitchFamily="34" charset="0"/>
            </a:endParaRPr>
          </a:p>
          <a:p>
            <a:pPr marL="228600" marR="0" lvl="0" indent="-228631" algn="l" rtl="0">
              <a:lnSpc>
                <a:spcPct val="90000"/>
              </a:lnSpc>
              <a:spcBef>
                <a:spcPts val="1000"/>
              </a:spcBef>
              <a:spcAft>
                <a:spcPts val="0"/>
              </a:spcAft>
              <a:buClr>
                <a:srgbClr val="684F00"/>
              </a:buClr>
              <a:buSzPct val="100000"/>
              <a:buFont typeface="Arial"/>
              <a:buChar char="•"/>
            </a:pP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2000 and earlier: Above, plus additional socioeconomic variables.</a:t>
            </a:r>
            <a:endParaRPr sz="1600" dirty="0">
              <a:latin typeface="Calibri" panose="020F0502020204030204" pitchFamily="34" charset="0"/>
              <a:cs typeface="Calibri" panose="020F0502020204030204" pitchFamily="34" charset="0"/>
            </a:endParaRPr>
          </a:p>
          <a:p>
            <a:pPr marL="0" marR="0" lvl="0" indent="0" algn="l" rtl="0">
              <a:lnSpc>
                <a:spcPct val="90000"/>
              </a:lnSpc>
              <a:spcBef>
                <a:spcPts val="1000"/>
              </a:spcBef>
              <a:spcAft>
                <a:spcPts val="0"/>
              </a:spcAft>
              <a:buClr>
                <a:srgbClr val="684F00"/>
              </a:buClr>
              <a:buSzPct val="100000"/>
              <a:buFont typeface="Arial"/>
              <a:buNone/>
            </a:pPr>
            <a:r>
              <a:rPr lang="en-US" sz="1600" b="1" i="0" u="none" strike="noStrike" cap="none" dirty="0">
                <a:solidFill>
                  <a:srgbClr val="684F00"/>
                </a:solidFill>
                <a:latin typeface="Calibri" panose="020F0502020204030204" pitchFamily="34" charset="0"/>
                <a:ea typeface="Calibri"/>
                <a:cs typeface="Calibri" panose="020F0502020204030204" pitchFamily="34" charset="0"/>
                <a:sym typeface="Calibri"/>
              </a:rPr>
              <a:t>Issues with Census data</a:t>
            </a:r>
            <a:endParaRPr sz="1600" dirty="0">
              <a:latin typeface="Calibri" panose="020F0502020204030204" pitchFamily="34" charset="0"/>
              <a:cs typeface="Calibri" panose="020F0502020204030204" pitchFamily="34" charset="0"/>
            </a:endParaRPr>
          </a:p>
          <a:p>
            <a:pPr marL="685800" marR="0" lvl="1" indent="-228631" algn="l" rtl="0">
              <a:lnSpc>
                <a:spcPct val="90000"/>
              </a:lnSpc>
              <a:spcBef>
                <a:spcPts val="500"/>
              </a:spcBef>
              <a:spcAft>
                <a:spcPts val="0"/>
              </a:spcAft>
              <a:buClr>
                <a:srgbClr val="684F00"/>
              </a:buClr>
              <a:buSzPct val="100000"/>
              <a:buFont typeface="Arial"/>
              <a:buChar char="•"/>
            </a:pP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The latest 2010 data are 10 years old. Results of the 2020 census should be available in September 2021. </a:t>
            </a:r>
            <a:endParaRPr sz="1600" dirty="0">
              <a:latin typeface="Calibri" panose="020F0502020204030204" pitchFamily="34" charset="0"/>
              <a:cs typeface="Calibri" panose="020F0502020204030204" pitchFamily="34" charset="0"/>
            </a:endParaRPr>
          </a:p>
          <a:p>
            <a:pPr marL="685800" marR="0" lvl="1" indent="-228631" algn="l" rtl="0">
              <a:lnSpc>
                <a:spcPct val="90000"/>
              </a:lnSpc>
              <a:spcBef>
                <a:spcPts val="500"/>
              </a:spcBef>
              <a:spcAft>
                <a:spcPts val="0"/>
              </a:spcAft>
              <a:buClr>
                <a:srgbClr val="684F00"/>
              </a:buClr>
              <a:buSzPct val="100000"/>
              <a:buFont typeface="Arial"/>
              <a:buChar char="•"/>
            </a:pP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The tables in the State of Aging report should be updated when the 2020 data become available.</a:t>
            </a:r>
            <a:endParaRPr sz="1600" dirty="0">
              <a:latin typeface="Calibri" panose="020F0502020204030204" pitchFamily="34" charset="0"/>
              <a:cs typeface="Calibri" panose="020F0502020204030204" pitchFamily="34" charset="0"/>
            </a:endParaRPr>
          </a:p>
          <a:p>
            <a:pPr marL="685800" marR="0" lvl="1" indent="-228631" algn="l" rtl="0">
              <a:lnSpc>
                <a:spcPct val="90000"/>
              </a:lnSpc>
              <a:spcBef>
                <a:spcPts val="500"/>
              </a:spcBef>
              <a:spcAft>
                <a:spcPts val="0"/>
              </a:spcAft>
              <a:buClr>
                <a:srgbClr val="684F00"/>
              </a:buClr>
              <a:buSzPct val="100000"/>
              <a:buFont typeface="Arial"/>
              <a:buChar char="•"/>
            </a:pP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Only the data listed under </a:t>
            </a:r>
            <a:r>
              <a:rPr lang="en-US" sz="1600" b="0" i="1" u="none" strike="noStrike" cap="none" dirty="0">
                <a:solidFill>
                  <a:srgbClr val="684F00"/>
                </a:solidFill>
                <a:latin typeface="Calibri" panose="020F0502020204030204" pitchFamily="34" charset="0"/>
                <a:ea typeface="Calibri"/>
                <a:cs typeface="Calibri" panose="020F0502020204030204" pitchFamily="34" charset="0"/>
                <a:sym typeface="Calibri"/>
              </a:rPr>
              <a:t>Household </a:t>
            </a: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and </a:t>
            </a:r>
            <a:r>
              <a:rPr lang="en-US" sz="1600" b="0" i="1" u="none" strike="noStrike" cap="none" dirty="0">
                <a:solidFill>
                  <a:srgbClr val="684F00"/>
                </a:solidFill>
                <a:latin typeface="Calibri" panose="020F0502020204030204" pitchFamily="34" charset="0"/>
                <a:ea typeface="Calibri"/>
                <a:cs typeface="Calibri" panose="020F0502020204030204" pitchFamily="34" charset="0"/>
                <a:sym typeface="Calibri"/>
              </a:rPr>
              <a:t>Demographic</a:t>
            </a: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 are available but there are hundreds of cross-tabulation tables.</a:t>
            </a:r>
            <a:endParaRPr sz="1600" dirty="0">
              <a:latin typeface="Calibri" panose="020F0502020204030204" pitchFamily="34" charset="0"/>
              <a:cs typeface="Calibri" panose="020F0502020204030204" pitchFamily="34" charset="0"/>
            </a:endParaRPr>
          </a:p>
          <a:p>
            <a:pPr marL="0" marR="0" lvl="0" indent="0" algn="l" rtl="0">
              <a:lnSpc>
                <a:spcPct val="90000"/>
              </a:lnSpc>
              <a:spcBef>
                <a:spcPts val="1000"/>
              </a:spcBef>
              <a:spcAft>
                <a:spcPts val="0"/>
              </a:spcAft>
              <a:buClr>
                <a:srgbClr val="684F00"/>
              </a:buClr>
              <a:buSzPct val="100000"/>
              <a:buFont typeface="Arial"/>
              <a:buNone/>
            </a:pPr>
            <a:r>
              <a:rPr lang="en-US" sz="1600" b="1" i="0" u="none" strike="noStrike" cap="none" dirty="0">
                <a:solidFill>
                  <a:srgbClr val="684F00"/>
                </a:solidFill>
                <a:latin typeface="Calibri" panose="020F0502020204030204" pitchFamily="34" charset="0"/>
                <a:ea typeface="Calibri"/>
                <a:cs typeface="Calibri" panose="020F0502020204030204" pitchFamily="34" charset="0"/>
                <a:sym typeface="Calibri"/>
              </a:rPr>
              <a:t>How Census was Used for this Study </a:t>
            </a:r>
            <a:endParaRPr sz="1600" dirty="0">
              <a:latin typeface="Calibri" panose="020F0502020204030204" pitchFamily="34" charset="0"/>
              <a:cs typeface="Calibri" panose="020F0502020204030204" pitchFamily="34" charset="0"/>
            </a:endParaRPr>
          </a:p>
          <a:p>
            <a:pPr marL="685800" marR="0" lvl="1" indent="-228631" algn="l" rtl="0">
              <a:lnSpc>
                <a:spcPct val="90000"/>
              </a:lnSpc>
              <a:spcBef>
                <a:spcPts val="500"/>
              </a:spcBef>
              <a:spcAft>
                <a:spcPts val="0"/>
              </a:spcAft>
              <a:buClr>
                <a:srgbClr val="684F00"/>
              </a:buClr>
              <a:buSzPct val="100000"/>
              <a:buFont typeface="Arial"/>
              <a:buChar char="•"/>
            </a:pP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At the census block level to determine age and race of seniors housing and to assess demographic changes.</a:t>
            </a:r>
            <a:endParaRPr sz="1600" dirty="0">
              <a:latin typeface="Calibri" panose="020F0502020204030204" pitchFamily="34" charset="0"/>
              <a:cs typeface="Calibri" panose="020F0502020204030204" pitchFamily="34" charset="0"/>
            </a:endParaRPr>
          </a:p>
          <a:p>
            <a:pPr marL="685800" marR="0" lvl="1" indent="-228631" algn="l" rtl="0">
              <a:lnSpc>
                <a:spcPct val="90000"/>
              </a:lnSpc>
              <a:spcBef>
                <a:spcPts val="500"/>
              </a:spcBef>
              <a:spcAft>
                <a:spcPts val="0"/>
              </a:spcAft>
              <a:buClr>
                <a:srgbClr val="684F00"/>
              </a:buClr>
              <a:buSzPct val="100000"/>
              <a:buFont typeface="Arial"/>
              <a:buChar char="•"/>
            </a:pP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At the census tract level to map age, race, and group quarters residents.</a:t>
            </a:r>
            <a:endParaRPr sz="1600" dirty="0">
              <a:latin typeface="Calibri" panose="020F0502020204030204" pitchFamily="34" charset="0"/>
              <a:cs typeface="Calibri" panose="020F0502020204030204" pitchFamily="34" charset="0"/>
            </a:endParaRPr>
          </a:p>
          <a:p>
            <a:pPr marL="685800" marR="0" lvl="1" indent="-228631" algn="l" rtl="0">
              <a:lnSpc>
                <a:spcPct val="90000"/>
              </a:lnSpc>
              <a:spcBef>
                <a:spcPts val="500"/>
              </a:spcBef>
              <a:spcAft>
                <a:spcPts val="0"/>
              </a:spcAft>
              <a:buClr>
                <a:srgbClr val="684F00"/>
              </a:buClr>
              <a:buSzPct val="100000"/>
              <a:buFont typeface="Arial"/>
              <a:buChar char="•"/>
            </a:pP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For the city of Portland to get exact counts by age, race, housing type, and group quarters residents.</a:t>
            </a:r>
            <a:endParaRPr sz="1600" dirty="0">
              <a:latin typeface="Calibri" panose="020F0502020204030204" pitchFamily="34" charset="0"/>
              <a:cs typeface="Calibri" panose="020F0502020204030204" pitchFamily="34" charset="0"/>
            </a:endParaRPr>
          </a:p>
          <a:p>
            <a:pPr marL="0" marR="0" lvl="0" indent="0" algn="l" rtl="0">
              <a:lnSpc>
                <a:spcPct val="90000"/>
              </a:lnSpc>
              <a:spcBef>
                <a:spcPts val="1000"/>
              </a:spcBef>
              <a:spcAft>
                <a:spcPts val="0"/>
              </a:spcAft>
              <a:buClr>
                <a:srgbClr val="684F00"/>
              </a:buClr>
              <a:buSzPct val="100000"/>
              <a:buFont typeface="Arial"/>
              <a:buNone/>
            </a:pPr>
            <a:r>
              <a:rPr lang="en-US" sz="1600" b="1" i="0" u="none" strike="noStrike" cap="none" dirty="0">
                <a:solidFill>
                  <a:srgbClr val="684F00"/>
                </a:solidFill>
                <a:latin typeface="Calibri" panose="020F0502020204030204" pitchFamily="34" charset="0"/>
                <a:ea typeface="Calibri"/>
                <a:cs typeface="Calibri" panose="020F0502020204030204" pitchFamily="34" charset="0"/>
                <a:sym typeface="Calibri"/>
              </a:rPr>
              <a:t>Access the Census data at</a:t>
            </a: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 </a:t>
            </a:r>
            <a:r>
              <a:rPr lang="en-US" sz="1600" b="0" i="0" u="sng" strike="noStrike" cap="none" dirty="0">
                <a:solidFill>
                  <a:schemeClr val="accent1">
                    <a:lumMod val="50000"/>
                  </a:schemeClr>
                </a:solidFill>
                <a:latin typeface="Calibri" panose="020F0502020204030204" pitchFamily="34" charset="0"/>
                <a:ea typeface="Calibri"/>
                <a:cs typeface="Calibri" panose="020F0502020204030204" pitchFamily="34" charset="0"/>
                <a:sym typeface="Calibri"/>
                <a:hlinkClick r:id="rId6">
                  <a:extLst>
                    <a:ext uri="{A12FA001-AC4F-418D-AE19-62706E023703}">
                      <ahyp:hlinkClr xmlns:ahyp="http://schemas.microsoft.com/office/drawing/2018/hyperlinkcolor" val="tx"/>
                    </a:ext>
                  </a:extLst>
                </a:hlinkClick>
              </a:rPr>
              <a:t>https://data.census.gov/cedsci/</a:t>
            </a:r>
            <a:endParaRPr lang="en-US" sz="1600" b="0" i="0" u="sng" strike="noStrike" cap="none" dirty="0">
              <a:solidFill>
                <a:schemeClr val="accent1">
                  <a:lumMod val="50000"/>
                </a:schemeClr>
              </a:solidFill>
              <a:latin typeface="Calibri" panose="020F0502020204030204" pitchFamily="34" charset="0"/>
              <a:ea typeface="Calibri"/>
              <a:cs typeface="Calibri" panose="020F0502020204030204" pitchFamily="34" charset="0"/>
              <a:sym typeface="Calibri"/>
            </a:endParaRPr>
          </a:p>
          <a:p>
            <a:pPr marL="228600" marR="0" lvl="0" indent="-146367" algn="l" rtl="0">
              <a:lnSpc>
                <a:spcPct val="90000"/>
              </a:lnSpc>
              <a:spcBef>
                <a:spcPts val="1000"/>
              </a:spcBef>
              <a:spcAft>
                <a:spcPts val="0"/>
              </a:spcAft>
              <a:buClr>
                <a:srgbClr val="714B25"/>
              </a:buClr>
              <a:buSzPct val="100000"/>
              <a:buFont typeface="Arial"/>
              <a:buNone/>
            </a:pPr>
            <a:endParaRPr sz="1400" b="0" i="0" u="none" strike="noStrike" cap="none" dirty="0">
              <a:solidFill>
                <a:srgbClr val="714B25"/>
              </a:solidFill>
              <a:latin typeface="Calibri"/>
              <a:ea typeface="Calibri"/>
              <a:cs typeface="Calibri"/>
              <a:sym typeface="Calibri"/>
            </a:endParaRPr>
          </a:p>
        </p:txBody>
      </p:sp>
      <p:sp>
        <p:nvSpPr>
          <p:cNvPr id="6" name="Rectangle 5">
            <a:extLst>
              <a:ext uri="{FF2B5EF4-FFF2-40B4-BE49-F238E27FC236}">
                <a16:creationId xmlns:a16="http://schemas.microsoft.com/office/drawing/2014/main" id="{6584080A-88B8-4A06-9EA6-D3CA9F1DBE7A}"/>
              </a:ext>
            </a:extLst>
          </p:cNvPr>
          <p:cNvSpPr/>
          <p:nvPr/>
        </p:nvSpPr>
        <p:spPr>
          <a:xfrm>
            <a:off x="862976" y="5630959"/>
            <a:ext cx="5324734" cy="769441"/>
          </a:xfrm>
          <a:prstGeom prst="rect">
            <a:avLst/>
          </a:prstGeom>
        </p:spPr>
        <p:txBody>
          <a:bodyPr wrap="square">
            <a:spAutoFit/>
          </a:bodyPr>
          <a:lstStyle/>
          <a:p>
            <a:r>
              <a:rPr lang="en-US" sz="1100" dirty="0"/>
              <a:t>Source: Demographic Research Group, Weldon Cooper Center for Public Service, </a:t>
            </a:r>
          </a:p>
          <a:p>
            <a:r>
              <a:rPr lang="en-US" sz="1100" dirty="0"/>
              <a:t>University of Virginia: </a:t>
            </a:r>
          </a:p>
          <a:p>
            <a:r>
              <a:rPr lang="en-US" sz="1100" b="1" dirty="0">
                <a:hlinkClick r:id="rId7"/>
              </a:rPr>
              <a:t>https://demographics.coopercenter.org/guide-to-publicly-available-demographic-data</a:t>
            </a:r>
            <a:r>
              <a:rPr lang="en-US" sz="1100" b="1" dirty="0"/>
              <a:t>    </a:t>
            </a:r>
          </a:p>
        </p:txBody>
      </p:sp>
      <p:sp>
        <p:nvSpPr>
          <p:cNvPr id="2" name="Slide Number Placeholder 1">
            <a:extLst>
              <a:ext uri="{FF2B5EF4-FFF2-40B4-BE49-F238E27FC236}">
                <a16:creationId xmlns:a16="http://schemas.microsoft.com/office/drawing/2014/main" id="{FC09921F-9E38-4F7D-87E7-E0AA4694C9D1}"/>
              </a:ext>
            </a:extLst>
          </p:cNvPr>
          <p:cNvSpPr>
            <a:spLocks noGrp="1"/>
          </p:cNvSpPr>
          <p:nvPr>
            <p:ph type="sldNum" sz="quarter" idx="10"/>
          </p:nvPr>
        </p:nvSpPr>
        <p:spPr>
          <a:xfrm>
            <a:off x="11724880" y="-7995"/>
            <a:ext cx="467120"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rgbClr val="714B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D94638-C64A-4DDE-B054-01DFA9B82032}" type="slidenum">
              <a:rPr lang="en-US" smtClean="0"/>
              <a:pPr/>
              <a:t>49</a:t>
            </a:fld>
            <a:endParaRPr lang="en-US"/>
          </a:p>
        </p:txBody>
      </p:sp>
      <p:sp>
        <p:nvSpPr>
          <p:cNvPr id="23" name="TextBox 22">
            <a:extLst>
              <a:ext uri="{FF2B5EF4-FFF2-40B4-BE49-F238E27FC236}">
                <a16:creationId xmlns:a16="http://schemas.microsoft.com/office/drawing/2014/main" id="{1DD521A2-84BA-48E0-AB45-6B8B414916FF}"/>
              </a:ext>
            </a:extLst>
          </p:cNvPr>
          <p:cNvSpPr txBox="1"/>
          <p:nvPr/>
        </p:nvSpPr>
        <p:spPr>
          <a:xfrm>
            <a:off x="12712682" y="-32580"/>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sp>
        <p:nvSpPr>
          <p:cNvPr id="24" name="TextBox 23">
            <a:extLst>
              <a:ext uri="{FF2B5EF4-FFF2-40B4-BE49-F238E27FC236}">
                <a16:creationId xmlns:a16="http://schemas.microsoft.com/office/drawing/2014/main" id="{D2E55CCA-748D-47D7-80CF-1065FF17F411}"/>
              </a:ext>
            </a:extLst>
          </p:cNvPr>
          <p:cNvSpPr txBox="1"/>
          <p:nvPr/>
        </p:nvSpPr>
        <p:spPr>
          <a:xfrm>
            <a:off x="12677757" y="892325"/>
            <a:ext cx="650052" cy="5262979"/>
          </a:xfrm>
          <a:prstGeom prst="rect">
            <a:avLst/>
          </a:prstGeom>
          <a:noFill/>
        </p:spPr>
        <p:txBody>
          <a:bodyPr wrap="square" rtlCol="0">
            <a:spAutoFit/>
          </a:bodyPr>
          <a:lstStyle/>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pic>
        <p:nvPicPr>
          <p:cNvPr id="14" name="Picture 13">
            <a:extLst>
              <a:ext uri="{FF2B5EF4-FFF2-40B4-BE49-F238E27FC236}">
                <a16:creationId xmlns:a16="http://schemas.microsoft.com/office/drawing/2014/main" id="{B4C6C06B-313C-4031-87C1-A55D089509E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473108" y="6195050"/>
            <a:ext cx="2382024" cy="644935"/>
          </a:xfrm>
          <a:prstGeom prst="rect">
            <a:avLst/>
          </a:prstGeom>
        </p:spPr>
      </p:pic>
      <p:grpSp>
        <p:nvGrpSpPr>
          <p:cNvPr id="15" name="Group 14">
            <a:extLst>
              <a:ext uri="{FF2B5EF4-FFF2-40B4-BE49-F238E27FC236}">
                <a16:creationId xmlns:a16="http://schemas.microsoft.com/office/drawing/2014/main" id="{488F0DFF-313D-4E8E-A9B5-3656AD9469F4}"/>
              </a:ext>
            </a:extLst>
          </p:cNvPr>
          <p:cNvGrpSpPr/>
          <p:nvPr/>
        </p:nvGrpSpPr>
        <p:grpSpPr>
          <a:xfrm>
            <a:off x="37011" y="6509634"/>
            <a:ext cx="1354063" cy="274320"/>
            <a:chOff x="37011" y="6469091"/>
            <a:chExt cx="1354063" cy="274320"/>
          </a:xfrm>
        </p:grpSpPr>
        <p:sp>
          <p:nvSpPr>
            <p:cNvPr id="16" name="Action Button: Blank 15">
              <a:hlinkClick r:id="rId9" action="ppaction://hlinksldjump"/>
              <a:extLst>
                <a:ext uri="{FF2B5EF4-FFF2-40B4-BE49-F238E27FC236}">
                  <a16:creationId xmlns:a16="http://schemas.microsoft.com/office/drawing/2014/main" id="{F5310D31-7A61-4E4B-8490-9AAB5828A54C}"/>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17" name="Action Button: Go Back or Previous 16">
              <a:hlinkClick r:id="" action="ppaction://hlinkshowjump?jump=lastslideviewed" highlightClick="1"/>
              <a:extLst>
                <a:ext uri="{FF2B5EF4-FFF2-40B4-BE49-F238E27FC236}">
                  <a16:creationId xmlns:a16="http://schemas.microsoft.com/office/drawing/2014/main" id="{BCA13898-5645-4031-9313-F1218032E14C}"/>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4">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4">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4">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14">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14">
                                            <p:txEl>
                                              <p:pRg st="4" end="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14">
                                            <p:txEl>
                                              <p:pRg st="5" end="5"/>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14">
                                            <p:txEl>
                                              <p:pRg st="6" end="6"/>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14">
                                            <p:txEl>
                                              <p:pRg st="7" end="7"/>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14">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4">
                                            <p:txEl>
                                              <p:pRg st="9" end="9"/>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14">
                                            <p:txEl>
                                              <p:pRg st="10" end="10"/>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14">
                                            <p:txEl>
                                              <p:pRg st="11" end="11"/>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14">
                                            <p:txEl>
                                              <p:pRg st="12" end="12"/>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14">
                                            <p:txEl>
                                              <p:pRg st="13" end="13"/>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4">
                                            <p:txEl>
                                              <p:pRg st="5" end="5"/>
                                            </p:tx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24">
                                            <p:txEl>
                                              <p:pRg st="6" end="6"/>
                                            </p:txEl>
                                          </p:spTgt>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4">
                                            <p:txEl>
                                              <p:pRg st="7" end="7"/>
                                            </p:txEl>
                                          </p:spTgt>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24">
                                            <p:txEl>
                                              <p:pRg st="8" end="8"/>
                                            </p:txEl>
                                          </p:spTgt>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24">
                                            <p:txEl>
                                              <p:pRg st="9" end="9"/>
                                            </p:txEl>
                                          </p:spTgt>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24">
                                            <p:txEl>
                                              <p:pRg st="10" end="10"/>
                                            </p:txEl>
                                          </p:spTgt>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24">
                                            <p:txEl>
                                              <p:pRg st="11" end="11"/>
                                            </p:txEl>
                                          </p:spTgt>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24">
                                            <p:txEl>
                                              <p:pRg st="12" end="12"/>
                                            </p:txEl>
                                          </p:spTgt>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24">
                                            <p:txEl>
                                              <p:pRg st="13" end="13"/>
                                            </p:txEl>
                                          </p:spTgt>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24">
                                            <p:txEl>
                                              <p:pRg st="14" end="14"/>
                                            </p:txEl>
                                          </p:spTgt>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nodeType="clickEffect">
                                  <p:stCondLst>
                                    <p:cond delay="0"/>
                                  </p:stCondLst>
                                  <p:childTnLst>
                                    <p:set>
                                      <p:cBhvr>
                                        <p:cTn id="144" dur="1" fill="hold">
                                          <p:stCondLst>
                                            <p:cond delay="0"/>
                                          </p:stCondLst>
                                        </p:cTn>
                                        <p:tgtEl>
                                          <p:spTgt spid="24">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443" y="349004"/>
            <a:ext cx="5283926" cy="497024"/>
          </a:xfrm>
        </p:spPr>
        <p:txBody>
          <a:bodyPr>
            <a:noAutofit/>
          </a:bodyPr>
          <a:lstStyle/>
          <a:p>
            <a:r>
              <a:rPr lang="en-US" sz="3200" b="1" dirty="0"/>
              <a:t>The City’s Age </a:t>
            </a:r>
            <a:r>
              <a:rPr lang="en-US" sz="3200" dirty="0"/>
              <a:t>S</a:t>
            </a:r>
            <a:r>
              <a:rPr lang="en-US" sz="3200" b="1" dirty="0"/>
              <a:t>tructure</a:t>
            </a:r>
          </a:p>
        </p:txBody>
      </p:sp>
      <p:sp>
        <p:nvSpPr>
          <p:cNvPr id="3" name="Content Placeholder 2"/>
          <p:cNvSpPr>
            <a:spLocks noGrp="1"/>
          </p:cNvSpPr>
          <p:nvPr>
            <p:ph idx="1"/>
          </p:nvPr>
        </p:nvSpPr>
        <p:spPr>
          <a:xfrm>
            <a:off x="558487" y="938149"/>
            <a:ext cx="4352123" cy="5000656"/>
          </a:xfrm>
        </p:spPr>
        <p:txBody>
          <a:bodyPr>
            <a:normAutofit/>
          </a:bodyPr>
          <a:lstStyle/>
          <a:p>
            <a:r>
              <a:rPr lang="en-US" sz="1600" dirty="0"/>
              <a:t>The population pyramid for Portland in 2015 reflects:</a:t>
            </a:r>
          </a:p>
          <a:p>
            <a:pPr lvl="1"/>
            <a:r>
              <a:rPr lang="en-US" sz="1600" dirty="0"/>
              <a:t>The aging post WWII baby boomers</a:t>
            </a:r>
          </a:p>
          <a:p>
            <a:pPr lvl="1"/>
            <a:r>
              <a:rPr lang="en-US" sz="1600" dirty="0"/>
              <a:t>Recent in-migration of working age households</a:t>
            </a:r>
          </a:p>
          <a:p>
            <a:pPr lvl="1"/>
            <a:r>
              <a:rPr lang="en-US" sz="1600" dirty="0"/>
              <a:t>Earlier periods of strong in-migration</a:t>
            </a:r>
          </a:p>
          <a:p>
            <a:pPr lvl="1"/>
            <a:r>
              <a:rPr lang="en-US" sz="1600" dirty="0"/>
              <a:t>Modest resurgence in the number of young children</a:t>
            </a:r>
          </a:p>
          <a:p>
            <a:pPr lvl="1"/>
            <a:r>
              <a:rPr lang="en-US" sz="1600" dirty="0"/>
              <a:t>Gender imbalance for the oldest age groups</a:t>
            </a:r>
          </a:p>
          <a:p>
            <a:r>
              <a:rPr lang="en-US" sz="1600" dirty="0"/>
              <a:t>Growth in the age 65+ population will be driven by the large number of boomers approaching age 65 and the younger cohorts reflecting earlier periods of strong workforce age in-migration.</a:t>
            </a:r>
          </a:p>
          <a:p>
            <a:endParaRPr lang="en-US" sz="2000" dirty="0"/>
          </a:p>
        </p:txBody>
      </p:sp>
      <p:pic>
        <p:nvPicPr>
          <p:cNvPr id="4" name="Picture 3"/>
          <p:cNvPicPr>
            <a:picLocks noChangeAspect="1"/>
          </p:cNvPicPr>
          <p:nvPr/>
        </p:nvPicPr>
        <p:blipFill>
          <a:blip r:embed="rId4"/>
          <a:stretch>
            <a:fillRect/>
          </a:stretch>
        </p:blipFill>
        <p:spPr>
          <a:xfrm>
            <a:off x="5939761" y="846028"/>
            <a:ext cx="5635139" cy="5143089"/>
          </a:xfrm>
          <a:prstGeom prst="rect">
            <a:avLst/>
          </a:prstGeom>
        </p:spPr>
      </p:pic>
      <p:sp>
        <p:nvSpPr>
          <p:cNvPr id="5" name="Right Arrow 4"/>
          <p:cNvSpPr/>
          <p:nvPr/>
        </p:nvSpPr>
        <p:spPr>
          <a:xfrm>
            <a:off x="6813384" y="2886362"/>
            <a:ext cx="493986" cy="273269"/>
          </a:xfrm>
          <a:prstGeom prst="rightArrow">
            <a:avLst/>
          </a:prstGeom>
          <a:solidFill>
            <a:srgbClr val="EC6C6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7740430" y="1328204"/>
            <a:ext cx="493986" cy="273269"/>
          </a:xfrm>
          <a:prstGeom prst="rightArrow">
            <a:avLst/>
          </a:prstGeom>
          <a:solidFill>
            <a:srgbClr val="EC6C6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6075033" y="3847662"/>
            <a:ext cx="493986" cy="273269"/>
          </a:xfrm>
          <a:prstGeom prst="rightArrow">
            <a:avLst/>
          </a:prstGeom>
          <a:solidFill>
            <a:srgbClr val="EC6C6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7055944" y="5079562"/>
            <a:ext cx="493986" cy="273269"/>
          </a:xfrm>
          <a:prstGeom prst="rightArrow">
            <a:avLst/>
          </a:prstGeom>
          <a:solidFill>
            <a:srgbClr val="EC6C6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7060377" y="2214775"/>
            <a:ext cx="493986" cy="273269"/>
          </a:xfrm>
          <a:prstGeom prst="rightArrow">
            <a:avLst/>
          </a:prstGeom>
          <a:solidFill>
            <a:srgbClr val="EC6C6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Bracket 9"/>
          <p:cNvSpPr/>
          <p:nvPr/>
        </p:nvSpPr>
        <p:spPr>
          <a:xfrm>
            <a:off x="8792801" y="2240571"/>
            <a:ext cx="249600" cy="477229"/>
          </a:xfrm>
          <a:prstGeom prst="rightBracket">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Bracket 10"/>
          <p:cNvSpPr/>
          <p:nvPr/>
        </p:nvSpPr>
        <p:spPr>
          <a:xfrm>
            <a:off x="8792801" y="2717800"/>
            <a:ext cx="249600" cy="838200"/>
          </a:xfrm>
          <a:prstGeom prst="rightBracket">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D5E7D4E1-E989-4004-81F7-C5313BA2FF22}"/>
              </a:ext>
            </a:extLst>
          </p:cNvPr>
          <p:cNvSpPr txBox="1"/>
          <p:nvPr/>
        </p:nvSpPr>
        <p:spPr>
          <a:xfrm>
            <a:off x="1750324" y="5012238"/>
            <a:ext cx="2164949" cy="600164"/>
          </a:xfrm>
          <a:prstGeom prst="rect">
            <a:avLst/>
          </a:prstGeom>
          <a:noFill/>
        </p:spPr>
        <p:txBody>
          <a:bodyPr wrap="square" rtlCol="0">
            <a:spAutoFit/>
          </a:bodyPr>
          <a:lstStyle/>
          <a:p>
            <a:r>
              <a:rPr lang="en-US" sz="1100" dirty="0"/>
              <a:t>Source: ACS 2017 5-year table S0101. Data are for 2013-2017 with mid-year of 2015. </a:t>
            </a:r>
          </a:p>
        </p:txBody>
      </p:sp>
      <p:sp>
        <p:nvSpPr>
          <p:cNvPr id="13" name="TextBox 12">
            <a:extLst>
              <a:ext uri="{FF2B5EF4-FFF2-40B4-BE49-F238E27FC236}">
                <a16:creationId xmlns:a16="http://schemas.microsoft.com/office/drawing/2014/main" id="{1CD4DCFF-A5A9-4E28-8D4D-7049566BF53B}"/>
              </a:ext>
            </a:extLst>
          </p:cNvPr>
          <p:cNvSpPr txBox="1"/>
          <p:nvPr/>
        </p:nvSpPr>
        <p:spPr>
          <a:xfrm>
            <a:off x="6774689" y="6299011"/>
            <a:ext cx="4285823" cy="307777"/>
          </a:xfrm>
          <a:prstGeom prst="rect">
            <a:avLst/>
          </a:prstGeom>
          <a:noFill/>
        </p:spPr>
        <p:txBody>
          <a:bodyPr wrap="square" rtlCol="0">
            <a:spAutoFit/>
          </a:bodyPr>
          <a:lstStyle/>
          <a:p>
            <a:r>
              <a:rPr lang="en-US" sz="1400" dirty="0">
                <a:solidFill>
                  <a:schemeClr val="accent1">
                    <a:lumMod val="50000"/>
                  </a:schemeClr>
                </a:solidFill>
                <a:hlinkClick r:id="rId5" action="ppaction://hlinksldjump"/>
              </a:rPr>
              <a:t>Learn about the American Community Survey (ACS)</a:t>
            </a:r>
            <a:endParaRPr lang="en-US" sz="1400" dirty="0">
              <a:solidFill>
                <a:schemeClr val="accent1">
                  <a:lumMod val="50000"/>
                </a:schemeClr>
              </a:solidFill>
            </a:endParaRPr>
          </a:p>
        </p:txBody>
      </p:sp>
      <p:sp>
        <p:nvSpPr>
          <p:cNvPr id="20" name="Slide Number Placeholder 1">
            <a:extLst>
              <a:ext uri="{FF2B5EF4-FFF2-40B4-BE49-F238E27FC236}">
                <a16:creationId xmlns:a16="http://schemas.microsoft.com/office/drawing/2014/main" id="{87FCF0B4-B50A-4E38-986A-B3C25DBEFD1E}"/>
              </a:ext>
            </a:extLst>
          </p:cNvPr>
          <p:cNvSpPr txBox="1">
            <a:spLocks/>
          </p:cNvSpPr>
          <p:nvPr/>
        </p:nvSpPr>
        <p:spPr>
          <a:xfrm>
            <a:off x="11679277" y="29967"/>
            <a:ext cx="407276" cy="32799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61B7F212-26B6-4B4B-8252-3C6816E584C7}" type="slidenum">
              <a:rPr lang="en-US" sz="1400" b="1" smtClean="0">
                <a:solidFill>
                  <a:srgbClr val="714B22"/>
                </a:solidFill>
              </a:rPr>
              <a:pPr marL="0" indent="0">
                <a:buNone/>
              </a:pPr>
              <a:t>5</a:t>
            </a:fld>
            <a:endParaRPr lang="en-US" sz="1400" b="1" dirty="0">
              <a:solidFill>
                <a:srgbClr val="714B22"/>
              </a:solidFill>
            </a:endParaRPr>
          </a:p>
        </p:txBody>
      </p:sp>
      <p:grpSp>
        <p:nvGrpSpPr>
          <p:cNvPr id="21" name="Group 20">
            <a:extLst>
              <a:ext uri="{FF2B5EF4-FFF2-40B4-BE49-F238E27FC236}">
                <a16:creationId xmlns:a16="http://schemas.microsoft.com/office/drawing/2014/main" id="{5EF45968-4AEC-43F9-B168-409DDD53AB69}"/>
              </a:ext>
            </a:extLst>
          </p:cNvPr>
          <p:cNvGrpSpPr/>
          <p:nvPr/>
        </p:nvGrpSpPr>
        <p:grpSpPr>
          <a:xfrm>
            <a:off x="87067" y="6452900"/>
            <a:ext cx="2006049" cy="365760"/>
            <a:chOff x="87067" y="6452900"/>
            <a:chExt cx="2006049" cy="365760"/>
          </a:xfrm>
        </p:grpSpPr>
        <p:sp>
          <p:nvSpPr>
            <p:cNvPr id="22" name="Action Button: Go to Beginning 21">
              <a:hlinkClick r:id="" action="ppaction://hlinkshowjump?jump=firstslide" highlightClick="1"/>
              <a:extLst>
                <a:ext uri="{FF2B5EF4-FFF2-40B4-BE49-F238E27FC236}">
                  <a16:creationId xmlns:a16="http://schemas.microsoft.com/office/drawing/2014/main" id="{CF3E3487-5E62-43FA-BC7E-9BA709EEB9C8}"/>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ction Button: Go Back or Previous 22">
              <a:hlinkClick r:id="" action="ppaction://hlinkshowjump?jump=previousslide" highlightClick="1"/>
              <a:extLst>
                <a:ext uri="{FF2B5EF4-FFF2-40B4-BE49-F238E27FC236}">
                  <a16:creationId xmlns:a16="http://schemas.microsoft.com/office/drawing/2014/main" id="{74D90C9B-3325-4794-A44D-C0D2614F8EC7}"/>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ction Button: Go Forward or Next 23">
              <a:hlinkClick r:id="" action="ppaction://hlinkshowjump?jump=nextslide" highlightClick="1"/>
              <a:extLst>
                <a:ext uri="{FF2B5EF4-FFF2-40B4-BE49-F238E27FC236}">
                  <a16:creationId xmlns:a16="http://schemas.microsoft.com/office/drawing/2014/main" id="{81FF3098-2C09-4FF2-A7C5-CCDF521AA9C6}"/>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ction Button: Go to End 24">
              <a:hlinkClick r:id="rId6" action="ppaction://hlinksldjump" highlightClick="1"/>
              <a:extLst>
                <a:ext uri="{FF2B5EF4-FFF2-40B4-BE49-F238E27FC236}">
                  <a16:creationId xmlns:a16="http://schemas.microsoft.com/office/drawing/2014/main" id="{72C4203E-DBBE-4B3D-B953-3FBEC0402842}"/>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hlinkClick r:id="rId7"/>
              <a:extLst>
                <a:ext uri="{FF2B5EF4-FFF2-40B4-BE49-F238E27FC236}">
                  <a16:creationId xmlns:a16="http://schemas.microsoft.com/office/drawing/2014/main" id="{ED79015C-2AA7-4CCE-B6C7-EC7CE2F50ED1}"/>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94137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45" presetID="1"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p:bldP spid="1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F4675D-EB12-4357-87CB-D847A982949E}"/>
              </a:ext>
            </a:extLst>
          </p:cNvPr>
          <p:cNvSpPr>
            <a:spLocks noGrp="1"/>
          </p:cNvSpPr>
          <p:nvPr>
            <p:ph type="title"/>
          </p:nvPr>
        </p:nvSpPr>
        <p:spPr>
          <a:xfrm>
            <a:off x="389707" y="261359"/>
            <a:ext cx="10087850" cy="574242"/>
          </a:xfrm>
        </p:spPr>
        <p:txBody>
          <a:bodyPr>
            <a:noAutofit/>
          </a:bodyPr>
          <a:lstStyle/>
          <a:p>
            <a:r>
              <a:rPr lang="en-US" sz="3200" dirty="0"/>
              <a:t>The American Community Survey (ACS), Summary Tables</a:t>
            </a:r>
          </a:p>
        </p:txBody>
      </p:sp>
      <p:sp>
        <p:nvSpPr>
          <p:cNvPr id="6" name="Content Placeholder 5">
            <a:extLst>
              <a:ext uri="{FF2B5EF4-FFF2-40B4-BE49-F238E27FC236}">
                <a16:creationId xmlns:a16="http://schemas.microsoft.com/office/drawing/2014/main" id="{163B0F32-93BE-44F3-8373-1F9F18D719FE}"/>
              </a:ext>
            </a:extLst>
          </p:cNvPr>
          <p:cNvSpPr>
            <a:spLocks noGrp="1"/>
          </p:cNvSpPr>
          <p:nvPr>
            <p:ph sz="half" idx="1"/>
          </p:nvPr>
        </p:nvSpPr>
        <p:spPr>
          <a:xfrm>
            <a:off x="389707" y="835601"/>
            <a:ext cx="4917080" cy="5012306"/>
          </a:xfrm>
        </p:spPr>
        <p:txBody>
          <a:bodyPr>
            <a:normAutofit fontScale="70000" lnSpcReduction="20000"/>
          </a:bodyPr>
          <a:lstStyle/>
          <a:p>
            <a:pPr marL="0" marR="0">
              <a:lnSpc>
                <a:spcPct val="107000"/>
              </a:lnSpc>
              <a:spcBef>
                <a:spcPts val="0"/>
              </a:spcBef>
              <a:spcAft>
                <a:spcPts val="750"/>
              </a:spcAft>
            </a:pPr>
            <a:r>
              <a:rPr lang="en-US" sz="2000" b="1" dirty="0">
                <a:solidFill>
                  <a:srgbClr val="684F00"/>
                </a:solidFill>
                <a:effectLst/>
                <a:latin typeface="Calibri  "/>
                <a:ea typeface="Times New Roman" panose="02020603050405020304" pitchFamily="18" charset="0"/>
                <a:cs typeface="Times New Roman" panose="02020603050405020304" pitchFamily="18" charset="0"/>
              </a:rPr>
              <a:t>U.S. Census Bureau</a:t>
            </a:r>
            <a:r>
              <a:rPr lang="en-US" sz="2000" dirty="0">
                <a:solidFill>
                  <a:srgbClr val="684F00"/>
                </a:solidFill>
                <a:effectLst/>
                <a:latin typeface="Calibri  "/>
                <a:ea typeface="Times New Roman" panose="02020603050405020304" pitchFamily="18" charset="0"/>
                <a:cs typeface="Times New Roman" panose="02020603050405020304" pitchFamily="18" charset="0"/>
              </a:rPr>
              <a:t>, </a:t>
            </a:r>
            <a:r>
              <a:rPr lang="en-US" sz="2000" u="sng" dirty="0">
                <a:solidFill>
                  <a:schemeClr val="accent1">
                    <a:lumMod val="75000"/>
                  </a:schemeClr>
                </a:solidFill>
                <a:effectLst/>
                <a:latin typeface="Calibri  "/>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www.census.gov/programs-surveys/acs/</a:t>
            </a:r>
            <a:endParaRPr lang="en-US" sz="2000" dirty="0">
              <a:solidFill>
                <a:schemeClr val="accent1">
                  <a:lumMod val="75000"/>
                </a:schemeClr>
              </a:solidFill>
              <a:effectLst/>
              <a:latin typeface="Calibri  "/>
              <a:ea typeface="Calibri" panose="020F0502020204030204" pitchFamily="34" charset="0"/>
              <a:cs typeface="Times New Roman" panose="02020603050405020304" pitchFamily="18" charset="0"/>
            </a:endParaRPr>
          </a:p>
          <a:p>
            <a:pPr marL="0" marR="0">
              <a:lnSpc>
                <a:spcPct val="107000"/>
              </a:lnSpc>
              <a:spcBef>
                <a:spcPts val="1200"/>
              </a:spcBef>
              <a:spcAft>
                <a:spcPts val="750"/>
              </a:spcAft>
            </a:pPr>
            <a:r>
              <a:rPr lang="en-US" sz="2000" b="1" dirty="0">
                <a:solidFill>
                  <a:srgbClr val="684F00"/>
                </a:solidFill>
                <a:effectLst/>
                <a:latin typeface="Calibri  "/>
                <a:ea typeface="Times New Roman" panose="02020603050405020304" pitchFamily="18" charset="0"/>
                <a:cs typeface="Times New Roman" panose="02020603050405020304" pitchFamily="18" charset="0"/>
              </a:rPr>
              <a:t>Frequency of Data</a:t>
            </a:r>
            <a:endParaRPr lang="en-US" sz="2000" dirty="0">
              <a:solidFill>
                <a:srgbClr val="684F00"/>
              </a:solidFill>
              <a:effectLst/>
              <a:latin typeface="Calibri  "/>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dirty="0">
                <a:solidFill>
                  <a:srgbClr val="684F00"/>
                </a:solidFill>
                <a:effectLst/>
                <a:latin typeface="Calibri  "/>
                <a:ea typeface="Times New Roman" panose="02020603050405020304" pitchFamily="18" charset="0"/>
                <a:cs typeface="Times New Roman" panose="02020603050405020304" pitchFamily="18" charset="0"/>
              </a:rPr>
              <a:t>Collection: ongoing</a:t>
            </a:r>
            <a:endParaRPr lang="en-US" sz="2000" dirty="0">
              <a:solidFill>
                <a:srgbClr val="684F00"/>
              </a:solidFill>
              <a:effectLst/>
              <a:latin typeface="Calibri  "/>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dirty="0">
                <a:solidFill>
                  <a:srgbClr val="684F00"/>
                </a:solidFill>
                <a:effectLst/>
                <a:latin typeface="Calibri  "/>
                <a:ea typeface="Times New Roman" panose="02020603050405020304" pitchFamily="18" charset="0"/>
                <a:cs typeface="Times New Roman" panose="02020603050405020304" pitchFamily="18" charset="0"/>
              </a:rPr>
              <a:t>Release:</a:t>
            </a:r>
            <a:r>
              <a:rPr lang="en-US" sz="2000" dirty="0">
                <a:solidFill>
                  <a:srgbClr val="684F00"/>
                </a:solidFill>
                <a:effectLst/>
                <a:latin typeface="Calibri  "/>
                <a:ea typeface="Times New Roman" panose="02020603050405020304" pitchFamily="18" charset="0"/>
                <a:cs typeface="Times New Roman" panose="02020603050405020304" pitchFamily="18" charset="0"/>
                <a:hlinkClick r:id="rId5"/>
              </a:rPr>
              <a:t> </a:t>
            </a:r>
            <a:r>
              <a:rPr lang="en-US" sz="2000" u="sng" dirty="0">
                <a:solidFill>
                  <a:srgbClr val="684F00"/>
                </a:solidFill>
                <a:effectLst/>
                <a:latin typeface="Calibri  "/>
                <a:ea typeface="Times New Roman" panose="02020603050405020304" pitchFamily="18" charset="0"/>
                <a:cs typeface="Times New Roman" panose="02020603050405020304" pitchFamily="18" charset="0"/>
                <a:hlinkClick r:id="rId5"/>
              </a:rPr>
              <a:t>Data Release Schedule</a:t>
            </a:r>
            <a:endParaRPr lang="en-US" sz="2000" dirty="0">
              <a:solidFill>
                <a:srgbClr val="684F00"/>
              </a:solidFill>
              <a:effectLst/>
              <a:latin typeface="Calibri  "/>
              <a:ea typeface="Calibri" panose="020F0502020204030204" pitchFamily="34" charset="0"/>
              <a:cs typeface="Times New Roman" panose="02020603050405020304" pitchFamily="18" charset="0"/>
            </a:endParaRPr>
          </a:p>
          <a:p>
            <a:pPr marL="0" marR="0">
              <a:lnSpc>
                <a:spcPct val="107000"/>
              </a:lnSpc>
              <a:spcBef>
                <a:spcPts val="1200"/>
              </a:spcBef>
              <a:spcAft>
                <a:spcPts val="750"/>
              </a:spcAft>
            </a:pPr>
            <a:r>
              <a:rPr lang="en-US" sz="2000" b="1" dirty="0">
                <a:solidFill>
                  <a:srgbClr val="684F00"/>
                </a:solidFill>
                <a:effectLst/>
                <a:latin typeface="Calibri  "/>
                <a:ea typeface="Times New Roman" panose="02020603050405020304" pitchFamily="18" charset="0"/>
                <a:cs typeface="Times New Roman" panose="02020603050405020304" pitchFamily="18" charset="0"/>
              </a:rPr>
              <a:t>Geographic Levels</a:t>
            </a:r>
            <a:endParaRPr lang="en-US" sz="2000" dirty="0">
              <a:solidFill>
                <a:srgbClr val="684F00"/>
              </a:solidFill>
              <a:effectLst/>
              <a:latin typeface="Calibri  "/>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r>
              <a:rPr lang="en-US" sz="2000" dirty="0">
                <a:solidFill>
                  <a:srgbClr val="684F00"/>
                </a:solidFill>
                <a:effectLst/>
                <a:latin typeface="Calibri  "/>
                <a:ea typeface="Times New Roman" panose="02020603050405020304" pitchFamily="18" charset="0"/>
                <a:cs typeface="Times New Roman" panose="02020603050405020304" pitchFamily="18" charset="0"/>
              </a:rPr>
              <a:t>Nation, State, County, City, Census Tract and Census Block Group</a:t>
            </a:r>
            <a:endParaRPr lang="en-US" sz="2000" dirty="0">
              <a:solidFill>
                <a:srgbClr val="684F00"/>
              </a:solidFill>
              <a:effectLst/>
              <a:latin typeface="Calibri  "/>
              <a:ea typeface="Calibri" panose="020F0502020204030204" pitchFamily="34" charset="0"/>
              <a:cs typeface="Times New Roman" panose="02020603050405020304" pitchFamily="18" charset="0"/>
            </a:endParaRPr>
          </a:p>
          <a:p>
            <a:pPr marL="0" marR="0">
              <a:lnSpc>
                <a:spcPct val="107000"/>
              </a:lnSpc>
              <a:spcBef>
                <a:spcPts val="1200"/>
              </a:spcBef>
              <a:spcAft>
                <a:spcPts val="750"/>
              </a:spcAft>
            </a:pPr>
            <a:r>
              <a:rPr lang="en-US" sz="2000" b="1" dirty="0">
                <a:solidFill>
                  <a:srgbClr val="684F00"/>
                </a:solidFill>
                <a:effectLst/>
                <a:latin typeface="Calibri  "/>
                <a:ea typeface="Times New Roman" panose="02020603050405020304" pitchFamily="18" charset="0"/>
                <a:cs typeface="Times New Roman" panose="02020603050405020304" pitchFamily="18" charset="0"/>
              </a:rPr>
              <a:t>Description</a:t>
            </a:r>
            <a:endParaRPr lang="en-US" sz="2000" dirty="0">
              <a:solidFill>
                <a:srgbClr val="684F00"/>
              </a:solidFill>
              <a:effectLst/>
              <a:latin typeface="Calibri  "/>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r>
              <a:rPr lang="en-US" sz="2000" dirty="0">
                <a:solidFill>
                  <a:srgbClr val="684F00"/>
                </a:solidFill>
                <a:effectLst/>
                <a:latin typeface="Calibri  "/>
                <a:ea typeface="Times New Roman" panose="02020603050405020304" pitchFamily="18" charset="0"/>
                <a:cs typeface="Times New Roman" panose="02020603050405020304" pitchFamily="18" charset="0"/>
              </a:rPr>
              <a:t>The American Community Survey (ACS) is an ongoing </a:t>
            </a:r>
            <a:r>
              <a:rPr lang="en-US" sz="2000" i="1" dirty="0">
                <a:solidFill>
                  <a:srgbClr val="684F00"/>
                </a:solidFill>
                <a:effectLst/>
                <a:latin typeface="Calibri  "/>
                <a:ea typeface="Times New Roman" panose="02020603050405020304" pitchFamily="18" charset="0"/>
                <a:cs typeface="Times New Roman" panose="02020603050405020304" pitchFamily="18" charset="0"/>
              </a:rPr>
              <a:t>survey</a:t>
            </a:r>
            <a:r>
              <a:rPr lang="en-US" sz="2000" dirty="0">
                <a:solidFill>
                  <a:srgbClr val="684F00"/>
                </a:solidFill>
                <a:effectLst/>
                <a:latin typeface="Calibri  "/>
                <a:ea typeface="Times New Roman" panose="02020603050405020304" pitchFamily="18" charset="0"/>
                <a:cs typeface="Times New Roman" panose="02020603050405020304" pitchFamily="18" charset="0"/>
              </a:rPr>
              <a:t> that covers a sample of nearly 3.5 million addresses across the U.S. The data are released at 1- or 5- year intervals (the 3-year data product has been discontinued). </a:t>
            </a:r>
          </a:p>
          <a:p>
            <a:pPr marL="0" marR="0">
              <a:lnSpc>
                <a:spcPct val="107000"/>
              </a:lnSpc>
              <a:spcBef>
                <a:spcPts val="0"/>
              </a:spcBef>
              <a:spcAft>
                <a:spcPts val="750"/>
              </a:spcAft>
            </a:pPr>
            <a:r>
              <a:rPr lang="en-US" sz="2000" dirty="0">
                <a:solidFill>
                  <a:srgbClr val="684F00"/>
                </a:solidFill>
                <a:effectLst/>
                <a:latin typeface="Calibri  "/>
                <a:ea typeface="Times New Roman" panose="02020603050405020304" pitchFamily="18" charset="0"/>
                <a:cs typeface="Times New Roman" panose="02020603050405020304" pitchFamily="18" charset="0"/>
              </a:rPr>
              <a:t>The survey provides current data and allows a choice between single-year and multi-year estimates, depending on research needs with respect to currency, reliability and level of geography. The data help local agencies and individuals – in both government, business, non-profits etc. – to better understand their communities and the workforce. The ACS provides information on a variety of subjects, including demographics, economics, housing and social situations</a:t>
            </a:r>
            <a:r>
              <a:rPr lang="en-US" sz="1500" dirty="0">
                <a:solidFill>
                  <a:srgbClr val="684F00"/>
                </a:solidFill>
                <a:latin typeface="Calibri  "/>
                <a:ea typeface="Times New Roman" panose="02020603050405020304" pitchFamily="18" charset="0"/>
                <a:cs typeface="Times New Roman" panose="02020603050405020304" pitchFamily="18" charset="0"/>
              </a:rPr>
              <a:t>/</a:t>
            </a:r>
            <a:endParaRPr lang="en-US" sz="1500" dirty="0">
              <a:solidFill>
                <a:srgbClr val="684F00"/>
              </a:solidFill>
              <a:effectLst/>
              <a:latin typeface="Calibri  "/>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endParaRPr lang="en-US" sz="1500" dirty="0">
              <a:solidFill>
                <a:srgbClr val="684F00"/>
              </a:solidFill>
              <a:effectLst/>
              <a:latin typeface="Calibri  "/>
              <a:ea typeface="Calibri" panose="020F0502020204030204" pitchFamily="34" charset="0"/>
              <a:cs typeface="Times New Roman" panose="02020603050405020304" pitchFamily="18" charset="0"/>
            </a:endParaRPr>
          </a:p>
          <a:p>
            <a:endParaRPr lang="en-US" dirty="0"/>
          </a:p>
        </p:txBody>
      </p:sp>
      <p:sp>
        <p:nvSpPr>
          <p:cNvPr id="8" name="Content Placeholder 7">
            <a:extLst>
              <a:ext uri="{FF2B5EF4-FFF2-40B4-BE49-F238E27FC236}">
                <a16:creationId xmlns:a16="http://schemas.microsoft.com/office/drawing/2014/main" id="{423E4830-34FF-4847-8CC5-F06C5FECFB9D}"/>
              </a:ext>
            </a:extLst>
          </p:cNvPr>
          <p:cNvSpPr>
            <a:spLocks noGrp="1"/>
          </p:cNvSpPr>
          <p:nvPr>
            <p:ph sz="half" idx="2"/>
          </p:nvPr>
        </p:nvSpPr>
        <p:spPr>
          <a:xfrm>
            <a:off x="5741731" y="809686"/>
            <a:ext cx="6244424" cy="6206158"/>
          </a:xfrm>
        </p:spPr>
        <p:txBody>
          <a:bodyPr>
            <a:normAutofit fontScale="70000" lnSpcReduction="20000"/>
          </a:bodyPr>
          <a:lstStyle/>
          <a:p>
            <a:pPr marL="0" marR="0">
              <a:lnSpc>
                <a:spcPct val="107000"/>
              </a:lnSpc>
              <a:spcBef>
                <a:spcPts val="1200"/>
              </a:spcBef>
              <a:spcAft>
                <a:spcPts val="750"/>
              </a:spcAft>
            </a:pPr>
            <a:r>
              <a:rPr lang="en-US" sz="2000" b="1" dirty="0">
                <a:solidFill>
                  <a:schemeClr val="accent4">
                    <a:lumMod val="50000"/>
                  </a:schemeClr>
                </a:solidFill>
                <a:effectLst/>
                <a:ea typeface="Times New Roman" panose="02020603050405020304" pitchFamily="18" charset="0"/>
                <a:cs typeface="Times New Roman" panose="02020603050405020304" pitchFamily="18" charset="0"/>
              </a:rPr>
              <a:t>Variables</a:t>
            </a:r>
            <a:endParaRPr lang="en-US" sz="2000" dirty="0">
              <a:solidFill>
                <a:schemeClr val="accent4">
                  <a:lumMod val="50000"/>
                </a:schemeClr>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b="1" dirty="0">
                <a:solidFill>
                  <a:schemeClr val="accent4">
                    <a:lumMod val="50000"/>
                  </a:schemeClr>
                </a:solidFill>
                <a:effectLst/>
                <a:ea typeface="Times New Roman" panose="02020603050405020304" pitchFamily="18" charset="0"/>
                <a:cs typeface="Times New Roman" panose="02020603050405020304" pitchFamily="18" charset="0"/>
              </a:rPr>
              <a:t>Demographic:</a:t>
            </a:r>
            <a:r>
              <a:rPr lang="en-US" sz="2000" dirty="0">
                <a:solidFill>
                  <a:schemeClr val="accent4">
                    <a:lumMod val="50000"/>
                  </a:schemeClr>
                </a:solidFill>
                <a:effectLst/>
                <a:ea typeface="Times New Roman" panose="02020603050405020304" pitchFamily="18" charset="0"/>
                <a:cs typeface="Times New Roman" panose="02020603050405020304" pitchFamily="18" charset="0"/>
              </a:rPr>
              <a:t> Age, sex, group quarters population, race, Hispanic or Latino Origin, race, relationship, total population</a:t>
            </a:r>
            <a:endParaRPr lang="en-US" sz="2000" dirty="0">
              <a:solidFill>
                <a:schemeClr val="accent4">
                  <a:lumMod val="50000"/>
                </a:schemeClr>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b="1" dirty="0">
                <a:solidFill>
                  <a:schemeClr val="accent4">
                    <a:lumMod val="50000"/>
                  </a:schemeClr>
                </a:solidFill>
                <a:effectLst/>
                <a:ea typeface="Times New Roman" panose="02020603050405020304" pitchFamily="18" charset="0"/>
                <a:cs typeface="Times New Roman" panose="02020603050405020304" pitchFamily="18" charset="0"/>
              </a:rPr>
              <a:t>Economic:</a:t>
            </a:r>
            <a:r>
              <a:rPr lang="en-US" sz="2000" dirty="0">
                <a:solidFill>
                  <a:schemeClr val="accent4">
                    <a:lumMod val="50000"/>
                  </a:schemeClr>
                </a:solidFill>
                <a:effectLst/>
                <a:ea typeface="Times New Roman" panose="02020603050405020304" pitchFamily="18" charset="0"/>
                <a:cs typeface="Times New Roman" panose="02020603050405020304" pitchFamily="18" charset="0"/>
              </a:rPr>
              <a:t> Class of worker, commuting to work, employment status, Supplemental Nutrition Assistance Program (SNAP), health insurance coverage, income and earnings, industry and occupation, poverty, work status</a:t>
            </a:r>
            <a:endParaRPr lang="en-US" sz="2000" dirty="0">
              <a:solidFill>
                <a:schemeClr val="accent4">
                  <a:lumMod val="50000"/>
                </a:schemeClr>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b="1" dirty="0">
                <a:solidFill>
                  <a:schemeClr val="accent4">
                    <a:lumMod val="50000"/>
                  </a:schemeClr>
                </a:solidFill>
                <a:effectLst/>
                <a:ea typeface="Times New Roman" panose="02020603050405020304" pitchFamily="18" charset="0"/>
                <a:cs typeface="Times New Roman" panose="02020603050405020304" pitchFamily="18" charset="0"/>
              </a:rPr>
              <a:t>Housing:</a:t>
            </a:r>
            <a:r>
              <a:rPr lang="en-US" sz="2000" dirty="0">
                <a:solidFill>
                  <a:schemeClr val="accent4">
                    <a:lumMod val="50000"/>
                  </a:schemeClr>
                </a:solidFill>
                <a:effectLst/>
                <a:ea typeface="Times New Roman" panose="02020603050405020304" pitchFamily="18" charset="0"/>
                <a:cs typeface="Times New Roman" panose="02020603050405020304" pitchFamily="18" charset="0"/>
              </a:rPr>
              <a:t> Computer ownership &amp; internet access, house heating fuel, occupancy/vacancy status, occupants per room, owner monthly costs, plumbing facilities, rent statistics, rooms, bedrooms, telephone service available, tenure, units in structure, value of home, vehicles available, year householder moved into unit, year structure built</a:t>
            </a:r>
            <a:endParaRPr lang="en-US" sz="2000" dirty="0">
              <a:solidFill>
                <a:schemeClr val="accent4">
                  <a:lumMod val="50000"/>
                </a:schemeClr>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b="1" dirty="0">
                <a:solidFill>
                  <a:schemeClr val="accent4">
                    <a:lumMod val="50000"/>
                  </a:schemeClr>
                </a:solidFill>
                <a:effectLst/>
                <a:ea typeface="Times New Roman" panose="02020603050405020304" pitchFamily="18" charset="0"/>
                <a:cs typeface="Times New Roman" panose="02020603050405020304" pitchFamily="18" charset="0"/>
              </a:rPr>
              <a:t>Social:</a:t>
            </a:r>
            <a:r>
              <a:rPr lang="en-US" sz="2000" dirty="0">
                <a:solidFill>
                  <a:schemeClr val="accent4">
                    <a:lumMod val="50000"/>
                  </a:schemeClr>
                </a:solidFill>
                <a:effectLst/>
                <a:ea typeface="Times New Roman" panose="02020603050405020304" pitchFamily="18" charset="0"/>
                <a:cs typeface="Times New Roman" panose="02020603050405020304" pitchFamily="18" charset="0"/>
              </a:rPr>
              <a:t> Ancestry, citizenship status, disability status, educational attainment, fertility, field of degree, grandparents as caregivers, language, marital history, marital status, place of birth, school enrollment, residence one year ago/migration, veterans, year of entry.</a:t>
            </a:r>
          </a:p>
          <a:p>
            <a:pPr marR="0" lvl="0">
              <a:lnSpc>
                <a:spcPct val="100000"/>
              </a:lnSpc>
              <a:spcBef>
                <a:spcPts val="0"/>
              </a:spcBef>
              <a:spcAft>
                <a:spcPts val="600"/>
              </a:spcAft>
              <a:buSzPts val="1000"/>
              <a:tabLst>
                <a:tab pos="457200" algn="l"/>
              </a:tabLst>
            </a:pPr>
            <a:r>
              <a:rPr lang="en-US" sz="2000" b="1" dirty="0">
                <a:solidFill>
                  <a:schemeClr val="accent4">
                    <a:lumMod val="50000"/>
                  </a:schemeClr>
                </a:solidFill>
                <a:ea typeface="Times New Roman" panose="02020603050405020304" pitchFamily="18" charset="0"/>
                <a:cs typeface="Times New Roman" panose="02020603050405020304" pitchFamily="18" charset="0"/>
              </a:rPr>
              <a:t>Issues with Use of ACS</a:t>
            </a:r>
            <a:endParaRPr lang="en-US" sz="2000" b="1" dirty="0">
              <a:solidFill>
                <a:schemeClr val="accent4">
                  <a:lumMod val="50000"/>
                </a:schemeClr>
              </a:solidFill>
              <a:effectLst/>
              <a:ea typeface="Times New Roman" panose="02020603050405020304" pitchFamily="18" charset="0"/>
              <a:cs typeface="Times New Roman" panose="02020603050405020304" pitchFamily="18" charset="0"/>
            </a:endParaRPr>
          </a:p>
          <a:p>
            <a:pPr marL="342900" marR="0" lvl="0" indent="-342900">
              <a:lnSpc>
                <a:spcPct val="100000"/>
              </a:lnSpc>
              <a:spcBef>
                <a:spcPts val="0"/>
              </a:spcBef>
              <a:spcAft>
                <a:spcPts val="600"/>
              </a:spcAft>
              <a:buSzPts val="1000"/>
              <a:buFont typeface="Symbol" panose="05050102010706020507" pitchFamily="18" charset="2"/>
              <a:buChar char=""/>
              <a:tabLst>
                <a:tab pos="457200" algn="l"/>
              </a:tabLst>
            </a:pPr>
            <a:r>
              <a:rPr lang="en-US" sz="2000" dirty="0">
                <a:solidFill>
                  <a:schemeClr val="accent4">
                    <a:lumMod val="50000"/>
                  </a:schemeClr>
                </a:solidFill>
                <a:effectLst/>
                <a:ea typeface="Times New Roman" panose="02020603050405020304" pitchFamily="18" charset="0"/>
                <a:cs typeface="Times New Roman" panose="02020603050405020304" pitchFamily="18" charset="0"/>
              </a:rPr>
              <a:t>Substantial sampling error, especially fo</a:t>
            </a:r>
            <a:r>
              <a:rPr lang="en-US" sz="2000" dirty="0">
                <a:solidFill>
                  <a:schemeClr val="accent4">
                    <a:lumMod val="50000"/>
                  </a:schemeClr>
                </a:solidFill>
                <a:ea typeface="Times New Roman" panose="02020603050405020304" pitchFamily="18" charset="0"/>
                <a:cs typeface="Times New Roman" panose="02020603050405020304" pitchFamily="18" charset="0"/>
              </a:rPr>
              <a:t>r small geographies such as census tracts</a:t>
            </a:r>
          </a:p>
          <a:p>
            <a:pPr marL="342900" marR="0" lvl="0" indent="-342900">
              <a:lnSpc>
                <a:spcPct val="100000"/>
              </a:lnSpc>
              <a:spcBef>
                <a:spcPts val="0"/>
              </a:spcBef>
              <a:spcAft>
                <a:spcPts val="600"/>
              </a:spcAft>
              <a:buSzPts val="1000"/>
              <a:buFont typeface="Symbol" panose="05050102010706020507" pitchFamily="18" charset="2"/>
              <a:buChar char=""/>
              <a:tabLst>
                <a:tab pos="457200" algn="l"/>
              </a:tabLst>
            </a:pPr>
            <a:r>
              <a:rPr lang="en-US" sz="2000" dirty="0">
                <a:solidFill>
                  <a:schemeClr val="accent4">
                    <a:lumMod val="50000"/>
                  </a:schemeClr>
                </a:solidFill>
                <a:ea typeface="Times New Roman" panose="02020603050405020304" pitchFamily="18" charset="0"/>
                <a:cs typeface="Times New Roman" panose="02020603050405020304" pitchFamily="18" charset="0"/>
              </a:rPr>
              <a:t>Sample size approximately 2.4% per year, about 12% for five-year data</a:t>
            </a:r>
          </a:p>
          <a:p>
            <a:pPr marR="0" lvl="0">
              <a:lnSpc>
                <a:spcPct val="100000"/>
              </a:lnSpc>
              <a:spcBef>
                <a:spcPts val="0"/>
              </a:spcBef>
              <a:spcAft>
                <a:spcPts val="600"/>
              </a:spcAft>
              <a:buSzPts val="1000"/>
              <a:tabLst>
                <a:tab pos="457200" algn="l"/>
              </a:tabLst>
            </a:pPr>
            <a:r>
              <a:rPr lang="en-US" sz="2000" b="1" dirty="0">
                <a:solidFill>
                  <a:schemeClr val="accent4">
                    <a:lumMod val="50000"/>
                  </a:schemeClr>
                </a:solidFill>
                <a:ea typeface="Calibri" panose="020F0502020204030204" pitchFamily="34" charset="0"/>
                <a:cs typeface="Times New Roman" panose="02020603050405020304" pitchFamily="18" charset="0"/>
              </a:rPr>
              <a:t>How ACS was Used for this Study</a:t>
            </a:r>
          </a:p>
          <a:p>
            <a:pPr marL="342900" indent="-342900">
              <a:lnSpc>
                <a:spcPct val="100000"/>
              </a:lnSpc>
              <a:spcBef>
                <a:spcPts val="0"/>
              </a:spcBef>
              <a:spcAft>
                <a:spcPts val="600"/>
              </a:spcAft>
              <a:buSzPts val="1000"/>
              <a:buFont typeface="Symbol" panose="05050102010706020507" pitchFamily="18" charset="2"/>
              <a:buChar char=""/>
              <a:tabLst>
                <a:tab pos="457200" algn="l"/>
              </a:tabLst>
            </a:pPr>
            <a:r>
              <a:rPr lang="en-US" sz="2000" dirty="0">
                <a:solidFill>
                  <a:schemeClr val="accent4">
                    <a:lumMod val="50000"/>
                  </a:schemeClr>
                </a:solidFill>
                <a:ea typeface="Calibri" panose="020F0502020204030204" pitchFamily="34" charset="0"/>
                <a:cs typeface="Times New Roman" panose="02020603050405020304" pitchFamily="18" charset="0"/>
              </a:rPr>
              <a:t>Socioeconomic data about the city of Portland</a:t>
            </a:r>
          </a:p>
          <a:p>
            <a:pPr marL="342900" indent="-342900">
              <a:lnSpc>
                <a:spcPct val="100000"/>
              </a:lnSpc>
              <a:spcBef>
                <a:spcPts val="0"/>
              </a:spcBef>
              <a:spcAft>
                <a:spcPts val="600"/>
              </a:spcAft>
              <a:buSzPts val="1000"/>
              <a:buFont typeface="Symbol" panose="05050102010706020507" pitchFamily="18" charset="2"/>
              <a:buChar char=""/>
              <a:tabLst>
                <a:tab pos="457200" algn="l"/>
              </a:tabLst>
            </a:pPr>
            <a:r>
              <a:rPr lang="en-US" sz="2000" dirty="0">
                <a:solidFill>
                  <a:schemeClr val="accent4">
                    <a:lumMod val="50000"/>
                  </a:schemeClr>
                </a:solidFill>
                <a:effectLst/>
                <a:ea typeface="Calibri" panose="020F0502020204030204" pitchFamily="34" charset="0"/>
                <a:cs typeface="Times New Roman" panose="02020603050405020304" pitchFamily="18" charset="0"/>
              </a:rPr>
              <a:t>Ce</a:t>
            </a:r>
            <a:r>
              <a:rPr lang="en-US" sz="2000" dirty="0">
                <a:solidFill>
                  <a:schemeClr val="accent4">
                    <a:lumMod val="50000"/>
                  </a:schemeClr>
                </a:solidFill>
                <a:ea typeface="Calibri" panose="020F0502020204030204" pitchFamily="34" charset="0"/>
                <a:cs typeface="Times New Roman" panose="02020603050405020304" pitchFamily="18" charset="0"/>
              </a:rPr>
              <a:t>nsus tract data for analysis and mapping</a:t>
            </a:r>
          </a:p>
          <a:p>
            <a:pPr marL="342900" indent="-342900">
              <a:lnSpc>
                <a:spcPct val="100000"/>
              </a:lnSpc>
              <a:spcBef>
                <a:spcPts val="0"/>
              </a:spcBef>
              <a:spcAft>
                <a:spcPts val="600"/>
              </a:spcAft>
              <a:buSzPts val="1000"/>
              <a:buFont typeface="Symbol" panose="05050102010706020507" pitchFamily="18" charset="2"/>
              <a:buChar char=""/>
              <a:tabLst>
                <a:tab pos="457200" algn="l"/>
              </a:tabLst>
            </a:pPr>
            <a:r>
              <a:rPr lang="en-US" sz="2000" dirty="0">
                <a:solidFill>
                  <a:schemeClr val="accent4">
                    <a:lumMod val="50000"/>
                  </a:schemeClr>
                </a:solidFill>
                <a:effectLst/>
                <a:ea typeface="Calibri" panose="020F0502020204030204" pitchFamily="34" charset="0"/>
                <a:cs typeface="Times New Roman" panose="02020603050405020304" pitchFamily="18" charset="0"/>
              </a:rPr>
              <a:t>Aggregatio</a:t>
            </a:r>
            <a:r>
              <a:rPr lang="en-US" sz="2000" dirty="0">
                <a:solidFill>
                  <a:schemeClr val="accent4">
                    <a:lumMod val="50000"/>
                  </a:schemeClr>
                </a:solidFill>
                <a:ea typeface="Calibri" panose="020F0502020204030204" pitchFamily="34" charset="0"/>
                <a:cs typeface="Times New Roman" panose="02020603050405020304" pitchFamily="18" charset="0"/>
              </a:rPr>
              <a:t>n of tract data to </a:t>
            </a:r>
            <a:r>
              <a:rPr lang="en-US" sz="2000" dirty="0" err="1">
                <a:solidFill>
                  <a:schemeClr val="accent4">
                    <a:lumMod val="50000"/>
                  </a:schemeClr>
                </a:solidFill>
                <a:ea typeface="Calibri" panose="020F0502020204030204" pitchFamily="34" charset="0"/>
                <a:cs typeface="Times New Roman" panose="02020603050405020304" pitchFamily="18" charset="0"/>
              </a:rPr>
              <a:t>supertracts</a:t>
            </a:r>
            <a:r>
              <a:rPr lang="en-US" sz="2000" dirty="0">
                <a:solidFill>
                  <a:schemeClr val="accent4">
                    <a:lumMod val="50000"/>
                  </a:schemeClr>
                </a:solidFill>
                <a:ea typeface="Calibri" panose="020F0502020204030204" pitchFamily="34" charset="0"/>
                <a:cs typeface="Times New Roman" panose="02020603050405020304" pitchFamily="18" charset="0"/>
              </a:rPr>
              <a:t> (see next slide)</a:t>
            </a:r>
          </a:p>
          <a:p>
            <a:pPr>
              <a:lnSpc>
                <a:spcPct val="107000"/>
              </a:lnSpc>
              <a:spcBef>
                <a:spcPts val="0"/>
              </a:spcBef>
              <a:spcAft>
                <a:spcPts val="800"/>
              </a:spcAft>
              <a:buSzPts val="1000"/>
              <a:tabLst>
                <a:tab pos="457200" algn="l"/>
              </a:tabLst>
            </a:pPr>
            <a:r>
              <a:rPr lang="en-US" sz="2000" b="1" dirty="0">
                <a:solidFill>
                  <a:srgbClr val="684F00"/>
                </a:solidFill>
              </a:rPr>
              <a:t>Access the ACS data at</a:t>
            </a:r>
            <a:r>
              <a:rPr lang="en-US" sz="2000" dirty="0">
                <a:solidFill>
                  <a:srgbClr val="684F00"/>
                </a:solidFill>
              </a:rPr>
              <a:t>: </a:t>
            </a:r>
            <a:r>
              <a:rPr lang="en-US" sz="2000" dirty="0">
                <a:solidFill>
                  <a:srgbClr val="684F00"/>
                </a:solidFill>
                <a:hlinkClick r:id="rId6"/>
              </a:rPr>
              <a:t>https://data.census.gov/cedsci/</a:t>
            </a:r>
            <a:endParaRPr lang="en-US" sz="2000" dirty="0">
              <a:solidFill>
                <a:srgbClr val="684F00"/>
              </a:solidFill>
            </a:endParaRPr>
          </a:p>
          <a:p>
            <a:pPr marL="342900" indent="-342900">
              <a:lnSpc>
                <a:spcPct val="107000"/>
              </a:lnSpc>
              <a:spcBef>
                <a:spcPts val="0"/>
              </a:spcBef>
              <a:spcAft>
                <a:spcPts val="800"/>
              </a:spcAft>
              <a:buSzPts val="1000"/>
              <a:buFont typeface="Arial" panose="020B0604020202020204" pitchFamily="34" charset="0"/>
              <a:buChar char="•"/>
              <a:tabLst>
                <a:tab pos="457200" algn="l"/>
              </a:tabLst>
            </a:pPr>
            <a:r>
              <a:rPr lang="en-US" sz="2000" dirty="0">
                <a:solidFill>
                  <a:srgbClr val="684F00"/>
                </a:solidFill>
                <a:hlinkClick r:id="rId7" action="ppaction://hlinksldjump"/>
              </a:rPr>
              <a:t>Back to Housing</a:t>
            </a:r>
            <a:endParaRPr lang="en-US" sz="2000" dirty="0">
              <a:solidFill>
                <a:srgbClr val="684F00"/>
              </a:solidFill>
            </a:endParaRPr>
          </a:p>
          <a:p>
            <a:pPr marL="342900" indent="-342900">
              <a:lnSpc>
                <a:spcPct val="107000"/>
              </a:lnSpc>
              <a:spcBef>
                <a:spcPts val="0"/>
              </a:spcBef>
              <a:spcAft>
                <a:spcPts val="800"/>
              </a:spcAft>
              <a:buSzPts val="1000"/>
              <a:buFont typeface="Arial" panose="020B0604020202020204" pitchFamily="34" charset="0"/>
              <a:buChar char="•"/>
              <a:tabLst>
                <a:tab pos="457200" algn="l"/>
              </a:tabLst>
            </a:pPr>
            <a:endParaRPr lang="en-US" sz="18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9" name="Rectangle 8">
            <a:extLst>
              <a:ext uri="{FF2B5EF4-FFF2-40B4-BE49-F238E27FC236}">
                <a16:creationId xmlns:a16="http://schemas.microsoft.com/office/drawing/2014/main" id="{449DBF43-0C9B-493E-B2AE-2804485BF39C}"/>
              </a:ext>
            </a:extLst>
          </p:cNvPr>
          <p:cNvSpPr/>
          <p:nvPr/>
        </p:nvSpPr>
        <p:spPr>
          <a:xfrm>
            <a:off x="1760705" y="5904468"/>
            <a:ext cx="3649254" cy="830997"/>
          </a:xfrm>
          <a:prstGeom prst="rect">
            <a:avLst/>
          </a:prstGeom>
        </p:spPr>
        <p:txBody>
          <a:bodyPr wrap="square">
            <a:spAutoFit/>
          </a:bodyPr>
          <a:lstStyle/>
          <a:p>
            <a:r>
              <a:rPr lang="en-US" sz="1200" dirty="0"/>
              <a:t>Source: Demographic Research Group, Weldon Cooper Center for Public Service, University of Virginia: </a:t>
            </a:r>
          </a:p>
          <a:p>
            <a:r>
              <a:rPr lang="en-US" sz="1200" b="1" dirty="0">
                <a:hlinkClick r:id="rId8"/>
              </a:rPr>
              <a:t>https://demographics.coopercenter.org/guide-to-publicly-available-demographic-data</a:t>
            </a:r>
            <a:r>
              <a:rPr lang="en-US" sz="1200" b="1" dirty="0"/>
              <a:t>    </a:t>
            </a:r>
          </a:p>
        </p:txBody>
      </p:sp>
      <p:sp>
        <p:nvSpPr>
          <p:cNvPr id="2" name="Slide Number Placeholder 1">
            <a:extLst>
              <a:ext uri="{FF2B5EF4-FFF2-40B4-BE49-F238E27FC236}">
                <a16:creationId xmlns:a16="http://schemas.microsoft.com/office/drawing/2014/main" id="{9AF11ECB-DA3E-4777-ACB9-A1EE485F0466}"/>
              </a:ext>
            </a:extLst>
          </p:cNvPr>
          <p:cNvSpPr>
            <a:spLocks noGrp="1"/>
          </p:cNvSpPr>
          <p:nvPr>
            <p:ph type="sldNum" sz="quarter" idx="12"/>
          </p:nvPr>
        </p:nvSpPr>
        <p:spPr/>
        <p:txBody>
          <a:bodyPr/>
          <a:lstStyle/>
          <a:p>
            <a:fld id="{28D4BD10-CC58-45E2-A053-D7A914BD003A}" type="slidenum">
              <a:rPr lang="en-US" smtClean="0"/>
              <a:t>50</a:t>
            </a:fld>
            <a:endParaRPr lang="en-US"/>
          </a:p>
        </p:txBody>
      </p:sp>
      <p:sp>
        <p:nvSpPr>
          <p:cNvPr id="21" name="TextBox 20">
            <a:extLst>
              <a:ext uri="{FF2B5EF4-FFF2-40B4-BE49-F238E27FC236}">
                <a16:creationId xmlns:a16="http://schemas.microsoft.com/office/drawing/2014/main" id="{01DA6D18-BC50-459E-AAEC-0C4F1CD9E131}"/>
              </a:ext>
            </a:extLst>
          </p:cNvPr>
          <p:cNvSpPr txBox="1"/>
          <p:nvPr/>
        </p:nvSpPr>
        <p:spPr>
          <a:xfrm>
            <a:off x="12668232" y="389411"/>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sp>
        <p:nvSpPr>
          <p:cNvPr id="22" name="TextBox 21">
            <a:extLst>
              <a:ext uri="{FF2B5EF4-FFF2-40B4-BE49-F238E27FC236}">
                <a16:creationId xmlns:a16="http://schemas.microsoft.com/office/drawing/2014/main" id="{6FC2C49D-AB9F-4D0C-B1A4-0C60EA7B89A3}"/>
              </a:ext>
            </a:extLst>
          </p:cNvPr>
          <p:cNvSpPr txBox="1"/>
          <p:nvPr/>
        </p:nvSpPr>
        <p:spPr>
          <a:xfrm>
            <a:off x="12668232" y="1056987"/>
            <a:ext cx="650052" cy="5262979"/>
          </a:xfrm>
          <a:prstGeom prst="rect">
            <a:avLst/>
          </a:prstGeom>
          <a:noFill/>
        </p:spPr>
        <p:txBody>
          <a:bodyPr wrap="square" rtlCol="0">
            <a:spAutoFit/>
          </a:bodyPr>
          <a:lstStyle/>
          <a:p>
            <a:endParaRPr lang="en-US" sz="1200" dirty="0">
              <a:solidFill>
                <a:schemeClr val="accent1"/>
              </a:solidFill>
            </a:endParaRP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pic>
        <p:nvPicPr>
          <p:cNvPr id="14" name="Picture 13">
            <a:extLst>
              <a:ext uri="{FF2B5EF4-FFF2-40B4-BE49-F238E27FC236}">
                <a16:creationId xmlns:a16="http://schemas.microsoft.com/office/drawing/2014/main" id="{65018083-317C-4701-B9EA-E6B8207D287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473108" y="6195050"/>
            <a:ext cx="2382024" cy="644935"/>
          </a:xfrm>
          <a:prstGeom prst="rect">
            <a:avLst/>
          </a:prstGeom>
        </p:spPr>
      </p:pic>
      <p:grpSp>
        <p:nvGrpSpPr>
          <p:cNvPr id="15" name="Group 14">
            <a:extLst>
              <a:ext uri="{FF2B5EF4-FFF2-40B4-BE49-F238E27FC236}">
                <a16:creationId xmlns:a16="http://schemas.microsoft.com/office/drawing/2014/main" id="{ED462CEE-9393-4274-8B27-9D5D7B314F9A}"/>
              </a:ext>
            </a:extLst>
          </p:cNvPr>
          <p:cNvGrpSpPr/>
          <p:nvPr/>
        </p:nvGrpSpPr>
        <p:grpSpPr>
          <a:xfrm>
            <a:off x="37011" y="6509634"/>
            <a:ext cx="1354063" cy="274320"/>
            <a:chOff x="37011" y="6469091"/>
            <a:chExt cx="1354063" cy="274320"/>
          </a:xfrm>
        </p:grpSpPr>
        <p:sp>
          <p:nvSpPr>
            <p:cNvPr id="16" name="Action Button: Blank 15">
              <a:hlinkClick r:id="rId10" action="ppaction://hlinksldjump"/>
              <a:extLst>
                <a:ext uri="{FF2B5EF4-FFF2-40B4-BE49-F238E27FC236}">
                  <a16:creationId xmlns:a16="http://schemas.microsoft.com/office/drawing/2014/main" id="{04D504EE-43B9-4F94-9EE0-922B256243C8}"/>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17" name="Action Button: Go Back or Previous 16">
              <a:hlinkClick r:id="" action="ppaction://hlinkshowjump?jump=lastslideviewed" highlightClick="1"/>
              <a:extLst>
                <a:ext uri="{FF2B5EF4-FFF2-40B4-BE49-F238E27FC236}">
                  <a16:creationId xmlns:a16="http://schemas.microsoft.com/office/drawing/2014/main" id="{57319681-76CC-4753-B59D-0BD4F09215A7}"/>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05367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8">
                                            <p:txEl>
                                              <p:pRg st="13" end="13"/>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1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22">
                                            <p:txEl>
                                              <p:pRg st="7" end="7"/>
                                            </p:txEl>
                                          </p:spTgt>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22">
                                            <p:txEl>
                                              <p:pRg st="8" end="8"/>
                                            </p:txEl>
                                          </p:spTgt>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22">
                                            <p:txEl>
                                              <p:pRg st="9" end="9"/>
                                            </p:txEl>
                                          </p:spTgt>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22">
                                            <p:txEl>
                                              <p:pRg st="10" end="10"/>
                                            </p:txEl>
                                          </p:spTgt>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22">
                                            <p:txEl>
                                              <p:pRg st="11" end="11"/>
                                            </p:txEl>
                                          </p:spTgt>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nodeType="clickEffect">
                                  <p:stCondLst>
                                    <p:cond delay="0"/>
                                  </p:stCondLst>
                                  <p:childTnLst>
                                    <p:set>
                                      <p:cBhvr>
                                        <p:cTn id="144" dur="1" fill="hold">
                                          <p:stCondLst>
                                            <p:cond delay="0"/>
                                          </p:stCondLst>
                                        </p:cTn>
                                        <p:tgtEl>
                                          <p:spTgt spid="22">
                                            <p:txEl>
                                              <p:pRg st="12" end="12"/>
                                            </p:txEl>
                                          </p:spTgt>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nodeType="clickEffect">
                                  <p:stCondLst>
                                    <p:cond delay="0"/>
                                  </p:stCondLst>
                                  <p:childTnLst>
                                    <p:set>
                                      <p:cBhvr>
                                        <p:cTn id="148" dur="1" fill="hold">
                                          <p:stCondLst>
                                            <p:cond delay="0"/>
                                          </p:stCondLst>
                                        </p:cTn>
                                        <p:tgtEl>
                                          <p:spTgt spid="22">
                                            <p:txEl>
                                              <p:pRg st="13" end="13"/>
                                            </p:txEl>
                                          </p:spTgt>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nodeType="clickEffect">
                                  <p:stCondLst>
                                    <p:cond delay="0"/>
                                  </p:stCondLst>
                                  <p:childTnLst>
                                    <p:set>
                                      <p:cBhvr>
                                        <p:cTn id="152" dur="1" fill="hold">
                                          <p:stCondLst>
                                            <p:cond delay="0"/>
                                          </p:stCondLst>
                                        </p:cTn>
                                        <p:tgtEl>
                                          <p:spTgt spid="22">
                                            <p:txEl>
                                              <p:pRg st="14" end="14"/>
                                            </p:txEl>
                                          </p:spTgt>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nodeType="clickEffect">
                                  <p:stCondLst>
                                    <p:cond delay="0"/>
                                  </p:stCondLst>
                                  <p:childTnLst>
                                    <p:set>
                                      <p:cBhvr>
                                        <p:cTn id="156" dur="1" fill="hold">
                                          <p:stCondLst>
                                            <p:cond delay="0"/>
                                          </p:stCondLst>
                                        </p:cTn>
                                        <p:tgtEl>
                                          <p:spTgt spid="22">
                                            <p:txEl>
                                              <p:pRg st="15" end="15"/>
                                            </p:txEl>
                                          </p:spTgt>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nodeType="clickEffect">
                                  <p:stCondLst>
                                    <p:cond delay="0"/>
                                  </p:stCondLst>
                                  <p:childTnLst>
                                    <p:set>
                                      <p:cBhvr>
                                        <p:cTn id="160" dur="1" fill="hold">
                                          <p:stCondLst>
                                            <p:cond delay="0"/>
                                          </p:stCondLst>
                                        </p:cTn>
                                        <p:tgtEl>
                                          <p:spTgt spid="22">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CDF4E-8DB7-4FB8-973F-7B7C16544B40}"/>
              </a:ext>
            </a:extLst>
          </p:cNvPr>
          <p:cNvSpPr>
            <a:spLocks noGrp="1"/>
          </p:cNvSpPr>
          <p:nvPr>
            <p:ph type="title"/>
          </p:nvPr>
        </p:nvSpPr>
        <p:spPr>
          <a:xfrm>
            <a:off x="148662" y="55633"/>
            <a:ext cx="4302035" cy="870857"/>
          </a:xfrm>
        </p:spPr>
        <p:txBody>
          <a:bodyPr/>
          <a:lstStyle/>
          <a:p>
            <a:r>
              <a:rPr lang="en-US" sz="3200" dirty="0"/>
              <a:t>Supertracts</a:t>
            </a:r>
          </a:p>
        </p:txBody>
      </p:sp>
      <p:sp>
        <p:nvSpPr>
          <p:cNvPr id="16" name="Content Placeholder 15">
            <a:extLst>
              <a:ext uri="{FF2B5EF4-FFF2-40B4-BE49-F238E27FC236}">
                <a16:creationId xmlns:a16="http://schemas.microsoft.com/office/drawing/2014/main" id="{9BE85046-37A8-4F05-BB9D-C809CF04CF7E}"/>
              </a:ext>
            </a:extLst>
          </p:cNvPr>
          <p:cNvSpPr>
            <a:spLocks noGrp="1"/>
          </p:cNvSpPr>
          <p:nvPr>
            <p:ph idx="1"/>
          </p:nvPr>
        </p:nvSpPr>
        <p:spPr>
          <a:xfrm>
            <a:off x="60002" y="812800"/>
            <a:ext cx="5399388" cy="5366327"/>
          </a:xfrm>
        </p:spPr>
        <p:txBody>
          <a:bodyPr>
            <a:normAutofit fontScale="25000" lnSpcReduction="20000"/>
          </a:bodyPr>
          <a:lstStyle/>
          <a:p>
            <a:pPr>
              <a:lnSpc>
                <a:spcPct val="100000"/>
              </a:lnSpc>
            </a:pPr>
            <a:r>
              <a:rPr lang="en-US" sz="5600" dirty="0"/>
              <a:t>Supertracts (see </a:t>
            </a:r>
            <a:r>
              <a:rPr lang="en-US" sz="5600" b="1" dirty="0">
                <a:solidFill>
                  <a:srgbClr val="8C4934"/>
                </a:solidFill>
              </a:rPr>
              <a:t>red brown</a:t>
            </a:r>
            <a:r>
              <a:rPr lang="en-US" sz="5600" dirty="0"/>
              <a:t>) are were created by aggregating 6-8 adjacent census tracts (see </a:t>
            </a:r>
            <a:r>
              <a:rPr lang="en-US" sz="5600" b="1" dirty="0">
                <a:solidFill>
                  <a:schemeClr val="bg1">
                    <a:lumMod val="65000"/>
                  </a:schemeClr>
                </a:solidFill>
              </a:rPr>
              <a:t>grey boundaries</a:t>
            </a:r>
            <a:r>
              <a:rPr lang="en-US" sz="5600" dirty="0"/>
              <a:t>).</a:t>
            </a:r>
          </a:p>
          <a:p>
            <a:pPr>
              <a:lnSpc>
                <a:spcPct val="100000"/>
              </a:lnSpc>
            </a:pPr>
            <a:r>
              <a:rPr lang="en-US" sz="5600" dirty="0"/>
              <a:t>The supertracts</a:t>
            </a:r>
            <a:r>
              <a:rPr lang="en-US" sz="5600" dirty="0">
                <a:hlinkClick r:id="rId4" action="ppaction://hlinksldjump"/>
              </a:rPr>
              <a:t> </a:t>
            </a:r>
            <a:r>
              <a:rPr lang="en-US" sz="5600" dirty="0"/>
              <a:t>emulated the city of </a:t>
            </a:r>
            <a:r>
              <a:rPr lang="en-US" sz="5600" dirty="0">
                <a:hlinkClick r:id="rId5"/>
              </a:rPr>
              <a:t>Portland’s 20-minute neighborhoods</a:t>
            </a:r>
            <a:r>
              <a:rPr lang="en-US" sz="5600" dirty="0"/>
              <a:t> extended to the seven-county Portland Metropolitan Area.</a:t>
            </a:r>
          </a:p>
          <a:p>
            <a:pPr>
              <a:lnSpc>
                <a:spcPct val="100000"/>
              </a:lnSpc>
            </a:pPr>
            <a:r>
              <a:rPr lang="en-US" sz="5600" dirty="0"/>
              <a:t>Portland’s 20-minute neighborhoods were designed to have access to commercial services and amenities as a pedestrian, cyclist, or on transit. </a:t>
            </a:r>
          </a:p>
          <a:p>
            <a:pPr>
              <a:lnSpc>
                <a:spcPct val="100000"/>
              </a:lnSpc>
            </a:pPr>
            <a:r>
              <a:rPr lang="en-US" sz="5600" dirty="0"/>
              <a:t>The supertracts also reduced the amount of sampling variability in the data from the American Community Survey. For example, The Lake Oswego supertract (see </a:t>
            </a:r>
            <a:r>
              <a:rPr lang="en-US" sz="5600" dirty="0">
                <a:solidFill>
                  <a:srgbClr val="E584EC"/>
                </a:solidFill>
              </a:rPr>
              <a:t>purple</a:t>
            </a:r>
            <a:r>
              <a:rPr lang="en-US" sz="5600" dirty="0"/>
              <a:t>) is the aggregation of 8 census tracts.</a:t>
            </a:r>
          </a:p>
          <a:p>
            <a:pPr>
              <a:lnSpc>
                <a:spcPct val="100000"/>
              </a:lnSpc>
            </a:pPr>
            <a:r>
              <a:rPr lang="en-US" sz="5600" dirty="0"/>
              <a:t>The ACS table for the Lake Oswego tracts shows the Estimate (EST) and Measure of Error (MOE) for the number of persons with an ambulatory difficulty. The MOE is the +/- value for the 90% confidence level.</a:t>
            </a:r>
          </a:p>
          <a:p>
            <a:pPr>
              <a:lnSpc>
                <a:spcPct val="100000"/>
              </a:lnSpc>
            </a:pPr>
            <a:r>
              <a:rPr lang="en-US" sz="5600" dirty="0"/>
              <a:t>The coefficient of variation (CV) is the ratio of MOE/EST. Values from 0.00 to 0.12 can be considered as good reliability, from .12 to.40 as fair, and over .40 as poor reliable.</a:t>
            </a:r>
          </a:p>
          <a:p>
            <a:pPr>
              <a:lnSpc>
                <a:spcPct val="100000"/>
              </a:lnSpc>
            </a:pPr>
            <a:r>
              <a:rPr lang="en-US" sz="5600" dirty="0"/>
              <a:t>All of the tract CV values are greater than 0.40 (poor reliability) but aggregated to supertracts the CV is 0.259 (fair reliability).</a:t>
            </a:r>
          </a:p>
          <a:p>
            <a:pPr>
              <a:lnSpc>
                <a:spcPct val="100000"/>
              </a:lnSpc>
            </a:pPr>
            <a:r>
              <a:rPr lang="en-US" sz="5600" dirty="0"/>
              <a:t>In addition, supertracts have recognizable neighborhood names and help to link the data to the viewer’s knowledge of the City.</a:t>
            </a:r>
          </a:p>
          <a:p>
            <a:pPr marL="0" indent="0">
              <a:lnSpc>
                <a:spcPct val="100000"/>
              </a:lnSpc>
              <a:buNone/>
            </a:pPr>
            <a:endParaRPr lang="en-US" sz="5600" dirty="0"/>
          </a:p>
          <a:p>
            <a:pPr>
              <a:lnSpc>
                <a:spcPct val="100000"/>
              </a:lnSpc>
            </a:pPr>
            <a:endParaRPr lang="en-US" sz="1900" dirty="0"/>
          </a:p>
          <a:p>
            <a:pPr>
              <a:lnSpc>
                <a:spcPct val="100000"/>
              </a:lnSpc>
            </a:pPr>
            <a:endParaRPr lang="en-US" sz="1900" dirty="0"/>
          </a:p>
          <a:p>
            <a:pPr>
              <a:lnSpc>
                <a:spcPct val="100000"/>
              </a:lnSpc>
            </a:pPr>
            <a:endParaRPr lang="en-US" sz="1900" dirty="0"/>
          </a:p>
          <a:p>
            <a:pPr>
              <a:lnSpc>
                <a:spcPct val="100000"/>
              </a:lnSpc>
            </a:pPr>
            <a:endParaRPr lang="en-US" sz="1900" dirty="0"/>
          </a:p>
          <a:p>
            <a:pPr>
              <a:lnSpc>
                <a:spcPct val="100000"/>
              </a:lnSpc>
            </a:pPr>
            <a:endParaRPr lang="en-US" sz="1900" dirty="0"/>
          </a:p>
          <a:p>
            <a:pPr>
              <a:lnSpc>
                <a:spcPct val="100000"/>
              </a:lnSpc>
            </a:pPr>
            <a:endParaRPr lang="en-US" sz="1900" dirty="0"/>
          </a:p>
          <a:p>
            <a:pPr>
              <a:lnSpc>
                <a:spcPct val="100000"/>
              </a:lnSpc>
            </a:pPr>
            <a:endParaRPr lang="en-US" sz="1900" dirty="0"/>
          </a:p>
          <a:p>
            <a:pPr>
              <a:lnSpc>
                <a:spcPct val="100000"/>
              </a:lnSpc>
            </a:pPr>
            <a:endParaRPr lang="en-US" sz="1900" dirty="0"/>
          </a:p>
          <a:p>
            <a:pPr>
              <a:lnSpc>
                <a:spcPct val="100000"/>
              </a:lnSpc>
            </a:pPr>
            <a:endParaRPr lang="en-US" sz="1900" dirty="0"/>
          </a:p>
          <a:p>
            <a:pPr marL="0" indent="0">
              <a:buNone/>
            </a:pPr>
            <a:r>
              <a:rPr lang="en-US" dirty="0"/>
              <a:t>.</a:t>
            </a:r>
          </a:p>
        </p:txBody>
      </p:sp>
      <p:pic>
        <p:nvPicPr>
          <p:cNvPr id="15" name="Picture 14" descr="Map&#10;&#10;Description automatically generated">
            <a:extLst>
              <a:ext uri="{FF2B5EF4-FFF2-40B4-BE49-F238E27FC236}">
                <a16:creationId xmlns:a16="http://schemas.microsoft.com/office/drawing/2014/main" id="{BF9DF815-5B45-4F48-BD70-01A0157AF6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78830" y="55633"/>
            <a:ext cx="6540285" cy="6540285"/>
          </a:xfrm>
          <a:prstGeom prst="rect">
            <a:avLst/>
          </a:prstGeom>
        </p:spPr>
      </p:pic>
      <p:pic>
        <p:nvPicPr>
          <p:cNvPr id="28" name="Picture 27">
            <a:extLst>
              <a:ext uri="{FF2B5EF4-FFF2-40B4-BE49-F238E27FC236}">
                <a16:creationId xmlns:a16="http://schemas.microsoft.com/office/drawing/2014/main" id="{64BA6AF4-CE48-4103-9752-7B6ECA086D8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578830" y="55633"/>
            <a:ext cx="6537960" cy="6537960"/>
          </a:xfrm>
          <a:prstGeom prst="rect">
            <a:avLst/>
          </a:prstGeom>
        </p:spPr>
      </p:pic>
      <p:pic>
        <p:nvPicPr>
          <p:cNvPr id="18" name="Picture 17">
            <a:extLst>
              <a:ext uri="{FF2B5EF4-FFF2-40B4-BE49-F238E27FC236}">
                <a16:creationId xmlns:a16="http://schemas.microsoft.com/office/drawing/2014/main" id="{92C5E49A-8A1E-47DE-A541-BDF01571B7B2}"/>
              </a:ext>
            </a:extLst>
          </p:cNvPr>
          <p:cNvPicPr>
            <a:picLocks noChangeAspect="1"/>
          </p:cNvPicPr>
          <p:nvPr/>
        </p:nvPicPr>
        <p:blipFill>
          <a:blip r:embed="rId8"/>
          <a:stretch>
            <a:fillRect/>
          </a:stretch>
        </p:blipFill>
        <p:spPr>
          <a:xfrm>
            <a:off x="5725206" y="1286767"/>
            <a:ext cx="5838457" cy="4006922"/>
          </a:xfrm>
          <a:prstGeom prst="rect">
            <a:avLst/>
          </a:prstGeom>
        </p:spPr>
      </p:pic>
      <p:sp>
        <p:nvSpPr>
          <p:cNvPr id="20" name="Left Brace 19">
            <a:extLst>
              <a:ext uri="{FF2B5EF4-FFF2-40B4-BE49-F238E27FC236}">
                <a16:creationId xmlns:a16="http://schemas.microsoft.com/office/drawing/2014/main" id="{D0666849-CD31-4A7B-AA10-0734ABA4E744}"/>
              </a:ext>
            </a:extLst>
          </p:cNvPr>
          <p:cNvSpPr/>
          <p:nvPr/>
        </p:nvSpPr>
        <p:spPr>
          <a:xfrm>
            <a:off x="5601481" y="2690824"/>
            <a:ext cx="247451" cy="1610798"/>
          </a:xfrm>
          <a:prstGeom prst="leftBrace">
            <a:avLst>
              <a:gd name="adj1" fmla="val 0"/>
              <a:gd name="adj2" fmla="val 50000"/>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just"/>
            <a:r>
              <a:rPr lang="en-US" dirty="0">
                <a:solidFill>
                  <a:srgbClr val="C00000"/>
                </a:solidFill>
              </a:rPr>
              <a:t>8</a:t>
            </a:r>
          </a:p>
        </p:txBody>
      </p:sp>
      <p:sp>
        <p:nvSpPr>
          <p:cNvPr id="21" name="Arrow: Right 20">
            <a:extLst>
              <a:ext uri="{FF2B5EF4-FFF2-40B4-BE49-F238E27FC236}">
                <a16:creationId xmlns:a16="http://schemas.microsoft.com/office/drawing/2014/main" id="{3DAEA985-4AAE-42D1-A940-2013ACB4BEA8}"/>
              </a:ext>
            </a:extLst>
          </p:cNvPr>
          <p:cNvSpPr/>
          <p:nvPr/>
        </p:nvSpPr>
        <p:spPr>
          <a:xfrm>
            <a:off x="5445640" y="4985189"/>
            <a:ext cx="295896" cy="25433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1D33753-83E5-40C3-8571-7EE8C1A1E36D}"/>
              </a:ext>
            </a:extLst>
          </p:cNvPr>
          <p:cNvSpPr/>
          <p:nvPr/>
        </p:nvSpPr>
        <p:spPr>
          <a:xfrm>
            <a:off x="7877921" y="1422682"/>
            <a:ext cx="1207008" cy="3735092"/>
          </a:xfrm>
          <a:prstGeom prst="rect">
            <a:avLst/>
          </a:prstGeom>
          <a:solidFill>
            <a:srgbClr val="5B9BD5">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B4CF855A-1B4E-4CE5-8383-665EC030BA48}"/>
              </a:ext>
            </a:extLst>
          </p:cNvPr>
          <p:cNvSpPr/>
          <p:nvPr/>
        </p:nvSpPr>
        <p:spPr>
          <a:xfrm>
            <a:off x="9080565" y="1410626"/>
            <a:ext cx="1326072" cy="3767328"/>
          </a:xfrm>
          <a:prstGeom prst="rect">
            <a:avLst/>
          </a:prstGeom>
          <a:solidFill>
            <a:schemeClr val="accent6">
              <a:lumMod val="75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253CCDC-9A2D-4919-9D42-BD9D7089BCB1}"/>
              </a:ext>
            </a:extLst>
          </p:cNvPr>
          <p:cNvSpPr/>
          <p:nvPr/>
        </p:nvSpPr>
        <p:spPr>
          <a:xfrm>
            <a:off x="10403132" y="1425572"/>
            <a:ext cx="1005840" cy="3749040"/>
          </a:xfrm>
          <a:prstGeom prst="rect">
            <a:avLst/>
          </a:prstGeom>
          <a:solidFill>
            <a:schemeClr val="accent2">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Left Brace 24">
            <a:extLst>
              <a:ext uri="{FF2B5EF4-FFF2-40B4-BE49-F238E27FC236}">
                <a16:creationId xmlns:a16="http://schemas.microsoft.com/office/drawing/2014/main" id="{CDEA48E5-CDDB-44EB-8B65-81CCF35C7020}"/>
              </a:ext>
            </a:extLst>
          </p:cNvPr>
          <p:cNvSpPr/>
          <p:nvPr/>
        </p:nvSpPr>
        <p:spPr>
          <a:xfrm flipH="1">
            <a:off x="11198254" y="2614073"/>
            <a:ext cx="539469" cy="1610798"/>
          </a:xfrm>
          <a:prstGeom prst="leftBrace">
            <a:avLst>
              <a:gd name="adj1" fmla="val 0"/>
              <a:gd name="adj2" fmla="val 51443"/>
            </a:avLst>
          </a:prstGeom>
          <a:noFill/>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just"/>
            <a:endParaRPr lang="en-US" dirty="0">
              <a:solidFill>
                <a:srgbClr val="C00000"/>
              </a:solidFill>
            </a:endParaRPr>
          </a:p>
        </p:txBody>
      </p:sp>
      <p:sp>
        <p:nvSpPr>
          <p:cNvPr id="26" name="Arrow: Right 25">
            <a:extLst>
              <a:ext uri="{FF2B5EF4-FFF2-40B4-BE49-F238E27FC236}">
                <a16:creationId xmlns:a16="http://schemas.microsoft.com/office/drawing/2014/main" id="{9A9A9F55-C275-4AB1-9DFA-FA76C6D46A5E}"/>
              </a:ext>
            </a:extLst>
          </p:cNvPr>
          <p:cNvSpPr/>
          <p:nvPr/>
        </p:nvSpPr>
        <p:spPr>
          <a:xfrm rot="10800000">
            <a:off x="11295476" y="4944145"/>
            <a:ext cx="295896" cy="254336"/>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A4D9060F-57D3-4161-9222-F94EFFBC6C17}"/>
              </a:ext>
            </a:extLst>
          </p:cNvPr>
          <p:cNvSpPr>
            <a:spLocks noGrp="1"/>
          </p:cNvSpPr>
          <p:nvPr>
            <p:ph type="sldNum" sz="quarter" idx="10"/>
          </p:nvPr>
        </p:nvSpPr>
        <p:spPr>
          <a:xfrm>
            <a:off x="11611629" y="38742"/>
            <a:ext cx="467120"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rgbClr val="714B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D94638-C64A-4DDE-B054-01DFA9B82032}" type="slidenum">
              <a:rPr lang="en-US" smtClean="0"/>
              <a:pPr/>
              <a:t>51</a:t>
            </a:fld>
            <a:endParaRPr lang="en-US"/>
          </a:p>
        </p:txBody>
      </p:sp>
      <p:sp>
        <p:nvSpPr>
          <p:cNvPr id="37" name="TextBox 36">
            <a:extLst>
              <a:ext uri="{FF2B5EF4-FFF2-40B4-BE49-F238E27FC236}">
                <a16:creationId xmlns:a16="http://schemas.microsoft.com/office/drawing/2014/main" id="{E7365679-2913-472E-9FD6-5001EC1633B2}"/>
              </a:ext>
            </a:extLst>
          </p:cNvPr>
          <p:cNvSpPr txBox="1"/>
          <p:nvPr/>
        </p:nvSpPr>
        <p:spPr>
          <a:xfrm>
            <a:off x="12712682" y="-20164"/>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sp>
        <p:nvSpPr>
          <p:cNvPr id="38" name="TextBox 37">
            <a:extLst>
              <a:ext uri="{FF2B5EF4-FFF2-40B4-BE49-F238E27FC236}">
                <a16:creationId xmlns:a16="http://schemas.microsoft.com/office/drawing/2014/main" id="{84ABC421-F7BC-4327-AE05-84461453ACD4}"/>
              </a:ext>
            </a:extLst>
          </p:cNvPr>
          <p:cNvSpPr txBox="1"/>
          <p:nvPr/>
        </p:nvSpPr>
        <p:spPr>
          <a:xfrm>
            <a:off x="12712682" y="759727"/>
            <a:ext cx="650052" cy="5262979"/>
          </a:xfrm>
          <a:prstGeom prst="rect">
            <a:avLst/>
          </a:prstGeom>
          <a:noFill/>
        </p:spPr>
        <p:txBody>
          <a:bodyPr wrap="square" rtlCol="0">
            <a:spAutoFit/>
          </a:bodyPr>
          <a:lstStyle/>
          <a:p>
            <a:endParaRPr lang="en-US" sz="1200" dirty="0">
              <a:solidFill>
                <a:schemeClr val="accent1"/>
              </a:solidFill>
            </a:endParaRP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pic>
        <p:nvPicPr>
          <p:cNvPr id="29" name="Picture 28">
            <a:extLst>
              <a:ext uri="{FF2B5EF4-FFF2-40B4-BE49-F238E27FC236}">
                <a16:creationId xmlns:a16="http://schemas.microsoft.com/office/drawing/2014/main" id="{903E8FFC-FCB1-4844-B273-BA54E8CF0F5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465089" y="6179127"/>
            <a:ext cx="2382024" cy="644935"/>
          </a:xfrm>
          <a:prstGeom prst="rect">
            <a:avLst/>
          </a:prstGeom>
        </p:spPr>
      </p:pic>
      <p:grpSp>
        <p:nvGrpSpPr>
          <p:cNvPr id="30" name="Group 29">
            <a:extLst>
              <a:ext uri="{FF2B5EF4-FFF2-40B4-BE49-F238E27FC236}">
                <a16:creationId xmlns:a16="http://schemas.microsoft.com/office/drawing/2014/main" id="{B0BD212E-61BC-42D5-901E-DC31C6B76356}"/>
              </a:ext>
            </a:extLst>
          </p:cNvPr>
          <p:cNvGrpSpPr/>
          <p:nvPr/>
        </p:nvGrpSpPr>
        <p:grpSpPr>
          <a:xfrm>
            <a:off x="28992" y="6493711"/>
            <a:ext cx="1354063" cy="274320"/>
            <a:chOff x="37011" y="6469091"/>
            <a:chExt cx="1354063" cy="274320"/>
          </a:xfrm>
        </p:grpSpPr>
        <p:sp>
          <p:nvSpPr>
            <p:cNvPr id="31" name="Action Button: Blank 30">
              <a:hlinkClick r:id="rId10" action="ppaction://hlinksldjump"/>
              <a:extLst>
                <a:ext uri="{FF2B5EF4-FFF2-40B4-BE49-F238E27FC236}">
                  <a16:creationId xmlns:a16="http://schemas.microsoft.com/office/drawing/2014/main" id="{7573767A-3F41-4B27-82D2-6D89AC1D22D8}"/>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32" name="Action Button: Go Back or Previous 31">
              <a:hlinkClick r:id="" action="ppaction://hlinkshowjump?jump=lastslideviewed" highlightClick="1"/>
              <a:extLst>
                <a:ext uri="{FF2B5EF4-FFF2-40B4-BE49-F238E27FC236}">
                  <a16:creationId xmlns:a16="http://schemas.microsoft.com/office/drawing/2014/main" id="{78330E49-0798-4CFC-98C6-9014C5E55936}"/>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70902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xEl>
                                              <p:pRg st="5" end="5"/>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6">
                                            <p:txEl>
                                              <p:pRg st="6" end="6"/>
                                            </p:txEl>
                                          </p:spTgt>
                                        </p:tgtEl>
                                        <p:attrNameLst>
                                          <p:attrName>style.visibility</p:attrName>
                                        </p:attrNameLst>
                                      </p:cBhvr>
                                      <p:to>
                                        <p:strVal val="visible"/>
                                      </p:to>
                                    </p:set>
                                  </p:childTnLst>
                                </p:cTn>
                              </p:par>
                              <p:par>
                                <p:cTn id="53" presetID="1" presetClass="exit" presetSubtype="0" fill="hold" grpId="1" nodeType="withEffect">
                                  <p:stCondLst>
                                    <p:cond delay="0"/>
                                  </p:stCondLst>
                                  <p:childTnLst>
                                    <p:set>
                                      <p:cBhvr>
                                        <p:cTn id="54" dur="1" fill="hold">
                                          <p:stCondLst>
                                            <p:cond delay="0"/>
                                          </p:stCondLst>
                                        </p:cTn>
                                        <p:tgtEl>
                                          <p:spTgt spid="20"/>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6">
                                            <p:txEl>
                                              <p:pRg st="18" end="18"/>
                                            </p:txEl>
                                          </p:spTgt>
                                        </p:tgtEl>
                                        <p:attrNameLst>
                                          <p:attrName>style.visibility</p:attrName>
                                        </p:attrNameLst>
                                      </p:cBhvr>
                                      <p:to>
                                        <p:strVal val="visible"/>
                                      </p:to>
                                    </p:set>
                                  </p:childTnLst>
                                </p:cTn>
                              </p:par>
                              <p:par>
                                <p:cTn id="69" presetID="1" presetClass="exit" presetSubtype="0" fill="hold" grpId="1" nodeType="withEffect">
                                  <p:stCondLst>
                                    <p:cond delay="0"/>
                                  </p:stCondLst>
                                  <p:childTnLst>
                                    <p:set>
                                      <p:cBhvr>
                                        <p:cTn id="70" dur="1" fill="hold">
                                          <p:stCondLst>
                                            <p:cond delay="0"/>
                                          </p:stCondLst>
                                        </p:cTn>
                                        <p:tgtEl>
                                          <p:spTgt spid="25"/>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26"/>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18"/>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28"/>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22"/>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23"/>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2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7">
                                            <p:txEl>
                                              <p:pRg st="2" end="2"/>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8">
                                            <p:txEl>
                                              <p:pRg st="1" end="1"/>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8">
                                            <p:txEl>
                                              <p:pRg st="2" end="2"/>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38">
                                            <p:txEl>
                                              <p:pRg st="3" end="3"/>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38">
                                            <p:txEl>
                                              <p:pRg st="4" end="4"/>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38">
                                            <p:txEl>
                                              <p:pRg st="5" end="5"/>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38">
                                            <p:txEl>
                                              <p:pRg st="6" end="6"/>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38">
                                            <p:txEl>
                                              <p:pRg st="7" end="7"/>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38">
                                            <p:txEl>
                                              <p:pRg st="8" end="8"/>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38">
                                            <p:txEl>
                                              <p:pRg st="9" end="9"/>
                                            </p:txEl>
                                          </p:spTgt>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38">
                                            <p:txEl>
                                              <p:pRg st="10" end="10"/>
                                            </p:txEl>
                                          </p:spTgt>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38">
                                            <p:txEl>
                                              <p:pRg st="11" end="11"/>
                                            </p:txEl>
                                          </p:spTgt>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38">
                                            <p:txEl>
                                              <p:pRg st="12" end="12"/>
                                            </p:txEl>
                                          </p:spTgt>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38">
                                            <p:txEl>
                                              <p:pRg st="13" end="13"/>
                                            </p:txEl>
                                          </p:spTgt>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38">
                                            <p:txEl>
                                              <p:pRg st="14" end="14"/>
                                            </p:txEl>
                                          </p:spTgt>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nodeType="clickEffect">
                                  <p:stCondLst>
                                    <p:cond delay="0"/>
                                  </p:stCondLst>
                                  <p:childTnLst>
                                    <p:set>
                                      <p:cBhvr>
                                        <p:cTn id="154" dur="1" fill="hold">
                                          <p:stCondLst>
                                            <p:cond delay="0"/>
                                          </p:stCondLst>
                                        </p:cTn>
                                        <p:tgtEl>
                                          <p:spTgt spid="38">
                                            <p:txEl>
                                              <p:pRg st="15" end="15"/>
                                            </p:txEl>
                                          </p:spTgt>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nodeType="clickEffect">
                                  <p:stCondLst>
                                    <p:cond delay="0"/>
                                  </p:stCondLst>
                                  <p:childTnLst>
                                    <p:set>
                                      <p:cBhvr>
                                        <p:cTn id="158" dur="1" fill="hold">
                                          <p:stCondLst>
                                            <p:cond delay="0"/>
                                          </p:stCondLst>
                                        </p:cTn>
                                        <p:tgtEl>
                                          <p:spTgt spid="38">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22739-B7C0-41E2-BAF6-222C299E3FC0}"/>
              </a:ext>
            </a:extLst>
          </p:cNvPr>
          <p:cNvSpPr>
            <a:spLocks noGrp="1"/>
          </p:cNvSpPr>
          <p:nvPr>
            <p:ph type="title"/>
          </p:nvPr>
        </p:nvSpPr>
        <p:spPr>
          <a:xfrm>
            <a:off x="447139" y="210522"/>
            <a:ext cx="6299126" cy="870857"/>
          </a:xfrm>
        </p:spPr>
        <p:txBody>
          <a:bodyPr/>
          <a:lstStyle/>
          <a:p>
            <a:r>
              <a:rPr lang="en-US" sz="3200" dirty="0"/>
              <a:t>The American Housing Survey (AHS)</a:t>
            </a:r>
          </a:p>
        </p:txBody>
      </p:sp>
      <p:sp>
        <p:nvSpPr>
          <p:cNvPr id="4" name="Content Placeholder 2">
            <a:extLst>
              <a:ext uri="{FF2B5EF4-FFF2-40B4-BE49-F238E27FC236}">
                <a16:creationId xmlns:a16="http://schemas.microsoft.com/office/drawing/2014/main" id="{73763777-8271-4447-A829-47406F73FFE6}"/>
              </a:ext>
            </a:extLst>
          </p:cNvPr>
          <p:cNvSpPr txBox="1">
            <a:spLocks/>
          </p:cNvSpPr>
          <p:nvPr/>
        </p:nvSpPr>
        <p:spPr>
          <a:xfrm>
            <a:off x="6096000" y="980389"/>
            <a:ext cx="5513211" cy="59183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latin typeface="Calibri" panose="020F0502020204030204" pitchFamily="34" charset="0"/>
                <a:cs typeface="Calibri" panose="020F0502020204030204" pitchFamily="34" charset="0"/>
              </a:rPr>
              <a:t>The wide range of </a:t>
            </a:r>
            <a:r>
              <a:rPr lang="en-US" sz="1500" b="1" i="1" dirty="0">
                <a:latin typeface="Calibri" panose="020F0502020204030204" pitchFamily="34" charset="0"/>
                <a:cs typeface="Calibri" panose="020F0502020204030204" pitchFamily="34" charset="0"/>
              </a:rPr>
              <a:t>core housing topics </a:t>
            </a:r>
            <a:r>
              <a:rPr lang="en-US" sz="1500" dirty="0">
                <a:latin typeface="Calibri" panose="020F0502020204030204" pitchFamily="34" charset="0"/>
                <a:cs typeface="Calibri" panose="020F0502020204030204" pitchFamily="34" charset="0"/>
              </a:rPr>
              <a:t>covered in the ACS include but are not limited to the following:</a:t>
            </a:r>
          </a:p>
          <a:p>
            <a:pPr lvl="1">
              <a:spcBef>
                <a:spcPts val="300"/>
              </a:spcBef>
            </a:pPr>
            <a:r>
              <a:rPr lang="en-US" sz="1500" dirty="0">
                <a:latin typeface="Calibri" panose="020F0502020204030204" pitchFamily="34" charset="0"/>
                <a:cs typeface="Calibri" panose="020F0502020204030204" pitchFamily="34" charset="0"/>
              </a:rPr>
              <a:t>size and composition of the nation's housing inventory</a:t>
            </a:r>
          </a:p>
          <a:p>
            <a:pPr lvl="1">
              <a:spcBef>
                <a:spcPts val="300"/>
              </a:spcBef>
            </a:pPr>
            <a:r>
              <a:rPr lang="en-US" sz="1500" dirty="0">
                <a:latin typeface="Calibri" panose="020F0502020204030204" pitchFamily="34" charset="0"/>
                <a:cs typeface="Calibri" panose="020F0502020204030204" pitchFamily="34" charset="0"/>
              </a:rPr>
              <a:t>vacancies</a:t>
            </a:r>
          </a:p>
          <a:p>
            <a:pPr lvl="1">
              <a:spcBef>
                <a:spcPts val="300"/>
              </a:spcBef>
            </a:pPr>
            <a:r>
              <a:rPr lang="en-US" sz="1500" dirty="0">
                <a:latin typeface="Calibri" panose="020F0502020204030204" pitchFamily="34" charset="0"/>
                <a:cs typeface="Calibri" panose="020F0502020204030204" pitchFamily="34" charset="0"/>
              </a:rPr>
              <a:t>owners and renters</a:t>
            </a:r>
          </a:p>
          <a:p>
            <a:pPr lvl="1">
              <a:spcBef>
                <a:spcPts val="300"/>
              </a:spcBef>
            </a:pPr>
            <a:r>
              <a:rPr lang="en-US" sz="1500" dirty="0">
                <a:latin typeface="Calibri" panose="020F0502020204030204" pitchFamily="34" charset="0"/>
                <a:cs typeface="Calibri" panose="020F0502020204030204" pitchFamily="34" charset="0"/>
              </a:rPr>
              <a:t>physical conditions of housing units</a:t>
            </a:r>
          </a:p>
          <a:p>
            <a:pPr lvl="1">
              <a:spcBef>
                <a:spcPts val="300"/>
              </a:spcBef>
            </a:pPr>
            <a:r>
              <a:rPr lang="en-US" sz="1500" dirty="0">
                <a:latin typeface="Calibri" panose="020F0502020204030204" pitchFamily="34" charset="0"/>
                <a:cs typeface="Calibri" panose="020F0502020204030204" pitchFamily="34" charset="0"/>
              </a:rPr>
              <a:t>equipment breakdowns</a:t>
            </a:r>
          </a:p>
          <a:p>
            <a:pPr lvl="1">
              <a:spcBef>
                <a:spcPts val="300"/>
              </a:spcBef>
            </a:pPr>
            <a:r>
              <a:rPr lang="en-US" sz="1500" dirty="0">
                <a:latin typeface="Calibri" panose="020F0502020204030204" pitchFamily="34" charset="0"/>
                <a:cs typeface="Calibri" panose="020F0502020204030204" pitchFamily="34" charset="0"/>
              </a:rPr>
              <a:t>characteristics of occupants</a:t>
            </a:r>
          </a:p>
          <a:p>
            <a:pPr lvl="1">
              <a:spcBef>
                <a:spcPts val="300"/>
              </a:spcBef>
            </a:pPr>
            <a:r>
              <a:rPr lang="en-US" sz="1500" dirty="0">
                <a:latin typeface="Calibri" panose="020F0502020204030204" pitchFamily="34" charset="0"/>
                <a:cs typeface="Calibri" panose="020F0502020204030204" pitchFamily="34" charset="0"/>
              </a:rPr>
              <a:t>housing and neighborhood quality</a:t>
            </a:r>
          </a:p>
          <a:p>
            <a:pPr lvl="1">
              <a:spcBef>
                <a:spcPts val="300"/>
              </a:spcBef>
            </a:pPr>
            <a:r>
              <a:rPr lang="en-US" sz="1500" dirty="0">
                <a:latin typeface="Calibri" panose="020F0502020204030204" pitchFamily="34" charset="0"/>
                <a:cs typeface="Calibri" panose="020F0502020204030204" pitchFamily="34" charset="0"/>
              </a:rPr>
              <a:t>mortgages and other housing costs</a:t>
            </a:r>
          </a:p>
          <a:p>
            <a:pPr lvl="1">
              <a:spcBef>
                <a:spcPts val="300"/>
              </a:spcBef>
            </a:pPr>
            <a:r>
              <a:rPr lang="en-US" sz="1500" dirty="0">
                <a:latin typeface="Calibri" panose="020F0502020204030204" pitchFamily="34" charset="0"/>
                <a:cs typeface="Calibri" panose="020F0502020204030204" pitchFamily="34" charset="0"/>
              </a:rPr>
              <a:t>fuel usage</a:t>
            </a:r>
          </a:p>
          <a:p>
            <a:pPr lvl="1">
              <a:spcBef>
                <a:spcPts val="300"/>
              </a:spcBef>
            </a:pPr>
            <a:r>
              <a:rPr lang="en-US" sz="1500" dirty="0">
                <a:latin typeface="Calibri" panose="020F0502020204030204" pitchFamily="34" charset="0"/>
                <a:cs typeface="Calibri" panose="020F0502020204030204" pitchFamily="34" charset="0"/>
              </a:rPr>
              <a:t>home improvements</a:t>
            </a:r>
          </a:p>
          <a:p>
            <a:pPr lvl="1">
              <a:spcBef>
                <a:spcPts val="300"/>
              </a:spcBef>
            </a:pPr>
            <a:r>
              <a:rPr lang="en-US" sz="1500" dirty="0">
                <a:latin typeface="Calibri" panose="020F0502020204030204" pitchFamily="34" charset="0"/>
                <a:cs typeface="Calibri" panose="020F0502020204030204" pitchFamily="34" charset="0"/>
              </a:rPr>
              <a:t>persons eligible for and beneficiaries of assisted housing</a:t>
            </a:r>
          </a:p>
          <a:p>
            <a:pPr lvl="1">
              <a:spcBef>
                <a:spcPts val="300"/>
              </a:spcBef>
            </a:pPr>
            <a:r>
              <a:rPr lang="en-US" sz="1500" dirty="0">
                <a:latin typeface="Calibri" panose="020F0502020204030204" pitchFamily="34" charset="0"/>
                <a:cs typeface="Calibri" panose="020F0502020204030204" pitchFamily="34" charset="0"/>
              </a:rPr>
              <a:t>characteristics of recent movers</a:t>
            </a:r>
          </a:p>
          <a:p>
            <a:pPr lvl="1">
              <a:spcBef>
                <a:spcPts val="300"/>
              </a:spcBef>
            </a:pPr>
            <a:r>
              <a:rPr lang="en-US" sz="1500" dirty="0">
                <a:latin typeface="Calibri" panose="020F0502020204030204" pitchFamily="34" charset="0"/>
                <a:cs typeface="Calibri" panose="020F0502020204030204" pitchFamily="34" charset="0"/>
              </a:rPr>
              <a:t>home values.</a:t>
            </a:r>
          </a:p>
          <a:p>
            <a:pPr>
              <a:spcBef>
                <a:spcPts val="300"/>
              </a:spcBef>
            </a:pPr>
            <a:r>
              <a:rPr lang="en-US" sz="1500" b="1" dirty="0">
                <a:latin typeface="Calibri" panose="020F0502020204030204" pitchFamily="34" charset="0"/>
                <a:cs typeface="Calibri" panose="020F0502020204030204" pitchFamily="34" charset="0"/>
              </a:rPr>
              <a:t>How AHS was Used</a:t>
            </a:r>
          </a:p>
          <a:p>
            <a:pPr lvl="1">
              <a:spcBef>
                <a:spcPts val="300"/>
              </a:spcBef>
            </a:pPr>
            <a:r>
              <a:rPr lang="en-US" sz="1500" dirty="0">
                <a:latin typeface="Calibri" panose="020F0502020204030204" pitchFamily="34" charset="0"/>
                <a:cs typeface="Calibri" panose="020F0502020204030204" pitchFamily="34" charset="0"/>
              </a:rPr>
              <a:t>We mainly used the national data from the AHS, as much of the Portland data were suppressed due to small sample size.</a:t>
            </a:r>
          </a:p>
          <a:p>
            <a:pPr>
              <a:spcBef>
                <a:spcPts val="300"/>
              </a:spcBef>
            </a:pPr>
            <a:r>
              <a:rPr lang="en-US" sz="1500" b="1" dirty="0">
                <a:latin typeface="Calibri" panose="020F0502020204030204" pitchFamily="34" charset="0"/>
                <a:cs typeface="Calibri" panose="020F0502020204030204" pitchFamily="34" charset="0"/>
              </a:rPr>
              <a:t>Access the AHS: </a:t>
            </a:r>
            <a:r>
              <a:rPr lang="en-US" sz="1500" dirty="0">
                <a:latin typeface="Calibri" panose="020F0502020204030204" pitchFamily="34" charset="0"/>
                <a:cs typeface="Calibri" panose="020F0502020204030204" pitchFamily="34" charset="0"/>
              </a:rPr>
              <a:t>Data available as a </a:t>
            </a:r>
            <a:r>
              <a:rPr lang="en-US" sz="1500" dirty="0">
                <a:latin typeface="Calibri" panose="020F0502020204030204" pitchFamily="34" charset="0"/>
                <a:cs typeface="Calibri" panose="020F0502020204030204" pitchFamily="34" charset="0"/>
                <a:hlinkClick r:id="rId4"/>
              </a:rPr>
              <a:t>public use sample</a:t>
            </a:r>
            <a:r>
              <a:rPr lang="en-US" sz="1500" dirty="0">
                <a:latin typeface="Calibri" panose="020F0502020204030204" pitchFamily="34" charset="0"/>
                <a:cs typeface="Calibri" panose="020F0502020204030204" pitchFamily="34" charset="0"/>
              </a:rPr>
              <a:t> or created </a:t>
            </a:r>
            <a:r>
              <a:rPr lang="en-US" sz="1500" dirty="0">
                <a:latin typeface="Calibri" panose="020F0502020204030204" pitchFamily="34" charset="0"/>
                <a:cs typeface="Calibri" panose="020F0502020204030204" pitchFamily="34" charset="0"/>
                <a:hlinkClick r:id="" action="ppaction://noaction"/>
              </a:rPr>
              <a:t>using</a:t>
            </a:r>
            <a:r>
              <a:rPr lang="en-US" sz="1500" dirty="0">
                <a:latin typeface="Calibri" panose="020F0502020204030204" pitchFamily="34" charset="0"/>
                <a:cs typeface="Calibri" panose="020F0502020204030204" pitchFamily="34" charset="0"/>
              </a:rPr>
              <a:t> the </a:t>
            </a:r>
            <a:r>
              <a:rPr lang="en-US" sz="1500" dirty="0">
                <a:latin typeface="Calibri" panose="020F0502020204030204" pitchFamily="34" charset="0"/>
                <a:cs typeface="Calibri" panose="020F0502020204030204" pitchFamily="34" charset="0"/>
                <a:hlinkClick r:id="rId5"/>
              </a:rPr>
              <a:t>ACS Table Maker</a:t>
            </a:r>
            <a:r>
              <a:rPr lang="en-US" sz="1500" dirty="0">
                <a:latin typeface="Calibri" panose="020F0502020204030204" pitchFamily="34" charset="0"/>
                <a:cs typeface="Calibri" panose="020F0502020204030204" pitchFamily="34" charset="0"/>
              </a:rPr>
              <a:t>.</a:t>
            </a:r>
          </a:p>
          <a:p>
            <a:pPr>
              <a:spcBef>
                <a:spcPts val="300"/>
              </a:spcBef>
            </a:pPr>
            <a:r>
              <a:rPr lang="en-US" sz="1500" b="1" dirty="0">
                <a:latin typeface="Calibri" panose="020F0502020204030204" pitchFamily="34" charset="0"/>
                <a:cs typeface="Calibri" panose="020F0502020204030204" pitchFamily="34" charset="0"/>
                <a:hlinkClick r:id="" action="ppaction://noaction"/>
              </a:rPr>
              <a:t>Back to Housing</a:t>
            </a:r>
            <a:endParaRPr lang="en-US" sz="1500" b="1" dirty="0">
              <a:latin typeface="Calibri" panose="020F0502020204030204" pitchFamily="34" charset="0"/>
              <a:cs typeface="Calibri" panose="020F0502020204030204" pitchFamily="34" charset="0"/>
            </a:endParaRPr>
          </a:p>
          <a:p>
            <a:pPr marL="457200" lvl="1" indent="0">
              <a:spcBef>
                <a:spcPts val="300"/>
              </a:spcBef>
              <a:buNone/>
            </a:pPr>
            <a:endParaRPr lang="en-US" dirty="0"/>
          </a:p>
          <a:p>
            <a:endParaRPr lang="en-US" dirty="0"/>
          </a:p>
          <a:p>
            <a:endParaRPr lang="en-US" dirty="0"/>
          </a:p>
          <a:p>
            <a:endParaRPr lang="en-US" dirty="0"/>
          </a:p>
        </p:txBody>
      </p:sp>
      <p:sp>
        <p:nvSpPr>
          <p:cNvPr id="7" name="Content Placeholder 2">
            <a:extLst>
              <a:ext uri="{FF2B5EF4-FFF2-40B4-BE49-F238E27FC236}">
                <a16:creationId xmlns:a16="http://schemas.microsoft.com/office/drawing/2014/main" id="{897A4B4D-62AC-46CF-BB30-ABEA0FC3FE59}"/>
              </a:ext>
            </a:extLst>
          </p:cNvPr>
          <p:cNvSpPr>
            <a:spLocks noGrp="1"/>
          </p:cNvSpPr>
          <p:nvPr>
            <p:ph type="body" idx="1"/>
          </p:nvPr>
        </p:nvSpPr>
        <p:spPr>
          <a:xfrm>
            <a:off x="328907" y="788971"/>
            <a:ext cx="5240667" cy="5513858"/>
          </a:xfrm>
        </p:spPr>
        <p:txBody>
          <a:bodyPr>
            <a:normAutofit/>
          </a:bodyPr>
          <a:lstStyle/>
          <a:p>
            <a:r>
              <a:rPr lang="en-US" sz="1500" dirty="0">
                <a:hlinkClick r:id="rId6"/>
              </a:rPr>
              <a:t>The American Housing Survey </a:t>
            </a:r>
            <a:r>
              <a:rPr lang="en-US" sz="1500" dirty="0"/>
              <a:t>(AHS) is sponsored by the Department of Housing and Urban Development (HUD) and conducted by the U.S. Census Bureau. The survey has been the most comprehensive national housing survey in the United States since its inception in 1973.</a:t>
            </a:r>
          </a:p>
          <a:p>
            <a:r>
              <a:rPr lang="en-US" sz="1500" dirty="0"/>
              <a:t>The AHS is a longitudinal housing unit survey conducted biennially in odd-numbered years, with samples redrawn in 1985 and 2015.</a:t>
            </a:r>
          </a:p>
          <a:p>
            <a:r>
              <a:rPr lang="en-US" sz="1500" dirty="0"/>
              <a:t>It provides up-to-date information about the size, composition, quality and cost of housing in the United States and major metropolitan areas and measures changes in our housing stock as it ages. </a:t>
            </a:r>
          </a:p>
          <a:p>
            <a:r>
              <a:rPr lang="en-US" sz="1500" dirty="0"/>
              <a:t>Returning to the same housing units every other year to gather data until a new sample of housing units is drawn, the AHS allows users the unique opportunity to analyze housing and household changes over time.</a:t>
            </a:r>
          </a:p>
          <a:p>
            <a:r>
              <a:rPr lang="en-US" sz="1500" dirty="0"/>
              <a:t>The survey’s principal coverage is of the 15 largest metropolitan areas in the United States. Portland is not one of the top 15 but data are available for 2019, 2015, and 2011.</a:t>
            </a:r>
          </a:p>
          <a:p>
            <a:r>
              <a:rPr lang="en-US" sz="1500" dirty="0"/>
              <a:t>The AHS has a relatively small sample size, 117,422 units for the nation and only about 3,000 per metropolitan area. Many of the fields for the Portland data are suppressed due to insufficient sample size.</a:t>
            </a:r>
          </a:p>
          <a:p>
            <a:endParaRPr lang="en-US" dirty="0"/>
          </a:p>
          <a:p>
            <a:endParaRPr lang="en-US" dirty="0"/>
          </a:p>
        </p:txBody>
      </p:sp>
      <p:sp>
        <p:nvSpPr>
          <p:cNvPr id="3" name="Slide Number Placeholder 2">
            <a:extLst>
              <a:ext uri="{FF2B5EF4-FFF2-40B4-BE49-F238E27FC236}">
                <a16:creationId xmlns:a16="http://schemas.microsoft.com/office/drawing/2014/main" id="{B6732A17-AEE0-4FE8-B6F7-863D54E1AF1C}"/>
              </a:ext>
            </a:extLst>
          </p:cNvPr>
          <p:cNvSpPr>
            <a:spLocks noGrp="1"/>
          </p:cNvSpPr>
          <p:nvPr>
            <p:ph type="sldNum" sz="quarter" idx="10"/>
          </p:nvPr>
        </p:nvSpPr>
        <p:spPr>
          <a:xfrm>
            <a:off x="11724880" y="-7995"/>
            <a:ext cx="467120"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rgbClr val="714B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D94638-C64A-4DDE-B054-01DFA9B82032}" type="slidenum">
              <a:rPr lang="en-US" smtClean="0"/>
              <a:pPr/>
              <a:t>52</a:t>
            </a:fld>
            <a:endParaRPr lang="en-US"/>
          </a:p>
        </p:txBody>
      </p:sp>
      <p:sp>
        <p:nvSpPr>
          <p:cNvPr id="15" name="TextBox 14">
            <a:extLst>
              <a:ext uri="{FF2B5EF4-FFF2-40B4-BE49-F238E27FC236}">
                <a16:creationId xmlns:a16="http://schemas.microsoft.com/office/drawing/2014/main" id="{72676260-6CDC-4E64-9B9A-F8B1184EF026}"/>
              </a:ext>
            </a:extLst>
          </p:cNvPr>
          <p:cNvSpPr txBox="1"/>
          <p:nvPr/>
        </p:nvSpPr>
        <p:spPr>
          <a:xfrm>
            <a:off x="12552381" y="482931"/>
            <a:ext cx="650052" cy="646331"/>
          </a:xfrm>
          <a:prstGeom prst="rect">
            <a:avLst/>
          </a:prstGeom>
          <a:noFill/>
        </p:spPr>
        <p:txBody>
          <a:bodyPr wrap="square" rtlCol="0">
            <a:spAutoFit/>
          </a:bodyPr>
          <a:lstStyle/>
          <a:p>
            <a:r>
              <a:rPr lang="en-US" dirty="0">
                <a:solidFill>
                  <a:schemeClr val="accent1"/>
                </a:solidFill>
              </a:rPr>
              <a:t>O</a:t>
            </a:r>
          </a:p>
          <a:p>
            <a:r>
              <a:rPr lang="en-US" dirty="0">
                <a:solidFill>
                  <a:schemeClr val="accent1"/>
                </a:solidFill>
              </a:rPr>
              <a:t>O</a:t>
            </a:r>
          </a:p>
        </p:txBody>
      </p:sp>
      <p:sp>
        <p:nvSpPr>
          <p:cNvPr id="16" name="TextBox 15">
            <a:extLst>
              <a:ext uri="{FF2B5EF4-FFF2-40B4-BE49-F238E27FC236}">
                <a16:creationId xmlns:a16="http://schemas.microsoft.com/office/drawing/2014/main" id="{1612EC55-DDC4-47B6-99AD-AB79ABF927B5}"/>
              </a:ext>
            </a:extLst>
          </p:cNvPr>
          <p:cNvSpPr txBox="1"/>
          <p:nvPr/>
        </p:nvSpPr>
        <p:spPr>
          <a:xfrm>
            <a:off x="12606356" y="1216439"/>
            <a:ext cx="650052" cy="4524315"/>
          </a:xfrm>
          <a:prstGeom prst="rect">
            <a:avLst/>
          </a:prstGeom>
          <a:noFill/>
        </p:spPr>
        <p:txBody>
          <a:bodyPr wrap="square" rtlCol="0">
            <a:spAutoFit/>
          </a:bodyPr>
          <a:lstStyle/>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pic>
        <p:nvPicPr>
          <p:cNvPr id="13" name="Picture 12">
            <a:extLst>
              <a:ext uri="{FF2B5EF4-FFF2-40B4-BE49-F238E27FC236}">
                <a16:creationId xmlns:a16="http://schemas.microsoft.com/office/drawing/2014/main" id="{AD28F4F5-66C7-4B62-AAE3-EA31D963541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436097" y="6207012"/>
            <a:ext cx="2382024" cy="644935"/>
          </a:xfrm>
          <a:prstGeom prst="rect">
            <a:avLst/>
          </a:prstGeom>
        </p:spPr>
      </p:pic>
      <p:grpSp>
        <p:nvGrpSpPr>
          <p:cNvPr id="14" name="Group 13">
            <a:extLst>
              <a:ext uri="{FF2B5EF4-FFF2-40B4-BE49-F238E27FC236}">
                <a16:creationId xmlns:a16="http://schemas.microsoft.com/office/drawing/2014/main" id="{03968C34-2206-48A1-8E91-7F36877CD723}"/>
              </a:ext>
            </a:extLst>
          </p:cNvPr>
          <p:cNvGrpSpPr/>
          <p:nvPr/>
        </p:nvGrpSpPr>
        <p:grpSpPr>
          <a:xfrm>
            <a:off x="0" y="6521596"/>
            <a:ext cx="1354063" cy="274320"/>
            <a:chOff x="37011" y="6469091"/>
            <a:chExt cx="1354063" cy="274320"/>
          </a:xfrm>
        </p:grpSpPr>
        <p:sp>
          <p:nvSpPr>
            <p:cNvPr id="21" name="Action Button: Blank 20">
              <a:hlinkClick r:id="rId8" action="ppaction://hlinksldjump"/>
              <a:extLst>
                <a:ext uri="{FF2B5EF4-FFF2-40B4-BE49-F238E27FC236}">
                  <a16:creationId xmlns:a16="http://schemas.microsoft.com/office/drawing/2014/main" id="{4CBA57EE-6875-43F8-9AF3-9F76C38BDD65}"/>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22" name="Action Button: Go Back or Previous 21">
              <a:hlinkClick r:id="" action="ppaction://hlinkshowjump?jump=lastslideviewed" highlightClick="1"/>
              <a:extLst>
                <a:ext uri="{FF2B5EF4-FFF2-40B4-BE49-F238E27FC236}">
                  <a16:creationId xmlns:a16="http://schemas.microsoft.com/office/drawing/2014/main" id="{02EAA8F1-410B-4200-9CBE-8BC4F83CDAFE}"/>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66977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7" end="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xEl>
                                              <p:pRg st="9" end="9"/>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
                                            <p:txEl>
                                              <p:pRg st="10" end="1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
                                            <p:txEl>
                                              <p:pRg st="11" end="11"/>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
                                            <p:txEl>
                                              <p:pRg st="12" end="12"/>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
                                            <p:txEl>
                                              <p:pRg st="14" end="14"/>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16">
                                            <p:txEl>
                                              <p:pRg st="8" end="8"/>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16">
                                            <p:txEl>
                                              <p:pRg st="9" end="9"/>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16">
                                            <p:txEl>
                                              <p:pRg st="10" end="10"/>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16">
                                            <p:txEl>
                                              <p:pRg st="11" end="11"/>
                                            </p:txEl>
                                          </p:spTgt>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16">
                                            <p:txEl>
                                              <p:pRg st="12" end="12"/>
                                            </p:txEl>
                                          </p:spTgt>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1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92C4BD-A91E-450E-80F8-17D27A017992}"/>
              </a:ext>
            </a:extLst>
          </p:cNvPr>
          <p:cNvPicPr>
            <a:picLocks noChangeAspect="1"/>
          </p:cNvPicPr>
          <p:nvPr/>
        </p:nvPicPr>
        <p:blipFill>
          <a:blip r:embed="rId4"/>
          <a:stretch>
            <a:fillRect/>
          </a:stretch>
        </p:blipFill>
        <p:spPr>
          <a:xfrm>
            <a:off x="4975600" y="102637"/>
            <a:ext cx="3378822" cy="4892602"/>
          </a:xfrm>
          <a:prstGeom prst="rect">
            <a:avLst/>
          </a:prstGeom>
        </p:spPr>
      </p:pic>
      <p:sp>
        <p:nvSpPr>
          <p:cNvPr id="3" name="Content Placeholder 2">
            <a:extLst>
              <a:ext uri="{FF2B5EF4-FFF2-40B4-BE49-F238E27FC236}">
                <a16:creationId xmlns:a16="http://schemas.microsoft.com/office/drawing/2014/main" id="{F3BB2461-FE2C-4125-B53B-9B19254B44D1}"/>
              </a:ext>
            </a:extLst>
          </p:cNvPr>
          <p:cNvSpPr>
            <a:spLocks noGrp="1"/>
          </p:cNvSpPr>
          <p:nvPr>
            <p:ph idx="1"/>
          </p:nvPr>
        </p:nvSpPr>
        <p:spPr>
          <a:xfrm>
            <a:off x="352640" y="903166"/>
            <a:ext cx="4622960" cy="5237095"/>
          </a:xfrm>
        </p:spPr>
        <p:txBody>
          <a:bodyPr>
            <a:noAutofit/>
          </a:bodyPr>
          <a:lstStyle/>
          <a:p>
            <a:pPr>
              <a:spcBef>
                <a:spcPts val="600"/>
              </a:spcBef>
            </a:pPr>
            <a:r>
              <a:rPr lang="en-US" sz="1600" dirty="0"/>
              <a:t>When we discuss our city, Portland, we often speculate about how it is similar or differs from our neighbor to the north, Seattle. We decided to extend the comparison of Portland with other cities about the same size. </a:t>
            </a:r>
          </a:p>
          <a:p>
            <a:pPr>
              <a:spcBef>
                <a:spcPts val="600"/>
              </a:spcBef>
            </a:pPr>
            <a:r>
              <a:rPr lang="en-US" sz="1600" dirty="0"/>
              <a:t>However, members of the team also wanted to include Austin, Oakland, and Minneapolis, cities that readers might be familiar with, or cities often compared to Portland.</a:t>
            </a:r>
          </a:p>
          <a:p>
            <a:pPr>
              <a:spcBef>
                <a:spcPts val="600"/>
              </a:spcBef>
            </a:pPr>
            <a:r>
              <a:rPr lang="en-US" sz="1600" dirty="0"/>
              <a:t>Here is a list of the 20 comparison cities, 10 larger and 10 smaller, ordered by their population.</a:t>
            </a:r>
          </a:p>
          <a:p>
            <a:pPr>
              <a:spcBef>
                <a:spcPts val="600"/>
              </a:spcBef>
            </a:pPr>
            <a:r>
              <a:rPr lang="en-US" sz="1600" dirty="0"/>
              <a:t>As an example of how we used the comparisons, here is a chart that shows, for each of the comparison cities and Portland, the city’s  proportion of the metropolitan area population.</a:t>
            </a:r>
          </a:p>
          <a:p>
            <a:pPr>
              <a:spcBef>
                <a:spcPts val="600"/>
              </a:spcBef>
            </a:pPr>
            <a:r>
              <a:rPr lang="en-US" sz="1600" dirty="0"/>
              <a:t>Portland is in the middle of the pack, compared to the Portland – Vancouver – Hillsboro Metropolitan Statistical Area (MSA).</a:t>
            </a:r>
          </a:p>
          <a:p>
            <a:pPr>
              <a:spcBef>
                <a:spcPts val="600"/>
              </a:spcBef>
            </a:pPr>
            <a:r>
              <a:rPr lang="en-US" sz="1600" dirty="0"/>
              <a:t>By comparison, El Paso contains over 80% of the population in the El Paso MSA and Oakland only about 10% of the San Francisco – Oakland – Berkeley MSA.21</a:t>
            </a:r>
          </a:p>
          <a:p>
            <a:pPr>
              <a:spcBef>
                <a:spcPts val="600"/>
              </a:spcBef>
            </a:pPr>
            <a:endParaRPr lang="en-US" sz="1600" dirty="0"/>
          </a:p>
        </p:txBody>
      </p:sp>
      <p:sp>
        <p:nvSpPr>
          <p:cNvPr id="2" name="Title 1">
            <a:extLst>
              <a:ext uri="{FF2B5EF4-FFF2-40B4-BE49-F238E27FC236}">
                <a16:creationId xmlns:a16="http://schemas.microsoft.com/office/drawing/2014/main" id="{34C44798-1965-4949-9D95-FEB46CC81F56}"/>
              </a:ext>
            </a:extLst>
          </p:cNvPr>
          <p:cNvSpPr>
            <a:spLocks noGrp="1"/>
          </p:cNvSpPr>
          <p:nvPr>
            <p:ph type="title"/>
          </p:nvPr>
        </p:nvSpPr>
        <p:spPr>
          <a:xfrm>
            <a:off x="357051" y="169818"/>
            <a:ext cx="4302035" cy="770708"/>
          </a:xfrm>
        </p:spPr>
        <p:txBody>
          <a:bodyPr/>
          <a:lstStyle/>
          <a:p>
            <a:r>
              <a:rPr lang="en-US" sz="3200" dirty="0"/>
              <a:t>Comparison Cities</a:t>
            </a:r>
          </a:p>
        </p:txBody>
      </p:sp>
      <p:pic>
        <p:nvPicPr>
          <p:cNvPr id="5" name="Picture 4">
            <a:extLst>
              <a:ext uri="{FF2B5EF4-FFF2-40B4-BE49-F238E27FC236}">
                <a16:creationId xmlns:a16="http://schemas.microsoft.com/office/drawing/2014/main" id="{054D0555-D754-43D5-849E-D5EB7CF4738B}"/>
              </a:ext>
            </a:extLst>
          </p:cNvPr>
          <p:cNvPicPr>
            <a:picLocks noChangeAspect="1"/>
          </p:cNvPicPr>
          <p:nvPr/>
        </p:nvPicPr>
        <p:blipFill>
          <a:blip r:embed="rId5"/>
          <a:stretch>
            <a:fillRect/>
          </a:stretch>
        </p:blipFill>
        <p:spPr>
          <a:xfrm>
            <a:off x="4975600" y="102637"/>
            <a:ext cx="3212413" cy="6491892"/>
          </a:xfrm>
          <a:prstGeom prst="rect">
            <a:avLst/>
          </a:prstGeom>
        </p:spPr>
      </p:pic>
      <p:pic>
        <p:nvPicPr>
          <p:cNvPr id="6" name="Picture 5">
            <a:extLst>
              <a:ext uri="{FF2B5EF4-FFF2-40B4-BE49-F238E27FC236}">
                <a16:creationId xmlns:a16="http://schemas.microsoft.com/office/drawing/2014/main" id="{349EFD88-3DF8-4360-BBE6-0673FE3270BB}"/>
              </a:ext>
            </a:extLst>
          </p:cNvPr>
          <p:cNvPicPr>
            <a:picLocks noChangeAspect="1"/>
          </p:cNvPicPr>
          <p:nvPr/>
        </p:nvPicPr>
        <p:blipFill>
          <a:blip r:embed="rId6"/>
          <a:stretch>
            <a:fillRect/>
          </a:stretch>
        </p:blipFill>
        <p:spPr>
          <a:xfrm>
            <a:off x="4975600" y="102637"/>
            <a:ext cx="5895975" cy="6468295"/>
          </a:xfrm>
          <a:prstGeom prst="rect">
            <a:avLst/>
          </a:prstGeom>
        </p:spPr>
      </p:pic>
      <p:sp>
        <p:nvSpPr>
          <p:cNvPr id="7" name="Arrow: Right 6">
            <a:extLst>
              <a:ext uri="{FF2B5EF4-FFF2-40B4-BE49-F238E27FC236}">
                <a16:creationId xmlns:a16="http://schemas.microsoft.com/office/drawing/2014/main" id="{DE226F87-7BA8-47E3-AE45-58DEFFC3EDE3}"/>
              </a:ext>
            </a:extLst>
          </p:cNvPr>
          <p:cNvSpPr/>
          <p:nvPr/>
        </p:nvSpPr>
        <p:spPr>
          <a:xfrm>
            <a:off x="5579390" y="3370881"/>
            <a:ext cx="395207" cy="193729"/>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Arrow: Right 7">
            <a:extLst>
              <a:ext uri="{FF2B5EF4-FFF2-40B4-BE49-F238E27FC236}">
                <a16:creationId xmlns:a16="http://schemas.microsoft.com/office/drawing/2014/main" id="{FE03E324-CC95-4A08-9D1F-DD04F59389B1}"/>
              </a:ext>
            </a:extLst>
          </p:cNvPr>
          <p:cNvSpPr/>
          <p:nvPr/>
        </p:nvSpPr>
        <p:spPr>
          <a:xfrm>
            <a:off x="5780867" y="1121044"/>
            <a:ext cx="395207" cy="193729"/>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Arrow: Right 8">
            <a:extLst>
              <a:ext uri="{FF2B5EF4-FFF2-40B4-BE49-F238E27FC236}">
                <a16:creationId xmlns:a16="http://schemas.microsoft.com/office/drawing/2014/main" id="{CAA95191-4CC8-46B1-BF8B-45B5F462861B}"/>
              </a:ext>
            </a:extLst>
          </p:cNvPr>
          <p:cNvSpPr/>
          <p:nvPr/>
        </p:nvSpPr>
        <p:spPr>
          <a:xfrm>
            <a:off x="5579390" y="6140261"/>
            <a:ext cx="395207" cy="193729"/>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E1ECAABF-7D28-4B73-A4EE-FC758AA549B1}"/>
              </a:ext>
            </a:extLst>
          </p:cNvPr>
          <p:cNvSpPr txBox="1"/>
          <p:nvPr/>
        </p:nvSpPr>
        <p:spPr>
          <a:xfrm>
            <a:off x="11582179" y="859972"/>
            <a:ext cx="299258" cy="492443"/>
          </a:xfrm>
          <a:prstGeom prst="rect">
            <a:avLst/>
          </a:prstGeom>
          <a:noFill/>
        </p:spPr>
        <p:txBody>
          <a:bodyPr wrap="square" rtlCol="0">
            <a:spAutoFit/>
          </a:bodyPr>
          <a:lstStyle/>
          <a:p>
            <a:endParaRPr lang="en-US" sz="800" dirty="0"/>
          </a:p>
          <a:p>
            <a:endParaRPr lang="en-US" dirty="0"/>
          </a:p>
        </p:txBody>
      </p:sp>
      <p:sp>
        <p:nvSpPr>
          <p:cNvPr id="30" name="TextBox 29">
            <a:extLst>
              <a:ext uri="{FF2B5EF4-FFF2-40B4-BE49-F238E27FC236}">
                <a16:creationId xmlns:a16="http://schemas.microsoft.com/office/drawing/2014/main" id="{D3D79E0D-AC76-4FFC-8E1A-3BA4A7B9E68E}"/>
              </a:ext>
            </a:extLst>
          </p:cNvPr>
          <p:cNvSpPr txBox="1"/>
          <p:nvPr/>
        </p:nvSpPr>
        <p:spPr>
          <a:xfrm>
            <a:off x="11734579" y="1012372"/>
            <a:ext cx="299258" cy="492443"/>
          </a:xfrm>
          <a:prstGeom prst="rect">
            <a:avLst/>
          </a:prstGeom>
          <a:noFill/>
        </p:spPr>
        <p:txBody>
          <a:bodyPr wrap="square" rtlCol="0">
            <a:spAutoFit/>
          </a:bodyPr>
          <a:lstStyle/>
          <a:p>
            <a:endParaRPr lang="en-US" sz="800" dirty="0"/>
          </a:p>
          <a:p>
            <a:endParaRPr lang="en-US" dirty="0"/>
          </a:p>
        </p:txBody>
      </p:sp>
      <p:sp>
        <p:nvSpPr>
          <p:cNvPr id="24" name="TextBox 23">
            <a:extLst>
              <a:ext uri="{FF2B5EF4-FFF2-40B4-BE49-F238E27FC236}">
                <a16:creationId xmlns:a16="http://schemas.microsoft.com/office/drawing/2014/main" id="{A8CE2050-28D1-4EDE-8BCC-B053966F104E}"/>
              </a:ext>
            </a:extLst>
          </p:cNvPr>
          <p:cNvSpPr txBox="1"/>
          <p:nvPr/>
        </p:nvSpPr>
        <p:spPr>
          <a:xfrm>
            <a:off x="12571815" y="890223"/>
            <a:ext cx="650052" cy="5262979"/>
          </a:xfrm>
          <a:prstGeom prst="rect">
            <a:avLst/>
          </a:prstGeom>
          <a:noFill/>
        </p:spPr>
        <p:txBody>
          <a:bodyPr wrap="square" rtlCol="0">
            <a:spAutoFit/>
          </a:bodyPr>
          <a:lstStyle/>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grpSp>
        <p:nvGrpSpPr>
          <p:cNvPr id="33" name="Group 32">
            <a:extLst>
              <a:ext uri="{FF2B5EF4-FFF2-40B4-BE49-F238E27FC236}">
                <a16:creationId xmlns:a16="http://schemas.microsoft.com/office/drawing/2014/main" id="{39BFA1EE-8223-41A4-873C-9706241303D8}"/>
              </a:ext>
            </a:extLst>
          </p:cNvPr>
          <p:cNvGrpSpPr/>
          <p:nvPr/>
        </p:nvGrpSpPr>
        <p:grpSpPr>
          <a:xfrm>
            <a:off x="6096000" y="7211732"/>
            <a:ext cx="3021810" cy="774507"/>
            <a:chOff x="1953790" y="7223102"/>
            <a:chExt cx="3021810" cy="774507"/>
          </a:xfrm>
        </p:grpSpPr>
        <p:sp>
          <p:nvSpPr>
            <p:cNvPr id="25" name="TextBox 24">
              <a:extLst>
                <a:ext uri="{FF2B5EF4-FFF2-40B4-BE49-F238E27FC236}">
                  <a16:creationId xmlns:a16="http://schemas.microsoft.com/office/drawing/2014/main" id="{A4319889-066F-4550-8C0D-759AD26954C3}"/>
                </a:ext>
              </a:extLst>
            </p:cNvPr>
            <p:cNvSpPr txBox="1"/>
            <p:nvPr/>
          </p:nvSpPr>
          <p:spPr>
            <a:xfrm>
              <a:off x="1953790" y="7223102"/>
              <a:ext cx="3021810" cy="774507"/>
            </a:xfrm>
            <a:prstGeom prst="rect">
              <a:avLst/>
            </a:prstGeom>
            <a:solidFill>
              <a:schemeClr val="accent5">
                <a:lumMod val="40000"/>
                <a:lumOff val="60000"/>
              </a:schemeClr>
            </a:solidFill>
            <a:ln>
              <a:solidFill>
                <a:schemeClr val="accent5">
                  <a:lumMod val="75000"/>
                </a:schemeClr>
              </a:solidFill>
            </a:ln>
          </p:spPr>
          <p:txBody>
            <a:bodyPr wrap="square" rtlCol="0">
              <a:spAutoFit/>
            </a:bodyPr>
            <a:lstStyle/>
            <a:p>
              <a:pPr>
                <a:lnSpc>
                  <a:spcPts val="1800"/>
                </a:lnSpc>
              </a:pPr>
              <a:r>
                <a:rPr lang="en-US" sz="1400" dirty="0">
                  <a:solidFill>
                    <a:schemeClr val="accent5">
                      <a:lumMod val="50000"/>
                    </a:schemeClr>
                  </a:solidFill>
                </a:rPr>
                <a:t>Use                to go back to the page you were reading or     </a:t>
              </a:r>
              <a:r>
                <a:rPr lang="en-US" sz="1400" b="1" dirty="0">
                  <a:solidFill>
                    <a:schemeClr val="accent5">
                      <a:lumMod val="50000"/>
                    </a:schemeClr>
                  </a:solidFill>
                </a:rPr>
                <a:t>        </a:t>
              </a:r>
              <a:r>
                <a:rPr lang="en-US" sz="1400" dirty="0">
                  <a:solidFill>
                    <a:schemeClr val="accent5">
                      <a:lumMod val="50000"/>
                    </a:schemeClr>
                  </a:solidFill>
                </a:rPr>
                <a:t>   to go to the table of contents for Population.</a:t>
              </a:r>
            </a:p>
          </p:txBody>
        </p:sp>
        <p:pic>
          <p:nvPicPr>
            <p:cNvPr id="26" name="Picture 25">
              <a:extLst>
                <a:ext uri="{FF2B5EF4-FFF2-40B4-BE49-F238E27FC236}">
                  <a16:creationId xmlns:a16="http://schemas.microsoft.com/office/drawing/2014/main" id="{A6617038-5589-43CA-9EC2-84CA7670BADF}"/>
                </a:ext>
              </a:extLst>
            </p:cNvPr>
            <p:cNvPicPr>
              <a:picLocks noChangeAspect="1"/>
            </p:cNvPicPr>
            <p:nvPr/>
          </p:nvPicPr>
          <p:blipFill>
            <a:blip r:embed="rId7"/>
            <a:stretch>
              <a:fillRect/>
            </a:stretch>
          </p:blipFill>
          <p:spPr>
            <a:xfrm>
              <a:off x="3232513" y="7486573"/>
              <a:ext cx="548640" cy="316694"/>
            </a:xfrm>
            <a:prstGeom prst="rect">
              <a:avLst/>
            </a:prstGeom>
          </p:spPr>
        </p:pic>
        <p:pic>
          <p:nvPicPr>
            <p:cNvPr id="27" name="Picture 26">
              <a:extLst>
                <a:ext uri="{FF2B5EF4-FFF2-40B4-BE49-F238E27FC236}">
                  <a16:creationId xmlns:a16="http://schemas.microsoft.com/office/drawing/2014/main" id="{79FB4FFC-F0E0-4DBC-B9DC-F48E8CB14B90}"/>
                </a:ext>
              </a:extLst>
            </p:cNvPr>
            <p:cNvPicPr>
              <a:picLocks noChangeAspect="1"/>
            </p:cNvPicPr>
            <p:nvPr/>
          </p:nvPicPr>
          <p:blipFill>
            <a:blip r:embed="rId8"/>
            <a:stretch>
              <a:fillRect/>
            </a:stretch>
          </p:blipFill>
          <p:spPr>
            <a:xfrm>
              <a:off x="2423577" y="7277253"/>
              <a:ext cx="459323" cy="201759"/>
            </a:xfrm>
            <a:prstGeom prst="rect">
              <a:avLst/>
            </a:prstGeom>
          </p:spPr>
        </p:pic>
      </p:grpSp>
      <p:pic>
        <p:nvPicPr>
          <p:cNvPr id="34" name="Picture 33">
            <a:extLst>
              <a:ext uri="{FF2B5EF4-FFF2-40B4-BE49-F238E27FC236}">
                <a16:creationId xmlns:a16="http://schemas.microsoft.com/office/drawing/2014/main" id="{7D9A22F1-C8D6-445D-870A-1BD66F79A55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473108" y="6195050"/>
            <a:ext cx="2382024" cy="644935"/>
          </a:xfrm>
          <a:prstGeom prst="rect">
            <a:avLst/>
          </a:prstGeom>
        </p:spPr>
      </p:pic>
      <p:grpSp>
        <p:nvGrpSpPr>
          <p:cNvPr id="35" name="Group 34">
            <a:extLst>
              <a:ext uri="{FF2B5EF4-FFF2-40B4-BE49-F238E27FC236}">
                <a16:creationId xmlns:a16="http://schemas.microsoft.com/office/drawing/2014/main" id="{5AA039B8-3007-4A69-A969-58F5CA321787}"/>
              </a:ext>
            </a:extLst>
          </p:cNvPr>
          <p:cNvGrpSpPr/>
          <p:nvPr/>
        </p:nvGrpSpPr>
        <p:grpSpPr>
          <a:xfrm>
            <a:off x="37011" y="6509634"/>
            <a:ext cx="1354063" cy="274320"/>
            <a:chOff x="37011" y="6469091"/>
            <a:chExt cx="1354063" cy="274320"/>
          </a:xfrm>
        </p:grpSpPr>
        <p:sp>
          <p:nvSpPr>
            <p:cNvPr id="36" name="Action Button: Blank 35">
              <a:hlinkClick r:id="rId10" action="ppaction://hlinksldjump"/>
              <a:extLst>
                <a:ext uri="{FF2B5EF4-FFF2-40B4-BE49-F238E27FC236}">
                  <a16:creationId xmlns:a16="http://schemas.microsoft.com/office/drawing/2014/main" id="{879BCFBB-7A20-4F24-A3AC-4258C7A5A562}"/>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37" name="Action Button: Go Back or Previous 36">
              <a:hlinkClick r:id="" action="ppaction://hlinkshowjump?jump=lastslideviewed" highlightClick="1"/>
              <a:extLst>
                <a:ext uri="{FF2B5EF4-FFF2-40B4-BE49-F238E27FC236}">
                  <a16:creationId xmlns:a16="http://schemas.microsoft.com/office/drawing/2014/main" id="{39E6FCBA-D4CD-4CC6-BFE4-D2D2B46CFCBE}"/>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2932BB51-B3B3-493A-AAA5-CA161157E3B5}"/>
              </a:ext>
            </a:extLst>
          </p:cNvPr>
          <p:cNvSpPr txBox="1"/>
          <p:nvPr/>
        </p:nvSpPr>
        <p:spPr>
          <a:xfrm>
            <a:off x="12592041" y="76469"/>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pic>
        <p:nvPicPr>
          <p:cNvPr id="11" name="Picture 10">
            <a:extLst>
              <a:ext uri="{FF2B5EF4-FFF2-40B4-BE49-F238E27FC236}">
                <a16:creationId xmlns:a16="http://schemas.microsoft.com/office/drawing/2014/main" id="{2C047075-0D00-4438-8A10-656E1EF198D5}"/>
              </a:ext>
            </a:extLst>
          </p:cNvPr>
          <p:cNvPicPr>
            <a:picLocks noChangeAspect="1"/>
          </p:cNvPicPr>
          <p:nvPr/>
        </p:nvPicPr>
        <p:blipFill>
          <a:blip r:embed="rId11"/>
          <a:stretch>
            <a:fillRect/>
          </a:stretch>
        </p:blipFill>
        <p:spPr>
          <a:xfrm>
            <a:off x="2901754" y="7227877"/>
            <a:ext cx="3078747" cy="835224"/>
          </a:xfrm>
          <a:prstGeom prst="rect">
            <a:avLst/>
          </a:prstGeom>
        </p:spPr>
      </p:pic>
    </p:spTree>
    <p:custDataLst>
      <p:tags r:id="rId1"/>
    </p:custDataLst>
    <p:extLst>
      <p:ext uri="{BB962C8B-B14F-4D97-AF65-F5344CB8AC3E}">
        <p14:creationId xmlns:p14="http://schemas.microsoft.com/office/powerpoint/2010/main" val="428951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8">
                                            <p:txEl>
                                              <p:pRg st="1" end="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8">
                                            <p:txEl>
                                              <p:pRg st="2" end="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4">
                                            <p:txEl>
                                              <p:pRg st="5" end="5"/>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4">
                                            <p:txEl>
                                              <p:pRg st="6" end="6"/>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4">
                                            <p:txEl>
                                              <p:pRg st="7" end="7"/>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4">
                                            <p:txEl>
                                              <p:pRg st="8" end="8"/>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24">
                                            <p:txEl>
                                              <p:pRg st="9" end="9"/>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24">
                                            <p:txEl>
                                              <p:pRg st="10" end="10"/>
                                            </p:txEl>
                                          </p:spTgt>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4">
                                            <p:txEl>
                                              <p:pRg st="11" end="11"/>
                                            </p:tx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24">
                                            <p:txEl>
                                              <p:pRg st="12" end="12"/>
                                            </p:txEl>
                                          </p:spTgt>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4">
                                            <p:txEl>
                                              <p:pRg st="13" end="13"/>
                                            </p:txEl>
                                          </p:spTgt>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24">
                                            <p:txEl>
                                              <p:pRg st="14" end="14"/>
                                            </p:txEl>
                                          </p:spTgt>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24">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6B3EF-8BC9-4CA3-8B83-D8EA5A20ADB7}"/>
              </a:ext>
            </a:extLst>
          </p:cNvPr>
          <p:cNvSpPr>
            <a:spLocks noGrp="1"/>
          </p:cNvSpPr>
          <p:nvPr>
            <p:ph type="title"/>
          </p:nvPr>
        </p:nvSpPr>
        <p:spPr>
          <a:xfrm>
            <a:off x="357051" y="169128"/>
            <a:ext cx="4302035" cy="870857"/>
          </a:xfrm>
        </p:spPr>
        <p:txBody>
          <a:bodyPr/>
          <a:lstStyle/>
          <a:p>
            <a:r>
              <a:rPr lang="en-US" sz="3200" dirty="0"/>
              <a:t>Geography Issues</a:t>
            </a:r>
          </a:p>
        </p:txBody>
      </p:sp>
      <p:sp>
        <p:nvSpPr>
          <p:cNvPr id="3" name="Content Placeholder 2">
            <a:extLst>
              <a:ext uri="{FF2B5EF4-FFF2-40B4-BE49-F238E27FC236}">
                <a16:creationId xmlns:a16="http://schemas.microsoft.com/office/drawing/2014/main" id="{8809D76A-0C0D-4ADB-9066-24BD1C2D0103}"/>
              </a:ext>
            </a:extLst>
          </p:cNvPr>
          <p:cNvSpPr>
            <a:spLocks noGrp="1"/>
          </p:cNvSpPr>
          <p:nvPr>
            <p:ph idx="1"/>
          </p:nvPr>
        </p:nvSpPr>
        <p:spPr>
          <a:xfrm>
            <a:off x="357051" y="870856"/>
            <a:ext cx="4425838" cy="5798885"/>
          </a:xfrm>
        </p:spPr>
        <p:txBody>
          <a:bodyPr>
            <a:normAutofit lnSpcReduction="10000"/>
          </a:bodyPr>
          <a:lstStyle/>
          <a:p>
            <a:r>
              <a:rPr lang="en-US" sz="1500" dirty="0"/>
              <a:t>Data in the Census and the American Community Survey are reported for the city of Portland, outlined by the dashed dark red line.</a:t>
            </a:r>
          </a:p>
          <a:p>
            <a:r>
              <a:rPr lang="en-US" sz="1500" dirty="0"/>
              <a:t>We also use data for the 143 census tracts that approximate the city of Portland, referred to in the study as </a:t>
            </a:r>
            <a:r>
              <a:rPr lang="en-US" sz="1500" i="1" dirty="0"/>
              <a:t>Portland Tracts</a:t>
            </a:r>
            <a:r>
              <a:rPr lang="en-US" sz="1500" dirty="0"/>
              <a:t>.</a:t>
            </a:r>
          </a:p>
          <a:p>
            <a:r>
              <a:rPr lang="en-US" sz="1500" dirty="0"/>
              <a:t>The Portland Tracts are a reasonably good match to the City boundary. The red dots are in the City but outside of the Portland tracts, and the green dots are in the Portland tracts but outside of the City.</a:t>
            </a:r>
          </a:p>
          <a:p>
            <a:r>
              <a:rPr lang="en-US" sz="1500" dirty="0"/>
              <a:t>Overall, the Portland Tracts undercount the total population by 1% and overcount the age 65+ population by 0.2%.</a:t>
            </a:r>
          </a:p>
          <a:p>
            <a:r>
              <a:rPr lang="en-US" sz="1500" dirty="0"/>
              <a:t>One of the cases where we use the Portland Tracts definition of the city is in comparing the city to its inner and outer suburbs. </a:t>
            </a:r>
          </a:p>
          <a:p>
            <a:r>
              <a:rPr lang="en-US" sz="1500" dirty="0"/>
              <a:t>Here the city boundary is in red, the Portland Tracts in dark brown, the inner suburbs in light brown, and the outer suburbs in yellow.</a:t>
            </a:r>
          </a:p>
          <a:p>
            <a:r>
              <a:rPr lang="en-US" sz="1500" dirty="0"/>
              <a:t>The city and its inner and outer suburbs each have approximately 1/3 of the Portland-Hillsboro-Vancouver MSA population.</a:t>
            </a:r>
          </a:p>
          <a:p>
            <a:r>
              <a:rPr lang="en-US" sz="1500" dirty="0"/>
              <a:t>See the “About” report on City, Inner, Outer for more details.</a:t>
            </a:r>
          </a:p>
          <a:p>
            <a:endParaRPr lang="en-US" dirty="0"/>
          </a:p>
          <a:p>
            <a:endParaRPr lang="en-US" dirty="0"/>
          </a:p>
        </p:txBody>
      </p:sp>
      <p:pic>
        <p:nvPicPr>
          <p:cNvPr id="6" name="Picture 5">
            <a:extLst>
              <a:ext uri="{FF2B5EF4-FFF2-40B4-BE49-F238E27FC236}">
                <a16:creationId xmlns:a16="http://schemas.microsoft.com/office/drawing/2014/main" id="{5886CEF5-2160-4FD7-82AD-BB651B37EFE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334001" y="0"/>
            <a:ext cx="6858000" cy="6858000"/>
          </a:xfrm>
          <a:prstGeom prst="rect">
            <a:avLst/>
          </a:prstGeom>
        </p:spPr>
      </p:pic>
      <p:pic>
        <p:nvPicPr>
          <p:cNvPr id="8" name="Picture 7">
            <a:extLst>
              <a:ext uri="{FF2B5EF4-FFF2-40B4-BE49-F238E27FC236}">
                <a16:creationId xmlns:a16="http://schemas.microsoft.com/office/drawing/2014/main" id="{9242F340-7196-477C-9026-276C810149A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34001" y="0"/>
            <a:ext cx="6858000" cy="6858000"/>
          </a:xfrm>
          <a:prstGeom prst="rect">
            <a:avLst/>
          </a:prstGeom>
        </p:spPr>
      </p:pic>
      <p:pic>
        <p:nvPicPr>
          <p:cNvPr id="10" name="Picture 9">
            <a:extLst>
              <a:ext uri="{FF2B5EF4-FFF2-40B4-BE49-F238E27FC236}">
                <a16:creationId xmlns:a16="http://schemas.microsoft.com/office/drawing/2014/main" id="{CA18E7A0-C885-430F-A794-74396D4439E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334001" y="0"/>
            <a:ext cx="6858000" cy="6858000"/>
          </a:xfrm>
          <a:prstGeom prst="rect">
            <a:avLst/>
          </a:prstGeom>
        </p:spPr>
      </p:pic>
      <p:pic>
        <p:nvPicPr>
          <p:cNvPr id="11" name="Picture 10">
            <a:extLst>
              <a:ext uri="{FF2B5EF4-FFF2-40B4-BE49-F238E27FC236}">
                <a16:creationId xmlns:a16="http://schemas.microsoft.com/office/drawing/2014/main" id="{520367E0-F0F9-4714-972B-01577356FD6E}"/>
              </a:ext>
            </a:extLst>
          </p:cNvPr>
          <p:cNvPicPr>
            <a:picLocks noChangeAspect="1"/>
          </p:cNvPicPr>
          <p:nvPr/>
        </p:nvPicPr>
        <p:blipFill>
          <a:blip r:embed="rId7"/>
          <a:stretch>
            <a:fillRect/>
          </a:stretch>
        </p:blipFill>
        <p:spPr>
          <a:xfrm>
            <a:off x="5429573" y="3905574"/>
            <a:ext cx="5595256" cy="2340083"/>
          </a:xfrm>
          <a:prstGeom prst="rect">
            <a:avLst/>
          </a:prstGeom>
        </p:spPr>
      </p:pic>
      <p:sp>
        <p:nvSpPr>
          <p:cNvPr id="12" name="Arrow: Right 11">
            <a:extLst>
              <a:ext uri="{FF2B5EF4-FFF2-40B4-BE49-F238E27FC236}">
                <a16:creationId xmlns:a16="http://schemas.microsoft.com/office/drawing/2014/main" id="{0FEF3F83-F5EF-493E-A6EA-6E9A5E32C945}"/>
              </a:ext>
            </a:extLst>
          </p:cNvPr>
          <p:cNvSpPr/>
          <p:nvPr/>
        </p:nvSpPr>
        <p:spPr>
          <a:xfrm>
            <a:off x="9182746" y="5680129"/>
            <a:ext cx="410705" cy="16273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rrow: Right 12">
            <a:extLst>
              <a:ext uri="{FF2B5EF4-FFF2-40B4-BE49-F238E27FC236}">
                <a16:creationId xmlns:a16="http://schemas.microsoft.com/office/drawing/2014/main" id="{88272BC8-46E9-4FBC-8789-421848783B04}"/>
              </a:ext>
            </a:extLst>
          </p:cNvPr>
          <p:cNvSpPr/>
          <p:nvPr/>
        </p:nvSpPr>
        <p:spPr>
          <a:xfrm>
            <a:off x="10063012" y="5680129"/>
            <a:ext cx="410705" cy="16273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Map&#10;&#10;Description automatically generated">
            <a:extLst>
              <a:ext uri="{FF2B5EF4-FFF2-40B4-BE49-F238E27FC236}">
                <a16:creationId xmlns:a16="http://schemas.microsoft.com/office/drawing/2014/main" id="{73252A86-197B-4DAC-B50A-80183F8FCF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01" y="0"/>
            <a:ext cx="6858000" cy="6858000"/>
          </a:xfrm>
          <a:prstGeom prst="rect">
            <a:avLst/>
          </a:prstGeom>
        </p:spPr>
      </p:pic>
      <p:grpSp>
        <p:nvGrpSpPr>
          <p:cNvPr id="14" name="Group 13">
            <a:extLst>
              <a:ext uri="{FF2B5EF4-FFF2-40B4-BE49-F238E27FC236}">
                <a16:creationId xmlns:a16="http://schemas.microsoft.com/office/drawing/2014/main" id="{31E3EEC1-DDC1-4DF3-B82A-BC6CA45A524F}"/>
              </a:ext>
            </a:extLst>
          </p:cNvPr>
          <p:cNvGrpSpPr/>
          <p:nvPr/>
        </p:nvGrpSpPr>
        <p:grpSpPr>
          <a:xfrm>
            <a:off x="37011" y="6509634"/>
            <a:ext cx="1354063" cy="274320"/>
            <a:chOff x="37011" y="6469091"/>
            <a:chExt cx="1354063" cy="274320"/>
          </a:xfrm>
        </p:grpSpPr>
        <p:sp>
          <p:nvSpPr>
            <p:cNvPr id="16" name="Action Button: Blank 15">
              <a:hlinkClick r:id="rId9" action="ppaction://hlinksldjump"/>
              <a:extLst>
                <a:ext uri="{FF2B5EF4-FFF2-40B4-BE49-F238E27FC236}">
                  <a16:creationId xmlns:a16="http://schemas.microsoft.com/office/drawing/2014/main" id="{D03728AA-53F5-4BCE-872B-E61409E2B51A}"/>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17" name="Action Button: Go Back or Previous 16">
              <a:hlinkClick r:id="" action="ppaction://hlinkshowjump?jump=lastslideviewed" highlightClick="1"/>
              <a:extLst>
                <a:ext uri="{FF2B5EF4-FFF2-40B4-BE49-F238E27FC236}">
                  <a16:creationId xmlns:a16="http://schemas.microsoft.com/office/drawing/2014/main" id="{C0EF44B3-E122-4BE8-A973-2F6305F68078}"/>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a:extLst>
              <a:ext uri="{FF2B5EF4-FFF2-40B4-BE49-F238E27FC236}">
                <a16:creationId xmlns:a16="http://schemas.microsoft.com/office/drawing/2014/main" id="{618E2327-1EAA-4232-8276-E245000A3A9A}"/>
              </a:ext>
            </a:extLst>
          </p:cNvPr>
          <p:cNvPicPr>
            <a:picLocks noChangeAspect="1"/>
          </p:cNvPicPr>
          <p:nvPr/>
        </p:nvPicPr>
        <p:blipFill>
          <a:blip r:embed="rId10"/>
          <a:stretch>
            <a:fillRect/>
          </a:stretch>
        </p:blipFill>
        <p:spPr>
          <a:xfrm>
            <a:off x="1473108" y="6194412"/>
            <a:ext cx="2382024" cy="646212"/>
          </a:xfrm>
          <a:prstGeom prst="rect">
            <a:avLst/>
          </a:prstGeom>
        </p:spPr>
      </p:pic>
      <p:sp>
        <p:nvSpPr>
          <p:cNvPr id="19" name="TextBox 18">
            <a:extLst>
              <a:ext uri="{FF2B5EF4-FFF2-40B4-BE49-F238E27FC236}">
                <a16:creationId xmlns:a16="http://schemas.microsoft.com/office/drawing/2014/main" id="{0BAC380D-81E0-48A0-91A5-1046668B0CEB}"/>
              </a:ext>
            </a:extLst>
          </p:cNvPr>
          <p:cNvSpPr txBox="1"/>
          <p:nvPr/>
        </p:nvSpPr>
        <p:spPr>
          <a:xfrm>
            <a:off x="12712682" y="-20164"/>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sp>
        <p:nvSpPr>
          <p:cNvPr id="20" name="TextBox 19">
            <a:extLst>
              <a:ext uri="{FF2B5EF4-FFF2-40B4-BE49-F238E27FC236}">
                <a16:creationId xmlns:a16="http://schemas.microsoft.com/office/drawing/2014/main" id="{DF9B9849-AE1D-4261-A37F-E73B2F02C3F9}"/>
              </a:ext>
            </a:extLst>
          </p:cNvPr>
          <p:cNvSpPr txBox="1"/>
          <p:nvPr/>
        </p:nvSpPr>
        <p:spPr>
          <a:xfrm>
            <a:off x="12696572" y="712102"/>
            <a:ext cx="650052" cy="5262979"/>
          </a:xfrm>
          <a:prstGeom prst="rect">
            <a:avLst/>
          </a:prstGeom>
          <a:noFill/>
        </p:spPr>
        <p:txBody>
          <a:bodyPr wrap="square" rtlCol="0">
            <a:spAutoFit/>
          </a:bodyPr>
          <a:lstStyle/>
          <a:p>
            <a:endParaRPr lang="en-US" sz="1200" dirty="0">
              <a:solidFill>
                <a:schemeClr val="accent1"/>
              </a:solidFill>
            </a:endParaRP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spTree>
    <p:custDataLst>
      <p:tags r:id="rId1"/>
    </p:custDataLst>
    <p:extLst>
      <p:ext uri="{BB962C8B-B14F-4D97-AF65-F5344CB8AC3E}">
        <p14:creationId xmlns:p14="http://schemas.microsoft.com/office/powerpoint/2010/main" val="28076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0">
                                            <p:txEl>
                                              <p:pRg st="5" end="5"/>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
                                            <p:txEl>
                                              <p:pRg st="7" end="7"/>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0">
                                            <p:txEl>
                                              <p:pRg st="8" end="8"/>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0">
                                            <p:txEl>
                                              <p:pRg st="9" end="9"/>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0">
                                            <p:txEl>
                                              <p:pRg st="10" end="10"/>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0">
                                            <p:txEl>
                                              <p:pRg st="11" end="11"/>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0">
                                            <p:txEl>
                                              <p:pRg st="12" end="12"/>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20">
                                            <p:txEl>
                                              <p:pRg st="13" end="13"/>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20">
                                            <p:txEl>
                                              <p:pRg st="14" end="14"/>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20">
                                            <p:txEl>
                                              <p:pRg st="15" end="15"/>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20">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5964A-22E2-4A52-8350-2719868B5487}"/>
              </a:ext>
            </a:extLst>
          </p:cNvPr>
          <p:cNvSpPr>
            <a:spLocks noGrp="1"/>
          </p:cNvSpPr>
          <p:nvPr>
            <p:ph type="title"/>
          </p:nvPr>
        </p:nvSpPr>
        <p:spPr>
          <a:xfrm>
            <a:off x="363490" y="77273"/>
            <a:ext cx="4302035" cy="870857"/>
          </a:xfrm>
        </p:spPr>
        <p:txBody>
          <a:bodyPr/>
          <a:lstStyle/>
          <a:p>
            <a:r>
              <a:rPr lang="en-US" sz="3200" dirty="0"/>
              <a:t>The City and its Inner and Outer Suburbs</a:t>
            </a:r>
          </a:p>
        </p:txBody>
      </p:sp>
      <p:sp>
        <p:nvSpPr>
          <p:cNvPr id="3" name="Content Placeholder 2">
            <a:extLst>
              <a:ext uri="{FF2B5EF4-FFF2-40B4-BE49-F238E27FC236}">
                <a16:creationId xmlns:a16="http://schemas.microsoft.com/office/drawing/2014/main" id="{7D06BFA0-FCAD-497C-BA16-2BD24A12D2DB}"/>
              </a:ext>
            </a:extLst>
          </p:cNvPr>
          <p:cNvSpPr>
            <a:spLocks noGrp="1"/>
          </p:cNvSpPr>
          <p:nvPr>
            <p:ph idx="1"/>
          </p:nvPr>
        </p:nvSpPr>
        <p:spPr>
          <a:xfrm>
            <a:off x="1584" y="1090183"/>
            <a:ext cx="5897108" cy="5316281"/>
          </a:xfrm>
        </p:spPr>
        <p:txBody>
          <a:bodyPr>
            <a:normAutofit lnSpcReduction="10000"/>
          </a:bodyPr>
          <a:lstStyle/>
          <a:p>
            <a:r>
              <a:rPr lang="en-US" dirty="0"/>
              <a:t>We created inner (see </a:t>
            </a:r>
            <a:r>
              <a:rPr lang="en-US" dirty="0">
                <a:solidFill>
                  <a:srgbClr val="D2A374"/>
                </a:solidFill>
              </a:rPr>
              <a:t>light brown</a:t>
            </a:r>
            <a:r>
              <a:rPr lang="en-US" dirty="0"/>
              <a:t>) and outer (see </a:t>
            </a:r>
            <a:r>
              <a:rPr lang="en-US" dirty="0">
                <a:solidFill>
                  <a:srgbClr val="F7FB53"/>
                </a:solidFill>
              </a:rPr>
              <a:t>yellow</a:t>
            </a:r>
            <a:r>
              <a:rPr lang="en-US" dirty="0"/>
              <a:t>) suburbs zones around the city of Portland (see </a:t>
            </a:r>
            <a:r>
              <a:rPr lang="en-US" dirty="0">
                <a:solidFill>
                  <a:srgbClr val="422C16"/>
                </a:solidFill>
              </a:rPr>
              <a:t>dark brown</a:t>
            </a:r>
            <a:r>
              <a:rPr lang="en-US" dirty="0"/>
              <a:t>), with approximately the same population in each of the three zones. </a:t>
            </a:r>
          </a:p>
          <a:p>
            <a:r>
              <a:rPr lang="en-US" dirty="0"/>
              <a:t>In the case of this three-region geography, the city of Portland is defined as the collection of 143 census tracts that approximate the City. </a:t>
            </a:r>
          </a:p>
          <a:p>
            <a:r>
              <a:rPr lang="en-US" dirty="0"/>
              <a:t>One of the reason for this delineation is that much of the detail reported in the Census and the American Community Survey is for census tracts.</a:t>
            </a:r>
          </a:p>
          <a:p>
            <a:r>
              <a:rPr lang="en-US" dirty="0"/>
              <a:t>However, when we use supertract data, the delineation between the inner and outer suburbs is slightly different. </a:t>
            </a:r>
          </a:p>
          <a:p>
            <a:pPr lvl="1"/>
            <a:r>
              <a:rPr lang="en-US" dirty="0"/>
              <a:t>The tracts marked in a blue </a:t>
            </a:r>
            <a:r>
              <a:rPr lang="en-US" b="1" dirty="0">
                <a:solidFill>
                  <a:schemeClr val="accent5"/>
                </a:solidFill>
              </a:rPr>
              <a:t>X</a:t>
            </a:r>
            <a:r>
              <a:rPr lang="en-US" dirty="0"/>
              <a:t> are included in the inner suburbs, and those with the red </a:t>
            </a:r>
            <a:r>
              <a:rPr lang="en-US" b="1" dirty="0">
                <a:solidFill>
                  <a:srgbClr val="C00000"/>
                </a:solidFill>
              </a:rPr>
              <a:t>X</a:t>
            </a:r>
            <a:r>
              <a:rPr lang="en-US" dirty="0"/>
              <a:t> are excluded.</a:t>
            </a:r>
          </a:p>
          <a:p>
            <a:pPr lvl="1"/>
            <a:r>
              <a:rPr lang="en-US" dirty="0"/>
              <a:t>The city is the same for tracts and supertracts, but the inner and outer definitions are different.</a:t>
            </a:r>
          </a:p>
          <a:p>
            <a:r>
              <a:rPr lang="en-US" dirty="0"/>
              <a:t>There is a similar problem when we attempt to aggregate Public Use Microsample Areas (PUMAs) into city, inner, and outer suburbs.</a:t>
            </a:r>
          </a:p>
          <a:p>
            <a:pPr lvl="1"/>
            <a:r>
              <a:rPr lang="en-US" dirty="0"/>
              <a:t>The city of Portland is composed of five PUMAs, and these five PUMAs comprise the 143 census tracts.</a:t>
            </a:r>
          </a:p>
          <a:p>
            <a:pPr lvl="1"/>
            <a:r>
              <a:rPr lang="en-US" dirty="0"/>
              <a:t>However, the inner suburbs have a slightly different delineation with supertracts.</a:t>
            </a:r>
          </a:p>
          <a:p>
            <a:r>
              <a:rPr lang="en-US" dirty="0"/>
              <a:t>The </a:t>
            </a:r>
            <a:r>
              <a:rPr lang="en-US" dirty="0">
                <a:solidFill>
                  <a:srgbClr val="928EE2"/>
                </a:solidFill>
              </a:rPr>
              <a:t>lavender blue </a:t>
            </a:r>
            <a:r>
              <a:rPr lang="en-US" dirty="0"/>
              <a:t>PUMAs are excluded from the outer suburbs, as they extend well beyond the Portland MSA. PUMA 4100500 includes Clatsop and Lincoln Counties.</a:t>
            </a:r>
          </a:p>
          <a:p>
            <a:r>
              <a:rPr lang="en-US" dirty="0"/>
              <a:t>We use the Public Use Microsample to create a number of custom tables and need to use the PUMA base regions.</a:t>
            </a:r>
          </a:p>
          <a:p>
            <a:pPr lvl="1"/>
            <a:endParaRPr lang="en-US" dirty="0"/>
          </a:p>
        </p:txBody>
      </p:sp>
      <p:pic>
        <p:nvPicPr>
          <p:cNvPr id="4" name="Picture 3" descr="Map&#10;&#10;Description automatically generated">
            <a:extLst>
              <a:ext uri="{FF2B5EF4-FFF2-40B4-BE49-F238E27FC236}">
                <a16:creationId xmlns:a16="http://schemas.microsoft.com/office/drawing/2014/main" id="{41F97430-570E-4411-B154-C7C6491C8F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1759" y="266960"/>
            <a:ext cx="6142495" cy="6142495"/>
          </a:xfrm>
          <a:prstGeom prst="rect">
            <a:avLst/>
          </a:prstGeom>
        </p:spPr>
      </p:pic>
      <p:pic>
        <p:nvPicPr>
          <p:cNvPr id="5" name="Picture 4" descr="A picture containing text, map&#10;&#10;Description automatically generated">
            <a:extLst>
              <a:ext uri="{FF2B5EF4-FFF2-40B4-BE49-F238E27FC236}">
                <a16:creationId xmlns:a16="http://schemas.microsoft.com/office/drawing/2014/main" id="{04BB03D1-34C5-4D3C-B393-5A03D600DC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1759" y="266960"/>
            <a:ext cx="6142495" cy="6142495"/>
          </a:xfrm>
          <a:prstGeom prst="rect">
            <a:avLst/>
          </a:prstGeom>
        </p:spPr>
      </p:pic>
      <p:pic>
        <p:nvPicPr>
          <p:cNvPr id="6" name="Picture 5">
            <a:extLst>
              <a:ext uri="{FF2B5EF4-FFF2-40B4-BE49-F238E27FC236}">
                <a16:creationId xmlns:a16="http://schemas.microsoft.com/office/drawing/2014/main" id="{5822F9A0-465F-4D1F-A4F3-CB3B588A6DE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991759" y="269951"/>
            <a:ext cx="6142495" cy="6142495"/>
          </a:xfrm>
          <a:prstGeom prst="rect">
            <a:avLst/>
          </a:prstGeom>
        </p:spPr>
      </p:pic>
      <p:grpSp>
        <p:nvGrpSpPr>
          <p:cNvPr id="13" name="Group 12">
            <a:extLst>
              <a:ext uri="{FF2B5EF4-FFF2-40B4-BE49-F238E27FC236}">
                <a16:creationId xmlns:a16="http://schemas.microsoft.com/office/drawing/2014/main" id="{61EF16D1-F568-451E-8191-44C164E68093}"/>
              </a:ext>
            </a:extLst>
          </p:cNvPr>
          <p:cNvGrpSpPr/>
          <p:nvPr/>
        </p:nvGrpSpPr>
        <p:grpSpPr>
          <a:xfrm>
            <a:off x="8184768" y="2285591"/>
            <a:ext cx="2732312" cy="2293396"/>
            <a:chOff x="7527009" y="2018631"/>
            <a:chExt cx="3050584" cy="2646226"/>
          </a:xfrm>
        </p:grpSpPr>
        <p:sp>
          <p:nvSpPr>
            <p:cNvPr id="7" name="TextBox 6">
              <a:extLst>
                <a:ext uri="{FF2B5EF4-FFF2-40B4-BE49-F238E27FC236}">
                  <a16:creationId xmlns:a16="http://schemas.microsoft.com/office/drawing/2014/main" id="{65FEC47D-20BB-4CC8-8A4A-D8960EA40EFC}"/>
                </a:ext>
              </a:extLst>
            </p:cNvPr>
            <p:cNvSpPr txBox="1"/>
            <p:nvPr/>
          </p:nvSpPr>
          <p:spPr>
            <a:xfrm>
              <a:off x="10182386" y="3429000"/>
              <a:ext cx="3952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1</a:t>
              </a:r>
            </a:p>
          </p:txBody>
        </p:sp>
        <p:sp>
          <p:nvSpPr>
            <p:cNvPr id="9" name="TextBox 8">
              <a:extLst>
                <a:ext uri="{FF2B5EF4-FFF2-40B4-BE49-F238E27FC236}">
                  <a16:creationId xmlns:a16="http://schemas.microsoft.com/office/drawing/2014/main" id="{0190C726-C282-4D71-B5D5-7FDB7BF3526A}"/>
                </a:ext>
              </a:extLst>
            </p:cNvPr>
            <p:cNvSpPr txBox="1"/>
            <p:nvPr/>
          </p:nvSpPr>
          <p:spPr>
            <a:xfrm>
              <a:off x="7527009" y="4277421"/>
              <a:ext cx="3952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5</a:t>
              </a:r>
            </a:p>
          </p:txBody>
        </p:sp>
        <p:sp>
          <p:nvSpPr>
            <p:cNvPr id="10" name="TextBox 9">
              <a:extLst>
                <a:ext uri="{FF2B5EF4-FFF2-40B4-BE49-F238E27FC236}">
                  <a16:creationId xmlns:a16="http://schemas.microsoft.com/office/drawing/2014/main" id="{ED7AB84D-738A-44D8-B085-7BC465CA2B51}"/>
                </a:ext>
              </a:extLst>
            </p:cNvPr>
            <p:cNvSpPr txBox="1"/>
            <p:nvPr/>
          </p:nvSpPr>
          <p:spPr>
            <a:xfrm>
              <a:off x="7922216" y="2018631"/>
              <a:ext cx="3952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4</a:t>
              </a:r>
            </a:p>
          </p:txBody>
        </p:sp>
        <p:sp>
          <p:nvSpPr>
            <p:cNvPr id="11" name="TextBox 10">
              <a:extLst>
                <a:ext uri="{FF2B5EF4-FFF2-40B4-BE49-F238E27FC236}">
                  <a16:creationId xmlns:a16="http://schemas.microsoft.com/office/drawing/2014/main" id="{5C13D9F0-0DB8-4E6C-A584-9AB34F799B62}"/>
                </a:ext>
              </a:extLst>
            </p:cNvPr>
            <p:cNvSpPr txBox="1"/>
            <p:nvPr/>
          </p:nvSpPr>
          <p:spPr>
            <a:xfrm>
              <a:off x="9295107" y="2886560"/>
              <a:ext cx="3952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3</a:t>
              </a:r>
            </a:p>
          </p:txBody>
        </p:sp>
        <p:sp>
          <p:nvSpPr>
            <p:cNvPr id="12" name="TextBox 11">
              <a:extLst>
                <a:ext uri="{FF2B5EF4-FFF2-40B4-BE49-F238E27FC236}">
                  <a16:creationId xmlns:a16="http://schemas.microsoft.com/office/drawing/2014/main" id="{E91E86D3-DA0F-4227-B3A3-A3A0299D93C4}"/>
                </a:ext>
              </a:extLst>
            </p:cNvPr>
            <p:cNvSpPr txBox="1"/>
            <p:nvPr/>
          </p:nvSpPr>
          <p:spPr>
            <a:xfrm>
              <a:off x="9528874" y="4295525"/>
              <a:ext cx="3952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2</a:t>
              </a:r>
            </a:p>
          </p:txBody>
        </p:sp>
      </p:grpSp>
      <p:pic>
        <p:nvPicPr>
          <p:cNvPr id="14" name="Picture 13" descr="Map&#10;&#10;Description automatically generated">
            <a:extLst>
              <a:ext uri="{FF2B5EF4-FFF2-40B4-BE49-F238E27FC236}">
                <a16:creationId xmlns:a16="http://schemas.microsoft.com/office/drawing/2014/main" id="{C12532A9-7FCC-47AD-B88F-EBC001153C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98706" y="263969"/>
            <a:ext cx="6142495" cy="6142495"/>
          </a:xfrm>
          <a:prstGeom prst="rect">
            <a:avLst/>
          </a:prstGeom>
        </p:spPr>
      </p:pic>
      <p:grpSp>
        <p:nvGrpSpPr>
          <p:cNvPr id="18" name="Group 17">
            <a:extLst>
              <a:ext uri="{FF2B5EF4-FFF2-40B4-BE49-F238E27FC236}">
                <a16:creationId xmlns:a16="http://schemas.microsoft.com/office/drawing/2014/main" id="{68801289-07B1-44DB-9C4E-0DD840B01C0F}"/>
              </a:ext>
            </a:extLst>
          </p:cNvPr>
          <p:cNvGrpSpPr/>
          <p:nvPr/>
        </p:nvGrpSpPr>
        <p:grpSpPr>
          <a:xfrm>
            <a:off x="6445573" y="794046"/>
            <a:ext cx="5838498" cy="4807588"/>
            <a:chOff x="6346555" y="939292"/>
            <a:chExt cx="5838498" cy="4807588"/>
          </a:xfrm>
        </p:grpSpPr>
        <p:sp>
          <p:nvSpPr>
            <p:cNvPr id="8" name="Arrow: Up-Down 7">
              <a:extLst>
                <a:ext uri="{FF2B5EF4-FFF2-40B4-BE49-F238E27FC236}">
                  <a16:creationId xmlns:a16="http://schemas.microsoft.com/office/drawing/2014/main" id="{8C6580EE-B302-4354-9275-E3E0F8EB71D6}"/>
                </a:ext>
              </a:extLst>
            </p:cNvPr>
            <p:cNvSpPr/>
            <p:nvPr/>
          </p:nvSpPr>
          <p:spPr>
            <a:xfrm>
              <a:off x="6346555" y="5095951"/>
              <a:ext cx="216976" cy="650929"/>
            </a:xfrm>
            <a:prstGeom prst="up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Up-Down 14">
              <a:extLst>
                <a:ext uri="{FF2B5EF4-FFF2-40B4-BE49-F238E27FC236}">
                  <a16:creationId xmlns:a16="http://schemas.microsoft.com/office/drawing/2014/main" id="{F23F6F7C-0328-404D-9E78-194866293ECC}"/>
                </a:ext>
              </a:extLst>
            </p:cNvPr>
            <p:cNvSpPr/>
            <p:nvPr/>
          </p:nvSpPr>
          <p:spPr>
            <a:xfrm rot="5663116">
              <a:off x="6571612" y="1141299"/>
              <a:ext cx="216976" cy="650929"/>
            </a:xfrm>
            <a:prstGeom prst="up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Arrow: Up 16">
              <a:extLst>
                <a:ext uri="{FF2B5EF4-FFF2-40B4-BE49-F238E27FC236}">
                  <a16:creationId xmlns:a16="http://schemas.microsoft.com/office/drawing/2014/main" id="{D90EE26A-B429-493D-8C4F-C66CB2384980}"/>
                </a:ext>
              </a:extLst>
            </p:cNvPr>
            <p:cNvSpPr/>
            <p:nvPr/>
          </p:nvSpPr>
          <p:spPr>
            <a:xfrm rot="5125871">
              <a:off x="11846217" y="794186"/>
              <a:ext cx="193729" cy="483942"/>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9" name="Straight Connector 18">
            <a:extLst>
              <a:ext uri="{FF2B5EF4-FFF2-40B4-BE49-F238E27FC236}">
                <a16:creationId xmlns:a16="http://schemas.microsoft.com/office/drawing/2014/main" id="{CAB5BF42-3EB2-4D7F-9331-CAED6786A264}"/>
              </a:ext>
            </a:extLst>
          </p:cNvPr>
          <p:cNvCxnSpPr/>
          <p:nvPr/>
        </p:nvCxnSpPr>
        <p:spPr>
          <a:xfrm>
            <a:off x="7092469" y="1845011"/>
            <a:ext cx="37316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Slide Number Placeholder 15">
            <a:extLst>
              <a:ext uri="{FF2B5EF4-FFF2-40B4-BE49-F238E27FC236}">
                <a16:creationId xmlns:a16="http://schemas.microsoft.com/office/drawing/2014/main" id="{196F8B67-49F0-4791-A30F-51F26CDA9185}"/>
              </a:ext>
            </a:extLst>
          </p:cNvPr>
          <p:cNvSpPr>
            <a:spLocks noGrp="1"/>
          </p:cNvSpPr>
          <p:nvPr>
            <p:ph type="sldNum" sz="quarter" idx="10"/>
          </p:nvPr>
        </p:nvSpPr>
        <p:spPr>
          <a:xfrm>
            <a:off x="11724880" y="-7995"/>
            <a:ext cx="467120"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rgbClr val="714B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D94638-C64A-4DDE-B054-01DFA9B82032}" type="slidenum">
              <a:rPr lang="en-US" smtClean="0"/>
              <a:pPr/>
              <a:t>55</a:t>
            </a:fld>
            <a:endParaRPr lang="en-US"/>
          </a:p>
        </p:txBody>
      </p:sp>
      <p:grpSp>
        <p:nvGrpSpPr>
          <p:cNvPr id="33" name="Group 32">
            <a:extLst>
              <a:ext uri="{FF2B5EF4-FFF2-40B4-BE49-F238E27FC236}">
                <a16:creationId xmlns:a16="http://schemas.microsoft.com/office/drawing/2014/main" id="{1A58298B-58D9-4788-A2D0-0C9C1582356B}"/>
              </a:ext>
            </a:extLst>
          </p:cNvPr>
          <p:cNvGrpSpPr/>
          <p:nvPr/>
        </p:nvGrpSpPr>
        <p:grpSpPr>
          <a:xfrm>
            <a:off x="37011" y="6509634"/>
            <a:ext cx="1354063" cy="274320"/>
            <a:chOff x="37011" y="6469091"/>
            <a:chExt cx="1354063" cy="274320"/>
          </a:xfrm>
        </p:grpSpPr>
        <p:sp>
          <p:nvSpPr>
            <p:cNvPr id="34" name="Action Button: Blank 33">
              <a:hlinkClick r:id="rId8" action="ppaction://hlinksldjump"/>
              <a:extLst>
                <a:ext uri="{FF2B5EF4-FFF2-40B4-BE49-F238E27FC236}">
                  <a16:creationId xmlns:a16="http://schemas.microsoft.com/office/drawing/2014/main" id="{BC5D0E60-F0C1-40CC-8F18-0D7D17DCDE71}"/>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35" name="Action Button: Go Back or Previous 34">
              <a:hlinkClick r:id="" action="ppaction://hlinkshowjump?jump=lastslideviewed" highlightClick="1"/>
              <a:extLst>
                <a:ext uri="{FF2B5EF4-FFF2-40B4-BE49-F238E27FC236}">
                  <a16:creationId xmlns:a16="http://schemas.microsoft.com/office/drawing/2014/main" id="{4DEE4191-DEC0-426C-8FF3-2B1843376C1A}"/>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FD85343C-0FB0-491C-A0CE-8B1F16D8178D}"/>
              </a:ext>
            </a:extLst>
          </p:cNvPr>
          <p:cNvSpPr txBox="1"/>
          <p:nvPr/>
        </p:nvSpPr>
        <p:spPr>
          <a:xfrm>
            <a:off x="12571815" y="890223"/>
            <a:ext cx="650052" cy="5262979"/>
          </a:xfrm>
          <a:prstGeom prst="rect">
            <a:avLst/>
          </a:prstGeom>
          <a:noFill/>
        </p:spPr>
        <p:txBody>
          <a:bodyPr wrap="square" rtlCol="0">
            <a:spAutoFit/>
          </a:bodyPr>
          <a:lstStyle/>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sp>
        <p:nvSpPr>
          <p:cNvPr id="29" name="TextBox 28">
            <a:extLst>
              <a:ext uri="{FF2B5EF4-FFF2-40B4-BE49-F238E27FC236}">
                <a16:creationId xmlns:a16="http://schemas.microsoft.com/office/drawing/2014/main" id="{2D7057E3-0587-4D61-9560-645FE9C6FEC5}"/>
              </a:ext>
            </a:extLst>
          </p:cNvPr>
          <p:cNvSpPr txBox="1"/>
          <p:nvPr/>
        </p:nvSpPr>
        <p:spPr>
          <a:xfrm>
            <a:off x="12592041" y="76469"/>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pic>
        <p:nvPicPr>
          <p:cNvPr id="26" name="Picture 25">
            <a:extLst>
              <a:ext uri="{FF2B5EF4-FFF2-40B4-BE49-F238E27FC236}">
                <a16:creationId xmlns:a16="http://schemas.microsoft.com/office/drawing/2014/main" id="{5B7B49E0-A5F9-4E77-9EDD-703C3E45EC97}"/>
              </a:ext>
            </a:extLst>
          </p:cNvPr>
          <p:cNvPicPr>
            <a:picLocks noChangeAspect="1"/>
          </p:cNvPicPr>
          <p:nvPr/>
        </p:nvPicPr>
        <p:blipFill>
          <a:blip r:embed="rId9"/>
          <a:stretch>
            <a:fillRect/>
          </a:stretch>
        </p:blipFill>
        <p:spPr>
          <a:xfrm>
            <a:off x="1473108" y="6194412"/>
            <a:ext cx="2382024" cy="646212"/>
          </a:xfrm>
          <a:prstGeom prst="rect">
            <a:avLst/>
          </a:prstGeom>
        </p:spPr>
      </p:pic>
    </p:spTree>
    <p:custDataLst>
      <p:tags r:id="rId1"/>
    </p:custDataLst>
    <p:extLst>
      <p:ext uri="{BB962C8B-B14F-4D97-AF65-F5344CB8AC3E}">
        <p14:creationId xmlns:p14="http://schemas.microsoft.com/office/powerpoint/2010/main" val="20115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7">
                                            <p:txEl>
                                              <p:pRg st="1" end="1"/>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7">
                                            <p:txEl>
                                              <p:pRg st="3" end="3"/>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7">
                                            <p:txEl>
                                              <p:pRg st="4" end="4"/>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7">
                                            <p:txEl>
                                              <p:pRg st="5" end="5"/>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7">
                                            <p:txEl>
                                              <p:pRg st="6" end="6"/>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7">
                                            <p:txEl>
                                              <p:pRg st="7" end="7"/>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7">
                                            <p:txEl>
                                              <p:pRg st="8" end="8"/>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27">
                                            <p:txEl>
                                              <p:pRg st="9" end="9"/>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27">
                                            <p:txEl>
                                              <p:pRg st="10" end="10"/>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27">
                                            <p:txEl>
                                              <p:pRg st="11" end="11"/>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27">
                                            <p:txEl>
                                              <p:pRg st="12" end="12"/>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27">
                                            <p:txEl>
                                              <p:pRg st="13" end="13"/>
                                            </p:txEl>
                                          </p:spTgt>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27">
                                            <p:txEl>
                                              <p:pRg st="14" end="14"/>
                                            </p:txEl>
                                          </p:spTgt>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27">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69ED0-6D61-4236-AEB8-A9BAF89107D6}"/>
              </a:ext>
            </a:extLst>
          </p:cNvPr>
          <p:cNvSpPr>
            <a:spLocks noGrp="1"/>
          </p:cNvSpPr>
          <p:nvPr>
            <p:ph type="title"/>
          </p:nvPr>
        </p:nvSpPr>
        <p:spPr>
          <a:xfrm>
            <a:off x="357051" y="238906"/>
            <a:ext cx="5163151" cy="870857"/>
          </a:xfrm>
        </p:spPr>
        <p:txBody>
          <a:bodyPr/>
          <a:lstStyle/>
          <a:p>
            <a:r>
              <a:rPr lang="en-US" sz="3200" dirty="0"/>
              <a:t>ACS Public Use Microdata</a:t>
            </a:r>
          </a:p>
        </p:txBody>
      </p:sp>
      <p:sp>
        <p:nvSpPr>
          <p:cNvPr id="5" name="Content Placeholder 4">
            <a:extLst>
              <a:ext uri="{FF2B5EF4-FFF2-40B4-BE49-F238E27FC236}">
                <a16:creationId xmlns:a16="http://schemas.microsoft.com/office/drawing/2014/main" id="{AE5AAABC-273D-4A63-A6FA-5FDCD2AB5E18}"/>
              </a:ext>
            </a:extLst>
          </p:cNvPr>
          <p:cNvSpPr>
            <a:spLocks noGrp="1"/>
          </p:cNvSpPr>
          <p:nvPr>
            <p:ph idx="1"/>
          </p:nvPr>
        </p:nvSpPr>
        <p:spPr>
          <a:xfrm>
            <a:off x="357050" y="940526"/>
            <a:ext cx="5974215" cy="5350804"/>
          </a:xfrm>
        </p:spPr>
        <p:txBody>
          <a:bodyPr>
            <a:noAutofit/>
          </a:bodyPr>
          <a:lstStyle/>
          <a:p>
            <a:pPr algn="l" fontAlgn="base"/>
            <a:r>
              <a:rPr lang="en-US" b="0" i="0" dirty="0">
                <a:effectLst/>
              </a:rPr>
              <a:t>The Census Bureau’s American Community Survey (ACS) Public Use Microdata Sample (PUMS) files enable data users to create custom estimates and tables, free of charge, that are not available through ACS pre-tabulated data products. The ACS PUMS files are a set of records from individual people or housing units, with disclosure protection enabled so that individuals or housing units cannot be identified.</a:t>
            </a:r>
          </a:p>
          <a:p>
            <a:pPr algn="l" fontAlgn="base"/>
            <a:r>
              <a:rPr lang="en-US" b="0" i="0" dirty="0">
                <a:effectLst/>
              </a:rPr>
              <a:t>The Census Bureau produces ACS 1-year and 5-year PUMS files. These files are accessible using the microdata access tool on </a:t>
            </a:r>
            <a:r>
              <a:rPr lang="en-US" b="0" i="0" u="none" strike="noStrike" dirty="0">
                <a:effectLst/>
                <a:hlinkClick r:id="rId4">
                  <a:extLst>
                    <a:ext uri="{A12FA001-AC4F-418D-AE19-62706E023703}">
                      <ahyp:hlinkClr xmlns:ahyp="http://schemas.microsoft.com/office/drawing/2018/hyperlinkcolor" val="tx"/>
                    </a:ext>
                  </a:extLst>
                </a:hlinkClick>
              </a:rPr>
              <a:t>data.census.gov</a:t>
            </a:r>
            <a:r>
              <a:rPr lang="en-US" b="0" i="0" dirty="0">
                <a:effectLst/>
              </a:rPr>
              <a:t> and the Census Bureau's </a:t>
            </a:r>
            <a:r>
              <a:rPr lang="en-US" b="0" i="0" u="none" strike="noStrike" dirty="0">
                <a:effectLst/>
                <a:hlinkClick r:id="rId5">
                  <a:extLst>
                    <a:ext uri="{A12FA001-AC4F-418D-AE19-62706E023703}">
                      <ahyp:hlinkClr xmlns:ahyp="http://schemas.microsoft.com/office/drawing/2018/hyperlinkcolor" val="tx"/>
                    </a:ext>
                  </a:extLst>
                </a:hlinkClick>
              </a:rPr>
              <a:t>FTP site</a:t>
            </a:r>
            <a:r>
              <a:rPr lang="en-US" b="0" i="0" dirty="0">
                <a:effectLst/>
              </a:rPr>
              <a:t>. </a:t>
            </a:r>
          </a:p>
          <a:p>
            <a:pPr algn="l" fontAlgn="base"/>
            <a:r>
              <a:rPr lang="en-US" dirty="0"/>
              <a:t>Another good source of PUMS data and ideas for using them </a:t>
            </a:r>
            <a:r>
              <a:rPr lang="en-US" dirty="0">
                <a:hlinkClick r:id="rId6">
                  <a:extLst>
                    <a:ext uri="{A12FA001-AC4F-418D-AE19-62706E023703}">
                      <ahyp:hlinkClr xmlns:ahyp="http://schemas.microsoft.com/office/drawing/2018/hyperlinkcolor" val="tx"/>
                    </a:ext>
                  </a:extLst>
                </a:hlinkClick>
              </a:rPr>
              <a:t>is IPUMS USA </a:t>
            </a:r>
            <a:r>
              <a:rPr lang="en-US" dirty="0"/>
              <a:t>at the University of Minnesota.</a:t>
            </a:r>
            <a:endParaRPr lang="en-US" b="0" i="0" dirty="0">
              <a:effectLst/>
            </a:endParaRPr>
          </a:p>
          <a:p>
            <a:pPr algn="l" fontAlgn="base"/>
            <a:r>
              <a:rPr lang="en-US" b="0" i="0" dirty="0">
                <a:effectLst/>
              </a:rPr>
              <a:t>Only selected geographic areas are identified in the ACS PUMS, including Region, Division, State, and </a:t>
            </a:r>
            <a:r>
              <a:rPr lang="en-US" b="0" i="0" u="none" strike="noStrike" dirty="0">
                <a:effectLst/>
                <a:hlinkClick r:id="rId7">
                  <a:extLst>
                    <a:ext uri="{A12FA001-AC4F-418D-AE19-62706E023703}">
                      <ahyp:hlinkClr xmlns:ahyp="http://schemas.microsoft.com/office/drawing/2018/hyperlinkcolor" val="tx"/>
                    </a:ext>
                  </a:extLst>
                </a:hlinkClick>
              </a:rPr>
              <a:t>Public Use Microdata Areas (PUMAs)</a:t>
            </a:r>
            <a:r>
              <a:rPr lang="en-US" b="0" i="0" dirty="0">
                <a:effectLst/>
              </a:rPr>
              <a:t>. Of these, PUMAs are the most detailed geographic areas available.</a:t>
            </a:r>
          </a:p>
          <a:p>
            <a:pPr algn="l" fontAlgn="base"/>
            <a:r>
              <a:rPr lang="en-US" dirty="0"/>
              <a:t>Four PUMAs (red outline) approximate the city of Portland (black dashed line).</a:t>
            </a:r>
          </a:p>
          <a:p>
            <a:pPr algn="l" fontAlgn="base"/>
            <a:r>
              <a:rPr lang="en-US" b="0" i="0" dirty="0">
                <a:effectLst/>
              </a:rPr>
              <a:t>How </a:t>
            </a:r>
            <a:r>
              <a:rPr lang="en-US" dirty="0"/>
              <a:t>we used the ACS/PUMs data.</a:t>
            </a:r>
          </a:p>
          <a:p>
            <a:pPr lvl="1" fontAlgn="base"/>
            <a:r>
              <a:rPr lang="en-US" dirty="0"/>
              <a:t>We used the ACS/PUMs data for the seven county Portland MSA to create many custom tables that were not published as ACS summary tables.</a:t>
            </a:r>
          </a:p>
          <a:p>
            <a:pPr lvl="1" fontAlgn="base"/>
            <a:r>
              <a:rPr lang="en-US" dirty="0"/>
              <a:t>Data for the five PUMAs shown in yellow on the map were used to create custom tables for the city of Portland</a:t>
            </a:r>
            <a:r>
              <a:rPr lang="en-US" dirty="0">
                <a:latin typeface="+mj-lt"/>
              </a:rPr>
              <a:t>.</a:t>
            </a:r>
            <a:endParaRPr lang="en-US" sz="1600" b="0" i="0" dirty="0">
              <a:solidFill>
                <a:srgbClr val="684F00"/>
              </a:solidFill>
              <a:effectLst/>
              <a:latin typeface="Lora"/>
            </a:endParaRPr>
          </a:p>
          <a:p>
            <a:pPr algn="l" fontAlgn="base"/>
            <a:endParaRPr lang="en-US" sz="1600" b="0" i="0" dirty="0">
              <a:solidFill>
                <a:srgbClr val="684F00"/>
              </a:solidFill>
              <a:effectLst/>
              <a:latin typeface="Lora"/>
            </a:endParaRPr>
          </a:p>
          <a:p>
            <a:endParaRPr lang="en-US" sz="1600" dirty="0"/>
          </a:p>
        </p:txBody>
      </p:sp>
      <p:pic>
        <p:nvPicPr>
          <p:cNvPr id="6" name="Picture 5">
            <a:extLst>
              <a:ext uri="{FF2B5EF4-FFF2-40B4-BE49-F238E27FC236}">
                <a16:creationId xmlns:a16="http://schemas.microsoft.com/office/drawing/2014/main" id="{BDCA05E7-E6B7-4BBB-9FA1-7198F11B864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453692" y="357130"/>
            <a:ext cx="5615882" cy="5615882"/>
          </a:xfrm>
          <a:prstGeom prst="rect">
            <a:avLst/>
          </a:prstGeom>
        </p:spPr>
      </p:pic>
      <p:sp>
        <p:nvSpPr>
          <p:cNvPr id="3" name="Slide Number Placeholder 2">
            <a:extLst>
              <a:ext uri="{FF2B5EF4-FFF2-40B4-BE49-F238E27FC236}">
                <a16:creationId xmlns:a16="http://schemas.microsoft.com/office/drawing/2014/main" id="{2190C15F-F3E1-4CB4-BC8E-51778494FBDA}"/>
              </a:ext>
            </a:extLst>
          </p:cNvPr>
          <p:cNvSpPr>
            <a:spLocks noGrp="1"/>
          </p:cNvSpPr>
          <p:nvPr>
            <p:ph type="sldNum" sz="quarter" idx="10"/>
          </p:nvPr>
        </p:nvSpPr>
        <p:spPr>
          <a:xfrm>
            <a:off x="11724880" y="-7995"/>
            <a:ext cx="467120"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rgbClr val="714B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D94638-C64A-4DDE-B054-01DFA9B82032}" type="slidenum">
              <a:rPr lang="en-US" smtClean="0"/>
              <a:pPr/>
              <a:t>56</a:t>
            </a:fld>
            <a:endParaRPr lang="en-US" dirty="0"/>
          </a:p>
        </p:txBody>
      </p:sp>
      <p:sp>
        <p:nvSpPr>
          <p:cNvPr id="20" name="TextBox 19">
            <a:extLst>
              <a:ext uri="{FF2B5EF4-FFF2-40B4-BE49-F238E27FC236}">
                <a16:creationId xmlns:a16="http://schemas.microsoft.com/office/drawing/2014/main" id="{63E85954-B2E5-4BBE-9B84-59F8B161E5E8}"/>
              </a:ext>
            </a:extLst>
          </p:cNvPr>
          <p:cNvSpPr txBox="1"/>
          <p:nvPr/>
        </p:nvSpPr>
        <p:spPr>
          <a:xfrm>
            <a:off x="12712682" y="-20164"/>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sp>
        <p:nvSpPr>
          <p:cNvPr id="21" name="TextBox 20">
            <a:extLst>
              <a:ext uri="{FF2B5EF4-FFF2-40B4-BE49-F238E27FC236}">
                <a16:creationId xmlns:a16="http://schemas.microsoft.com/office/drawing/2014/main" id="{A61B0C1A-9892-497D-919D-AF1727228B71}"/>
              </a:ext>
            </a:extLst>
          </p:cNvPr>
          <p:cNvSpPr txBox="1"/>
          <p:nvPr/>
        </p:nvSpPr>
        <p:spPr>
          <a:xfrm>
            <a:off x="12712682" y="810833"/>
            <a:ext cx="650052" cy="5262979"/>
          </a:xfrm>
          <a:prstGeom prst="rect">
            <a:avLst/>
          </a:prstGeom>
          <a:noFill/>
        </p:spPr>
        <p:txBody>
          <a:bodyPr wrap="square" rtlCol="0">
            <a:spAutoFit/>
          </a:bodyPr>
          <a:lstStyle/>
          <a:p>
            <a:endParaRPr lang="en-US" sz="1200" dirty="0">
              <a:solidFill>
                <a:schemeClr val="accent1"/>
              </a:solidFill>
            </a:endParaRP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pic>
        <p:nvPicPr>
          <p:cNvPr id="13" name="Picture 12">
            <a:extLst>
              <a:ext uri="{FF2B5EF4-FFF2-40B4-BE49-F238E27FC236}">
                <a16:creationId xmlns:a16="http://schemas.microsoft.com/office/drawing/2014/main" id="{617EC81D-52A3-487E-AC1C-8CF173DF62D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436097" y="6213065"/>
            <a:ext cx="2382024" cy="644935"/>
          </a:xfrm>
          <a:prstGeom prst="rect">
            <a:avLst/>
          </a:prstGeom>
        </p:spPr>
      </p:pic>
      <p:grpSp>
        <p:nvGrpSpPr>
          <p:cNvPr id="14" name="Group 13">
            <a:extLst>
              <a:ext uri="{FF2B5EF4-FFF2-40B4-BE49-F238E27FC236}">
                <a16:creationId xmlns:a16="http://schemas.microsoft.com/office/drawing/2014/main" id="{259B9008-BB78-41CB-92DE-65CD21F9749D}"/>
              </a:ext>
            </a:extLst>
          </p:cNvPr>
          <p:cNvGrpSpPr/>
          <p:nvPr/>
        </p:nvGrpSpPr>
        <p:grpSpPr>
          <a:xfrm>
            <a:off x="0" y="6527649"/>
            <a:ext cx="1354063" cy="274320"/>
            <a:chOff x="37011" y="6469091"/>
            <a:chExt cx="1354063" cy="274320"/>
          </a:xfrm>
        </p:grpSpPr>
        <p:sp>
          <p:nvSpPr>
            <p:cNvPr id="15" name="Action Button: Blank 14">
              <a:hlinkClick r:id="rId10" action="ppaction://hlinksldjump"/>
              <a:extLst>
                <a:ext uri="{FF2B5EF4-FFF2-40B4-BE49-F238E27FC236}">
                  <a16:creationId xmlns:a16="http://schemas.microsoft.com/office/drawing/2014/main" id="{E4D240CC-26BD-4D22-A7AF-8FB62B78E4CD}"/>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16" name="Action Button: Go Back or Previous 15">
              <a:hlinkClick r:id="" action="ppaction://hlinkshowjump?jump=lastslideviewed" highlightClick="1"/>
              <a:extLst>
                <a:ext uri="{FF2B5EF4-FFF2-40B4-BE49-F238E27FC236}">
                  <a16:creationId xmlns:a16="http://schemas.microsoft.com/office/drawing/2014/main" id="{8A3743B5-36AB-4104-9916-7ECBBFF723C2}"/>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22269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1">
                                            <p:txEl>
                                              <p:pRg st="5" end="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1">
                                            <p:txEl>
                                              <p:pRg st="6" end="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1">
                                            <p:txEl>
                                              <p:pRg st="7" end="7"/>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1">
                                            <p:txEl>
                                              <p:pRg st="8" end="8"/>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1">
                                            <p:txEl>
                                              <p:pRg st="9" end="9"/>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1">
                                            <p:txEl>
                                              <p:pRg st="10" end="10"/>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1">
                                            <p:txEl>
                                              <p:pRg st="11" end="11"/>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1">
                                            <p:txEl>
                                              <p:pRg st="12" end="12"/>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1">
                                            <p:txEl>
                                              <p:pRg st="13" end="13"/>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1">
                                            <p:txEl>
                                              <p:pRg st="14" end="14"/>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1">
                                            <p:txEl>
                                              <p:pRg st="15" end="15"/>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1">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11BFF-6830-4BEA-BE0E-463CC5382158}"/>
              </a:ext>
            </a:extLst>
          </p:cNvPr>
          <p:cNvSpPr>
            <a:spLocks noGrp="1"/>
          </p:cNvSpPr>
          <p:nvPr>
            <p:ph type="title"/>
          </p:nvPr>
        </p:nvSpPr>
        <p:spPr>
          <a:xfrm>
            <a:off x="357051" y="0"/>
            <a:ext cx="11394682" cy="870857"/>
          </a:xfrm>
        </p:spPr>
        <p:txBody>
          <a:bodyPr/>
          <a:lstStyle/>
          <a:p>
            <a:pPr algn="ctr"/>
            <a:r>
              <a:rPr lang="en-US" sz="3200" dirty="0"/>
              <a:t>Nomenclature for State of Aging in Portland Section on Race</a:t>
            </a:r>
            <a:endParaRPr lang="en-US" sz="3200" dirty="0">
              <a:solidFill>
                <a:schemeClr val="accent1">
                  <a:lumMod val="60000"/>
                  <a:lumOff val="40000"/>
                </a:schemeClr>
              </a:solidFill>
            </a:endParaRPr>
          </a:p>
        </p:txBody>
      </p:sp>
      <p:sp>
        <p:nvSpPr>
          <p:cNvPr id="3" name="Content Placeholder 2">
            <a:extLst>
              <a:ext uri="{FF2B5EF4-FFF2-40B4-BE49-F238E27FC236}">
                <a16:creationId xmlns:a16="http://schemas.microsoft.com/office/drawing/2014/main" id="{A7CBCFA0-BE91-4AAA-B9F7-EE9EE9E31DE0}"/>
              </a:ext>
            </a:extLst>
          </p:cNvPr>
          <p:cNvSpPr>
            <a:spLocks noGrp="1"/>
          </p:cNvSpPr>
          <p:nvPr>
            <p:ph idx="1"/>
          </p:nvPr>
        </p:nvSpPr>
        <p:spPr>
          <a:xfrm>
            <a:off x="711198" y="855861"/>
            <a:ext cx="8646558" cy="5817325"/>
          </a:xfrm>
        </p:spPr>
        <p:txBody>
          <a:bodyPr>
            <a:normAutofit/>
          </a:bodyPr>
          <a:lstStyle/>
          <a:p>
            <a:r>
              <a:rPr lang="en-US" sz="1700" dirty="0"/>
              <a:t>The researchers working on the State of Aging in Portland project recognize the complicated, evolving nature of language that pertains to race, ethnicity, and Hispanic origin. </a:t>
            </a:r>
          </a:p>
          <a:p>
            <a:r>
              <a:rPr lang="en-US" sz="1700" dirty="0"/>
              <a:t>The source data for most of this section come from the United States Census Bureau which has led to the creation of many graphs, charts, and labels that use the conventions adopted in the Decennial Censuses and the American Community Survey, including the use of: </a:t>
            </a:r>
          </a:p>
          <a:p>
            <a:pPr lvl="1"/>
            <a:r>
              <a:rPr lang="en-US" sz="1700" dirty="0"/>
              <a:t>Blacks, rather than African Americans</a:t>
            </a:r>
          </a:p>
          <a:p>
            <a:pPr lvl="1"/>
            <a:r>
              <a:rPr lang="en-US" sz="1700" dirty="0"/>
              <a:t>Hispanics, rather than Latino, Latina, Latinx, or </a:t>
            </a:r>
            <a:r>
              <a:rPr lang="en-US" sz="1700" dirty="0" err="1"/>
              <a:t>Latine</a:t>
            </a:r>
            <a:r>
              <a:rPr lang="en-US" sz="1700" dirty="0"/>
              <a:t> persons</a:t>
            </a:r>
          </a:p>
          <a:p>
            <a:pPr lvl="1"/>
            <a:r>
              <a:rPr lang="en-US" sz="1700" dirty="0"/>
              <a:t>Asians, Hawaiians, and Pacific Islanders, rather than Asians and Pacific Islanders</a:t>
            </a:r>
          </a:p>
          <a:p>
            <a:r>
              <a:rPr lang="en-US" sz="1700" dirty="0"/>
              <a:t>We have diverted from U.S. Census Bureau conventions for the following: </a:t>
            </a:r>
          </a:p>
          <a:p>
            <a:pPr lvl="1"/>
            <a:r>
              <a:rPr lang="en-US" sz="1700" dirty="0"/>
              <a:t>We use Native Americans, rather than America Indians, but do refer to American Indian and Alaska Native tribes on a single slide produced from census data.  </a:t>
            </a:r>
          </a:p>
          <a:p>
            <a:pPr lvl="1"/>
            <a:r>
              <a:rPr lang="en-US" sz="1700" dirty="0"/>
              <a:t>We capitalize White, rather than leaving it as a lowercase “w” in following the lead of the National Association of Black Journalist (NABJ; Reference: </a:t>
            </a:r>
            <a:r>
              <a:rPr lang="en-US" sz="1700" dirty="0">
                <a:hlinkClick r:id="rId4"/>
              </a:rPr>
              <a:t>NABJ Style guide</a:t>
            </a:r>
            <a:r>
              <a:rPr lang="en-US" sz="1700" dirty="0"/>
              <a:t>). NABJ recommended that “whenever a color is used to appropriately describe race then it should be capitalized, including White and Brown.”</a:t>
            </a:r>
          </a:p>
          <a:p>
            <a:pPr marL="0" indent="0">
              <a:buNone/>
            </a:pPr>
            <a:endParaRPr lang="en-US" sz="1700" dirty="0"/>
          </a:p>
          <a:p>
            <a:pPr marL="457200" lvl="1" indent="0">
              <a:buNone/>
            </a:pPr>
            <a:endParaRPr lang="en-US" sz="2000" dirty="0"/>
          </a:p>
          <a:p>
            <a:pPr lvl="1"/>
            <a:endParaRPr lang="en-US" sz="1800" dirty="0"/>
          </a:p>
        </p:txBody>
      </p:sp>
      <p:sp>
        <p:nvSpPr>
          <p:cNvPr id="7" name="Slide Number Placeholder 2">
            <a:extLst>
              <a:ext uri="{FF2B5EF4-FFF2-40B4-BE49-F238E27FC236}">
                <a16:creationId xmlns:a16="http://schemas.microsoft.com/office/drawing/2014/main" id="{96A1AB88-B097-434C-A2F9-78AB1F7AEE6B}"/>
              </a:ext>
            </a:extLst>
          </p:cNvPr>
          <p:cNvSpPr txBox="1">
            <a:spLocks/>
          </p:cNvSpPr>
          <p:nvPr/>
        </p:nvSpPr>
        <p:spPr>
          <a:xfrm>
            <a:off x="11724880" y="-7995"/>
            <a:ext cx="467120"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rgbClr val="714B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D94638-C64A-4DDE-B054-01DFA9B82032}" type="slidenum">
              <a:rPr lang="en-US" smtClean="0"/>
              <a:pPr/>
              <a:t>57</a:t>
            </a:fld>
            <a:endParaRPr lang="en-US" dirty="0"/>
          </a:p>
        </p:txBody>
      </p:sp>
      <p:sp>
        <p:nvSpPr>
          <p:cNvPr id="18" name="TextBox 17">
            <a:extLst>
              <a:ext uri="{FF2B5EF4-FFF2-40B4-BE49-F238E27FC236}">
                <a16:creationId xmlns:a16="http://schemas.microsoft.com/office/drawing/2014/main" id="{8AD726DE-235C-4EAF-9B00-5C63735DB2D5}"/>
              </a:ext>
            </a:extLst>
          </p:cNvPr>
          <p:cNvSpPr txBox="1"/>
          <p:nvPr/>
        </p:nvSpPr>
        <p:spPr>
          <a:xfrm>
            <a:off x="12712682" y="-20164"/>
            <a:ext cx="650052" cy="1384995"/>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a:p>
            <a:r>
              <a:rPr lang="en-US" dirty="0">
                <a:solidFill>
                  <a:schemeClr val="accent1"/>
                </a:solidFill>
              </a:rPr>
              <a:t>O</a:t>
            </a:r>
          </a:p>
          <a:p>
            <a:r>
              <a:rPr lang="en-US" dirty="0">
                <a:solidFill>
                  <a:schemeClr val="accent1"/>
                </a:solidFill>
              </a:rPr>
              <a:t>O</a:t>
            </a:r>
          </a:p>
        </p:txBody>
      </p:sp>
      <p:sp>
        <p:nvSpPr>
          <p:cNvPr id="19" name="TextBox 18">
            <a:extLst>
              <a:ext uri="{FF2B5EF4-FFF2-40B4-BE49-F238E27FC236}">
                <a16:creationId xmlns:a16="http://schemas.microsoft.com/office/drawing/2014/main" id="{04A3AF5B-F276-49E7-8729-A40DBC78485A}"/>
              </a:ext>
            </a:extLst>
          </p:cNvPr>
          <p:cNvSpPr txBox="1"/>
          <p:nvPr/>
        </p:nvSpPr>
        <p:spPr>
          <a:xfrm>
            <a:off x="12712682" y="1518552"/>
            <a:ext cx="650052" cy="5262979"/>
          </a:xfrm>
          <a:prstGeom prst="rect">
            <a:avLst/>
          </a:prstGeom>
          <a:noFill/>
        </p:spPr>
        <p:txBody>
          <a:bodyPr wrap="square" rtlCol="0">
            <a:spAutoFit/>
          </a:bodyPr>
          <a:lstStyle/>
          <a:p>
            <a:endParaRPr lang="en-US" sz="1200" dirty="0">
              <a:solidFill>
                <a:schemeClr val="accent1"/>
              </a:solidFill>
            </a:endParaRP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pic>
        <p:nvPicPr>
          <p:cNvPr id="12" name="Picture 11">
            <a:extLst>
              <a:ext uri="{FF2B5EF4-FFF2-40B4-BE49-F238E27FC236}">
                <a16:creationId xmlns:a16="http://schemas.microsoft.com/office/drawing/2014/main" id="{A1529922-09C5-4881-BE9A-99EEA3D1C08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73108" y="6195050"/>
            <a:ext cx="2382024" cy="644935"/>
          </a:xfrm>
          <a:prstGeom prst="rect">
            <a:avLst/>
          </a:prstGeom>
        </p:spPr>
      </p:pic>
      <p:grpSp>
        <p:nvGrpSpPr>
          <p:cNvPr id="13" name="Group 12">
            <a:extLst>
              <a:ext uri="{FF2B5EF4-FFF2-40B4-BE49-F238E27FC236}">
                <a16:creationId xmlns:a16="http://schemas.microsoft.com/office/drawing/2014/main" id="{76066422-399B-4DC1-9738-497CAD0B3468}"/>
              </a:ext>
            </a:extLst>
          </p:cNvPr>
          <p:cNvGrpSpPr/>
          <p:nvPr/>
        </p:nvGrpSpPr>
        <p:grpSpPr>
          <a:xfrm>
            <a:off x="37011" y="6509634"/>
            <a:ext cx="1354063" cy="274320"/>
            <a:chOff x="37011" y="6469091"/>
            <a:chExt cx="1354063" cy="274320"/>
          </a:xfrm>
        </p:grpSpPr>
        <p:sp>
          <p:nvSpPr>
            <p:cNvPr id="14" name="Action Button: Blank 13">
              <a:hlinkClick r:id="rId6" action="ppaction://hlinksldjump"/>
              <a:extLst>
                <a:ext uri="{FF2B5EF4-FFF2-40B4-BE49-F238E27FC236}">
                  <a16:creationId xmlns:a16="http://schemas.microsoft.com/office/drawing/2014/main" id="{86A5C8EE-326F-4D23-AE3D-2A21C47C364F}"/>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15" name="Action Button: Go Back or Previous 14">
              <a:hlinkClick r:id="" action="ppaction://hlinkshowjump?jump=lastslideviewed" highlightClick="1"/>
              <a:extLst>
                <a:ext uri="{FF2B5EF4-FFF2-40B4-BE49-F238E27FC236}">
                  <a16:creationId xmlns:a16="http://schemas.microsoft.com/office/drawing/2014/main" id="{D8BA5484-0705-4F6E-83C4-9E40023E9D0C}"/>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36999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9">
                                            <p:txEl>
                                              <p:pRg st="9" end="9"/>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19">
                                            <p:txEl>
                                              <p:pRg st="10" end="10"/>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19">
                                            <p:txEl>
                                              <p:pRg st="11" end="11"/>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19">
                                            <p:txEl>
                                              <p:pRg st="12" end="12"/>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19">
                                            <p:txEl>
                                              <p:pRg st="13" end="13"/>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19">
                                            <p:txEl>
                                              <p:pRg st="14" end="14"/>
                                            </p:txEl>
                                          </p:spTgt>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19">
                                            <p:txEl>
                                              <p:pRg st="15" end="15"/>
                                            </p:tx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19">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F9E3B-DFFF-4C48-AA68-38CEC0CFBBB8}"/>
              </a:ext>
            </a:extLst>
          </p:cNvPr>
          <p:cNvSpPr>
            <a:spLocks noGrp="1"/>
          </p:cNvSpPr>
          <p:nvPr>
            <p:ph type="title"/>
          </p:nvPr>
        </p:nvSpPr>
        <p:spPr>
          <a:xfrm>
            <a:off x="357051" y="232525"/>
            <a:ext cx="4302035" cy="672894"/>
          </a:xfrm>
        </p:spPr>
        <p:txBody>
          <a:bodyPr/>
          <a:lstStyle/>
          <a:p>
            <a:r>
              <a:rPr lang="en-US" sz="3200" dirty="0"/>
              <a:t>Group Quarters</a:t>
            </a:r>
          </a:p>
        </p:txBody>
      </p:sp>
      <p:sp>
        <p:nvSpPr>
          <p:cNvPr id="3" name="Content Placeholder 2">
            <a:extLst>
              <a:ext uri="{FF2B5EF4-FFF2-40B4-BE49-F238E27FC236}">
                <a16:creationId xmlns:a16="http://schemas.microsoft.com/office/drawing/2014/main" id="{FCC257A0-3E25-4BBD-AD1A-A1DB699AA76A}"/>
              </a:ext>
            </a:extLst>
          </p:cNvPr>
          <p:cNvSpPr>
            <a:spLocks noGrp="1"/>
          </p:cNvSpPr>
          <p:nvPr>
            <p:ph idx="1"/>
          </p:nvPr>
        </p:nvSpPr>
        <p:spPr>
          <a:xfrm>
            <a:off x="357051" y="870857"/>
            <a:ext cx="6485183" cy="5081724"/>
          </a:xfrm>
        </p:spPr>
        <p:txBody>
          <a:bodyPr>
            <a:noAutofit/>
          </a:bodyPr>
          <a:lstStyle/>
          <a:p>
            <a:pPr marL="0" indent="0">
              <a:buNone/>
            </a:pPr>
            <a:r>
              <a:rPr lang="en-US" b="1" dirty="0"/>
              <a:t>Housing Units </a:t>
            </a:r>
          </a:p>
          <a:p>
            <a:pPr marL="0" indent="0">
              <a:buNone/>
            </a:pPr>
            <a:r>
              <a:rPr lang="en-US" dirty="0"/>
              <a:t>Planners generally use the Census Bureau’s definitions of housing units, households, and population in households.</a:t>
            </a:r>
          </a:p>
          <a:p>
            <a:r>
              <a:rPr lang="en-US" b="1" dirty="0"/>
              <a:t>A housing unit </a:t>
            </a:r>
            <a:r>
              <a:rPr lang="en-US" dirty="0"/>
              <a:t>is any single-family residential structure (like a house or a manufactured home) or any distinct unit in a multi-unit building where the unit provides privacy for the occupants, and the unit has access to the outside, and occupants can come-and-go as they wish (not a custodial facility), and occupancy is independent of any institutional affiliation. </a:t>
            </a:r>
          </a:p>
          <a:p>
            <a:r>
              <a:rPr lang="en-US" b="1" dirty="0"/>
              <a:t>A household </a:t>
            </a:r>
            <a:r>
              <a:rPr lang="en-US" dirty="0"/>
              <a:t>is a set of people living together in a housing unit. A nice feature of this definition is that the number of households always equals the number of occupied housing units. </a:t>
            </a:r>
          </a:p>
          <a:p>
            <a:pPr marL="0" indent="0">
              <a:buNone/>
            </a:pPr>
            <a:r>
              <a:rPr lang="en-US" b="1" dirty="0"/>
              <a:t>Group Quarters </a:t>
            </a:r>
          </a:p>
          <a:p>
            <a:pPr marL="0" indent="0">
              <a:buNone/>
            </a:pPr>
            <a:r>
              <a:rPr lang="en-US" dirty="0"/>
              <a:t>There are residential situations that do not meet all of the four criteria listed above for housing units. The Census Bureau refers to these other residential situations as </a:t>
            </a:r>
            <a:r>
              <a:rPr lang="en-US" i="1" dirty="0"/>
              <a:t>group quarters</a:t>
            </a:r>
            <a:r>
              <a:rPr lang="en-US" dirty="0"/>
              <a:t>. </a:t>
            </a:r>
            <a:endParaRPr lang="en-US" b="1" dirty="0"/>
          </a:p>
          <a:p>
            <a:r>
              <a:rPr lang="en-US" dirty="0"/>
              <a:t>A group quarters facility is one that houses multiple, unrelated people, where occupants do not have privacy, or there is controlled access to entering/leaving, or it’s a facility that houses only an institutional or service-receiving population. </a:t>
            </a:r>
          </a:p>
          <a:p>
            <a:r>
              <a:rPr lang="en-US" dirty="0"/>
              <a:t> In the decennial census, group quarters statistics also include makeshift shelters, or places without shelter, where homeless people are found to sleep. </a:t>
            </a:r>
          </a:p>
          <a:p>
            <a:pPr marL="0" indent="0">
              <a:buNone/>
            </a:pPr>
            <a:r>
              <a:rPr lang="en-US" dirty="0">
                <a:hlinkClick r:id="rId4"/>
              </a:rPr>
              <a:t>Source</a:t>
            </a:r>
            <a:r>
              <a:rPr lang="en-US" dirty="0"/>
              <a:t> for above, Local Planning Handbook, Metropolitan Council, St. Paul, MN.</a:t>
            </a:r>
          </a:p>
          <a:p>
            <a:pPr marL="0" indent="0">
              <a:buNone/>
            </a:pPr>
            <a:r>
              <a:rPr lang="en-US" dirty="0">
                <a:hlinkClick r:id="rId5"/>
              </a:rPr>
              <a:t>Census Bureau</a:t>
            </a:r>
            <a:r>
              <a:rPr lang="en-US" dirty="0"/>
              <a:t> on Group Quarters.</a:t>
            </a:r>
          </a:p>
        </p:txBody>
      </p:sp>
      <p:sp>
        <p:nvSpPr>
          <p:cNvPr id="5" name="Content Placeholder 2">
            <a:extLst>
              <a:ext uri="{FF2B5EF4-FFF2-40B4-BE49-F238E27FC236}">
                <a16:creationId xmlns:a16="http://schemas.microsoft.com/office/drawing/2014/main" id="{EA38BE73-0002-4A3D-9DFA-23333B0F1C26}"/>
              </a:ext>
            </a:extLst>
          </p:cNvPr>
          <p:cNvSpPr txBox="1">
            <a:spLocks/>
          </p:cNvSpPr>
          <p:nvPr/>
        </p:nvSpPr>
        <p:spPr>
          <a:xfrm>
            <a:off x="7111300" y="678396"/>
            <a:ext cx="4574101" cy="5081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714B25"/>
                </a:solidFill>
                <a:effectLst/>
                <a:uLnTx/>
                <a:uFillTx/>
                <a:latin typeface="Calibri" panose="020F0502020204030204"/>
                <a:ea typeface="+mn-ea"/>
                <a:cs typeface="+mn-cs"/>
              </a:rPr>
              <a:t>Group quarters in this study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714B25"/>
                </a:solidFill>
                <a:effectLst/>
                <a:uLnTx/>
                <a:uFillTx/>
                <a:latin typeface="Calibri" panose="020F0502020204030204"/>
                <a:ea typeface="+mn-ea"/>
                <a:cs typeface="+mn-cs"/>
              </a:rPr>
              <a:t>The main types of group quarters for older persons as referenced in this report are: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714B25"/>
                </a:solidFill>
                <a:effectLst/>
                <a:uLnTx/>
                <a:uFillTx/>
                <a:latin typeface="Calibri" panose="020F0502020204030204"/>
                <a:ea typeface="+mn-ea"/>
                <a:cs typeface="+mn-cs"/>
              </a:rPr>
              <a:t>Adult family homes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714B25"/>
                </a:solidFill>
                <a:effectLst/>
                <a:uLnTx/>
                <a:uFillTx/>
                <a:latin typeface="Calibri" panose="020F0502020204030204"/>
                <a:ea typeface="+mn-ea"/>
                <a:cs typeface="+mn-cs"/>
              </a:rPr>
              <a:t>Nursing homes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714B25"/>
                </a:solidFill>
                <a:effectLst/>
                <a:uLnTx/>
                <a:uFillTx/>
                <a:latin typeface="Calibri" panose="020F0502020204030204"/>
                <a:ea typeface="+mn-ea"/>
                <a:cs typeface="+mn-cs"/>
              </a:rPr>
              <a:t>Residential care facilities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714B25"/>
                </a:solidFill>
                <a:effectLst/>
                <a:uLnTx/>
                <a:uFillTx/>
                <a:latin typeface="Calibri" panose="020F0502020204030204"/>
                <a:ea typeface="+mn-ea"/>
                <a:cs typeface="+mn-cs"/>
              </a:rPr>
              <a:t>All of the above are licensed by the State of Oregon, and we make use of licensing data to generate statistics and maps.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714B25"/>
                </a:solidFill>
                <a:effectLst/>
                <a:uLnTx/>
                <a:uFillTx/>
                <a:latin typeface="Calibri" panose="020F0502020204030204"/>
                <a:ea typeface="+mn-ea"/>
                <a:cs typeface="+mn-cs"/>
              </a:rPr>
              <a:t>Housing for older persons that are not group quarters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714B25"/>
                </a:solidFill>
                <a:effectLst/>
                <a:uLnTx/>
                <a:uFillTx/>
                <a:latin typeface="Calibri" panose="020F0502020204030204"/>
                <a:ea typeface="+mn-ea"/>
                <a:cs typeface="+mn-cs"/>
              </a:rPr>
              <a:t>Assisted living units are classified as housing units as they  provide for privacy and access to the outside as noted under housing unit to the left.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714B25"/>
                </a:solidFill>
                <a:effectLst/>
                <a:uLnTx/>
                <a:uFillTx/>
                <a:latin typeface="Calibri" panose="020F0502020204030204"/>
                <a:ea typeface="+mn-ea"/>
                <a:cs typeface="+mn-cs"/>
              </a:rPr>
              <a:t>Independent living facilities are classified by the Census as housing units, not group quarters.</a:t>
            </a:r>
            <a:endParaRPr lang="en-US" dirty="0">
              <a:latin typeface="Calibri" panose="020F0502020204030204"/>
            </a:endParaRPr>
          </a:p>
        </p:txBody>
      </p:sp>
      <p:sp>
        <p:nvSpPr>
          <p:cNvPr id="4" name="Slide Number Placeholder 3">
            <a:extLst>
              <a:ext uri="{FF2B5EF4-FFF2-40B4-BE49-F238E27FC236}">
                <a16:creationId xmlns:a16="http://schemas.microsoft.com/office/drawing/2014/main" id="{77FFDC55-DB0B-4965-91D6-E132132566F1}"/>
              </a:ext>
            </a:extLst>
          </p:cNvPr>
          <p:cNvSpPr>
            <a:spLocks noGrp="1"/>
          </p:cNvSpPr>
          <p:nvPr>
            <p:ph type="sldNum" sz="quarter" idx="10"/>
          </p:nvPr>
        </p:nvSpPr>
        <p:spPr>
          <a:xfrm>
            <a:off x="11547764" y="-69273"/>
            <a:ext cx="644235" cy="426403"/>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rgbClr val="714B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D94638-C64A-4DDE-B054-01DFA9B82032}" type="slidenum">
              <a:rPr lang="en-US" smtClean="0"/>
              <a:pPr/>
              <a:t>58</a:t>
            </a:fld>
            <a:endParaRPr lang="en-US" dirty="0"/>
          </a:p>
        </p:txBody>
      </p:sp>
      <p:sp>
        <p:nvSpPr>
          <p:cNvPr id="19" name="TextBox 18">
            <a:extLst>
              <a:ext uri="{FF2B5EF4-FFF2-40B4-BE49-F238E27FC236}">
                <a16:creationId xmlns:a16="http://schemas.microsoft.com/office/drawing/2014/main" id="{C3DD70A0-8F10-4FA9-8DEB-3993D4FF4CA7}"/>
              </a:ext>
            </a:extLst>
          </p:cNvPr>
          <p:cNvSpPr txBox="1"/>
          <p:nvPr/>
        </p:nvSpPr>
        <p:spPr>
          <a:xfrm>
            <a:off x="12712682" y="-20164"/>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sp>
        <p:nvSpPr>
          <p:cNvPr id="20" name="TextBox 19">
            <a:extLst>
              <a:ext uri="{FF2B5EF4-FFF2-40B4-BE49-F238E27FC236}">
                <a16:creationId xmlns:a16="http://schemas.microsoft.com/office/drawing/2014/main" id="{69B757E9-FD2A-4E1E-A426-593656F881CA}"/>
              </a:ext>
            </a:extLst>
          </p:cNvPr>
          <p:cNvSpPr txBox="1"/>
          <p:nvPr/>
        </p:nvSpPr>
        <p:spPr>
          <a:xfrm>
            <a:off x="12749258" y="729556"/>
            <a:ext cx="650052" cy="5262979"/>
          </a:xfrm>
          <a:prstGeom prst="rect">
            <a:avLst/>
          </a:prstGeom>
          <a:noFill/>
        </p:spPr>
        <p:txBody>
          <a:bodyPr wrap="square" rtlCol="0">
            <a:spAutoFit/>
          </a:bodyPr>
          <a:lstStyle/>
          <a:p>
            <a:endParaRPr lang="en-US" sz="1200" dirty="0">
              <a:solidFill>
                <a:schemeClr val="accent1"/>
              </a:solidFill>
            </a:endParaRP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pic>
        <p:nvPicPr>
          <p:cNvPr id="13" name="Picture 12">
            <a:extLst>
              <a:ext uri="{FF2B5EF4-FFF2-40B4-BE49-F238E27FC236}">
                <a16:creationId xmlns:a16="http://schemas.microsoft.com/office/drawing/2014/main" id="{AA6F3A05-2732-4243-B641-73385C9F31B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473108" y="6195050"/>
            <a:ext cx="2382024" cy="644935"/>
          </a:xfrm>
          <a:prstGeom prst="rect">
            <a:avLst/>
          </a:prstGeom>
        </p:spPr>
      </p:pic>
      <p:grpSp>
        <p:nvGrpSpPr>
          <p:cNvPr id="14" name="Group 13">
            <a:extLst>
              <a:ext uri="{FF2B5EF4-FFF2-40B4-BE49-F238E27FC236}">
                <a16:creationId xmlns:a16="http://schemas.microsoft.com/office/drawing/2014/main" id="{A8E23819-3EA3-4F32-9941-984F21EAB947}"/>
              </a:ext>
            </a:extLst>
          </p:cNvPr>
          <p:cNvGrpSpPr/>
          <p:nvPr/>
        </p:nvGrpSpPr>
        <p:grpSpPr>
          <a:xfrm>
            <a:off x="37011" y="6509634"/>
            <a:ext cx="1354063" cy="274320"/>
            <a:chOff x="37011" y="6469091"/>
            <a:chExt cx="1354063" cy="274320"/>
          </a:xfrm>
        </p:grpSpPr>
        <p:sp>
          <p:nvSpPr>
            <p:cNvPr id="15" name="Action Button: Blank 14">
              <a:hlinkClick r:id="rId7" action="ppaction://hlinksldjump"/>
              <a:extLst>
                <a:ext uri="{FF2B5EF4-FFF2-40B4-BE49-F238E27FC236}">
                  <a16:creationId xmlns:a16="http://schemas.microsoft.com/office/drawing/2014/main" id="{BDF6516A-C3D7-451E-852E-64F6A03FD8D8}"/>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16" name="Action Button: Go Back or Previous 15">
              <a:hlinkClick r:id="" action="ppaction://hlinkshowjump?jump=lastslideviewed" highlightClick="1"/>
              <a:extLst>
                <a:ext uri="{FF2B5EF4-FFF2-40B4-BE49-F238E27FC236}">
                  <a16:creationId xmlns:a16="http://schemas.microsoft.com/office/drawing/2014/main" id="{8B61D18B-CD3D-467D-A865-7D715AF09C7C}"/>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7805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3" end="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6" end="6"/>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
                                            <p:txEl>
                                              <p:pRg st="7" end="7"/>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0">
                                            <p:txEl>
                                              <p:pRg st="5" end="5"/>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0">
                                            <p:txEl>
                                              <p:pRg st="7" end="7"/>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0">
                                            <p:txEl>
                                              <p:pRg st="8" end="8"/>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0">
                                            <p:txEl>
                                              <p:pRg st="9" end="9"/>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0">
                                            <p:txEl>
                                              <p:pRg st="10" end="10"/>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0">
                                            <p:txEl>
                                              <p:pRg st="11" end="11"/>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20">
                                            <p:txEl>
                                              <p:pRg st="12" end="12"/>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20">
                                            <p:txEl>
                                              <p:pRg st="13" end="13"/>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20">
                                            <p:txEl>
                                              <p:pRg st="14" end="14"/>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20">
                                            <p:txEl>
                                              <p:pRg st="15" end="15"/>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20">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11"/>
          <p:cNvSpPr txBox="1">
            <a:spLocks noGrp="1"/>
          </p:cNvSpPr>
          <p:nvPr>
            <p:ph type="title"/>
          </p:nvPr>
        </p:nvSpPr>
        <p:spPr>
          <a:xfrm>
            <a:off x="3216128" y="2993571"/>
            <a:ext cx="5759744" cy="87085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F5496"/>
              </a:buClr>
              <a:buSzPts val="2800"/>
              <a:buFont typeface="Calibri"/>
              <a:buNone/>
            </a:pPr>
            <a:r>
              <a:rPr lang="en-US" sz="4400" dirty="0"/>
              <a:t>End of Section on Data Sources and Geographies</a:t>
            </a:r>
            <a:endParaRPr sz="4400" dirty="0"/>
          </a:p>
        </p:txBody>
      </p:sp>
      <p:pic>
        <p:nvPicPr>
          <p:cNvPr id="4" name="Picture 3">
            <a:extLst>
              <a:ext uri="{FF2B5EF4-FFF2-40B4-BE49-F238E27FC236}">
                <a16:creationId xmlns:a16="http://schemas.microsoft.com/office/drawing/2014/main" id="{16CBBCC3-4926-48FC-BE34-590174808F79}"/>
              </a:ext>
            </a:extLst>
          </p:cNvPr>
          <p:cNvPicPr>
            <a:picLocks noChangeAspect="1"/>
          </p:cNvPicPr>
          <p:nvPr/>
        </p:nvPicPr>
        <p:blipFill>
          <a:blip r:embed="rId4"/>
          <a:stretch>
            <a:fillRect/>
          </a:stretch>
        </p:blipFill>
        <p:spPr>
          <a:xfrm>
            <a:off x="196263" y="6000554"/>
            <a:ext cx="3009671" cy="713869"/>
          </a:xfrm>
          <a:prstGeom prst="rect">
            <a:avLst/>
          </a:prstGeom>
        </p:spPr>
      </p:pic>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2243" y="180199"/>
            <a:ext cx="7963046" cy="423151"/>
          </a:xfrm>
        </p:spPr>
        <p:txBody>
          <a:bodyPr>
            <a:noAutofit/>
          </a:bodyPr>
          <a:lstStyle/>
          <a:p>
            <a:r>
              <a:rPr lang="en-US" sz="3200" b="1" dirty="0"/>
              <a:t>How Does Portland’s Age Structure Compare?</a:t>
            </a:r>
          </a:p>
        </p:txBody>
      </p:sp>
      <p:sp>
        <p:nvSpPr>
          <p:cNvPr id="7" name="Content Placeholder 6"/>
          <p:cNvSpPr>
            <a:spLocks noGrp="1"/>
          </p:cNvSpPr>
          <p:nvPr>
            <p:ph sz="half" idx="1"/>
          </p:nvPr>
        </p:nvSpPr>
        <p:spPr>
          <a:xfrm>
            <a:off x="1115344" y="4981902"/>
            <a:ext cx="4581525" cy="1786759"/>
          </a:xfrm>
        </p:spPr>
        <p:txBody>
          <a:bodyPr>
            <a:normAutofit fontScale="92500" lnSpcReduction="10000"/>
          </a:bodyPr>
          <a:lstStyle/>
          <a:p>
            <a:r>
              <a:rPr lang="en-US" sz="1600" dirty="0"/>
              <a:t>The Portland Metropolitan Area has larger cohorts moving up to old age than does the City.</a:t>
            </a:r>
          </a:p>
          <a:p>
            <a:r>
              <a:rPr lang="en-US" sz="1600" dirty="0"/>
              <a:t>The pyramids for Portland and Seattle are similar, except for the larger 25-29 cohort in Seattle.</a:t>
            </a:r>
          </a:p>
          <a:p>
            <a:r>
              <a:rPr lang="en-US" sz="1600" dirty="0"/>
              <a:t>The pyramid for Minneapolis also is similar.</a:t>
            </a:r>
          </a:p>
        </p:txBody>
      </p:sp>
      <p:sp>
        <p:nvSpPr>
          <p:cNvPr id="8" name="Content Placeholder 7"/>
          <p:cNvSpPr>
            <a:spLocks noGrp="1"/>
          </p:cNvSpPr>
          <p:nvPr>
            <p:ph sz="half" idx="2"/>
          </p:nvPr>
        </p:nvSpPr>
        <p:spPr>
          <a:xfrm>
            <a:off x="6357906" y="4981903"/>
            <a:ext cx="4718750" cy="1149956"/>
          </a:xfrm>
        </p:spPr>
        <p:txBody>
          <a:bodyPr>
            <a:normAutofit fontScale="92500" lnSpcReduction="10000"/>
          </a:bodyPr>
          <a:lstStyle/>
          <a:p>
            <a:r>
              <a:rPr lang="en-US" sz="1600" dirty="0"/>
              <a:t>Austin lacks the large number of baby boomers</a:t>
            </a:r>
            <a:r>
              <a:rPr lang="en-US" sz="1600" b="1" dirty="0"/>
              <a:t>.</a:t>
            </a:r>
          </a:p>
          <a:p>
            <a:r>
              <a:rPr lang="en-US" sz="1600" dirty="0"/>
              <a:t>Mesa, a Phoenix suburb, has years of to-be-older folks.</a:t>
            </a:r>
          </a:p>
          <a:p>
            <a:r>
              <a:rPr lang="en-US" sz="1600" dirty="0"/>
              <a:t>San Francisco has large number of recently in-migrated young working age households.</a:t>
            </a:r>
          </a:p>
          <a:p>
            <a:endParaRPr lang="en-US" sz="1800" dirty="0"/>
          </a:p>
        </p:txBody>
      </p:sp>
      <p:pic>
        <p:nvPicPr>
          <p:cNvPr id="9" name="Picture 8"/>
          <p:cNvPicPr>
            <a:picLocks noChangeAspect="1"/>
          </p:cNvPicPr>
          <p:nvPr/>
        </p:nvPicPr>
        <p:blipFill>
          <a:blip r:embed="rId4"/>
          <a:stretch>
            <a:fillRect/>
          </a:stretch>
        </p:blipFill>
        <p:spPr>
          <a:xfrm>
            <a:off x="1115344" y="752970"/>
            <a:ext cx="4581525" cy="4181475"/>
          </a:xfrm>
          <a:prstGeom prst="rect">
            <a:avLst/>
          </a:prstGeom>
        </p:spPr>
      </p:pic>
      <p:pic>
        <p:nvPicPr>
          <p:cNvPr id="10" name="Picture 9"/>
          <p:cNvPicPr>
            <a:picLocks noChangeAspect="1"/>
          </p:cNvPicPr>
          <p:nvPr/>
        </p:nvPicPr>
        <p:blipFill>
          <a:blip r:embed="rId5"/>
          <a:stretch>
            <a:fillRect/>
          </a:stretch>
        </p:blipFill>
        <p:spPr>
          <a:xfrm>
            <a:off x="6357907" y="730392"/>
            <a:ext cx="4581525" cy="4181475"/>
          </a:xfrm>
          <a:prstGeom prst="rect">
            <a:avLst/>
          </a:prstGeom>
        </p:spPr>
      </p:pic>
      <p:pic>
        <p:nvPicPr>
          <p:cNvPr id="11" name="Picture 10"/>
          <p:cNvPicPr>
            <a:picLocks noChangeAspect="1"/>
          </p:cNvPicPr>
          <p:nvPr/>
        </p:nvPicPr>
        <p:blipFill>
          <a:blip r:embed="rId6"/>
          <a:stretch>
            <a:fillRect/>
          </a:stretch>
        </p:blipFill>
        <p:spPr>
          <a:xfrm>
            <a:off x="6357907" y="730392"/>
            <a:ext cx="4581525" cy="4181475"/>
          </a:xfrm>
          <a:prstGeom prst="rect">
            <a:avLst/>
          </a:prstGeom>
        </p:spPr>
      </p:pic>
      <p:pic>
        <p:nvPicPr>
          <p:cNvPr id="12" name="Picture 11"/>
          <p:cNvPicPr>
            <a:picLocks noChangeAspect="1"/>
          </p:cNvPicPr>
          <p:nvPr/>
        </p:nvPicPr>
        <p:blipFill>
          <a:blip r:embed="rId7"/>
          <a:stretch>
            <a:fillRect/>
          </a:stretch>
        </p:blipFill>
        <p:spPr>
          <a:xfrm>
            <a:off x="6357907" y="730392"/>
            <a:ext cx="4581525" cy="4181475"/>
          </a:xfrm>
          <a:prstGeom prst="rect">
            <a:avLst/>
          </a:prstGeom>
        </p:spPr>
      </p:pic>
      <p:pic>
        <p:nvPicPr>
          <p:cNvPr id="13" name="Picture 12"/>
          <p:cNvPicPr>
            <a:picLocks noChangeAspect="1"/>
          </p:cNvPicPr>
          <p:nvPr/>
        </p:nvPicPr>
        <p:blipFill>
          <a:blip r:embed="rId8"/>
          <a:stretch>
            <a:fillRect/>
          </a:stretch>
        </p:blipFill>
        <p:spPr>
          <a:xfrm>
            <a:off x="6357907" y="730392"/>
            <a:ext cx="4581525" cy="4181475"/>
          </a:xfrm>
          <a:prstGeom prst="rect">
            <a:avLst/>
          </a:prstGeom>
        </p:spPr>
      </p:pic>
      <p:pic>
        <p:nvPicPr>
          <p:cNvPr id="3" name="Picture 2"/>
          <p:cNvPicPr>
            <a:picLocks noChangeAspect="1"/>
          </p:cNvPicPr>
          <p:nvPr/>
        </p:nvPicPr>
        <p:blipFill>
          <a:blip r:embed="rId9"/>
          <a:stretch>
            <a:fillRect/>
          </a:stretch>
        </p:blipFill>
        <p:spPr>
          <a:xfrm>
            <a:off x="6357907" y="730392"/>
            <a:ext cx="4581525" cy="4181475"/>
          </a:xfrm>
          <a:prstGeom prst="rect">
            <a:avLst/>
          </a:prstGeom>
        </p:spPr>
      </p:pic>
      <p:pic>
        <p:nvPicPr>
          <p:cNvPr id="4" name="Picture 3"/>
          <p:cNvPicPr>
            <a:picLocks noChangeAspect="1"/>
          </p:cNvPicPr>
          <p:nvPr/>
        </p:nvPicPr>
        <p:blipFill>
          <a:blip r:embed="rId10"/>
          <a:stretch>
            <a:fillRect/>
          </a:stretch>
        </p:blipFill>
        <p:spPr>
          <a:xfrm>
            <a:off x="6357907" y="730392"/>
            <a:ext cx="4581525" cy="4181475"/>
          </a:xfrm>
          <a:prstGeom prst="rect">
            <a:avLst/>
          </a:prstGeom>
        </p:spPr>
      </p:pic>
      <p:sp>
        <p:nvSpPr>
          <p:cNvPr id="14" name="TextBox 13">
            <a:extLst>
              <a:ext uri="{FF2B5EF4-FFF2-40B4-BE49-F238E27FC236}">
                <a16:creationId xmlns:a16="http://schemas.microsoft.com/office/drawing/2014/main" id="{E670ADC3-CE83-45F6-A015-DE68147CF715}"/>
              </a:ext>
            </a:extLst>
          </p:cNvPr>
          <p:cNvSpPr txBox="1"/>
          <p:nvPr/>
        </p:nvSpPr>
        <p:spPr>
          <a:xfrm>
            <a:off x="4970169" y="6248068"/>
            <a:ext cx="2775474" cy="430887"/>
          </a:xfrm>
          <a:prstGeom prst="rect">
            <a:avLst/>
          </a:prstGeom>
          <a:noFill/>
        </p:spPr>
        <p:txBody>
          <a:bodyPr wrap="square" rtlCol="0">
            <a:spAutoFit/>
          </a:bodyPr>
          <a:lstStyle/>
          <a:p>
            <a:r>
              <a:rPr lang="en-US" sz="1100" dirty="0"/>
              <a:t>Source: ACS 2017 5-year table S0101. Data are for 2013-2017 with mid-year of 2015. </a:t>
            </a:r>
          </a:p>
        </p:txBody>
      </p:sp>
      <p:sp>
        <p:nvSpPr>
          <p:cNvPr id="5" name="Slide Number Placeholder 4">
            <a:extLst>
              <a:ext uri="{FF2B5EF4-FFF2-40B4-BE49-F238E27FC236}">
                <a16:creationId xmlns:a16="http://schemas.microsoft.com/office/drawing/2014/main" id="{123E36C5-F956-4BF1-AA5E-EC504716F682}"/>
              </a:ext>
            </a:extLst>
          </p:cNvPr>
          <p:cNvSpPr>
            <a:spLocks noGrp="1"/>
          </p:cNvSpPr>
          <p:nvPr>
            <p:ph type="sldNum" sz="quarter" idx="12"/>
          </p:nvPr>
        </p:nvSpPr>
        <p:spPr/>
        <p:txBody>
          <a:bodyPr/>
          <a:lstStyle/>
          <a:p>
            <a:fld id="{C35C3E6E-37D3-4A99-9598-4770ABE25AC7}" type="slidenum">
              <a:rPr lang="en-US" smtClean="0"/>
              <a:t>6</a:t>
            </a:fld>
            <a:endParaRPr lang="en-US"/>
          </a:p>
        </p:txBody>
      </p:sp>
      <p:sp>
        <p:nvSpPr>
          <p:cNvPr id="21" name="Slide Number Placeholder 1">
            <a:extLst>
              <a:ext uri="{FF2B5EF4-FFF2-40B4-BE49-F238E27FC236}">
                <a16:creationId xmlns:a16="http://schemas.microsoft.com/office/drawing/2014/main" id="{51B9BCA2-EF83-47D8-BF84-42F91D6128DE}"/>
              </a:ext>
            </a:extLst>
          </p:cNvPr>
          <p:cNvSpPr txBox="1">
            <a:spLocks/>
          </p:cNvSpPr>
          <p:nvPr/>
        </p:nvSpPr>
        <p:spPr>
          <a:xfrm>
            <a:off x="11679277" y="29967"/>
            <a:ext cx="407276" cy="32799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61B7F212-26B6-4B4B-8252-3C6816E584C7}" type="slidenum">
              <a:rPr lang="en-US" sz="1400" b="1" smtClean="0">
                <a:solidFill>
                  <a:srgbClr val="714B22"/>
                </a:solidFill>
              </a:rPr>
              <a:pPr marL="0" indent="0">
                <a:buNone/>
              </a:pPr>
              <a:t>6</a:t>
            </a:fld>
            <a:endParaRPr lang="en-US" sz="1400" b="1" dirty="0">
              <a:solidFill>
                <a:srgbClr val="714B22"/>
              </a:solidFill>
            </a:endParaRPr>
          </a:p>
        </p:txBody>
      </p:sp>
      <p:grpSp>
        <p:nvGrpSpPr>
          <p:cNvPr id="22" name="Group 21">
            <a:extLst>
              <a:ext uri="{FF2B5EF4-FFF2-40B4-BE49-F238E27FC236}">
                <a16:creationId xmlns:a16="http://schemas.microsoft.com/office/drawing/2014/main" id="{038EC811-2770-4BC6-B73D-5A640E2ED21B}"/>
              </a:ext>
            </a:extLst>
          </p:cNvPr>
          <p:cNvGrpSpPr/>
          <p:nvPr/>
        </p:nvGrpSpPr>
        <p:grpSpPr>
          <a:xfrm>
            <a:off x="87067" y="6452900"/>
            <a:ext cx="2006049" cy="365760"/>
            <a:chOff x="87067" y="6452900"/>
            <a:chExt cx="2006049" cy="365760"/>
          </a:xfrm>
        </p:grpSpPr>
        <p:sp>
          <p:nvSpPr>
            <p:cNvPr id="23" name="Action Button: Go to Beginning 22">
              <a:hlinkClick r:id="" action="ppaction://hlinkshowjump?jump=firstslide" highlightClick="1"/>
              <a:extLst>
                <a:ext uri="{FF2B5EF4-FFF2-40B4-BE49-F238E27FC236}">
                  <a16:creationId xmlns:a16="http://schemas.microsoft.com/office/drawing/2014/main" id="{5F61B62D-1B72-47BA-BB4D-329908A18425}"/>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ction Button: Go Back or Previous 23">
              <a:hlinkClick r:id="" action="ppaction://hlinkshowjump?jump=previousslide" highlightClick="1"/>
              <a:extLst>
                <a:ext uri="{FF2B5EF4-FFF2-40B4-BE49-F238E27FC236}">
                  <a16:creationId xmlns:a16="http://schemas.microsoft.com/office/drawing/2014/main" id="{1BF6C0B3-FE7B-4187-8255-39FCEC1DDA93}"/>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ction Button: Go Forward or Next 24">
              <a:hlinkClick r:id="" action="ppaction://hlinkshowjump?jump=nextslide" highlightClick="1"/>
              <a:extLst>
                <a:ext uri="{FF2B5EF4-FFF2-40B4-BE49-F238E27FC236}">
                  <a16:creationId xmlns:a16="http://schemas.microsoft.com/office/drawing/2014/main" id="{AB112CB7-3900-4642-A692-E07DCE3B910C}"/>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ction Button: Go to End 25">
              <a:hlinkClick r:id="rId11" action="ppaction://hlinksldjump" highlightClick="1"/>
              <a:extLst>
                <a:ext uri="{FF2B5EF4-FFF2-40B4-BE49-F238E27FC236}">
                  <a16:creationId xmlns:a16="http://schemas.microsoft.com/office/drawing/2014/main" id="{AB59963C-7C44-4B2E-9F8F-44C1C20DEB59}"/>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hlinkClick r:id="rId12"/>
              <a:extLst>
                <a:ext uri="{FF2B5EF4-FFF2-40B4-BE49-F238E27FC236}">
                  <a16:creationId xmlns:a16="http://schemas.microsoft.com/office/drawing/2014/main" id="{9FC964FC-EB74-4E2A-8045-BB763AD72570}"/>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267362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100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2" end="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4"/>
          <a:stretch>
            <a:fillRect/>
          </a:stretch>
        </p:blipFill>
        <p:spPr>
          <a:xfrm>
            <a:off x="5288093" y="0"/>
            <a:ext cx="3443288" cy="3450431"/>
          </a:xfrm>
          <a:prstGeom prst="rect">
            <a:avLst/>
          </a:prstGeom>
        </p:spPr>
      </p:pic>
      <p:pic>
        <p:nvPicPr>
          <p:cNvPr id="14" name="Picture 13"/>
          <p:cNvPicPr>
            <a:picLocks noChangeAspect="1"/>
          </p:cNvPicPr>
          <p:nvPr/>
        </p:nvPicPr>
        <p:blipFill>
          <a:blip r:embed="rId5"/>
          <a:stretch>
            <a:fillRect/>
          </a:stretch>
        </p:blipFill>
        <p:spPr>
          <a:xfrm>
            <a:off x="8731381" y="0"/>
            <a:ext cx="3443288" cy="3450431"/>
          </a:xfrm>
          <a:prstGeom prst="rect">
            <a:avLst/>
          </a:prstGeom>
        </p:spPr>
      </p:pic>
      <p:pic>
        <p:nvPicPr>
          <p:cNvPr id="15" name="Picture 14"/>
          <p:cNvPicPr>
            <a:picLocks noChangeAspect="1"/>
          </p:cNvPicPr>
          <p:nvPr/>
        </p:nvPicPr>
        <p:blipFill>
          <a:blip r:embed="rId6"/>
          <a:stretch>
            <a:fillRect/>
          </a:stretch>
        </p:blipFill>
        <p:spPr>
          <a:xfrm>
            <a:off x="5293161" y="3450431"/>
            <a:ext cx="3443288" cy="3450431"/>
          </a:xfrm>
          <a:prstGeom prst="rect">
            <a:avLst/>
          </a:prstGeom>
        </p:spPr>
      </p:pic>
      <p:pic>
        <p:nvPicPr>
          <p:cNvPr id="16" name="Picture 15"/>
          <p:cNvPicPr>
            <a:picLocks noChangeAspect="1"/>
          </p:cNvPicPr>
          <p:nvPr/>
        </p:nvPicPr>
        <p:blipFill>
          <a:blip r:embed="rId7"/>
          <a:stretch>
            <a:fillRect/>
          </a:stretch>
        </p:blipFill>
        <p:spPr>
          <a:xfrm>
            <a:off x="8736449" y="3450430"/>
            <a:ext cx="3443288" cy="3450431"/>
          </a:xfrm>
          <a:prstGeom prst="rect">
            <a:avLst/>
          </a:prstGeom>
        </p:spPr>
      </p:pic>
      <p:sp>
        <p:nvSpPr>
          <p:cNvPr id="17" name="Title 16"/>
          <p:cNvSpPr>
            <a:spLocks noGrp="1"/>
          </p:cNvSpPr>
          <p:nvPr>
            <p:ph type="title"/>
          </p:nvPr>
        </p:nvSpPr>
        <p:spPr>
          <a:xfrm>
            <a:off x="331110" y="363433"/>
            <a:ext cx="5199529" cy="476765"/>
          </a:xfrm>
        </p:spPr>
        <p:txBody>
          <a:bodyPr>
            <a:noAutofit/>
          </a:bodyPr>
          <a:lstStyle/>
          <a:p>
            <a:r>
              <a:rPr lang="en-US" sz="3200" b="1" dirty="0"/>
              <a:t>Portland Compared to its Suburbs</a:t>
            </a:r>
          </a:p>
        </p:txBody>
      </p:sp>
      <p:sp>
        <p:nvSpPr>
          <p:cNvPr id="18" name="Content Placeholder 17"/>
          <p:cNvSpPr>
            <a:spLocks noGrp="1"/>
          </p:cNvSpPr>
          <p:nvPr>
            <p:ph idx="1"/>
          </p:nvPr>
        </p:nvSpPr>
        <p:spPr>
          <a:xfrm>
            <a:off x="331110" y="1034410"/>
            <a:ext cx="4760002" cy="2163670"/>
          </a:xfrm>
        </p:spPr>
        <p:txBody>
          <a:bodyPr>
            <a:normAutofit/>
          </a:bodyPr>
          <a:lstStyle/>
          <a:p>
            <a:r>
              <a:rPr lang="en-US" sz="1600" dirty="0"/>
              <a:t>The data for these population pyramids are from the 2013-2017 American Community Survey.</a:t>
            </a:r>
          </a:p>
          <a:p>
            <a:r>
              <a:rPr lang="en-US" sz="1600" dirty="0"/>
              <a:t>Compared to the 7-county Portland Metropolitan area, a larger share of the City’s population is in the 20-44 working age group. </a:t>
            </a:r>
          </a:p>
          <a:p>
            <a:r>
              <a:rPr lang="en-US" sz="1600" dirty="0"/>
              <a:t>The City’s share of the age 50+ population is less than that for its inner and outer suburbs.</a:t>
            </a:r>
          </a:p>
        </p:txBody>
      </p:sp>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8844" y="3017456"/>
            <a:ext cx="3260911" cy="3260911"/>
          </a:xfrm>
          <a:prstGeom prst="rect">
            <a:avLst/>
          </a:prstGeom>
        </p:spPr>
      </p:pic>
      <p:sp>
        <p:nvSpPr>
          <p:cNvPr id="9" name="TextBox 8">
            <a:extLst>
              <a:ext uri="{FF2B5EF4-FFF2-40B4-BE49-F238E27FC236}">
                <a16:creationId xmlns:a16="http://schemas.microsoft.com/office/drawing/2014/main" id="{F57C95F5-D309-457F-A0F8-96ED57778CAE}"/>
              </a:ext>
            </a:extLst>
          </p:cNvPr>
          <p:cNvSpPr txBox="1"/>
          <p:nvPr/>
        </p:nvSpPr>
        <p:spPr>
          <a:xfrm>
            <a:off x="2315638" y="6365725"/>
            <a:ext cx="2775474" cy="430887"/>
          </a:xfrm>
          <a:prstGeom prst="rect">
            <a:avLst/>
          </a:prstGeom>
          <a:noFill/>
        </p:spPr>
        <p:txBody>
          <a:bodyPr wrap="square" rtlCol="0">
            <a:spAutoFit/>
          </a:bodyPr>
          <a:lstStyle/>
          <a:p>
            <a:r>
              <a:rPr lang="en-US" sz="1100" dirty="0"/>
              <a:t>Source: ACS 2017 5-year table S0101. Data are for 2013-2017 with mid-year of 2015. </a:t>
            </a:r>
          </a:p>
        </p:txBody>
      </p:sp>
      <p:sp>
        <p:nvSpPr>
          <p:cNvPr id="10" name="TextBox 9">
            <a:hlinkClick r:id="rId9" action="ppaction://hlinksldjump"/>
            <a:extLst>
              <a:ext uri="{FF2B5EF4-FFF2-40B4-BE49-F238E27FC236}">
                <a16:creationId xmlns:a16="http://schemas.microsoft.com/office/drawing/2014/main" id="{09E08798-3994-4C73-B2D6-A581B0EA1E2B}"/>
              </a:ext>
            </a:extLst>
          </p:cNvPr>
          <p:cNvSpPr txBox="1"/>
          <p:nvPr/>
        </p:nvSpPr>
        <p:spPr>
          <a:xfrm>
            <a:off x="3890423" y="4304849"/>
            <a:ext cx="1397670" cy="954107"/>
          </a:xfrm>
          <a:prstGeom prst="rect">
            <a:avLst/>
          </a:prstGeom>
          <a:noFill/>
        </p:spPr>
        <p:txBody>
          <a:bodyPr wrap="square" rtlCol="0">
            <a:spAutoFit/>
          </a:bodyPr>
          <a:lstStyle/>
          <a:p>
            <a:r>
              <a:rPr lang="en-US" sz="1400" dirty="0">
                <a:solidFill>
                  <a:schemeClr val="accent1">
                    <a:lumMod val="50000"/>
                  </a:schemeClr>
                </a:solidFill>
              </a:rPr>
              <a:t>Learn about the definition of City, inner, and outer.</a:t>
            </a:r>
          </a:p>
        </p:txBody>
      </p:sp>
      <p:sp>
        <p:nvSpPr>
          <p:cNvPr id="24" name="Slide Number Placeholder 1">
            <a:extLst>
              <a:ext uri="{FF2B5EF4-FFF2-40B4-BE49-F238E27FC236}">
                <a16:creationId xmlns:a16="http://schemas.microsoft.com/office/drawing/2014/main" id="{992BE33A-B14C-4A33-B79E-731C8E1D2F00}"/>
              </a:ext>
            </a:extLst>
          </p:cNvPr>
          <p:cNvSpPr txBox="1">
            <a:spLocks/>
          </p:cNvSpPr>
          <p:nvPr/>
        </p:nvSpPr>
        <p:spPr>
          <a:xfrm>
            <a:off x="11679277" y="29967"/>
            <a:ext cx="407276" cy="32799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61B7F212-26B6-4B4B-8252-3C6816E584C7}" type="slidenum">
              <a:rPr lang="en-US" sz="1400" b="1" smtClean="0">
                <a:solidFill>
                  <a:srgbClr val="714B22"/>
                </a:solidFill>
              </a:rPr>
              <a:pPr marL="0" indent="0">
                <a:buNone/>
              </a:pPr>
              <a:t>7</a:t>
            </a:fld>
            <a:endParaRPr lang="en-US" sz="1400" b="1" dirty="0">
              <a:solidFill>
                <a:srgbClr val="714B22"/>
              </a:solidFill>
            </a:endParaRPr>
          </a:p>
        </p:txBody>
      </p:sp>
      <p:grpSp>
        <p:nvGrpSpPr>
          <p:cNvPr id="25" name="Group 24">
            <a:extLst>
              <a:ext uri="{FF2B5EF4-FFF2-40B4-BE49-F238E27FC236}">
                <a16:creationId xmlns:a16="http://schemas.microsoft.com/office/drawing/2014/main" id="{AE2412AC-4531-4974-92C2-A14456DEBD89}"/>
              </a:ext>
            </a:extLst>
          </p:cNvPr>
          <p:cNvGrpSpPr/>
          <p:nvPr/>
        </p:nvGrpSpPr>
        <p:grpSpPr>
          <a:xfrm>
            <a:off x="87067" y="6452900"/>
            <a:ext cx="2006049" cy="365760"/>
            <a:chOff x="87067" y="6452900"/>
            <a:chExt cx="2006049" cy="365760"/>
          </a:xfrm>
        </p:grpSpPr>
        <p:sp>
          <p:nvSpPr>
            <p:cNvPr id="26" name="Action Button: Go to Beginning 25">
              <a:hlinkClick r:id="" action="ppaction://hlinkshowjump?jump=firstslide" highlightClick="1"/>
              <a:extLst>
                <a:ext uri="{FF2B5EF4-FFF2-40B4-BE49-F238E27FC236}">
                  <a16:creationId xmlns:a16="http://schemas.microsoft.com/office/drawing/2014/main" id="{AFC9F754-2098-41BA-840C-D593BF338EED}"/>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ction Button: Go Back or Previous 26">
              <a:hlinkClick r:id="" action="ppaction://hlinkshowjump?jump=previousslide" highlightClick="1"/>
              <a:extLst>
                <a:ext uri="{FF2B5EF4-FFF2-40B4-BE49-F238E27FC236}">
                  <a16:creationId xmlns:a16="http://schemas.microsoft.com/office/drawing/2014/main" id="{5F6C31F6-96F3-42CC-8A0F-47EDF8210188}"/>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ction Button: Go Forward or Next 27">
              <a:hlinkClick r:id="" action="ppaction://hlinkshowjump?jump=nextslide" highlightClick="1"/>
              <a:extLst>
                <a:ext uri="{FF2B5EF4-FFF2-40B4-BE49-F238E27FC236}">
                  <a16:creationId xmlns:a16="http://schemas.microsoft.com/office/drawing/2014/main" id="{4FD3977A-BC19-4D8C-B5A9-5A88D0802169}"/>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Go to End 28">
              <a:hlinkClick r:id="rId10" action="ppaction://hlinksldjump" highlightClick="1"/>
              <a:extLst>
                <a:ext uri="{FF2B5EF4-FFF2-40B4-BE49-F238E27FC236}">
                  <a16:creationId xmlns:a16="http://schemas.microsoft.com/office/drawing/2014/main" id="{8959BA48-57A2-4A8B-A6B1-75AA493FD772}"/>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hlinkClick r:id="rId11"/>
              <a:extLst>
                <a:ext uri="{FF2B5EF4-FFF2-40B4-BE49-F238E27FC236}">
                  <a16:creationId xmlns:a16="http://schemas.microsoft.com/office/drawing/2014/main" id="{7D3B0BF2-D384-488A-8FC2-BDCA04242B17}"/>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334032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4"/>
          <a:stretch>
            <a:fillRect/>
          </a:stretch>
        </p:blipFill>
        <p:spPr>
          <a:xfrm>
            <a:off x="1806972" y="0"/>
            <a:ext cx="3514725" cy="3450431"/>
          </a:xfrm>
          <a:prstGeom prst="rect">
            <a:avLst/>
          </a:prstGeom>
        </p:spPr>
      </p:pic>
      <p:pic>
        <p:nvPicPr>
          <p:cNvPr id="16" name="Picture 15"/>
          <p:cNvPicPr>
            <a:picLocks noChangeAspect="1"/>
          </p:cNvPicPr>
          <p:nvPr/>
        </p:nvPicPr>
        <p:blipFill>
          <a:blip r:embed="rId5"/>
          <a:stretch>
            <a:fillRect/>
          </a:stretch>
        </p:blipFill>
        <p:spPr>
          <a:xfrm>
            <a:off x="5321697" y="0"/>
            <a:ext cx="3443288" cy="3450431"/>
          </a:xfrm>
          <a:prstGeom prst="rect">
            <a:avLst/>
          </a:prstGeom>
        </p:spPr>
      </p:pic>
      <p:pic>
        <p:nvPicPr>
          <p:cNvPr id="17" name="Picture 16"/>
          <p:cNvPicPr>
            <a:picLocks noChangeAspect="1"/>
          </p:cNvPicPr>
          <p:nvPr/>
        </p:nvPicPr>
        <p:blipFill>
          <a:blip r:embed="rId6"/>
          <a:stretch>
            <a:fillRect/>
          </a:stretch>
        </p:blipFill>
        <p:spPr>
          <a:xfrm>
            <a:off x="8734750" y="0"/>
            <a:ext cx="3443288" cy="3450431"/>
          </a:xfrm>
          <a:prstGeom prst="rect">
            <a:avLst/>
          </a:prstGeom>
        </p:spPr>
      </p:pic>
      <p:pic>
        <p:nvPicPr>
          <p:cNvPr id="19" name="Picture 18"/>
          <p:cNvPicPr>
            <a:picLocks noChangeAspect="1"/>
          </p:cNvPicPr>
          <p:nvPr/>
        </p:nvPicPr>
        <p:blipFill>
          <a:blip r:embed="rId7"/>
          <a:stretch>
            <a:fillRect/>
          </a:stretch>
        </p:blipFill>
        <p:spPr>
          <a:xfrm>
            <a:off x="8774509" y="3423542"/>
            <a:ext cx="3443288" cy="3450431"/>
          </a:xfrm>
          <a:prstGeom prst="rect">
            <a:avLst/>
          </a:prstGeom>
        </p:spPr>
      </p:pic>
      <p:pic>
        <p:nvPicPr>
          <p:cNvPr id="9" name="Picture 8"/>
          <p:cNvPicPr>
            <a:picLocks noChangeAspect="1"/>
          </p:cNvPicPr>
          <p:nvPr/>
        </p:nvPicPr>
        <p:blipFill>
          <a:blip r:embed="rId8"/>
          <a:stretch>
            <a:fillRect/>
          </a:stretch>
        </p:blipFill>
        <p:spPr>
          <a:xfrm>
            <a:off x="10845949" y="3808770"/>
            <a:ext cx="779963" cy="425434"/>
          </a:xfrm>
          <a:prstGeom prst="rect">
            <a:avLst/>
          </a:prstGeom>
        </p:spPr>
      </p:pic>
      <p:pic>
        <p:nvPicPr>
          <p:cNvPr id="20" name="Picture 19"/>
          <p:cNvPicPr>
            <a:picLocks noChangeAspect="1"/>
          </p:cNvPicPr>
          <p:nvPr/>
        </p:nvPicPr>
        <p:blipFill>
          <a:blip r:embed="rId9"/>
          <a:stretch>
            <a:fillRect/>
          </a:stretch>
        </p:blipFill>
        <p:spPr>
          <a:xfrm>
            <a:off x="5386111" y="3498056"/>
            <a:ext cx="3443288" cy="3450431"/>
          </a:xfrm>
          <a:prstGeom prst="rect">
            <a:avLst/>
          </a:prstGeom>
        </p:spPr>
      </p:pic>
      <p:pic>
        <p:nvPicPr>
          <p:cNvPr id="8" name="Picture 7"/>
          <p:cNvPicPr>
            <a:picLocks noChangeAspect="1"/>
          </p:cNvPicPr>
          <p:nvPr/>
        </p:nvPicPr>
        <p:blipFill>
          <a:blip r:embed="rId10"/>
          <a:stretch>
            <a:fillRect/>
          </a:stretch>
        </p:blipFill>
        <p:spPr>
          <a:xfrm>
            <a:off x="7588321" y="3790393"/>
            <a:ext cx="813654" cy="443811"/>
          </a:xfrm>
          <a:prstGeom prst="rect">
            <a:avLst/>
          </a:prstGeom>
        </p:spPr>
      </p:pic>
      <p:sp>
        <p:nvSpPr>
          <p:cNvPr id="22" name="Content Placeholder 21"/>
          <p:cNvSpPr>
            <a:spLocks noGrp="1"/>
          </p:cNvSpPr>
          <p:nvPr>
            <p:ph idx="1"/>
          </p:nvPr>
        </p:nvSpPr>
        <p:spPr>
          <a:xfrm>
            <a:off x="28576" y="3450431"/>
            <a:ext cx="5293121" cy="3034583"/>
          </a:xfrm>
        </p:spPr>
        <p:txBody>
          <a:bodyPr>
            <a:noAutofit/>
          </a:bodyPr>
          <a:lstStyle/>
          <a:p>
            <a:r>
              <a:rPr lang="en-US" sz="1600" dirty="0"/>
              <a:t>Tracking the City from 2000-2015, one can see the growth of the working age population resulting from in-migration.</a:t>
            </a:r>
          </a:p>
          <a:p>
            <a:r>
              <a:rPr lang="en-US" sz="1600" dirty="0"/>
              <a:t>The bottom pair of pyramid charts shows the change by 5-year age group. </a:t>
            </a:r>
          </a:p>
          <a:p>
            <a:r>
              <a:rPr lang="en-US" sz="1600" dirty="0"/>
              <a:t>For the 2000-2010 comparison compare the red line to the chart bar two bars up.</a:t>
            </a:r>
          </a:p>
          <a:p>
            <a:r>
              <a:rPr lang="en-US" sz="1600" dirty="0"/>
              <a:t>For the 2010-2015 comparison compare the red line with the chart bar immediately above.</a:t>
            </a:r>
          </a:p>
          <a:p>
            <a:r>
              <a:rPr lang="en-US" sz="1600" dirty="0"/>
              <a:t>If you make this comparison for the 2000-2010 you will see how the aging of the baby boomer population results in growth of the 65+ age groups.</a:t>
            </a:r>
          </a:p>
        </p:txBody>
      </p:sp>
      <p:sp>
        <p:nvSpPr>
          <p:cNvPr id="2" name="TextBox 1">
            <a:extLst>
              <a:ext uri="{FF2B5EF4-FFF2-40B4-BE49-F238E27FC236}">
                <a16:creationId xmlns:a16="http://schemas.microsoft.com/office/drawing/2014/main" id="{4DBDBC80-EB69-486D-BF98-9E8B44D1551C}"/>
              </a:ext>
            </a:extLst>
          </p:cNvPr>
          <p:cNvSpPr txBox="1"/>
          <p:nvPr/>
        </p:nvSpPr>
        <p:spPr>
          <a:xfrm>
            <a:off x="362371" y="1627682"/>
            <a:ext cx="1263715" cy="938719"/>
          </a:xfrm>
          <a:prstGeom prst="rect">
            <a:avLst/>
          </a:prstGeom>
          <a:noFill/>
        </p:spPr>
        <p:txBody>
          <a:bodyPr wrap="square" rtlCol="0">
            <a:spAutoFit/>
          </a:bodyPr>
          <a:lstStyle/>
          <a:p>
            <a:r>
              <a:rPr lang="en-US" sz="1100" dirty="0"/>
              <a:t>Sources: Decennial Census 2000 and 2010 table P-12, ACS 2017 5-year table S0101.</a:t>
            </a:r>
          </a:p>
        </p:txBody>
      </p:sp>
      <p:sp>
        <p:nvSpPr>
          <p:cNvPr id="12" name="Title 16">
            <a:extLst>
              <a:ext uri="{FF2B5EF4-FFF2-40B4-BE49-F238E27FC236}">
                <a16:creationId xmlns:a16="http://schemas.microsoft.com/office/drawing/2014/main" id="{2A5847AF-D1D6-4250-91C1-411D20F6C24C}"/>
              </a:ext>
            </a:extLst>
          </p:cNvPr>
          <p:cNvSpPr>
            <a:spLocks noGrp="1"/>
          </p:cNvSpPr>
          <p:nvPr>
            <p:ph type="title"/>
          </p:nvPr>
        </p:nvSpPr>
        <p:spPr>
          <a:xfrm>
            <a:off x="13962" y="173590"/>
            <a:ext cx="1960534" cy="1508782"/>
          </a:xfrm>
        </p:spPr>
        <p:txBody>
          <a:bodyPr>
            <a:noAutofit/>
          </a:bodyPr>
          <a:lstStyle/>
          <a:p>
            <a:r>
              <a:rPr lang="en-US" sz="3200" b="1" dirty="0"/>
              <a:t>Changes: </a:t>
            </a:r>
            <a:r>
              <a:rPr lang="en-US" sz="3200" b="1" spc="-90" dirty="0"/>
              <a:t>2000-2015</a:t>
            </a:r>
          </a:p>
        </p:txBody>
      </p:sp>
      <p:sp>
        <p:nvSpPr>
          <p:cNvPr id="25" name="Slide Number Placeholder 1">
            <a:extLst>
              <a:ext uri="{FF2B5EF4-FFF2-40B4-BE49-F238E27FC236}">
                <a16:creationId xmlns:a16="http://schemas.microsoft.com/office/drawing/2014/main" id="{1A553B39-D0CB-484F-A9D4-D2A2EE78BA17}"/>
              </a:ext>
            </a:extLst>
          </p:cNvPr>
          <p:cNvSpPr txBox="1">
            <a:spLocks/>
          </p:cNvSpPr>
          <p:nvPr/>
        </p:nvSpPr>
        <p:spPr>
          <a:xfrm>
            <a:off x="11679277" y="29967"/>
            <a:ext cx="407276" cy="32799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61B7F212-26B6-4B4B-8252-3C6816E584C7}" type="slidenum">
              <a:rPr lang="en-US" sz="1400" b="1" smtClean="0">
                <a:solidFill>
                  <a:srgbClr val="714B22"/>
                </a:solidFill>
              </a:rPr>
              <a:pPr marL="0" indent="0">
                <a:buNone/>
              </a:pPr>
              <a:t>8</a:t>
            </a:fld>
            <a:endParaRPr lang="en-US" sz="1400" b="1" dirty="0">
              <a:solidFill>
                <a:srgbClr val="714B22"/>
              </a:solidFill>
            </a:endParaRPr>
          </a:p>
        </p:txBody>
      </p:sp>
      <p:grpSp>
        <p:nvGrpSpPr>
          <p:cNvPr id="26" name="Group 25">
            <a:extLst>
              <a:ext uri="{FF2B5EF4-FFF2-40B4-BE49-F238E27FC236}">
                <a16:creationId xmlns:a16="http://schemas.microsoft.com/office/drawing/2014/main" id="{EC81A81A-1E58-415D-9777-988A3393736D}"/>
              </a:ext>
            </a:extLst>
          </p:cNvPr>
          <p:cNvGrpSpPr/>
          <p:nvPr/>
        </p:nvGrpSpPr>
        <p:grpSpPr>
          <a:xfrm>
            <a:off x="87067" y="6452900"/>
            <a:ext cx="2006049" cy="365760"/>
            <a:chOff x="87067" y="6452900"/>
            <a:chExt cx="2006049" cy="365760"/>
          </a:xfrm>
        </p:grpSpPr>
        <p:sp>
          <p:nvSpPr>
            <p:cNvPr id="27" name="Action Button: Go to Beginning 26">
              <a:hlinkClick r:id="" action="ppaction://hlinkshowjump?jump=firstslide" highlightClick="1"/>
              <a:extLst>
                <a:ext uri="{FF2B5EF4-FFF2-40B4-BE49-F238E27FC236}">
                  <a16:creationId xmlns:a16="http://schemas.microsoft.com/office/drawing/2014/main" id="{AF6F25B8-A194-4BF2-84CB-2CC95AC72994}"/>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ction Button: Go Back or Previous 27">
              <a:hlinkClick r:id="" action="ppaction://hlinkshowjump?jump=previousslide" highlightClick="1"/>
              <a:extLst>
                <a:ext uri="{FF2B5EF4-FFF2-40B4-BE49-F238E27FC236}">
                  <a16:creationId xmlns:a16="http://schemas.microsoft.com/office/drawing/2014/main" id="{CDA4106C-9D5B-4BCE-AF94-430953EF2182}"/>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Go Forward or Next 28">
              <a:hlinkClick r:id="" action="ppaction://hlinkshowjump?jump=nextslide" highlightClick="1"/>
              <a:extLst>
                <a:ext uri="{FF2B5EF4-FFF2-40B4-BE49-F238E27FC236}">
                  <a16:creationId xmlns:a16="http://schemas.microsoft.com/office/drawing/2014/main" id="{3FEF3FDD-956B-48ED-BE18-284B1A27736E}"/>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ction Button: Go to End 29">
              <a:hlinkClick r:id="rId11" action="ppaction://hlinksldjump" highlightClick="1"/>
              <a:extLst>
                <a:ext uri="{FF2B5EF4-FFF2-40B4-BE49-F238E27FC236}">
                  <a16:creationId xmlns:a16="http://schemas.microsoft.com/office/drawing/2014/main" id="{0258466C-86C0-414D-8597-68EE18750999}"/>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hlinkClick r:id="rId12"/>
              <a:extLst>
                <a:ext uri="{FF2B5EF4-FFF2-40B4-BE49-F238E27FC236}">
                  <a16:creationId xmlns:a16="http://schemas.microsoft.com/office/drawing/2014/main" id="{725F426D-AD71-4F58-9C5F-12D36D47AAE5}"/>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287303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500"/>
                                  </p:stCondLst>
                                  <p:childTnLst>
                                    <p:set>
                                      <p:cBhvr>
                                        <p:cTn id="14" dur="1" fill="hold">
                                          <p:stCondLst>
                                            <p:cond delay="0"/>
                                          </p:stCondLst>
                                        </p:cTn>
                                        <p:tgtEl>
                                          <p:spTgt spid="16"/>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nodeType="afterEffect">
                                  <p:stCondLst>
                                    <p:cond delay="500"/>
                                  </p:stCondLst>
                                  <p:childTnLst>
                                    <p:set>
                                      <p:cBhvr>
                                        <p:cTn id="17" dur="1" fill="hold">
                                          <p:stCondLst>
                                            <p:cond delay="0"/>
                                          </p:stCondLst>
                                        </p:cTn>
                                        <p:tgtEl>
                                          <p:spTgt spid="17"/>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nodeType="afterEffect">
                                  <p:stCondLst>
                                    <p:cond delay="50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childTnLst>
                          </p:cTn>
                        </p:par>
                        <p:par>
                          <p:cTn id="23" fill="hold">
                            <p:stCondLst>
                              <p:cond delay="1500"/>
                            </p:stCondLst>
                            <p:childTnLst>
                              <p:par>
                                <p:cTn id="24" presetID="1" presetClass="entr" presetSubtype="0" fill="hold" nodeType="afterEffect">
                                  <p:stCondLst>
                                    <p:cond delay="500"/>
                                  </p:stCondLst>
                                  <p:childTnLst>
                                    <p:set>
                                      <p:cBhvr>
                                        <p:cTn id="25" dur="1" fill="hold">
                                          <p:stCondLst>
                                            <p:cond delay="0"/>
                                          </p:stCondLst>
                                        </p:cTn>
                                        <p:tgtEl>
                                          <p:spTgt spid="19"/>
                                        </p:tgtEl>
                                        <p:attrNameLst>
                                          <p:attrName>style.visibility</p:attrName>
                                        </p:attrNameLst>
                                      </p:cBhvr>
                                      <p:to>
                                        <p:strVal val="visible"/>
                                      </p:to>
                                    </p:set>
                                  </p:childTnLst>
                                </p:cTn>
                              </p:par>
                              <p:par>
                                <p:cTn id="26" presetID="1" presetClass="entr" presetSubtype="0" fill="hold" nodeType="withEffect">
                                  <p:stCondLst>
                                    <p:cond delay="50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4"/>
          <a:stretch>
            <a:fillRect/>
          </a:stretch>
        </p:blipFill>
        <p:spPr>
          <a:xfrm>
            <a:off x="1753841" y="0"/>
            <a:ext cx="3514725" cy="3450431"/>
          </a:xfrm>
          <a:prstGeom prst="rect">
            <a:avLst/>
          </a:prstGeom>
        </p:spPr>
      </p:pic>
      <p:pic>
        <p:nvPicPr>
          <p:cNvPr id="16" name="Picture 15"/>
          <p:cNvPicPr>
            <a:picLocks noChangeAspect="1"/>
          </p:cNvPicPr>
          <p:nvPr/>
        </p:nvPicPr>
        <p:blipFill>
          <a:blip r:embed="rId5"/>
          <a:stretch>
            <a:fillRect/>
          </a:stretch>
        </p:blipFill>
        <p:spPr>
          <a:xfrm>
            <a:off x="5268566" y="0"/>
            <a:ext cx="3443288" cy="3450431"/>
          </a:xfrm>
          <a:prstGeom prst="rect">
            <a:avLst/>
          </a:prstGeom>
        </p:spPr>
      </p:pic>
      <p:pic>
        <p:nvPicPr>
          <p:cNvPr id="17" name="Picture 16"/>
          <p:cNvPicPr>
            <a:picLocks noChangeAspect="1"/>
          </p:cNvPicPr>
          <p:nvPr/>
        </p:nvPicPr>
        <p:blipFill>
          <a:blip r:embed="rId6"/>
          <a:stretch>
            <a:fillRect/>
          </a:stretch>
        </p:blipFill>
        <p:spPr>
          <a:xfrm>
            <a:off x="8711854" y="0"/>
            <a:ext cx="3443288" cy="3450431"/>
          </a:xfrm>
          <a:prstGeom prst="rect">
            <a:avLst/>
          </a:prstGeom>
        </p:spPr>
      </p:pic>
      <p:pic>
        <p:nvPicPr>
          <p:cNvPr id="19" name="Picture 18"/>
          <p:cNvPicPr>
            <a:picLocks noChangeAspect="1"/>
          </p:cNvPicPr>
          <p:nvPr/>
        </p:nvPicPr>
        <p:blipFill>
          <a:blip r:embed="rId7"/>
          <a:stretch>
            <a:fillRect/>
          </a:stretch>
        </p:blipFill>
        <p:spPr>
          <a:xfrm>
            <a:off x="8715377" y="3450429"/>
            <a:ext cx="3443288" cy="3450431"/>
          </a:xfrm>
          <a:prstGeom prst="rect">
            <a:avLst/>
          </a:prstGeom>
        </p:spPr>
      </p:pic>
      <p:pic>
        <p:nvPicPr>
          <p:cNvPr id="12" name="Picture 11"/>
          <p:cNvPicPr>
            <a:picLocks noChangeAspect="1"/>
          </p:cNvPicPr>
          <p:nvPr/>
        </p:nvPicPr>
        <p:blipFill>
          <a:blip r:embed="rId8"/>
          <a:stretch>
            <a:fillRect/>
          </a:stretch>
        </p:blipFill>
        <p:spPr>
          <a:xfrm>
            <a:off x="10784116" y="3813758"/>
            <a:ext cx="753000" cy="410727"/>
          </a:xfrm>
          <a:prstGeom prst="rect">
            <a:avLst/>
          </a:prstGeom>
        </p:spPr>
      </p:pic>
      <p:pic>
        <p:nvPicPr>
          <p:cNvPr id="26" name="Picture 25"/>
          <p:cNvPicPr>
            <a:picLocks noChangeAspect="1"/>
          </p:cNvPicPr>
          <p:nvPr/>
        </p:nvPicPr>
        <p:blipFill>
          <a:blip r:embed="rId9"/>
          <a:stretch>
            <a:fillRect/>
          </a:stretch>
        </p:blipFill>
        <p:spPr>
          <a:xfrm>
            <a:off x="5265043" y="3450429"/>
            <a:ext cx="3443288" cy="3450431"/>
          </a:xfrm>
          <a:prstGeom prst="rect">
            <a:avLst/>
          </a:prstGeom>
        </p:spPr>
      </p:pic>
      <p:pic>
        <p:nvPicPr>
          <p:cNvPr id="11" name="Picture 10"/>
          <p:cNvPicPr>
            <a:picLocks noChangeAspect="1"/>
          </p:cNvPicPr>
          <p:nvPr/>
        </p:nvPicPr>
        <p:blipFill>
          <a:blip r:embed="rId10"/>
          <a:stretch>
            <a:fillRect/>
          </a:stretch>
        </p:blipFill>
        <p:spPr>
          <a:xfrm>
            <a:off x="7515845" y="3813757"/>
            <a:ext cx="753000" cy="410727"/>
          </a:xfrm>
          <a:prstGeom prst="rect">
            <a:avLst/>
          </a:prstGeom>
        </p:spPr>
      </p:pic>
      <p:sp>
        <p:nvSpPr>
          <p:cNvPr id="28" name="Content Placeholder 27"/>
          <p:cNvSpPr>
            <a:spLocks noGrp="1"/>
          </p:cNvSpPr>
          <p:nvPr>
            <p:ph idx="1"/>
          </p:nvPr>
        </p:nvSpPr>
        <p:spPr>
          <a:xfrm>
            <a:off x="362371" y="3813757"/>
            <a:ext cx="4472976" cy="2467773"/>
          </a:xfrm>
        </p:spPr>
        <p:txBody>
          <a:bodyPr>
            <a:normAutofit/>
          </a:bodyPr>
          <a:lstStyle/>
          <a:p>
            <a:r>
              <a:rPr lang="en-US" sz="1600" dirty="0"/>
              <a:t>Portland’s inner suburbs have a bulge due mainly to earlier periods of in-migration, much of that coming from city to suburb moves.</a:t>
            </a:r>
          </a:p>
          <a:p>
            <a:r>
              <a:rPr lang="en-US" sz="1600" dirty="0"/>
              <a:t>In the 2015 pyramid chart the large 50-59 age and following cohorts foretell substantial future growth of the age 65+ population.</a:t>
            </a:r>
          </a:p>
          <a:p>
            <a:r>
              <a:rPr lang="en-US" sz="1600" dirty="0"/>
              <a:t>The bottom two charts overlay 2000 and 2010 patterns (Census to Census) and 2010-2015 patterns (Census to ACS).</a:t>
            </a:r>
          </a:p>
        </p:txBody>
      </p:sp>
      <p:sp>
        <p:nvSpPr>
          <p:cNvPr id="13" name="Title 16">
            <a:extLst>
              <a:ext uri="{FF2B5EF4-FFF2-40B4-BE49-F238E27FC236}">
                <a16:creationId xmlns:a16="http://schemas.microsoft.com/office/drawing/2014/main" id="{E0F9F18A-B764-4072-B3FF-F502B726F189}"/>
              </a:ext>
            </a:extLst>
          </p:cNvPr>
          <p:cNvSpPr>
            <a:spLocks noGrp="1"/>
          </p:cNvSpPr>
          <p:nvPr>
            <p:ph type="title"/>
          </p:nvPr>
        </p:nvSpPr>
        <p:spPr>
          <a:xfrm>
            <a:off x="13962" y="173590"/>
            <a:ext cx="1960534" cy="1508782"/>
          </a:xfrm>
        </p:spPr>
        <p:txBody>
          <a:bodyPr>
            <a:noAutofit/>
          </a:bodyPr>
          <a:lstStyle/>
          <a:p>
            <a:r>
              <a:rPr lang="en-US" sz="3200" b="1" dirty="0"/>
              <a:t>Changes: Inner </a:t>
            </a:r>
            <a:br>
              <a:rPr lang="en-US" sz="3200" b="1" dirty="0"/>
            </a:br>
            <a:r>
              <a:rPr lang="en-US" sz="3200" b="1" dirty="0"/>
              <a:t>Suburbs</a:t>
            </a:r>
            <a:endParaRPr lang="en-US" sz="3200" b="1" spc="-90" dirty="0"/>
          </a:p>
        </p:txBody>
      </p:sp>
      <p:sp>
        <p:nvSpPr>
          <p:cNvPr id="14" name="TextBox 13">
            <a:extLst>
              <a:ext uri="{FF2B5EF4-FFF2-40B4-BE49-F238E27FC236}">
                <a16:creationId xmlns:a16="http://schemas.microsoft.com/office/drawing/2014/main" id="{E8D42447-6BED-4017-82DA-8331FD7797F7}"/>
              </a:ext>
            </a:extLst>
          </p:cNvPr>
          <p:cNvSpPr txBox="1"/>
          <p:nvPr/>
        </p:nvSpPr>
        <p:spPr>
          <a:xfrm>
            <a:off x="252044" y="1774955"/>
            <a:ext cx="1263715" cy="938719"/>
          </a:xfrm>
          <a:prstGeom prst="rect">
            <a:avLst/>
          </a:prstGeom>
          <a:noFill/>
        </p:spPr>
        <p:txBody>
          <a:bodyPr wrap="square" rtlCol="0">
            <a:spAutoFit/>
          </a:bodyPr>
          <a:lstStyle/>
          <a:p>
            <a:r>
              <a:rPr lang="en-US" sz="1100" dirty="0"/>
              <a:t>Sources: Decennial Census 2000 and 2010 table P-12, ACS 2017 5-year table S0101.</a:t>
            </a:r>
          </a:p>
        </p:txBody>
      </p:sp>
      <p:sp>
        <p:nvSpPr>
          <p:cNvPr id="25" name="Slide Number Placeholder 1">
            <a:extLst>
              <a:ext uri="{FF2B5EF4-FFF2-40B4-BE49-F238E27FC236}">
                <a16:creationId xmlns:a16="http://schemas.microsoft.com/office/drawing/2014/main" id="{5C4DDAE1-CCB0-4088-9293-64805E011D88}"/>
              </a:ext>
            </a:extLst>
          </p:cNvPr>
          <p:cNvSpPr txBox="1">
            <a:spLocks/>
          </p:cNvSpPr>
          <p:nvPr/>
        </p:nvSpPr>
        <p:spPr>
          <a:xfrm>
            <a:off x="11679277" y="29967"/>
            <a:ext cx="407276" cy="32799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61B7F212-26B6-4B4B-8252-3C6816E584C7}" type="slidenum">
              <a:rPr lang="en-US" sz="1400" b="1" smtClean="0">
                <a:solidFill>
                  <a:srgbClr val="714B22"/>
                </a:solidFill>
              </a:rPr>
              <a:pPr marL="0" indent="0">
                <a:buNone/>
              </a:pPr>
              <a:t>9</a:t>
            </a:fld>
            <a:endParaRPr lang="en-US" sz="1400" b="1" dirty="0">
              <a:solidFill>
                <a:srgbClr val="714B22"/>
              </a:solidFill>
            </a:endParaRPr>
          </a:p>
        </p:txBody>
      </p:sp>
      <p:grpSp>
        <p:nvGrpSpPr>
          <p:cNvPr id="27" name="Group 26">
            <a:extLst>
              <a:ext uri="{FF2B5EF4-FFF2-40B4-BE49-F238E27FC236}">
                <a16:creationId xmlns:a16="http://schemas.microsoft.com/office/drawing/2014/main" id="{391AAC36-FCBD-4BC5-99CA-87F28CD14CFF}"/>
              </a:ext>
            </a:extLst>
          </p:cNvPr>
          <p:cNvGrpSpPr/>
          <p:nvPr/>
        </p:nvGrpSpPr>
        <p:grpSpPr>
          <a:xfrm>
            <a:off x="87067" y="6452900"/>
            <a:ext cx="2006049" cy="365760"/>
            <a:chOff x="87067" y="6452900"/>
            <a:chExt cx="2006049" cy="365760"/>
          </a:xfrm>
        </p:grpSpPr>
        <p:sp>
          <p:nvSpPr>
            <p:cNvPr id="29" name="Action Button: Go to Beginning 28">
              <a:hlinkClick r:id="" action="ppaction://hlinkshowjump?jump=firstslide" highlightClick="1"/>
              <a:extLst>
                <a:ext uri="{FF2B5EF4-FFF2-40B4-BE49-F238E27FC236}">
                  <a16:creationId xmlns:a16="http://schemas.microsoft.com/office/drawing/2014/main" id="{9D7D09EB-AFDA-447C-816E-473A33EF3576}"/>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ction Button: Go Back or Previous 29">
              <a:hlinkClick r:id="" action="ppaction://hlinkshowjump?jump=previousslide" highlightClick="1"/>
              <a:extLst>
                <a:ext uri="{FF2B5EF4-FFF2-40B4-BE49-F238E27FC236}">
                  <a16:creationId xmlns:a16="http://schemas.microsoft.com/office/drawing/2014/main" id="{B8407992-22B2-46B6-BC62-E6113A1DFFD3}"/>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ction Button: Go Forward or Next 30">
              <a:hlinkClick r:id="" action="ppaction://hlinkshowjump?jump=nextslide" highlightClick="1"/>
              <a:extLst>
                <a:ext uri="{FF2B5EF4-FFF2-40B4-BE49-F238E27FC236}">
                  <a16:creationId xmlns:a16="http://schemas.microsoft.com/office/drawing/2014/main" id="{19095C01-DEAF-43A7-AC38-8BFD0F5F61F4}"/>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ction Button: Go to End 31">
              <a:hlinkClick r:id="rId11" action="ppaction://hlinksldjump" highlightClick="1"/>
              <a:extLst>
                <a:ext uri="{FF2B5EF4-FFF2-40B4-BE49-F238E27FC236}">
                  <a16:creationId xmlns:a16="http://schemas.microsoft.com/office/drawing/2014/main" id="{A90BDF70-2BC5-4031-AD86-CF51744BDE19}"/>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hlinkClick r:id="rId12"/>
              <a:extLst>
                <a:ext uri="{FF2B5EF4-FFF2-40B4-BE49-F238E27FC236}">
                  <a16:creationId xmlns:a16="http://schemas.microsoft.com/office/drawing/2014/main" id="{E757D09D-301A-4ACC-84BF-9C1823BECC8F}"/>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308810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100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R1_PortlandsPopulation_22_drl4_akd2_6.27.21"/>
  <p:tag name="ISPRING_CURRENT_PLAYER_ID" val="universal-no-video"/>
  <p:tag name="ISPRING_LMS_API_VERSION" val="SCORM 2004 (2nd edition)"/>
  <p:tag name="ISPRING_ULTRA_SCORM_COURSE_ID" val="FED098AB-5FD0-4DDE-AAC5-CA6CB60CAD38"/>
  <p:tag name="ISPRING_CMI5_LAUNCH_METHOD" val="any window"/>
  <p:tag name="ISPRING_SCORM_RATE_SLIDES" val="1"/>
  <p:tag name="ISPRINGCLOUDFOLDERID" val="1"/>
  <p:tag name="ISPRINGONLINEFOLDERID" val="1"/>
  <p:tag name="ISPRING_SCORM_PASSING_SCORE" val="100.000000"/>
  <p:tag name="ISPRING_FIRST_PUBLISH" val="1"/>
  <p:tag name="ISPRING_OUTPUT_FOLDER" val="[[&quot; q\uFFFD\u0000{8F30AC70-3669-4540-98E3-CD48A28AF1CE}&quot;,&quot;E:\\StateOfAging\\Reports\\Final_HTML&quot;]]"/>
  <p:tag name="ISPRING_ULTRA_SCORM_COURCE_TITLE" val="population"/>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no-video&quot;,&quot;studioSettings&quot;:{&quot;useMobileViewer&quot;:&quot;T_FALSE&quot;}},&quot;advancedSettings&quot;:{&quot;enableTextAllocation&quot;:&quot;T_TRUE&quot;,&quot;viewingFromLocalDrive&quot;:&quot;T_TRUE&quot;,&quot;contentScale&quot;:75,&quot;contentScaleMode&quot;:&quot;ORIGINAL_SIZ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
  <p:tag name="ISPRING_PRESENTATION_TITLE" val="population"/>
  <p:tag name="ISPRING_PLAYERS_CUSTOMIZATION_2" val="UEsDBBQAAgAIALNbS1MyG7oi+QMAAOAOAAAYAAAAbm9uZS9jb21tb25fbWVzc2FnZXMubG5nrVffb6s2FH6/0v0fLKT7tvVub3toUwFxMysEc8Fp2r0gF5zUuoAzMOmyv37HhnTJ3SpCWilCsZHPj+/7zjnm+vavskA7UTdSVTfOr1e/OEhUmcpltblxluzu598c1Ghe5bxQlbhxKuWg28nnT9cFrzYt3wj4//kTQtelaBpYNhOz+neNZH7jRF7q+j5OEuIFOHVj4qaB6+Eg9Vx/njKaenhGQmcyU0jD71mgJ7GRVQVBILW2G00hc3H9tbc6zglljC7SyA1x4Ew8pbUqkcfry6yF7j2ZuYzQMPWWYDhMnEnId3LDNUCInlowXzWX2U4wYyScgUU3y+CAfJKF1HuUCK0Bi0utBmSKnUlyOYKMRgf4mNqOxW45JRRgi+MONWsSMmxzqVDF69oCN8JgFLiPOE4TH4NRY5qyNFlGEY0ZnkKERi2ybIuOENmgSmnUtNutqrXIkaysoPgJwqUahU0yJ2EK7m1+/TYJCHtMF9Rgzdq6QuD8w5yENF64wYn19fp95u9BFf/Dyz2o5DJeVi7DEGU87yL3Ywwb03RF2O/OxK8FN+i/SP2MZLKtTW2LHS/ajqa+BQ25OzQMN4r68jvE7fHs+9Bpn4YspkGn5TTEDwxqF57jzkUxvncm5jl4bhnHOGRdBaYksVL16SIKsJXqo2rRM98J0/V2UrxYYYpKy7pveOZFpmCjagepndKFC7DHOGEx8Q2lUPOqrvc/dXpv9bOqwV2DctnwpwLIMD4ND+b9thYNuO7YUKZGoHJyVXJZXQ25hhyhICM3SVY0hrxwpUWNONrypnlRdX6S37GjIcMk9ClA6LMj46a+Xw1DjBLGVV2LTA8bgyhdi0zPyIqEU7pKmRWCIaNsGw2Al9tCaGGjlSYVnnW9XawVMFMIaPcWNfBuaRoEaAE14s4wjKIH0ACIjo45QefOhM7HnHjEMEPgMXTmaJiBOg/SOUgz40YJxb7vM4a5nVRtAzuGTRCQzb65Gucmwd+WoBjiBm9UQGf10Kg3cicgjjoX9aAjKEofT2GEpt+W5I/0ziWB7UA/0sz3dijwfMerzNw2Mt42Au3hXS5z+85IzPr/s5V/I677gvzS13I4xQ9fxsZzUv5vqI9rLcqtHnJtAOvDvyQKU05vhnBO6pf5f53ZH8LM0ZR/Nz8nt4kxHA0G8U6kzmfrQyOxSjm7S1qhXN4ej2bWSRtjhAX45HoNJgtZSrhJnGFzucAG0QSaTdd8TjJZqbbIrbAK+d02IBhMbSn+Ow3XNXwwmN2CNwdguwZ4+54ouuTizmk0Yiq+auNsfo6kcTlLydKzMScpvbuDibReD51gBHL/kAsJ74qtVCVs/RDp66qx36LXX48+Tf8BUEsDBBQAAgAIALNbS1MVHmAbowAAAH8BAAApAAAAbm9uZS9wbGF5YmFja19hbmRfbmF2aWdhdGlvbl9zZXR0aW5ncy54bWx1kEEKgzAQRfeewhsIXYdA16VFqBcYcZRAkgmZUfD2TURtadNl3vs/w4xiFDF+Yl3VtYJZ6CkQRUucUTXvd7YMC169cSCGfMKCvOdKJjcsUWgjMnrZlB7Bcsr/8GN4a2E9P+IjXjDlQmcc6kupsJlc8rCYaWPdGlCPEdOAL5hz6KG3eMO1J4jD4wzsG//VuZs2mx3eaUAdIrkgqvlAVbrXcfQXUEsDBBQAAgAIALNbS1MfVIpqMAMAAMcOAAAiAAAAbm9uZS9mbGFzaF9wdWJsaXNoaW5nX3NldHRpbmdzLnhtbOWX3U/bMBDA3/tXWJl4XAPaJk0oLWL9kKqNgkhh8ITc2G1OOHbmj3blr985bkvZyha+JLY9VE3su9+d787nODn4Xggy49qAkq1or7kbES4zxUBOW9HZqP/2Y0SMpZJRoSRvRVJF5KDdSEo3FmDylFuLooYgRpr90rai3NpyP47n83kTTKn9rBLOIt80M1XEpeaGS8t1XAq6wD+7KLmJloQaAPwVSi7V2o0GIUkgHSnmBCfAWtEQne0LavIoDhJjml1PtXKSdZRQmujpuBW96fS6e913K5lA6ULBpQ+HaeOgH7b7lDHwDlCRwg0nOYdpjp5isObAbO6fYi+dxL8yKnJYM/WMjsLFS7uE44RyOuNLYzhCraVZjvrWtCdUGJ7Em0MrMfAhpJmFGXp2qx78nTghUleWStu21Q4RPw2uKPE9mGSiNowt38lYCYxt5RSWSTHmbEgLHqKdXoPso9BeRCa0ALFoRccllySlEpMLlgrI1rrGjY0FWyW1v5Q+1EAFOZOA1cfJURrdWg+LynKqDd/0ajVjfGSz9lflBCML5YiAa06sIhhdV+BTzslmCshEq6IaxRKxxAhAizPgc84OqlAtgfcZukQThUNNLMVScBssfHNwQ8Z8ojRyOZ1h4eI4mMBvPghcUmNuoXTl4076ZdDtXQ2G3d7Fjl8gZTMqswfCsZx4UdoX4dMFkcqu9DAcGXWGV0lhwKq5OmtrPj4N64rGPD9TNu7wDRRO0OfErwOygX7BlL+MlYck/o8e1Dab01m10f3mrdC4xQFTEpg4kWFLArnsgDWAGZVESbEgNMOmbHzbmIFyBkdCgwho83gPgz6WafU2hRk2SaUZ179HsoXERpn1lS58Mhnx518r6nZGGLNR7/SwMxqcD0aXV6PexSicRmv1eGv3TGLf1Lf3eH9ovMYWf3LaO68T+SEGoVaGemkt3HEdqePPdaROw5l0snEe1XIBe8w07BnsMgIKwCJ4RRXzlK+CUG3PXDF/zYb5B1b/+j4Ja68/7R0NPh1/6f7vu+CpcQhvqztTfOdek8RbL0B+pgAJBV6r/KG4vjW1P7zfTeLtU40G0u5ePtuNH1BLAwQUAAIACACzW0tTcVeUnRUBAADRAgAAHAAAAG5vbmUvZmxhc2hfc2tpbl9zZXR0aW5ncy54bWyNktFOgzAUhu99CoL3kE2NmrAmbuiN0SzZXuAAB9IMekh7IOHtrYUNVIjrVfv//9fTnjYyJ6m8FrWRpDb+yhc3nhelVJI+ILNUhflWzpons42fNMykgpQUo+JAka6g9MXtmxtR6JL/UWRrXsvkkOJY5mH9tI2vQoYa99vHePe8BNRQYJBAeio0NSqz+d1rvIrvJvlhOm1IZH52BxqmA4NmwbrBKBzXvW+gxRclK2DbZ2swmiE55/RMSVTvNRrbLmeKHEpjiT/6eIR9Cd1lM3MGZpwl5CgrFOs5xDk9pqCVhVOPXY0i12iL/BL7JCpISnzHLiHQ2eclMtx90e5pe8emwg/KUNSaqpqjcCK5hxmfwc7tVxZfUEsDBBQAAgAIALNbS1PXm3CWKwMAAG8OAAAhAAAAbm9uZS9odG1sX3B1Ymxpc2hpbmdfc2V0dGluZ3MueG1s3VdNTxsxEL3nV1hbcWy2qJcKJUE0H2pUSBAbKJyQs3ayI7z21h9Jw6/veJ2EQANdKBGohyjZ8cyb8Zvxc7Zx+CsXZMa1ASWb0X79U0S4TBUDOW1G56Pexy8RMZZKRoWSvBlJFZHDVq1RuLEAkyXcWnQ1BGGkOShsM8qsLQ7ieD6f18EU2q8q4Szim3qq8rjQ3HBpuY4LQRf4ZRcFN9ESoQIAfnIll2GtWo2QRkA6UcwJToA1owEW+83mIoqDw5imN1OtnGRtJZQmejpuRh/a3c5+5/PKJ4B0IOfSs2FaaPRme0AZA5+figRuOck4TDMsFLmaA7OZ/xV770b8J0aJHLZMPUZb4d6lXYLjgnI65ctkaKHW0jTDeGtaEyoMb8SbppUbeAZpamGGld2Fh3onTojEFYXStmW1Q4gHxhVK/AhMY6I2ki2fyVgJpLYsCqckH3M2oDnOxGlPRmRCcxCLZjQsuCQJldhRsFRAuo4wbmws2LKTvaX3kQYqyLkEHDlOTpLoLmfYSppRbfhmLasV4/lMWz+UE4wslCMCbjixiiCnLsdfGSebxJOJVnlpFdRYYgRgxhnwOWeHJUFLwMcSXWGK3GEkzl8huA0Zfjq4JWM+URpxOZ3htKIdTMCvPwu4oMbcgdJVjXvJcb/Tve4POt3LPb9BymZUps8ExyHieWF3gk8XRCq7ikM6UuoML5vCgJVrVfZWf3kb1nOMfX6lbtzDN5A7QV8Tfk3IBvQOW76bLM9p/F8rqJw2o7PyoPvDW0LjEQdsScDEhRTVCuRS9yoAplQSJcWC0BSl2HjZmIFyBi1BIAK0eXmFIR7HtHyawgxFUmnG9dOQbCFRKNOe0rlvJiP+0mtGnfYIORt1z47ao/5Ff3R1PepejsIdtA6Pt6pnI/ZSvl3Z/VXxUNjHb6fsp2fdiyqED3DvlRrTTSrBDat4Db9X8ToLV9HpxjVUqQSUlmk4KiguAnLA3r+jQdn6FwCenJQwW688KO/gePz3u97aa7NNFkjCc/BBu9aHygQk3ZP+1+FxZ6dMQDUq3nYU/pWJ8LR6JYrvvbY04q3vNzW0339JbNV+A1BLAwQUAAIACACzW0tTjnP2+moAAADlAAAAGgAAAG5vbmUvaHRtbF9za2luX3NldHRpbmdzLmpzq+ZSAAKlHCUFK4VqMBvMTyotKcnP00vOzytJzSvRy8svyk0Eq1FSdgMDJR2civPLUosIKE1LTE5FMdTUyMLJBadKhIkmTuYuzpbI6goS01P1khKTs9OL8kvzUiDKnF1dDF2MlcCqarlqAVBLAwQUAAIACACzW0tTvH0190oAAABJAAAAFwAAAG5vbmUvbG9jYWxfc2V0dGluZ3MueG1ss7GvyM1RKEstKs7Mz7NVMtQzUFJIzUvOT8nMS7dVCg1x07VQUiguScxLSczJz0u1VcrLV1Kwt+OyyclPTswJTi0pASos1rfjAgBQSwMEFAACAAgAlFsTU4lztt05AwAAWQkAAB0AAAB1bml2ZXJzYWwtbm8tdmlkZW8vcGxheWVyLnhtbKVVyW7bMBA9u18h8G7Sjps2MSQHaQCjh6YI4KbtzaClscRaIlWSiuJ8fblIsuUlbdCDDGs473GWN6Pw5rnIgyeQigkeoTEeoQB4LBLG0wg9fpsPr9DNLCxzugUZJKBiyUptfB+oziK0Z8CGCAUsiVDFmSWk+ZCL4RNLQKCglExIprcRmozMFd2FkzEKDJCrCGVal1NC6rrGTBl/niqRV5Za4VgUpJSggGuQxEfTAKelfjuW6G0JqmX4BwLzFIL3Yc+K9YD1BAuZkovRaEx+3n9ZxBkUdMi40pTHgGbvBq6OKxpv7kVS5aCMaRB66gVobW+1pkGop2x8xQMl4wj582UBStEUFM55ikjr1hK2cA9prUvKkyWnTyylNpWlarxcrzoOlQmp40o34A1sV4LKZNnZd+4hOY42XOdUZZ5M7WfhuDesScN5Le37qTBcLtUqZyozJ/uInfVk+KR3ZVi4wjoZPrYynFseFEj4XTEJiXv93il+ZBRoo5rTWAu5vTOnRoyNCHAnHOyFg60r7hSOu0sWOwrkw++cXNJY1TFqUl0D1ZWEpkqD0M3IVyql69JMywpCcmD0SNKDhsSn6zvTtSHMdJFf/rUh1uugH7/UK+1w/v/fjc+Gpi0E4wk8z5lx0VCYAmswlbc2rMsc2wu7eFS1KnZD07PsNG/6Y1IINJUpmKFOqKZkZydnkCCpMh5xJQ+gewfnsBlLs9w8+iTB4ek5loLKzUmCvYNz2FzEmxPIznwOt5KiNtmpqizNmB/X7fi8bQU56EVfhq34QnK87MK4UloU7MVpen8J6qmTr/lOwBODetEboGFjxaVZfd0c35asm+KPo9fnuz+PvSja6Vyj49Vr//X3rbU82J3QbktrWJbecrBWQVeld2qnrCr7LgmsaZXru/14+pvcIQ/iPbnET1H9MLMk6gV7gSADK8MIfbiaoKBmif14jyembB2BEYzZYr3LnenMfWvB2xJgTNyb/3WlbD4WTVedGs60Pmx66wB+Vj8ZzaRSVDw5aJzrv6dWuVmPtxJol9nH8TUKclibv+MLo2VRRuj9RZfs9eV1A3UhPfhbfRxvkE4T7U40xEu9TSJs9s3sD1BLAwQUAAIACACugVlTBqKuqXIGAAAmGQAAJgAAAHVuaXZlcnNhbC1uby12aWRlby9jb21tb25fbWVzc2FnZXMubG5nrVn/bts2EP5/QN+BMBBgA7q0HdBiGBIXtMzYQmRJlei42TAIjEXbRCTRkygn3l97mj3YnmRHSnbs/oAkJ0ASRDLuu+Pxu++O9MXHxzRBG54XQmaXvXfnb3uIZ3MZi2x52ZvSq59/7aFCsSxmicz4ZS+TPfSx/+qHi4Rly5ItOfz/6geELlJeFPBY9PXT0zMS8WXPH0TYskgY2gOHRDiwceTgAXGiAbauI+pFAzKy3V5/JJGCnxVHd3wpsgyCQHJhXhSJiPnFmxq1mxOPUm8S+dglTq8/kErJFA1Yfhqai2/sEaa250aDKQC7Ya/vso1YMgUpRHclwGfFadghodR2R4CI53MwEHciEWqLQq4U5OJUVMcekl4/PD2D1PN36aNy3TV306HtQdqCoMqagYQVlrGQKGN5bhLXAdB38C0JotAiAKqhPRqFU9/3AkqGEKFmi0jLpNoQUaBMKlSU67XMFY+RyAyh2FGGU9kpN+G17Ubg3qyvfm07Nr2NJp7ONcnYXQJhzHPOM5RzFvP8OT5cL5hgpwYfiuKF0P2AhMSlkEx/7FGv1/dzXvBMAdx6JZXsgqdJFrmRdxVZ3tSlNd/Q2acpCc2+u9PJgARnuqDPqEdhObuPwrMOjm7AzzfodAPOTqPTDEMCJji4rnJiBQReDKOZTce9vgXZ1aR5EGqFRLjOtSTxDUvKil21cja52+kc9v1aNXZxD9j8vsna8iZQfbeR441AKu0RhCXTNcu2yJFL+eMvHz48vnv/4adOMCHwyTkGQgbp/dsWQC4NPKeShMgln2G39d9udt6UOrYLfK7/6WYN1L0BvsLfRrtpEADJa4baodELnQuHGL24lSVasQ3XrWcj+INRBygCkdddR38wl/AiKxsrbOhNMJAI6ooGtqUJCoUg83z7uhKdUq1kDu4KFFdVHBufmlX683VVfxW3pBYqkK9Ypkxk582uZ67j4aEh2QTYjUdE6/VuUYB0BG8ovdFl8xpcPGSJZDFagKQg4YWIrdeJmNcSWvPeT9i2MYoAz6CFAdk9JwT5Gu7eaFGM0TBnerEdUQIckgAAclbw/ATbyHDdmCOcJN0QxvZo7MAv1SGMxXKVwK/qGodPgAk+b1SKWo5xGM68YKiTptWYoTUrigeZx0csPdzPJmDbtTwoBIsegOtWuQcGfgiY/PKcz1UzGESJDb/ruoKlAgEjasRAl1RaFgrKJl0nXHETrdBLYfNqTOILCfWVcJicDPfBuym2Rpo7eOpa42hA9xLqsDKbr1raQXF+sz4Oq6EEmhxyvjGmGg0mzc+gLiCGXhcL7xo08LqLxS2BERH+NNkczKqgeztR2onenGmNSbb1KKTZtBGyLOCNTglIk9mR4rybm5BAX3epjZ3vaGuFupvDlmIDQwwQkOeNjkDuLTLURfVpav8eXWHbMZ36S+qxrZn5WLxh2VwfJuZM7+kWPotFbD7TtDf+/yrF34ipWurP6i7hDsnns67xHDWW71QEU4qna9XkWiesDv+UKHSJfzeENks/zf9+JH+RnTkY4p+9P0eHhS571BjEMzPVfrdeOpJ68icwsOjmCDNG0t5qrN0ObE93xOZzx5Od7V4dHTPsbCHbW7teDeBKdCpGOIYcm8hDGHVS6ELtbc3Z4zB8c+pobz8jg9Cm0HVm/K4QqtGzqefW/dWU8+mN9WBmPWo21KYOObrjAMhEpBB/3AJzOiG7DFQt4mglM1kmsSn/RNybNgG5LVP+9TS8yGVq3ias2NG/alMfnxNFtbigcup3mKf2Fdx6fw4K+PRdCgkOYIyxsGvp2cfS1Z60NILy0alwaLgbnaCOUqbmK2jHC1lmcUug6gg2JFcYwOo1h5zlzVNYDfBFGNVbVL/9rROInuhARMke7A9XKl782RlEL2OPUV1eKP6omoGmA8OiMPKurmCSWyyaLCgeHIdsHtpY1UflnV3LkzO1gf0vciRlVVNMZQqvzpv9Un1dZ8iCKcXWeAL1F5pyk2UOQ2cXhB3dLG8awJGurlwLgGCAoEIlHJFHpuutC6q++AFlNoe0Xn/C8nuQdSpl0ik2s4G6nFS3NT3dgZQqEVmnyJ/XVPWCqe1HeDg0F0KQSTjv31czRAwHznl9M5TIZWswa4xd6Bpf4PFYqK6AASH7Cx99qWEuEBzJ9PcS//3zb5N9dUlYazLIXvX8JHqbr/v2/qkw32hcvDn4guN/UEsDBBQAAgAIAK6BWVO8M5e6owAAAIABAAA3AAAAdW5pdmVyc2FsLW5vLXZpZGVvL3BsYXliYWNrX2FuZF9uYXZpZ2F0aW9uX3NldHRpbmdzLnhtbHWQQQrDIBBF9zlFblDoWoSuS0ugucCETIKgjjiTQG5fDTUtrV363v+OjmIUMX5m3bStgkXoIRBFS1xQnd7nbBlWvHjjQAz5hAX5lauZ3LBEoYvI6GVXegLLKf/Dy/DOwnZcxCVeMfVCbxzqc62wm1zysJp5Z/0WUE8R04AvmHPoYbB4xW0giOP9CJQ3/fW5nL62OLzRiDpEckHU6QM1aWFl609QSwMEFAACAAgAroFZU3LDcFXmAAAA+gQAACkAAAB1bml2ZXJzYWwtbm8tdmlkZW8va2V5Ym9hcmRfc2hvcnRjdXRzLnhtbK3Sz2rDMAwG8HP6FMEPsDZk2ylNoWw9D8p2N47amjpWkOSke/ul+wNjtNmS+fYJw49PRsXqVLu0BWKLfqmym4ValbNCG+lnLpPPlHpdw1I1Tr8+6cCgyiQp+IAkJkhqsOofF6oPXgjde+aD3ck5zXtl/sH89DycZOtsddHLb8eDDUFrMfB1NJ/YUqC55GX5P0qOM7Mhc2eJB77y/puY/a2l00Pg3TTwxUIH1VV2wgnx2dqKJvl18THio69iFQQ4bpA6TTHFtTbHiGSLLtTw3ETlHrDzkUDB/d7BJjjHhgAms7OvxOUbUEsDBBQAAgAIAK6BWVO0Qdw3lwMAAN4QAAAwAAAAdW5pdmVyc2FsLW5vLXZpZGVvL2ZsYXNoX3B1Ymxpc2hpbmdfc2V0dGluZ3MueG1s7VjNchpHEL7zFFOb8tGsZMuxo1pQObBUKEtAaTe2dVINOwM7pfnZzA8Yn/w0frA8SXp2AEMk2yvbJKpKDhRsT/fX33T3dO+QnL0THC2oNkzJTnTcPooQlYUiTM470e/54PGLCBmLJcFcSdqJpIrQWbeVVG7KmSkzai2oGgQw0pxWthOV1lancbxcLtvMVNqvKu4s4Jt2oURcaWqotFTHFccr+LKrippojdAAAD5CybVZt9VCKAlIF4o4ThEjwFwyvynMBxybMoqD2hQXN3OtnCQ9xZVGej7tRD/10v5x/+lGJ0D1maDSx8R0QejF9hQTwjwLzDP2nqKSsnkJdJ+fRGjJiC070ZMTjwLa8W2UGjtsHXuUnoIYSLuGF9Rigi0Oj8Gfpe+s2QiCiKwkFqzIYQX5/Xeifn7929UkvTwfjl5d5+PxeT6cBBK1TbyPk8T7jhIgpJwu6NZPgq3FRQm8wWaGuaFJvCvaqDGfQVxYtoCY0L/RnDnOM1dVStuu1Y7WNHaFW3qfgUlmSu7t3T+jqeKQ2poUVKmYUjLCgu4kO7thcgCaxxGaQZz4qhONKypRhiUUGLOYs2ILYNzUWGbrwhqstV9qhjkCPDgBFF1k0ScKYWdFibWhu9Q2K8antei+UY4TtFIOcXZDkVUIQuwE/Cop2s0/mmklailUqEWGM/C4YHRJyVkdrzXg5xxdgQvhwBKOQ8WpDR7+cOw9mtKZ0oBL8QIOD8iZCfjtewFX2JhPoHjD8VF2Puyn18NRP337yG8QkwWWxT3BoaaoqOxB8PEKSWU3dhCOAjtD66QQRuq1Jntrf3satmUNef5B2djDN0w4jn8k/DYgO9AHTPlhvNwn8V9l0NhtiRf1QfeHt4aGI84gJQETFgpoSUyu22ADwAJLpCRfIVxAZza+bSyYcgYkoUEEaPPtDIM9lGn9NIf2CR41oboR5NHxk6cnz35+/uKX03b854ePj79otJ5ZE469uzC0el+cWrdsB0oLXz1kx344ytPLl718+HqYX13n6dt8H6DmdLtdJ7EfJXdPFj+qHuxgmVymr5skZwSRaFQXadYIbtxEa/yqidZlmISTnSnYiAJ0tnk4qdDbOBMMKuFgdfoP1dp3v8WEYj1MrT3kwH3vIf2vxu1hvzYfKHJZejH8dXze///M/lsRDE/b6+fefTOJ77wQ+xXBJBMQVv+esr1Fd5+dHMEN9s6lVgvQ9v+T6Lb+AlBLAwQUAAIACACugVlTqfP69l4EAAAqEwAAKgAAAHVuaXZlcnNhbC1uby12aWRlby9mbGFzaF9za2luX3NldHRpbmdzLnhtbLVYbW/iOBD+fP0VKCftx1Kgu2y1KasWqLS63m517fa7CQNYOHZkO3TZX3/jlxAHkoZu20aV8Mw8fmY84xlCrNaUdzYgFRX8MupHo5NOJ05yKYHrB0gzRjR0ZkTBt/lldPPz9jbqOhPBhLwHrSlfKiMpZB2KhrNca8FPE8E17nPKhUwJi0Z/39i/uGst21AC3ToWsyAJlDQf+5+vJ0dBPMf59XAyvmgCJCLNCN/eiqU4nZFkvZQi53Pj2sA8TbDVNgPJKF+3esSo0t80pBWfpr1pf9o/DpJJUAqMSxeTq/7Vp1YUIzNgu+iH55/Pr47ElFTPJ2YPtqGKagsb9oeD4XkTLCNLqB7yeDrpTQbN9hx3r2blWb8cQMMv3Ro5Fv8W5Is2F1mevaRGMimW5kD3MEPztGKYIHO8fgiYXJinFWACMkStBakYnWMahJy7UjwzT5Nx01n6j2GTiM3dloLdmSTsdQ9TITMGIy1ziLvFyunUSjz9yDVeJhgtCFNoEIpKozuM8I7kqmJWCkvD/+CJ8nlo5SWlyaNgeQpj53FoWVWUgPH42raW0HYnC3yUsPFCF+uesLT8jid7YBkIS8t7k7AfnG0PzPc1DlOUxDXx+QwS4L2vZADVwAku537rYlVoDdWtuekq4PaCwiYVcxjZ0nqgKZjMxV0rcz51D5yKOdnQJdE4m/41drPtvYZMxd09uS+2+tKKNdUM6iouEblU6AuqH6ux12gcxM0OdaVvYaEL66qwTIoZGGEt2PVJ61kXJLtzc+uOxnlyGaVErkE+CMFU1PE4vIN45m4yHyJMx8Z5CvIbX4gAY7mbQFxoUMcaC3cPjzUnWpNklaJPTSHsztSltj6DsaetSy3P0xnIKVYEhaIiqzJnt6LLFcN//UjhCeZVQIPSIfUKt+OE7go+EPgSACKTVXEd3MJp0pxpymADzGsDgQ24KbJY4eWpi9eUV7UoA8lRFembUFkplQ5aUdQAHtGveoTTHFH1msyUDa3SU9q6ftEpTbmGTdKufS1VdkZ93RlitioHSnIt7jWR2m9arn30ZANXnKa2CaEioK/ROAwTIvPnYpVFUAfy0gUzunabqQJQo2mCmE476tdBrGa/zT7gBR0tJEDYY63wJBgC/8B2Joicf9+ZFJ416h0cg8TJaXs2Nvs003E3ELnshElZ+43uV0LqJNdq9IHpL19/pax8Z+mdnkVfPyz1F6MiiY3NLP8q1x1OUnDf5+z3gMjqrYHyO3cS9OAyOos6fo7Yz2pFF9p86u527Lot6xk4zmY7cJsZBuevo8BuvqEiV200gzeIBIdtM0Nv8EaB/AlL71iWBZWqNSWfAo7eyyNhpJ3i4+sp3BRqIXplAdtvZ7bPHXlcf8oxxReddwsCYH0j5BM2jnfluMZXqXcl2dgXjZ/ZOxNMxBN/NwotlksGNzljKsG58lZEwdJ2+7h7OCvMBEkpp+Y3rnGutEjpbzuNpv7lxQ+tZ21OcCShbvQ/UEsDBBQAAgAIAK6BWVP1yVm7kAMAAGgQAAAvAAAAdW5pdmVyc2FsLW5vLXZpZGVvL2h0bWxfcHVibGlzaGluZ19zZXR0aW5ncy54bWztWN1yEkkUvucpumbLSxmjWXVTAykXJiWVBKjMrGuuUs10w3TZP2P/gHjl0/hg+yR7ehoQDGYnrrhrlRdUmNPnfOfv63OYJKfvBEdzqg1TshMdtR9FiMpCESZnneiP/Ozh8wgZiyXBXEnaiaSK0Gm3lVRuwpkpM2otqBoEMNKcVLYTldZWJ3G8WCzazFTanyruLOCbdqFEXGlqqLRUxxXHS/hjlxU10QqhAQB8hJIrs26rhVASkC4VcZwiRiByyXxSmL+0gkdx0Jrg4s1MKydJT3GlkZ5NOtEvvbR/1H+y1glIfSao9CUxXRB6sT3BhDAfBOYZe09RSdmshGifHUdowYgtO9HjY48C2vFtlBo7ZI49Sk9BCaRdwQtqMcEWh8fgz9J31qwFQUSWEgtW5HCCfPqdqJ/fvLwep1cXg+H5TT4aXeSDcQiitol3cZJ411ECASmnC7rxk2BrcVFC3GAzxdzQJN4WrdWYbyAuLJtDTehnYU4d55mrKqVt12pH6zC2hZvwvgCTTJXcyd0/o4ni0Nk6KCCpmFAyxAJqMD6TEZpCYfiyE40qKlGGJRCKWcxZsbEwbmIsszWRzlbaLzTDHAFZgPEUXWbRJ58hlaLE2tDtWNYnxvex6P6pHCdoqRzi7A1FViGoqRPwraRou+FoqpWopRwbiwxn4HHO6IKS07pAK8AvOboGF8KBJdC/4tQGD28de48mdKo04FI8h8sCcmYCfvtewBU25hMoXsf4ILsY9NObwbCfvn7gE8RkjmVxT3AgERWVPQg+XiKp7NoOylFgZ2jdFMJIfdYkt/bXt2HDY+jzN+rGDr5hwnH8LeE3BdmCPmDLD+PlPo3/xwgauy3xvL7o/vLW0HDFGbQkYMJBAdOKydXcawBYYImU5EuECxjFxo+NOVPOgCQMiABtvj7CYA80rZ9msBvBoyZUN4J8dPT4yfGvT589/+2kHf/14ePDO41WS2rMsXcXtlTvzjV1y/ZMaeHZQ7bsB8M8vXrRywevBvn1TZ6+zncB6phuj+sk9rtj/yrxu+nzTTL571bJ+Cp91aQdQ8i9ERPSrBHcqInW6LyJ1lXYfeOtvdcoBJhls3A3YZpxJhj0/mDM/E7s2vtDhd1Jr0DIw7Dr/1yqvRfxZ6kas8rsm1ooo4J5o+80vg5UtSy9HPw+uugftHysWf1+QNL92/KFp837484LYxLvfaNtgXz3vwPd1t9QSwMEFAACAAgAroFZU/XBioqzAQAAgAYAACgAAAB1bml2ZXJzYWwtbm8tdmlkZW8vaHRtbF9za2luX3NldHRpbmdzLmpzjZTBb4IwFMbv/hWGXRczkQ3dTYUlSzwsmbdlh4JPJJa2aavTGf/3UZxaymOTXuyXn9/re9Dv0OmWj5d63efuofpd7d/q+0oDo2m5gfu6Tlv0wuieovkC5nkBNGfgOcjWIEtCFVz04xXBnD1WuSb7dw1CWX4ev3hZosBEidgqDNwi4BcG7jDx+/zvjtXXqSdr0slGa856KWcamO4xLgtSMd7dS/XYPTow34L8B12SFGqmj/5wErWSV8dgEkbTkc2lvBCE7Wc8472EpOtM8g1b/NYfmGXTq70AWb7zdVtZmiv9qqFwC8f92I/9dlJIUAp+646isT9+QmFKEqB2Q2EwDMZ/oDXj5kAdepurXJ/p0A8HYWDTgmTQmNI0jvrRoI6x0qsxzUbxE6dhp9uaEZTsQd5ixcVG3PACheSZmUgTDc1CUcrJImfZiYtGZqGcOayxbfs2qtDoJVwuLl/Fg1k20xhG7ZoVzo08xYN171bI3S7a8gYLC0fT6G1XTtUZFhQUE7G6t0ecE6zn42g3fMz+o2ycyDXIOee0jNSuR7Qm6aooI6Y8/6cdFehR05ubco/VOf4AUEsDBBQAAgAIAK6BWVOUE7MiaQAAAG4AAAAlAAAAdW5pdmVyc2FsLW5vLXZpZGVvL2xvY2FsX3NldHRpbmdzLnhtbA3MMQ6DMAxA0Z1TWN4p7daBwMZWltIDWMRFkRwbkYDg9mT7w9Nv+zMKHLylYOrw9XgisM7mgy4Of9NQvxFSJvUkpuxQDaHvqlZsJvlyzgUmWIUu3iaOJTKPFIscdhGo4VNe/8Aem666AVBLAwQUAAIACACvgVlTzzYh+JgIAAB4KwAAIAAAAHVuaXZlcnNhbC1uby12aWRlby91bml2ZXJzYWwucG5n7Zp/VJJpFsdx+p05NW1mq43OjpXTuKuZKyaIbKWHGkuGbMYxFStNZkTDGULSV8Cpnco0mDrNGvlr0po4k+IYISkhNqVsI8F6IkgQGDOhUiAlQEBgBauze87+MXvO7n8v57x8eO993ufe9zn3eS5/fKs+TkMFLA1eCoFAAnbuSN4DgSzgQiDzjy5eOGuJQcDPzcKPuAe1DcKWrH02ezMft3X3Vgikg+E/c2DB7P2Skh2ZRAhk9Xrv5bdzz7oXEEhkwM7krXuPYg1qYXW+glk54gqJL2Vn23ULcb+sWrPqQ+L+kgLcwgWS8xv/8Uvk3c0XbkP/tuLnU9ieA/QumabxWRay3EFCLK9g8cetbT+mx93LQvE8o34Q7+f95GIfN/+v+XaKgdBj71+TVxPz5qtLuZa0pXCe198bd0rpG5gPEiRIkCBBggQJEiRIkCBBggQJEiRIkCBBggQJEiRIkCBBggQJ8v/DxFQZ9N/kG+yY9lwhNaupyfixzKtmgVQu3zn3473tv4mVQY95NIfzDo3iFhJ0QU0z9hEkzaLV1dinOSZN60iE0DlwR9FOLed3iyieUelyods1ThNsAGyH6Pf3DWQqMrXEuexevLXrlLq6Ujdlf3wtTMOeerB7me32z8U4ua1++btzCpTp3oKTVuzLWAWz6irKNRXfXio9xIZzJKiquRm+7rrRZ9APeOyThkLkfU2CuFj3ASbE60raVBva5VormH/PZ2Vxmq3ZvU4z0m25H7EjjOIwGOclbCbSExT15uHq4141y1++a1DywuDcXKNX3yJ0qJCE8q9fJtiGF3nnG/bHOK3hhcLhhOclMvcTMm1IMIqX/Adfz1iUIU4/E7fH62Gt5BKQzdaBhpa3UQYBXNDnU80IVry2sldyw4j3rnzkNf+KPTUbH+Mck2Diq5W1WMD3Hsa+uBYrVCNRAKLh0VNKvbRNm45SryukuUVCYyg5f+7J7MhCj8PWrm2cHBlxhtGo008fEMgMVZ3W/cxEODYmDsp1vfhh8n6RdHISp3WNX2CSxEUl6tB4LYGRFWuLEbWZbG6qNqxnRlSnotrrMjymztQCSdldTUIU0+BoTOJx2USxY4gvL5EXU2jlbDtVDTVds1jyOC61qADLKUP+yZykghtnV2ADBmj89dYKQJREepVbeCGaoYIFfxNRYmTKeY/NiRJR0fGJvxoRkc09s6usraCVc09WXR2AnsvNCwWojCG4aD1H4Clzq1Ty7sPhZudsVKC+Ed9mGHazFfght5FfoEFn1Vq1hrWkhyxEU/MfVfHOBJ8iyfY4GOMcz0AKEKo7dQ1yQHQL/+mRhv54P2LIJ3ocUQw9x87r3F3yzVML33xBR5a3rug+NgEzXawazqMSnGa8OPW0Mk/+ubpTToouRHaeeIDN6MXq9wljkU0qnNxUTJ4kSHlG08ZY07Wxi+2DmIxq5Xj6d5b+EPNdSYDKm0FJNL2/70FmDLGeP3QkRVFclHO7vE9eVj8AKyjIlOYhGosvqyXKswgGyWkO3I0ml+TmpbVMOScaRs9l2oRuPm8elY81Zd1hcoFyCVeQ/HdNlEuE5YfHMshq0aOejCimt2rQ2nzzF7cTu5hE3qV5vpq6ua6QkDe2xZYd2WlMMXDNQHTNYVppdzpQukyqwHcyiqF36YH7Iy5E6Q+fpyha9ba9gP5mvtwljbIY1m/TdXJPABhnDn4LJ2nxZ/qKolq3Bk+WFElj08KkCUTZJ81WzS5xUvznUsiraMvYWxJD/S+imYE5EXSJQrX4FpTbuPB+m+FK8qffIuKQuaLWgQOtP/FL382dWquJU+nNq14FDG7Vw3THK70lBXNvxG+JDSgd79jApxish5GbIy8z8NknnrDqUgyCzCZZ4qFXRbSSy1N8hK299AhupHCCKPqKSJg0cTUX3X5GcGxivtTeEKcSQXMZVU/NLmUgtTqVIb51mSVwUd+a3KcQsFzsuPpMRURuZ7uiVE6pEaiaYESPKvVbsZNguhlOlHFSDGXpxhz6kw7023MBd5UM4/PRDfiJ+pyzJJhmKetqrV9CQEvkrTSbKpRP7TlzA+CUMqVlGR8I+q6gCuRm4EcBMXvzuDtDpjH+hIXzbM3W2e0C0Ekzj/Dsq+3qLg6W82VbjgWFSJVpoh5Bi6Q0vfPBKO5VOKTKG27J7ciljMA0hviLI+o6wabu9/WD78Fj+ddFMNEzugkvKaeiuWR6agGBoogaJyEmWvA35cV9Y5aR/pmZl4/wyQbLhf5ni35fK8ZIO9MBwVZR4oid6tqugofOnSVXMEAB0KDr4GXZcjhBOWhcdA37zLW8nNMHQ5C8tHmG5ME2CyqcEDNuRzz07n2BBeHadJCfNFuPJCc0iiAlO2DYYK6epOnW4UkyDjYdCOnkWelezWMl8OUZFoLDTkUU8IxnG24Ag5Yjof4t492a3+3VXxww+V9XZfKr9WQ0ga97XX6hWdriWDVb6l2pnHG7S2BuUxx0zZxjIUwt3MiKbADlwkiDuTgrtkYw+uaoQ1dk115fw3AN9gKznYI7wHHlnTe7YVMH7qXrWLgzSpUn8ADe9Jl3/M0gxWmlbvId76luKcI4O75HWOmLfNn+oVBLTTbUwlEI5xiqETa3d5MNKgbL9ZWedQfjVCpSh+q6ls9N02w1oGTULqJshEVxKP5MiFEJp5d4XR7jvz6zmqb+Cn6VdinQ63Krq16f6CdbrNOOh+h4+0movp7o27GId153AclpXzfrtbxpAM1Qr6Fiv3SSPGGk0LFT0y1ooRrB6DKKYWHrfeLL3kXWk9GejpAZMUlXX/L8+Ak9M1PfMtc2j/oluSf46qe4qKboHseI4UOkemLC3RdB0yCauiRiR6h6K/L1yB7PJI5/vD2Rs91Z/72gwvU8QgEXDoq7JY7G7f/VH4PfzscjIx5I8Q/+9QEZZl8WO1PSktnb9h/7J1BLAwQUAAIACACvgVlTkr5TvUoAAABsAAAAJAAAAHVuaXZlcnNhbC1uby12aWRlby91bml2ZXJzYWwucG5nLnhtbLOxr8jNUShLLSrOzM+zVTLUM1Cyt+PlsikoSi3LTC1XqACKGekZQICSQiUqtzwzpSQDKGRibI4QzEjNTM8oAYoamFvARfWBhgIAUEsBAgAAFAACAAgAs1tLUzIbuiL5AwAA4A4AABgAAAAAAAAAAQAAAAAAAAAAAG5vbmUvY29tbW9uX21lc3NhZ2VzLmxuZ1BLAQIAABQAAgAIALNbS1MVHmAbowAAAH8BAAApAAAAAAAAAAEAAAAAAC8EAABub25lL3BsYXliYWNrX2FuZF9uYXZpZ2F0aW9uX3NldHRpbmdzLnhtbFBLAQIAABQAAgAIALNbS1MfVIpqMAMAAMcOAAAiAAAAAAAAAAEAAAAAABkFAABub25lL2ZsYXNoX3B1Ymxpc2hpbmdfc2V0dGluZ3MueG1sUEsBAgAAFAACAAgAs1tLU3FXlJ0VAQAA0QIAABwAAAAAAAAAAQAAAAAAiQgAAG5vbmUvZmxhc2hfc2tpbl9zZXR0aW5ncy54bWxQSwECAAAUAAIACACzW0tT15twlisDAABvDgAAIQAAAAAAAAABAAAAAADYCQAAbm9uZS9odG1sX3B1Ymxpc2hpbmdfc2V0dGluZ3MueG1sUEsBAgAAFAACAAgAs1tLU45z9vpqAAAA5QAAABoAAAAAAAAAAQAAAAAAQg0AAG5vbmUvaHRtbF9za2luX3NldHRpbmdzLmpzUEsBAgAAFAACAAgAs1tLU7x9NfdKAAAASQAAABcAAAAAAAAAAQAAAAAA5A0AAG5vbmUvbG9jYWxfc2V0dGluZ3MueG1sUEsBAgAAFAACAAgAlFsTU4lztt05AwAAWQkAAB0AAAAAAAAAAQAAAAAAYw4AAHVuaXZlcnNhbC1uby12aWRlby9wbGF5ZXIueG1sUEsBAgAAFAACAAgAroFZUwairqlyBgAAJhkAACYAAAAAAAAAAQAAAAAA1xEAAHVuaXZlcnNhbC1uby12aWRlby9jb21tb25fbWVzc2FnZXMubG5nUEsBAgAAFAACAAgAroFZU7wzl7qjAAAAgAEAADcAAAAAAAAAAQAAAAAAjRgAAHVuaXZlcnNhbC1uby12aWRlby9wbGF5YmFja19hbmRfbmF2aWdhdGlvbl9zZXR0aW5ncy54bWxQSwECAAAUAAIACACugVlTcsNwVeYAAAD6BAAAKQAAAAAAAAABAAAAAACFGQAAdW5pdmVyc2FsLW5vLXZpZGVvL2tleWJvYXJkX3Nob3J0Y3V0cy54bWxQSwECAAAUAAIACACugVlTtEHcN5cDAADeEAAAMAAAAAAAAAABAAAAAACyGgAAdW5pdmVyc2FsLW5vLXZpZGVvL2ZsYXNoX3B1Ymxpc2hpbmdfc2V0dGluZ3MueG1sUEsBAgAAFAACAAgAroFZU6nz+vZeBAAAKhMAACoAAAAAAAAAAQAAAAAAlx4AAHVuaXZlcnNhbC1uby12aWRlby9mbGFzaF9za2luX3NldHRpbmdzLnhtbFBLAQIAABQAAgAIAK6BWVP1yVm7kAMAAGgQAAAvAAAAAAAAAAEAAAAAAD0jAAB1bml2ZXJzYWwtbm8tdmlkZW8vaHRtbF9wdWJsaXNoaW5nX3NldHRpbmdzLnhtbFBLAQIAABQAAgAIAK6BWVP1wYqKswEAAIAGAAAoAAAAAAAAAAEAAAAAABonAAB1bml2ZXJzYWwtbm8tdmlkZW8vaHRtbF9za2luX3NldHRpbmdzLmpzUEsBAgAAFAACAAgAroFZU5QTsyJpAAAAbgAAACUAAAAAAAAAAQAAAAAAEykAAHVuaXZlcnNhbC1uby12aWRlby9sb2NhbF9zZXR0aW5ncy54bWxQSwECAAAUAAIACACvgVlTzzYh+JgIAAB4KwAAIAAAAAAAAAAAAAAAAAC/KQAAdW5pdmVyc2FsLW5vLXZpZGVvL3VuaXZlcnNhbC5wbmdQSwECAAAUAAIACACvgVlTkr5TvUoAAABsAAAAJAAAAAAAAAABAAAAAACVMgAAdW5pdmVyc2FsLW5vLXZpZGVvL3VuaXZlcnNhbC5wbmcueG1sUEsFBgAAAAASABIAygUAACEzAAAAAA=="/>
  <p:tag name="ISPRING_SCORM_ENDPOINT" val="&lt;endpoint&gt;&lt;enable&gt;0&lt;/enable&gt;&lt;lrs&gt;http://&lt;/lrs&gt;&lt;auth&gt;0&lt;/auth&gt;&lt;login&gt;&lt;/login&gt;&lt;password&gt;&lt;/password&gt;&lt;key&gt;&lt;/key&gt;&lt;name&gt;&lt;/name&gt;&lt;email&gt;&lt;/email&gt;&lt;/endpoint&gt;&#10;"/>
  <p:tag name="ISPRING_SCORM_RATE_QUIZZES" val="0"/>
</p:tagLst>
</file>

<file path=ppt/tags/tag10.xml><?xml version="1.0" encoding="utf-8"?>
<p:tagLst xmlns:a="http://schemas.openxmlformats.org/drawingml/2006/main" xmlns:r="http://schemas.openxmlformats.org/officeDocument/2006/relationships" xmlns:p="http://schemas.openxmlformats.org/presentationml/2006/main">
  <p:tag name="GENSWF_SLIDE_UID" val="{158B42DA-159B-424F-95C1-261ADF0963FC}:264"/>
</p:tagLst>
</file>

<file path=ppt/tags/tag11.xml><?xml version="1.0" encoding="utf-8"?>
<p:tagLst xmlns:a="http://schemas.openxmlformats.org/drawingml/2006/main" xmlns:r="http://schemas.openxmlformats.org/officeDocument/2006/relationships" xmlns:p="http://schemas.openxmlformats.org/presentationml/2006/main">
  <p:tag name="GENSWF_SLIDE_UID" val="{D90967FC-3466-4132-8D44-E33A9CF178E6}:265"/>
</p:tagLst>
</file>

<file path=ppt/tags/tag12.xml><?xml version="1.0" encoding="utf-8"?>
<p:tagLst xmlns:a="http://schemas.openxmlformats.org/drawingml/2006/main" xmlns:r="http://schemas.openxmlformats.org/officeDocument/2006/relationships" xmlns:p="http://schemas.openxmlformats.org/presentationml/2006/main">
  <p:tag name="GENSWF_SLIDE_UID" val="{F61F3A50-83E9-490E-A079-2B354AE8E12A}:349"/>
</p:tagLst>
</file>

<file path=ppt/tags/tag13.xml><?xml version="1.0" encoding="utf-8"?>
<p:tagLst xmlns:a="http://schemas.openxmlformats.org/drawingml/2006/main" xmlns:r="http://schemas.openxmlformats.org/officeDocument/2006/relationships" xmlns:p="http://schemas.openxmlformats.org/presentationml/2006/main">
  <p:tag name="GENSWF_SLIDE_UID" val="{F46B3A9D-4F48-41A3-AB60-066020E0092A}:261"/>
</p:tagLst>
</file>

<file path=ppt/tags/tag14.xml><?xml version="1.0" encoding="utf-8"?>
<p:tagLst xmlns:a="http://schemas.openxmlformats.org/drawingml/2006/main" xmlns:r="http://schemas.openxmlformats.org/officeDocument/2006/relationships" xmlns:p="http://schemas.openxmlformats.org/presentationml/2006/main">
  <p:tag name="GENSWF_SLIDE_UID" val="{0629A0E5-DD49-4DF2-B488-892638E8370E}:262"/>
</p:tagLst>
</file>

<file path=ppt/tags/tag15.xml><?xml version="1.0" encoding="utf-8"?>
<p:tagLst xmlns:a="http://schemas.openxmlformats.org/drawingml/2006/main" xmlns:r="http://schemas.openxmlformats.org/officeDocument/2006/relationships" xmlns:p="http://schemas.openxmlformats.org/presentationml/2006/main">
  <p:tag name="GENSWF_SLIDE_UID" val="{17390B2B-7D96-4E76-BDF1-60905FEFB190}:312"/>
</p:tagLst>
</file>

<file path=ppt/tags/tag16.xml><?xml version="1.0" encoding="utf-8"?>
<p:tagLst xmlns:a="http://schemas.openxmlformats.org/drawingml/2006/main" xmlns:r="http://schemas.openxmlformats.org/officeDocument/2006/relationships" xmlns:p="http://schemas.openxmlformats.org/presentationml/2006/main">
  <p:tag name="GENSWF_SLIDE_UID" val="{EEF8DE06-258A-4057-949A-CCE56A872B5A}:310"/>
</p:tagLst>
</file>

<file path=ppt/tags/tag17.xml><?xml version="1.0" encoding="utf-8"?>
<p:tagLst xmlns:a="http://schemas.openxmlformats.org/drawingml/2006/main" xmlns:r="http://schemas.openxmlformats.org/officeDocument/2006/relationships" xmlns:p="http://schemas.openxmlformats.org/presentationml/2006/main">
  <p:tag name="GENSWF_SLIDE_UID" val="{DDA48B8F-3818-4946-B942-A7F64520EF41}:263"/>
</p:tagLst>
</file>

<file path=ppt/tags/tag18.xml><?xml version="1.0" encoding="utf-8"?>
<p:tagLst xmlns:a="http://schemas.openxmlformats.org/drawingml/2006/main" xmlns:r="http://schemas.openxmlformats.org/officeDocument/2006/relationships" xmlns:p="http://schemas.openxmlformats.org/presentationml/2006/main">
  <p:tag name="GENSWF_SLIDE_UID" val="{72FD62A4-2994-4929-B529-9B2E6D0FDCF1}:313"/>
</p:tagLst>
</file>

<file path=ppt/tags/tag19.xml><?xml version="1.0" encoding="utf-8"?>
<p:tagLst xmlns:a="http://schemas.openxmlformats.org/drawingml/2006/main" xmlns:r="http://schemas.openxmlformats.org/officeDocument/2006/relationships" xmlns:p="http://schemas.openxmlformats.org/presentationml/2006/main">
  <p:tag name="GENSWF_SLIDE_UID" val="{FB945A0B-2958-4CD8-9C5D-A337F9A1CB6F}:314"/>
</p:tagLst>
</file>

<file path=ppt/tags/tag2.xml><?xml version="1.0" encoding="utf-8"?>
<p:tagLst xmlns:a="http://schemas.openxmlformats.org/drawingml/2006/main" xmlns:r="http://schemas.openxmlformats.org/officeDocument/2006/relationships" xmlns:p="http://schemas.openxmlformats.org/presentationml/2006/main">
  <p:tag name="GENSWF_SLIDE_UID" val="{FF471C05-31C7-4CB2-9E0F-F990985A11D9}:348"/>
</p:tagLst>
</file>

<file path=ppt/tags/tag20.xml><?xml version="1.0" encoding="utf-8"?>
<p:tagLst xmlns:a="http://schemas.openxmlformats.org/drawingml/2006/main" xmlns:r="http://schemas.openxmlformats.org/officeDocument/2006/relationships" xmlns:p="http://schemas.openxmlformats.org/presentationml/2006/main">
  <p:tag name="GENSWF_SLIDE_UID" val="{5E733A3B-9245-465E-B120-51AC4F5E5D8F}:315"/>
</p:tagLst>
</file>

<file path=ppt/tags/tag21.xml><?xml version="1.0" encoding="utf-8"?>
<p:tagLst xmlns:a="http://schemas.openxmlformats.org/drawingml/2006/main" xmlns:r="http://schemas.openxmlformats.org/officeDocument/2006/relationships" xmlns:p="http://schemas.openxmlformats.org/presentationml/2006/main">
  <p:tag name="GENSWF_SLIDE_UID" val="{51A0EE92-E31E-4B84-A088-3EBEC53C5A6A}:271"/>
</p:tagLst>
</file>

<file path=ppt/tags/tag22.xml><?xml version="1.0" encoding="utf-8"?>
<p:tagLst xmlns:a="http://schemas.openxmlformats.org/drawingml/2006/main" xmlns:r="http://schemas.openxmlformats.org/officeDocument/2006/relationships" xmlns:p="http://schemas.openxmlformats.org/presentationml/2006/main">
  <p:tag name="GENSWF_SLIDE_UID" val="{335F7D21-7EF1-4BCB-8C2D-AF4653A052FE}:324"/>
</p:tagLst>
</file>

<file path=ppt/tags/tag23.xml><?xml version="1.0" encoding="utf-8"?>
<p:tagLst xmlns:a="http://schemas.openxmlformats.org/drawingml/2006/main" xmlns:r="http://schemas.openxmlformats.org/officeDocument/2006/relationships" xmlns:p="http://schemas.openxmlformats.org/presentationml/2006/main">
  <p:tag name="GENSWF_SLIDE_UID" val="{BBD40985-FDA2-4555-A52F-49F2B5998BCF}:270"/>
</p:tagLst>
</file>

<file path=ppt/tags/tag24.xml><?xml version="1.0" encoding="utf-8"?>
<p:tagLst xmlns:a="http://schemas.openxmlformats.org/drawingml/2006/main" xmlns:r="http://schemas.openxmlformats.org/officeDocument/2006/relationships" xmlns:p="http://schemas.openxmlformats.org/presentationml/2006/main">
  <p:tag name="GENSWF_SLIDE_UID" val="{D66F7A25-398D-41B1-B810-0D6FF33D4D9A}:295"/>
</p:tagLst>
</file>

<file path=ppt/tags/tag25.xml><?xml version="1.0" encoding="utf-8"?>
<p:tagLst xmlns:a="http://schemas.openxmlformats.org/drawingml/2006/main" xmlns:r="http://schemas.openxmlformats.org/officeDocument/2006/relationships" xmlns:p="http://schemas.openxmlformats.org/presentationml/2006/main">
  <p:tag name="GENSWF_SLIDE_UID" val="{8E168B00-EDB8-4625-B5DF-3B44C9E939C4}:288"/>
</p:tagLst>
</file>

<file path=ppt/tags/tag26.xml><?xml version="1.0" encoding="utf-8"?>
<p:tagLst xmlns:a="http://schemas.openxmlformats.org/drawingml/2006/main" xmlns:r="http://schemas.openxmlformats.org/officeDocument/2006/relationships" xmlns:p="http://schemas.openxmlformats.org/presentationml/2006/main">
  <p:tag name="GENSWF_SLIDE_UID" val="{943955DA-9FD7-41A0-AB82-A8BFDCA2F116}:276"/>
</p:tagLst>
</file>

<file path=ppt/tags/tag27.xml><?xml version="1.0" encoding="utf-8"?>
<p:tagLst xmlns:a="http://schemas.openxmlformats.org/drawingml/2006/main" xmlns:r="http://schemas.openxmlformats.org/officeDocument/2006/relationships" xmlns:p="http://schemas.openxmlformats.org/presentationml/2006/main">
  <p:tag name="GENSWF_SLIDE_UID" val="{2006D7B7-CF10-47EB-A7CD-D6AD135E486F}:289"/>
</p:tagLst>
</file>

<file path=ppt/tags/tag28.xml><?xml version="1.0" encoding="utf-8"?>
<p:tagLst xmlns:a="http://schemas.openxmlformats.org/drawingml/2006/main" xmlns:r="http://schemas.openxmlformats.org/officeDocument/2006/relationships" xmlns:p="http://schemas.openxmlformats.org/presentationml/2006/main">
  <p:tag name="GENSWF_SLIDE_UID" val="{5BC9C98C-D6DF-4665-A785-DD05D2B55037}:294"/>
</p:tagLst>
</file>

<file path=ppt/tags/tag29.xml><?xml version="1.0" encoding="utf-8"?>
<p:tagLst xmlns:a="http://schemas.openxmlformats.org/drawingml/2006/main" xmlns:r="http://schemas.openxmlformats.org/officeDocument/2006/relationships" xmlns:p="http://schemas.openxmlformats.org/presentationml/2006/main">
  <p:tag name="GENSWF_SLIDE_UID" val="{6582898B-F71F-4814-9276-1A1853990914}:284"/>
</p:tagLst>
</file>

<file path=ppt/tags/tag3.xml><?xml version="1.0" encoding="utf-8"?>
<p:tagLst xmlns:a="http://schemas.openxmlformats.org/drawingml/2006/main" xmlns:r="http://schemas.openxmlformats.org/officeDocument/2006/relationships" xmlns:p="http://schemas.openxmlformats.org/presentationml/2006/main">
  <p:tag name="GENSWF_SLIDE_UID" val="{16951F2E-2668-4922-9090-DAF49AF7C958}:257"/>
</p:tagLst>
</file>

<file path=ppt/tags/tag30.xml><?xml version="1.0" encoding="utf-8"?>
<p:tagLst xmlns:a="http://schemas.openxmlformats.org/drawingml/2006/main" xmlns:r="http://schemas.openxmlformats.org/officeDocument/2006/relationships" xmlns:p="http://schemas.openxmlformats.org/presentationml/2006/main">
  <p:tag name="GENSWF_SLIDE_UID" val="{30033C49-D9F2-4658-ACC0-D14C2D16C8C1}:292"/>
</p:tagLst>
</file>

<file path=ppt/tags/tag31.xml><?xml version="1.0" encoding="utf-8"?>
<p:tagLst xmlns:a="http://schemas.openxmlformats.org/drawingml/2006/main" xmlns:r="http://schemas.openxmlformats.org/officeDocument/2006/relationships" xmlns:p="http://schemas.openxmlformats.org/presentationml/2006/main">
  <p:tag name="GENSWF_SLIDE_UID" val="{9FBFA07B-5B82-4673-93DC-10F59443C313}:282"/>
</p:tagLst>
</file>

<file path=ppt/tags/tag32.xml><?xml version="1.0" encoding="utf-8"?>
<p:tagLst xmlns:a="http://schemas.openxmlformats.org/drawingml/2006/main" xmlns:r="http://schemas.openxmlformats.org/officeDocument/2006/relationships" xmlns:p="http://schemas.openxmlformats.org/presentationml/2006/main">
  <p:tag name="GENSWF_SLIDE_UID" val="{6EE95619-5CED-4371-A56D-817377FD3AC3}:323"/>
</p:tagLst>
</file>

<file path=ppt/tags/tag33.xml><?xml version="1.0" encoding="utf-8"?>
<p:tagLst xmlns:a="http://schemas.openxmlformats.org/drawingml/2006/main" xmlns:r="http://schemas.openxmlformats.org/officeDocument/2006/relationships" xmlns:p="http://schemas.openxmlformats.org/presentationml/2006/main">
  <p:tag name="GENSWF_SLIDE_UID" val="{12486689-9F10-4EA0-8BA7-C51D13220DCF}:283"/>
</p:tagLst>
</file>

<file path=ppt/tags/tag34.xml><?xml version="1.0" encoding="utf-8"?>
<p:tagLst xmlns:a="http://schemas.openxmlformats.org/drawingml/2006/main" xmlns:r="http://schemas.openxmlformats.org/officeDocument/2006/relationships" xmlns:p="http://schemas.openxmlformats.org/presentationml/2006/main">
  <p:tag name="GENSWF_SLIDE_UID" val="{90AF862A-6B16-4C5F-9EA8-6772AFB4C59F}:269"/>
</p:tagLst>
</file>

<file path=ppt/tags/tag35.xml><?xml version="1.0" encoding="utf-8"?>
<p:tagLst xmlns:a="http://schemas.openxmlformats.org/drawingml/2006/main" xmlns:r="http://schemas.openxmlformats.org/officeDocument/2006/relationships" xmlns:p="http://schemas.openxmlformats.org/presentationml/2006/main">
  <p:tag name="GENSWF_SLIDE_UID" val="{FF62C458-5A41-486B-AB2A-A34E08AF327F}:297"/>
</p:tagLst>
</file>

<file path=ppt/tags/tag36.xml><?xml version="1.0" encoding="utf-8"?>
<p:tagLst xmlns:a="http://schemas.openxmlformats.org/drawingml/2006/main" xmlns:r="http://schemas.openxmlformats.org/officeDocument/2006/relationships" xmlns:p="http://schemas.openxmlformats.org/presentationml/2006/main">
  <p:tag name="GENSWF_SLIDE_UID" val="{0F657326-D3CC-489C-9850-BDB28C150CD1}:296"/>
</p:tagLst>
</file>

<file path=ppt/tags/tag37.xml><?xml version="1.0" encoding="utf-8"?>
<p:tagLst xmlns:a="http://schemas.openxmlformats.org/drawingml/2006/main" xmlns:r="http://schemas.openxmlformats.org/officeDocument/2006/relationships" xmlns:p="http://schemas.openxmlformats.org/presentationml/2006/main">
  <p:tag name="GENSWF_SLIDE_UID" val="{247B66BC-5BE0-4F46-B521-E64C5190EC41}:281"/>
</p:tagLst>
</file>

<file path=ppt/tags/tag38.xml><?xml version="1.0" encoding="utf-8"?>
<p:tagLst xmlns:a="http://schemas.openxmlformats.org/drawingml/2006/main" xmlns:r="http://schemas.openxmlformats.org/officeDocument/2006/relationships" xmlns:p="http://schemas.openxmlformats.org/presentationml/2006/main">
  <p:tag name="GENSWF_SLIDE_UID" val="{00E458E7-08B4-488F-A01D-678050A5071E}:316"/>
</p:tagLst>
</file>

<file path=ppt/tags/tag39.xml><?xml version="1.0" encoding="utf-8"?>
<p:tagLst xmlns:a="http://schemas.openxmlformats.org/drawingml/2006/main" xmlns:r="http://schemas.openxmlformats.org/officeDocument/2006/relationships" xmlns:p="http://schemas.openxmlformats.org/presentationml/2006/main">
  <p:tag name="GENSWF_SLIDE_UID" val="{9ADCB4A5-EC81-48C9-8BB2-502C51510098}:318"/>
</p:tagLst>
</file>

<file path=ppt/tags/tag4.xml><?xml version="1.0" encoding="utf-8"?>
<p:tagLst xmlns:a="http://schemas.openxmlformats.org/drawingml/2006/main" xmlns:r="http://schemas.openxmlformats.org/officeDocument/2006/relationships" xmlns:p="http://schemas.openxmlformats.org/presentationml/2006/main">
  <p:tag name="GENSWF_SLIDE_UID" val="{22B86C7C-51F5-4816-BB83-43F7A92EFA47}:256"/>
</p:tagLst>
</file>

<file path=ppt/tags/tag40.xml><?xml version="1.0" encoding="utf-8"?>
<p:tagLst xmlns:a="http://schemas.openxmlformats.org/drawingml/2006/main" xmlns:r="http://schemas.openxmlformats.org/officeDocument/2006/relationships" xmlns:p="http://schemas.openxmlformats.org/presentationml/2006/main">
  <p:tag name="GENSWF_SLIDE_UID" val="{397D3283-AC3F-4CD0-AEA8-906D05EBB72E}:317"/>
</p:tagLst>
</file>

<file path=ppt/tags/tag41.xml><?xml version="1.0" encoding="utf-8"?>
<p:tagLst xmlns:a="http://schemas.openxmlformats.org/drawingml/2006/main" xmlns:r="http://schemas.openxmlformats.org/officeDocument/2006/relationships" xmlns:p="http://schemas.openxmlformats.org/presentationml/2006/main">
  <p:tag name="GENSWF_SLIDE_UID" val="{BD7B816A-B067-4CEB-91E4-FB635DA1F966}:300"/>
</p:tagLst>
</file>

<file path=ppt/tags/tag42.xml><?xml version="1.0" encoding="utf-8"?>
<p:tagLst xmlns:a="http://schemas.openxmlformats.org/drawingml/2006/main" xmlns:r="http://schemas.openxmlformats.org/officeDocument/2006/relationships" xmlns:p="http://schemas.openxmlformats.org/presentationml/2006/main">
  <p:tag name="GENSWF_SLIDE_UID" val="{BB12A298-197C-4120-AB69-0E9C47ACF906}:301"/>
</p:tagLst>
</file>

<file path=ppt/tags/tag43.xml><?xml version="1.0" encoding="utf-8"?>
<p:tagLst xmlns:a="http://schemas.openxmlformats.org/drawingml/2006/main" xmlns:r="http://schemas.openxmlformats.org/officeDocument/2006/relationships" xmlns:p="http://schemas.openxmlformats.org/presentationml/2006/main">
  <p:tag name="GENSWF_SLIDE_UID" val="{F2B9D439-227C-4CF3-86C4-42C557BB3C29}:298"/>
</p:tagLst>
</file>

<file path=ppt/tags/tag44.xml><?xml version="1.0" encoding="utf-8"?>
<p:tagLst xmlns:a="http://schemas.openxmlformats.org/drawingml/2006/main" xmlns:r="http://schemas.openxmlformats.org/officeDocument/2006/relationships" xmlns:p="http://schemas.openxmlformats.org/presentationml/2006/main">
  <p:tag name="GENSWF_SLIDE_UID" val="{A999E9C0-AB05-4F00-941C-06B75A054670}:303"/>
</p:tagLst>
</file>

<file path=ppt/tags/tag45.xml><?xml version="1.0" encoding="utf-8"?>
<p:tagLst xmlns:a="http://schemas.openxmlformats.org/drawingml/2006/main" xmlns:r="http://schemas.openxmlformats.org/officeDocument/2006/relationships" xmlns:p="http://schemas.openxmlformats.org/presentationml/2006/main">
  <p:tag name="GENSWF_SLIDE_UID" val="{C61853AB-F2F3-4509-BD53-191C2FF88F70}:304"/>
</p:tagLst>
</file>

<file path=ppt/tags/tag46.xml><?xml version="1.0" encoding="utf-8"?>
<p:tagLst xmlns:a="http://schemas.openxmlformats.org/drawingml/2006/main" xmlns:r="http://schemas.openxmlformats.org/officeDocument/2006/relationships" xmlns:p="http://schemas.openxmlformats.org/presentationml/2006/main">
  <p:tag name="GENSWF_SLIDE_UID" val="{B757963E-3EAD-4F8B-96CC-9445C49175C8}:302"/>
</p:tagLst>
</file>

<file path=ppt/tags/tag47.xml><?xml version="1.0" encoding="utf-8"?>
<p:tagLst xmlns:a="http://schemas.openxmlformats.org/drawingml/2006/main" xmlns:r="http://schemas.openxmlformats.org/officeDocument/2006/relationships" xmlns:p="http://schemas.openxmlformats.org/presentationml/2006/main">
  <p:tag name="GENSWF_SLIDE_UID" val="{65252C6D-2099-4036-A7C2-BC0A9A75A42F}:293"/>
</p:tagLst>
</file>

<file path=ppt/tags/tag48.xml><?xml version="1.0" encoding="utf-8"?>
<p:tagLst xmlns:a="http://schemas.openxmlformats.org/drawingml/2006/main" xmlns:r="http://schemas.openxmlformats.org/officeDocument/2006/relationships" xmlns:p="http://schemas.openxmlformats.org/presentationml/2006/main">
  <p:tag name="GENSWF_SLIDE_UID" val="{6B6279D0-BC02-43DF-BF75-C9D366EB96D2}:325"/>
</p:tagLst>
</file>

<file path=ppt/tags/tag49.xml><?xml version="1.0" encoding="utf-8"?>
<p:tagLst xmlns:a="http://schemas.openxmlformats.org/drawingml/2006/main" xmlns:r="http://schemas.openxmlformats.org/officeDocument/2006/relationships" xmlns:p="http://schemas.openxmlformats.org/presentationml/2006/main">
  <p:tag name="GENSWF_SLIDE_UID" val="{DFD3DEC8-0324-4A91-9C48-C4870E2DD7C1}:447"/>
</p:tagLst>
</file>

<file path=ppt/tags/tag5.xml><?xml version="1.0" encoding="utf-8"?>
<p:tagLst xmlns:a="http://schemas.openxmlformats.org/drawingml/2006/main" xmlns:r="http://schemas.openxmlformats.org/officeDocument/2006/relationships" xmlns:p="http://schemas.openxmlformats.org/presentationml/2006/main">
  <p:tag name="GENSWF_SLIDE_UID" val="{FB136F8F-EE3B-4C04-99AE-22E8F4477CBA}:258"/>
</p:tagLst>
</file>

<file path=ppt/tags/tag50.xml><?xml version="1.0" encoding="utf-8"?>
<p:tagLst xmlns:a="http://schemas.openxmlformats.org/drawingml/2006/main" xmlns:r="http://schemas.openxmlformats.org/officeDocument/2006/relationships" xmlns:p="http://schemas.openxmlformats.org/presentationml/2006/main">
  <p:tag name="GENSWF_SLIDE_UID" val="{D9FA177A-4E34-4C28-BBBA-3789948F94F1}:448"/>
</p:tagLst>
</file>

<file path=ppt/tags/tag51.xml><?xml version="1.0" encoding="utf-8"?>
<p:tagLst xmlns:a="http://schemas.openxmlformats.org/drawingml/2006/main" xmlns:r="http://schemas.openxmlformats.org/officeDocument/2006/relationships" xmlns:p="http://schemas.openxmlformats.org/presentationml/2006/main">
  <p:tag name="GENSWF_SLIDE_UID" val="{6FEE5058-83FA-4623-A611-C8D78540CC37}:449"/>
</p:tagLst>
</file>

<file path=ppt/tags/tag52.xml><?xml version="1.0" encoding="utf-8"?>
<p:tagLst xmlns:a="http://schemas.openxmlformats.org/drawingml/2006/main" xmlns:r="http://schemas.openxmlformats.org/officeDocument/2006/relationships" xmlns:p="http://schemas.openxmlformats.org/presentationml/2006/main">
  <p:tag name="GENSWF_SLIDE_UID" val="{83E2C284-FA7C-4EC3-8B33-081F9520A3E1}:328"/>
</p:tagLst>
</file>

<file path=ppt/tags/tag53.xml><?xml version="1.0" encoding="utf-8"?>
<p:tagLst xmlns:a="http://schemas.openxmlformats.org/drawingml/2006/main" xmlns:r="http://schemas.openxmlformats.org/officeDocument/2006/relationships" xmlns:p="http://schemas.openxmlformats.org/presentationml/2006/main">
  <p:tag name="GENSWF_SLIDE_UID" val="{84D3101F-3046-4C80-B54A-613C02692A5E}:450"/>
</p:tagLst>
</file>

<file path=ppt/tags/tag54.xml><?xml version="1.0" encoding="utf-8"?>
<p:tagLst xmlns:a="http://schemas.openxmlformats.org/drawingml/2006/main" xmlns:r="http://schemas.openxmlformats.org/officeDocument/2006/relationships" xmlns:p="http://schemas.openxmlformats.org/presentationml/2006/main">
  <p:tag name="GENSWF_SLIDE_UID" val="{0B1F6827-A9FF-4DCC-A1D2-41AB6DBFF4AC}:379"/>
</p:tagLst>
</file>

<file path=ppt/tags/tag55.xml><?xml version="1.0" encoding="utf-8"?>
<p:tagLst xmlns:a="http://schemas.openxmlformats.org/drawingml/2006/main" xmlns:r="http://schemas.openxmlformats.org/officeDocument/2006/relationships" xmlns:p="http://schemas.openxmlformats.org/presentationml/2006/main">
  <p:tag name="GENSWF_SLIDE_UID" val="{9396B20F-BF71-4BBB-BE14-2F80A947FA6F}:454"/>
</p:tagLst>
</file>

<file path=ppt/tags/tag56.xml><?xml version="1.0" encoding="utf-8"?>
<p:tagLst xmlns:a="http://schemas.openxmlformats.org/drawingml/2006/main" xmlns:r="http://schemas.openxmlformats.org/officeDocument/2006/relationships" xmlns:p="http://schemas.openxmlformats.org/presentationml/2006/main">
  <p:tag name="GENSWF_SLIDE_UID" val="{5D5219E7-065B-474A-B18D-7E521133ECB3}:453"/>
</p:tagLst>
</file>

<file path=ppt/tags/tag57.xml><?xml version="1.0" encoding="utf-8"?>
<p:tagLst xmlns:a="http://schemas.openxmlformats.org/drawingml/2006/main" xmlns:r="http://schemas.openxmlformats.org/officeDocument/2006/relationships" xmlns:p="http://schemas.openxmlformats.org/presentationml/2006/main">
  <p:tag name="GENSWF_SLIDE_UID" val="{3D1BBA0D-FB94-4903-9EF9-195B112D67BA}:451"/>
</p:tagLst>
</file>

<file path=ppt/tags/tag58.xml><?xml version="1.0" encoding="utf-8"?>
<p:tagLst xmlns:a="http://schemas.openxmlformats.org/drawingml/2006/main" xmlns:r="http://schemas.openxmlformats.org/officeDocument/2006/relationships" xmlns:p="http://schemas.openxmlformats.org/presentationml/2006/main">
  <p:tag name="GENSWF_SLIDE_UID" val="{1DAF1514-6FC7-4FD0-8869-0142296FD542}:452"/>
</p:tagLst>
</file>

<file path=ppt/tags/tag59.xml><?xml version="1.0" encoding="utf-8"?>
<p:tagLst xmlns:a="http://schemas.openxmlformats.org/drawingml/2006/main" xmlns:r="http://schemas.openxmlformats.org/officeDocument/2006/relationships" xmlns:p="http://schemas.openxmlformats.org/presentationml/2006/main">
  <p:tag name="GENSWF_SLIDE_UID" val="{433E7199-FEF1-44A2-BCB2-A0054487EAB0}:346"/>
</p:tagLst>
</file>

<file path=ppt/tags/tag6.xml><?xml version="1.0" encoding="utf-8"?>
<p:tagLst xmlns:a="http://schemas.openxmlformats.org/drawingml/2006/main" xmlns:r="http://schemas.openxmlformats.org/officeDocument/2006/relationships" xmlns:p="http://schemas.openxmlformats.org/presentationml/2006/main">
  <p:tag name="GENSWF_SLIDE_UID" val="{C69FAD75-721C-4B0B-99DD-540B09FFBE05}:259"/>
</p:tagLst>
</file>

<file path=ppt/tags/tag60.xml><?xml version="1.0" encoding="utf-8"?>
<p:tagLst xmlns:a="http://schemas.openxmlformats.org/drawingml/2006/main" xmlns:r="http://schemas.openxmlformats.org/officeDocument/2006/relationships" xmlns:p="http://schemas.openxmlformats.org/presentationml/2006/main">
  <p:tag name="GENSWF_SLIDE_UID" val="{4D8007C4-0DBB-4DEB-AEE6-50BCA4D181AE}:347"/>
</p:tagLst>
</file>

<file path=ppt/tags/tag7.xml><?xml version="1.0" encoding="utf-8"?>
<p:tagLst xmlns:a="http://schemas.openxmlformats.org/drawingml/2006/main" xmlns:r="http://schemas.openxmlformats.org/officeDocument/2006/relationships" xmlns:p="http://schemas.openxmlformats.org/presentationml/2006/main">
  <p:tag name="GENSWF_SLIDE_UID" val="{ED031A9B-958D-41DC-B241-B0BB0B3EB41E}:260"/>
</p:tagLst>
</file>

<file path=ppt/tags/tag8.xml><?xml version="1.0" encoding="utf-8"?>
<p:tagLst xmlns:a="http://schemas.openxmlformats.org/drawingml/2006/main" xmlns:r="http://schemas.openxmlformats.org/officeDocument/2006/relationships" xmlns:p="http://schemas.openxmlformats.org/presentationml/2006/main">
  <p:tag name="GENSWF_SLIDE_UID" val="{173CE0DD-54D4-4260-8102-2D57C3FD5A60}:268"/>
</p:tagLst>
</file>

<file path=ppt/tags/tag9.xml><?xml version="1.0" encoding="utf-8"?>
<p:tagLst xmlns:a="http://schemas.openxmlformats.org/drawingml/2006/main" xmlns:r="http://schemas.openxmlformats.org/officeDocument/2006/relationships" xmlns:p="http://schemas.openxmlformats.org/presentationml/2006/main">
  <p:tag name="GENSWF_SLIDE_UID" val="{AC5D9718-1FB0-42C2-B192-63806726C56A}:266"/>
</p:tagLst>
</file>

<file path=ppt/theme/theme1.xml><?xml version="1.0" encoding="utf-8"?>
<a:theme xmlns:a="http://schemas.openxmlformats.org/drawingml/2006/main" name="1_SOA_2-21-20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A_10_20_31.potx" id="{DAA203A3-9375-4790-9429-65CA5CAA58EF}" vid="{B6BACA61-E737-41C0-85BC-F25CAD3669D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A_10_20_31.potx" id="{DAA203A3-9375-4790-9429-65CA5CAA58EF}" vid="{ECAB88BF-2DC5-413E-9F4D-3176CB166DF9}"/>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A_10_20_31.potx" id="{DAA203A3-9375-4790-9429-65CA5CAA58EF}" vid="{559C2EDD-9132-495D-9928-E4FA56B75162}"/>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A_10_20_31.potx" id="{DAA203A3-9375-4790-9429-65CA5CAA58EF}" vid="{AD4A62AA-3333-4F8D-BDA0-4FD0CDDE804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SOA_10_20_31</Template>
  <TotalTime>9130</TotalTime>
  <Words>13063</Words>
  <Application>Microsoft Office PowerPoint</Application>
  <PresentationFormat>Widescreen</PresentationFormat>
  <Paragraphs>1024</Paragraphs>
  <Slides>59</Slides>
  <Notes>59</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59</vt:i4>
      </vt:variant>
    </vt:vector>
  </HeadingPairs>
  <TitlesOfParts>
    <vt:vector size="70" baseType="lpstr">
      <vt:lpstr>Arial</vt:lpstr>
      <vt:lpstr>Calibri</vt:lpstr>
      <vt:lpstr>Calibri  </vt:lpstr>
      <vt:lpstr>Calibri Light</vt:lpstr>
      <vt:lpstr>Courier New</vt:lpstr>
      <vt:lpstr>Lora</vt:lpstr>
      <vt:lpstr>Symbol</vt:lpstr>
      <vt:lpstr>1_SOA_2-21-20C</vt:lpstr>
      <vt:lpstr>Custom Design</vt:lpstr>
      <vt:lpstr>1_Custom Design</vt:lpstr>
      <vt:lpstr>2_Custom Design</vt:lpstr>
      <vt:lpstr>The State of Aging In Portland             </vt:lpstr>
      <vt:lpstr>Summary – Population </vt:lpstr>
      <vt:lpstr>Portland a Mid-sized City</vt:lpstr>
      <vt:lpstr>Approximately 12% of Portland’s Residents were Age 65+ (2015)</vt:lpstr>
      <vt:lpstr>The City’s Age Structure</vt:lpstr>
      <vt:lpstr>How Does Portland’s Age Structure Compare?</vt:lpstr>
      <vt:lpstr>Portland Compared to its Suburbs</vt:lpstr>
      <vt:lpstr>Changes: 2000-2015</vt:lpstr>
      <vt:lpstr>Changes: Inner  Suburbs</vt:lpstr>
      <vt:lpstr>Changes: Outer  Suburbs</vt:lpstr>
      <vt:lpstr>Changing Population of Older People</vt:lpstr>
      <vt:lpstr>Where Older People Live</vt:lpstr>
      <vt:lpstr>Zoomed in to City</vt:lpstr>
      <vt:lpstr>Views of Migration</vt:lpstr>
      <vt:lpstr>Direct Measures of Migration</vt:lpstr>
      <vt:lpstr>Seniors, Land Use, and Net Migration</vt:lpstr>
      <vt:lpstr>Net Migration for Single Family Residential Zoning</vt:lpstr>
      <vt:lpstr>Net Migration for Multifamily Residential Zoning</vt:lpstr>
      <vt:lpstr>Net Migration for Multi Use Urban Zoning</vt:lpstr>
      <vt:lpstr>Population and Portland’s Comprehensive Plan</vt:lpstr>
      <vt:lpstr>Housing and Household Type by Age, City of Portland</vt:lpstr>
      <vt:lpstr>Population Projections</vt:lpstr>
      <vt:lpstr>Comparison of Population Forecasts for the Metro Area</vt:lpstr>
      <vt:lpstr>Metroscope Forecast by Region, Type, and Tenure</vt:lpstr>
      <vt:lpstr>Metroscope 2035 Forecast by Age Group, Portland</vt:lpstr>
      <vt:lpstr>Change by Income Group - Higher Income</vt:lpstr>
      <vt:lpstr>Change by Income Group - Lower Income</vt:lpstr>
      <vt:lpstr>Map of Tract Level Metroscope Forecast</vt:lpstr>
      <vt:lpstr>An Alternative Forecast:  Hamilton-Perry Model</vt:lpstr>
      <vt:lpstr>The Hamilton-Perry Model</vt:lpstr>
      <vt:lpstr>Cohort Change Ratios (CCR)</vt:lpstr>
      <vt:lpstr>Sample Forecast</vt:lpstr>
      <vt:lpstr>The Alternative Hamilton-Perry Model Forecast</vt:lpstr>
      <vt:lpstr>Recap of Hamilton-Perry Model Forecast</vt:lpstr>
      <vt:lpstr>Hamilton-Perry Forecast by Supertract</vt:lpstr>
      <vt:lpstr>Metroscope Versus Hamilton-Perry Forecasts</vt:lpstr>
      <vt:lpstr>Adjusting the Metroscope Forecast</vt:lpstr>
      <vt:lpstr>“Apples and Pears”</vt:lpstr>
      <vt:lpstr>Adjusted Metroscope and Hamilton-Perry Forecasts</vt:lpstr>
      <vt:lpstr>Hamilton-Perry and Metroscope, All Ages</vt:lpstr>
      <vt:lpstr>Hamilton-Perry and Metroscope, Ages 25-44</vt:lpstr>
      <vt:lpstr>Hamilton-Perry and Metroscope, Age 65+</vt:lpstr>
      <vt:lpstr>Housing and Metroscope Forecast, Ages 25-44</vt:lpstr>
      <vt:lpstr>Housing and Metroscope Forecast, Age 65+</vt:lpstr>
      <vt:lpstr>Are Some of the Trends Forecast by Metroscope Happening?</vt:lpstr>
      <vt:lpstr>End of Population Section </vt:lpstr>
      <vt:lpstr>The State of Aging in Portland</vt:lpstr>
      <vt:lpstr>About The State of Aging in Portland Report and Navigating the Findings</vt:lpstr>
      <vt:lpstr>The Decennial Census</vt:lpstr>
      <vt:lpstr>The American Community Survey (ACS), Summary Tables</vt:lpstr>
      <vt:lpstr>Supertracts</vt:lpstr>
      <vt:lpstr>The American Housing Survey (AHS)</vt:lpstr>
      <vt:lpstr>Comparison Cities</vt:lpstr>
      <vt:lpstr>Geography Issues</vt:lpstr>
      <vt:lpstr>The City and its Inner and Outer Suburbs</vt:lpstr>
      <vt:lpstr>ACS Public Use Microdata</vt:lpstr>
      <vt:lpstr>Nomenclature for State of Aging in Portland Section on Race</vt:lpstr>
      <vt:lpstr>Group Quarters</vt:lpstr>
      <vt:lpstr>End of Section on Data Sources and Geographies</vt:lpstr>
    </vt:vector>
  </TitlesOfParts>
  <Company>Portland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population</dc:title>
  <dc:creator>Deane Lycan</dc:creator>
  <cp:lastModifiedBy>Dick Lycan</cp:lastModifiedBy>
  <cp:revision>402</cp:revision>
  <dcterms:created xsi:type="dcterms:W3CDTF">2019-12-06T18:53:19Z</dcterms:created>
  <dcterms:modified xsi:type="dcterms:W3CDTF">2021-10-26T18:19:05Z</dcterms:modified>
</cp:coreProperties>
</file>