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701" r:id="rId6"/>
    <p:sldMasterId id="2147483709" r:id="rId7"/>
    <p:sldMasterId id="2147483721" r:id="rId8"/>
    <p:sldMasterId id="2147483733" r:id="rId9"/>
  </p:sldMasterIdLst>
  <p:notesMasterIdLst>
    <p:notesMasterId r:id="rId150"/>
  </p:notesMasterIdLst>
  <p:sldIdLst>
    <p:sldId id="257" r:id="rId10"/>
    <p:sldId id="384" r:id="rId11"/>
    <p:sldId id="409" r:id="rId12"/>
    <p:sldId id="410" r:id="rId13"/>
    <p:sldId id="441" r:id="rId14"/>
    <p:sldId id="411" r:id="rId15"/>
    <p:sldId id="443" r:id="rId16"/>
    <p:sldId id="444" r:id="rId17"/>
    <p:sldId id="445" r:id="rId18"/>
    <p:sldId id="446" r:id="rId19"/>
    <p:sldId id="421" r:id="rId20"/>
    <p:sldId id="385" r:id="rId21"/>
    <p:sldId id="337" r:id="rId22"/>
    <p:sldId id="338" r:id="rId23"/>
    <p:sldId id="339" r:id="rId24"/>
    <p:sldId id="259" r:id="rId25"/>
    <p:sldId id="290" r:id="rId26"/>
    <p:sldId id="342" r:id="rId27"/>
    <p:sldId id="341" r:id="rId28"/>
    <p:sldId id="260" r:id="rId29"/>
    <p:sldId id="291" r:id="rId30"/>
    <p:sldId id="343" r:id="rId31"/>
    <p:sldId id="340" r:id="rId32"/>
    <p:sldId id="261" r:id="rId33"/>
    <p:sldId id="262" r:id="rId34"/>
    <p:sldId id="344" r:id="rId35"/>
    <p:sldId id="356" r:id="rId36"/>
    <p:sldId id="263" r:id="rId37"/>
    <p:sldId id="265" r:id="rId38"/>
    <p:sldId id="357" r:id="rId39"/>
    <p:sldId id="358" r:id="rId40"/>
    <p:sldId id="361" r:id="rId41"/>
    <p:sldId id="362" r:id="rId42"/>
    <p:sldId id="363" r:id="rId43"/>
    <p:sldId id="386" r:id="rId44"/>
    <p:sldId id="422" r:id="rId45"/>
    <p:sldId id="266" r:id="rId46"/>
    <p:sldId id="267" r:id="rId47"/>
    <p:sldId id="268" r:id="rId48"/>
    <p:sldId id="359" r:id="rId49"/>
    <p:sldId id="449" r:id="rId50"/>
    <p:sldId id="360"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435" r:id="rId64"/>
    <p:sldId id="269" r:id="rId65"/>
    <p:sldId id="270" r:id="rId66"/>
    <p:sldId id="387" r:id="rId67"/>
    <p:sldId id="366" r:id="rId68"/>
    <p:sldId id="436" r:id="rId69"/>
    <p:sldId id="279" r:id="rId70"/>
    <p:sldId id="322" r:id="rId71"/>
    <p:sldId id="325" r:id="rId72"/>
    <p:sldId id="346" r:id="rId73"/>
    <p:sldId id="282" r:id="rId74"/>
    <p:sldId id="323" r:id="rId75"/>
    <p:sldId id="324" r:id="rId76"/>
    <p:sldId id="348" r:id="rId77"/>
    <p:sldId id="280" r:id="rId78"/>
    <p:sldId id="413" r:id="rId79"/>
    <p:sldId id="281" r:id="rId80"/>
    <p:sldId id="347" r:id="rId81"/>
    <p:sldId id="283" r:id="rId82"/>
    <p:sldId id="414" r:id="rId83"/>
    <p:sldId id="284" r:id="rId84"/>
    <p:sldId id="349" r:id="rId85"/>
    <p:sldId id="287" r:id="rId86"/>
    <p:sldId id="391" r:id="rId87"/>
    <p:sldId id="392" r:id="rId88"/>
    <p:sldId id="351" r:id="rId89"/>
    <p:sldId id="289" r:id="rId90"/>
    <p:sldId id="393" r:id="rId91"/>
    <p:sldId id="292" r:id="rId92"/>
    <p:sldId id="352" r:id="rId93"/>
    <p:sldId id="437" r:id="rId94"/>
    <p:sldId id="295" r:id="rId95"/>
    <p:sldId id="395" r:id="rId96"/>
    <p:sldId id="296" r:id="rId97"/>
    <p:sldId id="396" r:id="rId98"/>
    <p:sldId id="293" r:id="rId99"/>
    <p:sldId id="294" r:id="rId100"/>
    <p:sldId id="394" r:id="rId101"/>
    <p:sldId id="354" r:id="rId102"/>
    <p:sldId id="297" r:id="rId103"/>
    <p:sldId id="298" r:id="rId104"/>
    <p:sldId id="299" r:id="rId105"/>
    <p:sldId id="397" r:id="rId106"/>
    <p:sldId id="300" r:id="rId107"/>
    <p:sldId id="301" r:id="rId108"/>
    <p:sldId id="302" r:id="rId109"/>
    <p:sldId id="372" r:id="rId110"/>
    <p:sldId id="398" r:id="rId111"/>
    <p:sldId id="399" r:id="rId112"/>
    <p:sldId id="400" r:id="rId113"/>
    <p:sldId id="401" r:id="rId114"/>
    <p:sldId id="303" r:id="rId115"/>
    <p:sldId id="304" r:id="rId116"/>
    <p:sldId id="305" r:id="rId117"/>
    <p:sldId id="373" r:id="rId118"/>
    <p:sldId id="309" r:id="rId119"/>
    <p:sldId id="310" r:id="rId120"/>
    <p:sldId id="416" r:id="rId121"/>
    <p:sldId id="402" r:id="rId122"/>
    <p:sldId id="314" r:id="rId123"/>
    <p:sldId id="312" r:id="rId124"/>
    <p:sldId id="313" r:id="rId125"/>
    <p:sldId id="405" r:id="rId126"/>
    <p:sldId id="315" r:id="rId127"/>
    <p:sldId id="316" r:id="rId128"/>
    <p:sldId id="317" r:id="rId129"/>
    <p:sldId id="406" r:id="rId130"/>
    <p:sldId id="318" r:id="rId131"/>
    <p:sldId id="334" r:id="rId132"/>
    <p:sldId id="335" r:id="rId133"/>
    <p:sldId id="407" r:id="rId134"/>
    <p:sldId id="319" r:id="rId135"/>
    <p:sldId id="326" r:id="rId136"/>
    <p:sldId id="327" r:id="rId137"/>
    <p:sldId id="408" r:id="rId138"/>
    <p:sldId id="328" r:id="rId139"/>
    <p:sldId id="329" r:id="rId140"/>
    <p:sldId id="330" r:id="rId141"/>
    <p:sldId id="331" r:id="rId142"/>
    <p:sldId id="438" r:id="rId143"/>
    <p:sldId id="285" r:id="rId144"/>
    <p:sldId id="415" r:id="rId145"/>
    <p:sldId id="286" r:id="rId146"/>
    <p:sldId id="390" r:id="rId147"/>
    <p:sldId id="448" r:id="rId148"/>
    <p:sldId id="374" r:id="rId149"/>
  </p:sldIdLst>
  <p:sldSz cx="12192000" cy="6858000"/>
  <p:notesSz cx="6858000" cy="9144000"/>
  <p:custDataLst>
    <p:tags r:id="rId1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Neal" initials="MN" lastIdx="1" clrIdx="0">
    <p:extLst>
      <p:ext uri="{19B8F6BF-5375-455C-9EA6-DF929625EA0E}">
        <p15:presenceInfo xmlns:p15="http://schemas.microsoft.com/office/powerpoint/2012/main" userId="S-1-5-21-1708537768-823518204-1801674531-8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79" autoAdjust="0"/>
    <p:restoredTop sz="94152" autoAdjust="0"/>
  </p:normalViewPr>
  <p:slideViewPr>
    <p:cSldViewPr snapToGrid="0">
      <p:cViewPr varScale="1">
        <p:scale>
          <a:sx n="138" d="100"/>
          <a:sy n="138" d="100"/>
        </p:scale>
        <p:origin x="116" y="68"/>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80" d="100"/>
        <a:sy n="180" d="100"/>
      </p:scale>
      <p:origin x="0" y="-87702"/>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2.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tags" Target="tags/tag1.xml"/><Relationship Id="rId156"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commentAuthors" Target="commentAuthor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presProps" Target="pres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viewProps" Target="viewProp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BAF4F-0903-4C3A-A475-CF12AE3A0ADB}"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C30C0-46F5-4C25-A4F7-CC2091001B09}" type="slidenum">
              <a:rPr lang="en-US" smtClean="0"/>
              <a:t>‹#›</a:t>
            </a:fld>
            <a:endParaRPr lang="en-US"/>
          </a:p>
        </p:txBody>
      </p:sp>
    </p:spTree>
    <p:extLst>
      <p:ext uri="{BB962C8B-B14F-4D97-AF65-F5344CB8AC3E}">
        <p14:creationId xmlns:p14="http://schemas.microsoft.com/office/powerpoint/2010/main" val="382093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4C30C0-46F5-4C25-A4F7-CC2091001B09}" type="slidenum">
              <a:rPr lang="en-US" smtClean="0"/>
              <a:t>1</a:t>
            </a:fld>
            <a:endParaRPr lang="en-US"/>
          </a:p>
        </p:txBody>
      </p:sp>
    </p:spTree>
    <p:extLst>
      <p:ext uri="{BB962C8B-B14F-4D97-AF65-F5344CB8AC3E}">
        <p14:creationId xmlns:p14="http://schemas.microsoft.com/office/powerpoint/2010/main" val="9992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10</a:t>
            </a:fld>
            <a:endParaRPr lang="en-US"/>
          </a:p>
        </p:txBody>
      </p:sp>
    </p:spTree>
    <p:extLst>
      <p:ext uri="{BB962C8B-B14F-4D97-AF65-F5344CB8AC3E}">
        <p14:creationId xmlns:p14="http://schemas.microsoft.com/office/powerpoint/2010/main" val="29498522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100</a:t>
            </a:fld>
            <a:endParaRPr lang="en-US"/>
          </a:p>
        </p:txBody>
      </p:sp>
    </p:spTree>
    <p:extLst>
      <p:ext uri="{BB962C8B-B14F-4D97-AF65-F5344CB8AC3E}">
        <p14:creationId xmlns:p14="http://schemas.microsoft.com/office/powerpoint/2010/main" val="41306635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101</a:t>
            </a:fld>
            <a:endParaRPr lang="en-US"/>
          </a:p>
        </p:txBody>
      </p:sp>
    </p:spTree>
    <p:extLst>
      <p:ext uri="{BB962C8B-B14F-4D97-AF65-F5344CB8AC3E}">
        <p14:creationId xmlns:p14="http://schemas.microsoft.com/office/powerpoint/2010/main" val="10606914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102</a:t>
            </a:fld>
            <a:endParaRPr lang="en-US"/>
          </a:p>
        </p:txBody>
      </p:sp>
    </p:spTree>
    <p:extLst>
      <p:ext uri="{BB962C8B-B14F-4D97-AF65-F5344CB8AC3E}">
        <p14:creationId xmlns:p14="http://schemas.microsoft.com/office/powerpoint/2010/main" val="12548437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103</a:t>
            </a:fld>
            <a:endParaRPr lang="en-US"/>
          </a:p>
        </p:txBody>
      </p:sp>
    </p:spTree>
    <p:extLst>
      <p:ext uri="{BB962C8B-B14F-4D97-AF65-F5344CB8AC3E}">
        <p14:creationId xmlns:p14="http://schemas.microsoft.com/office/powerpoint/2010/main" val="17702634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104</a:t>
            </a:fld>
            <a:endParaRPr lang="en-US"/>
          </a:p>
        </p:txBody>
      </p:sp>
    </p:spTree>
    <p:extLst>
      <p:ext uri="{BB962C8B-B14F-4D97-AF65-F5344CB8AC3E}">
        <p14:creationId xmlns:p14="http://schemas.microsoft.com/office/powerpoint/2010/main" val="6683093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105</a:t>
            </a:fld>
            <a:endParaRPr lang="en-US"/>
          </a:p>
        </p:txBody>
      </p:sp>
    </p:spTree>
    <p:extLst>
      <p:ext uri="{BB962C8B-B14F-4D97-AF65-F5344CB8AC3E}">
        <p14:creationId xmlns:p14="http://schemas.microsoft.com/office/powerpoint/2010/main" val="25612307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106</a:t>
            </a:fld>
            <a:endParaRPr lang="en-US"/>
          </a:p>
        </p:txBody>
      </p:sp>
    </p:spTree>
    <p:extLst>
      <p:ext uri="{BB962C8B-B14F-4D97-AF65-F5344CB8AC3E}">
        <p14:creationId xmlns:p14="http://schemas.microsoft.com/office/powerpoint/2010/main" val="35402009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107</a:t>
            </a:fld>
            <a:endParaRPr lang="en-US"/>
          </a:p>
        </p:txBody>
      </p:sp>
    </p:spTree>
    <p:extLst>
      <p:ext uri="{BB962C8B-B14F-4D97-AF65-F5344CB8AC3E}">
        <p14:creationId xmlns:p14="http://schemas.microsoft.com/office/powerpoint/2010/main" val="18011082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108</a:t>
            </a:fld>
            <a:endParaRPr lang="en-US"/>
          </a:p>
        </p:txBody>
      </p:sp>
    </p:spTree>
    <p:extLst>
      <p:ext uri="{BB962C8B-B14F-4D97-AF65-F5344CB8AC3E}">
        <p14:creationId xmlns:p14="http://schemas.microsoft.com/office/powerpoint/2010/main" val="6593226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109</a:t>
            </a:fld>
            <a:endParaRPr lang="en-US"/>
          </a:p>
        </p:txBody>
      </p:sp>
    </p:spTree>
    <p:extLst>
      <p:ext uri="{BB962C8B-B14F-4D97-AF65-F5344CB8AC3E}">
        <p14:creationId xmlns:p14="http://schemas.microsoft.com/office/powerpoint/2010/main" val="327596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11</a:t>
            </a:fld>
            <a:endParaRPr lang="en-US"/>
          </a:p>
        </p:txBody>
      </p:sp>
    </p:spTree>
    <p:extLst>
      <p:ext uri="{BB962C8B-B14F-4D97-AF65-F5344CB8AC3E}">
        <p14:creationId xmlns:p14="http://schemas.microsoft.com/office/powerpoint/2010/main" val="26707374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110</a:t>
            </a:fld>
            <a:endParaRPr lang="en-US"/>
          </a:p>
        </p:txBody>
      </p:sp>
    </p:spTree>
    <p:extLst>
      <p:ext uri="{BB962C8B-B14F-4D97-AF65-F5344CB8AC3E}">
        <p14:creationId xmlns:p14="http://schemas.microsoft.com/office/powerpoint/2010/main" val="32726732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111</a:t>
            </a:fld>
            <a:endParaRPr lang="en-US"/>
          </a:p>
        </p:txBody>
      </p:sp>
    </p:spTree>
    <p:extLst>
      <p:ext uri="{BB962C8B-B14F-4D97-AF65-F5344CB8AC3E}">
        <p14:creationId xmlns:p14="http://schemas.microsoft.com/office/powerpoint/2010/main" val="19425655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112</a:t>
            </a:fld>
            <a:endParaRPr lang="en-US"/>
          </a:p>
        </p:txBody>
      </p:sp>
    </p:spTree>
    <p:extLst>
      <p:ext uri="{BB962C8B-B14F-4D97-AF65-F5344CB8AC3E}">
        <p14:creationId xmlns:p14="http://schemas.microsoft.com/office/powerpoint/2010/main" val="36627495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113</a:t>
            </a:fld>
            <a:endParaRPr lang="en-US"/>
          </a:p>
        </p:txBody>
      </p:sp>
    </p:spTree>
    <p:extLst>
      <p:ext uri="{BB962C8B-B14F-4D97-AF65-F5344CB8AC3E}">
        <p14:creationId xmlns:p14="http://schemas.microsoft.com/office/powerpoint/2010/main" val="13689671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114</a:t>
            </a:fld>
            <a:endParaRPr lang="en-US"/>
          </a:p>
        </p:txBody>
      </p:sp>
    </p:spTree>
    <p:extLst>
      <p:ext uri="{BB962C8B-B14F-4D97-AF65-F5344CB8AC3E}">
        <p14:creationId xmlns:p14="http://schemas.microsoft.com/office/powerpoint/2010/main" val="3381150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115</a:t>
            </a:fld>
            <a:endParaRPr lang="en-US"/>
          </a:p>
        </p:txBody>
      </p:sp>
    </p:spTree>
    <p:extLst>
      <p:ext uri="{BB962C8B-B14F-4D97-AF65-F5344CB8AC3E}">
        <p14:creationId xmlns:p14="http://schemas.microsoft.com/office/powerpoint/2010/main" val="4577286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116</a:t>
            </a:fld>
            <a:endParaRPr lang="en-US"/>
          </a:p>
        </p:txBody>
      </p:sp>
    </p:spTree>
    <p:extLst>
      <p:ext uri="{BB962C8B-B14F-4D97-AF65-F5344CB8AC3E}">
        <p14:creationId xmlns:p14="http://schemas.microsoft.com/office/powerpoint/2010/main" val="516588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117</a:t>
            </a:fld>
            <a:endParaRPr lang="en-US"/>
          </a:p>
        </p:txBody>
      </p:sp>
    </p:spTree>
    <p:extLst>
      <p:ext uri="{BB962C8B-B14F-4D97-AF65-F5344CB8AC3E}">
        <p14:creationId xmlns:p14="http://schemas.microsoft.com/office/powerpoint/2010/main" val="29693763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118</a:t>
            </a:fld>
            <a:endParaRPr lang="en-US"/>
          </a:p>
        </p:txBody>
      </p:sp>
    </p:spTree>
    <p:extLst>
      <p:ext uri="{BB962C8B-B14F-4D97-AF65-F5344CB8AC3E}">
        <p14:creationId xmlns:p14="http://schemas.microsoft.com/office/powerpoint/2010/main" val="38346557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119</a:t>
            </a:fld>
            <a:endParaRPr lang="en-US"/>
          </a:p>
        </p:txBody>
      </p:sp>
    </p:spTree>
    <p:extLst>
      <p:ext uri="{BB962C8B-B14F-4D97-AF65-F5344CB8AC3E}">
        <p14:creationId xmlns:p14="http://schemas.microsoft.com/office/powerpoint/2010/main" val="2459656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a:t>
            </a:fld>
            <a:endParaRPr lang="en-US"/>
          </a:p>
        </p:txBody>
      </p:sp>
    </p:spTree>
    <p:extLst>
      <p:ext uri="{BB962C8B-B14F-4D97-AF65-F5344CB8AC3E}">
        <p14:creationId xmlns:p14="http://schemas.microsoft.com/office/powerpoint/2010/main" val="34087146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120</a:t>
            </a:fld>
            <a:endParaRPr lang="en-US"/>
          </a:p>
        </p:txBody>
      </p:sp>
    </p:spTree>
    <p:extLst>
      <p:ext uri="{BB962C8B-B14F-4D97-AF65-F5344CB8AC3E}">
        <p14:creationId xmlns:p14="http://schemas.microsoft.com/office/powerpoint/2010/main" val="23432817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121</a:t>
            </a:fld>
            <a:endParaRPr lang="en-US"/>
          </a:p>
        </p:txBody>
      </p:sp>
    </p:spTree>
    <p:extLst>
      <p:ext uri="{BB962C8B-B14F-4D97-AF65-F5344CB8AC3E}">
        <p14:creationId xmlns:p14="http://schemas.microsoft.com/office/powerpoint/2010/main" val="9111408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122</a:t>
            </a:fld>
            <a:endParaRPr lang="en-US"/>
          </a:p>
        </p:txBody>
      </p:sp>
    </p:spTree>
    <p:extLst>
      <p:ext uri="{BB962C8B-B14F-4D97-AF65-F5344CB8AC3E}">
        <p14:creationId xmlns:p14="http://schemas.microsoft.com/office/powerpoint/2010/main" val="2090002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123</a:t>
            </a:fld>
            <a:endParaRPr lang="en-US"/>
          </a:p>
        </p:txBody>
      </p:sp>
    </p:spTree>
    <p:extLst>
      <p:ext uri="{BB962C8B-B14F-4D97-AF65-F5344CB8AC3E}">
        <p14:creationId xmlns:p14="http://schemas.microsoft.com/office/powerpoint/2010/main" val="17957339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124</a:t>
            </a:fld>
            <a:endParaRPr lang="en-US"/>
          </a:p>
        </p:txBody>
      </p:sp>
    </p:spTree>
    <p:extLst>
      <p:ext uri="{BB962C8B-B14F-4D97-AF65-F5344CB8AC3E}">
        <p14:creationId xmlns:p14="http://schemas.microsoft.com/office/powerpoint/2010/main" val="6598712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125</a:t>
            </a:fld>
            <a:endParaRPr lang="en-US"/>
          </a:p>
        </p:txBody>
      </p:sp>
    </p:spTree>
    <p:extLst>
      <p:ext uri="{BB962C8B-B14F-4D97-AF65-F5344CB8AC3E}">
        <p14:creationId xmlns:p14="http://schemas.microsoft.com/office/powerpoint/2010/main" val="37773679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126</a:t>
            </a:fld>
            <a:endParaRPr lang="en-US"/>
          </a:p>
        </p:txBody>
      </p:sp>
    </p:spTree>
    <p:extLst>
      <p:ext uri="{BB962C8B-B14F-4D97-AF65-F5344CB8AC3E}">
        <p14:creationId xmlns:p14="http://schemas.microsoft.com/office/powerpoint/2010/main" val="4472422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127</a:t>
            </a:fld>
            <a:endParaRPr lang="en-US"/>
          </a:p>
        </p:txBody>
      </p:sp>
    </p:spTree>
    <p:extLst>
      <p:ext uri="{BB962C8B-B14F-4D97-AF65-F5344CB8AC3E}">
        <p14:creationId xmlns:p14="http://schemas.microsoft.com/office/powerpoint/2010/main" val="27377723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128</a:t>
            </a:fld>
            <a:endParaRPr lang="en-US"/>
          </a:p>
        </p:txBody>
      </p:sp>
    </p:spTree>
    <p:extLst>
      <p:ext uri="{BB962C8B-B14F-4D97-AF65-F5344CB8AC3E}">
        <p14:creationId xmlns:p14="http://schemas.microsoft.com/office/powerpoint/2010/main" val="12439052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129</a:t>
            </a:fld>
            <a:endParaRPr lang="en-US"/>
          </a:p>
        </p:txBody>
      </p:sp>
    </p:spTree>
    <p:extLst>
      <p:ext uri="{BB962C8B-B14F-4D97-AF65-F5344CB8AC3E}">
        <p14:creationId xmlns:p14="http://schemas.microsoft.com/office/powerpoint/2010/main" val="203275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a:t>
            </a:fld>
            <a:endParaRPr lang="en-US"/>
          </a:p>
        </p:txBody>
      </p:sp>
    </p:spTree>
    <p:extLst>
      <p:ext uri="{BB962C8B-B14F-4D97-AF65-F5344CB8AC3E}">
        <p14:creationId xmlns:p14="http://schemas.microsoft.com/office/powerpoint/2010/main" val="36784362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130</a:t>
            </a:fld>
            <a:endParaRPr lang="en-US"/>
          </a:p>
        </p:txBody>
      </p:sp>
    </p:spTree>
    <p:extLst>
      <p:ext uri="{BB962C8B-B14F-4D97-AF65-F5344CB8AC3E}">
        <p14:creationId xmlns:p14="http://schemas.microsoft.com/office/powerpoint/2010/main" val="39141745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131</a:t>
            </a:fld>
            <a:endParaRPr lang="en-US"/>
          </a:p>
        </p:txBody>
      </p:sp>
    </p:spTree>
    <p:extLst>
      <p:ext uri="{BB962C8B-B14F-4D97-AF65-F5344CB8AC3E}">
        <p14:creationId xmlns:p14="http://schemas.microsoft.com/office/powerpoint/2010/main" val="40557141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132</a:t>
            </a:fld>
            <a:endParaRPr lang="en-US"/>
          </a:p>
        </p:txBody>
      </p:sp>
    </p:spTree>
    <p:extLst>
      <p:ext uri="{BB962C8B-B14F-4D97-AF65-F5344CB8AC3E}">
        <p14:creationId xmlns:p14="http://schemas.microsoft.com/office/powerpoint/2010/main" val="17195836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133</a:t>
            </a:fld>
            <a:endParaRPr lang="en-US"/>
          </a:p>
        </p:txBody>
      </p:sp>
    </p:spTree>
    <p:extLst>
      <p:ext uri="{BB962C8B-B14F-4D97-AF65-F5344CB8AC3E}">
        <p14:creationId xmlns:p14="http://schemas.microsoft.com/office/powerpoint/2010/main" val="29728705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134</a:t>
            </a:fld>
            <a:endParaRPr lang="en-US"/>
          </a:p>
        </p:txBody>
      </p:sp>
    </p:spTree>
    <p:extLst>
      <p:ext uri="{BB962C8B-B14F-4D97-AF65-F5344CB8AC3E}">
        <p14:creationId xmlns:p14="http://schemas.microsoft.com/office/powerpoint/2010/main" val="1838600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135</a:t>
            </a:fld>
            <a:endParaRPr lang="en-US"/>
          </a:p>
        </p:txBody>
      </p:sp>
    </p:spTree>
    <p:extLst>
      <p:ext uri="{BB962C8B-B14F-4D97-AF65-F5344CB8AC3E}">
        <p14:creationId xmlns:p14="http://schemas.microsoft.com/office/powerpoint/2010/main" val="3815386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136</a:t>
            </a:fld>
            <a:endParaRPr lang="en-US"/>
          </a:p>
        </p:txBody>
      </p:sp>
    </p:spTree>
    <p:extLst>
      <p:ext uri="{BB962C8B-B14F-4D97-AF65-F5344CB8AC3E}">
        <p14:creationId xmlns:p14="http://schemas.microsoft.com/office/powerpoint/2010/main" val="22939903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137</a:t>
            </a:fld>
            <a:endParaRPr lang="en-US"/>
          </a:p>
        </p:txBody>
      </p:sp>
    </p:spTree>
    <p:extLst>
      <p:ext uri="{BB962C8B-B14F-4D97-AF65-F5344CB8AC3E}">
        <p14:creationId xmlns:p14="http://schemas.microsoft.com/office/powerpoint/2010/main" val="23118941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138</a:t>
            </a:fld>
            <a:endParaRPr lang="en-US"/>
          </a:p>
        </p:txBody>
      </p:sp>
    </p:spTree>
    <p:extLst>
      <p:ext uri="{BB962C8B-B14F-4D97-AF65-F5344CB8AC3E}">
        <p14:creationId xmlns:p14="http://schemas.microsoft.com/office/powerpoint/2010/main" val="22446990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139</a:t>
            </a:fld>
            <a:endParaRPr lang="en-US"/>
          </a:p>
        </p:txBody>
      </p:sp>
    </p:spTree>
    <p:extLst>
      <p:ext uri="{BB962C8B-B14F-4D97-AF65-F5344CB8AC3E}">
        <p14:creationId xmlns:p14="http://schemas.microsoft.com/office/powerpoint/2010/main" val="3746960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14</a:t>
            </a:fld>
            <a:endParaRPr lang="en-US"/>
          </a:p>
        </p:txBody>
      </p:sp>
    </p:spTree>
    <p:extLst>
      <p:ext uri="{BB962C8B-B14F-4D97-AF65-F5344CB8AC3E}">
        <p14:creationId xmlns:p14="http://schemas.microsoft.com/office/powerpoint/2010/main" val="15836197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140</a:t>
            </a:fld>
            <a:endParaRPr lang="en-US"/>
          </a:p>
        </p:txBody>
      </p:sp>
    </p:spTree>
    <p:extLst>
      <p:ext uri="{BB962C8B-B14F-4D97-AF65-F5344CB8AC3E}">
        <p14:creationId xmlns:p14="http://schemas.microsoft.com/office/powerpoint/2010/main" val="1782381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solidFill>
                <a:srgbClr val="714B25"/>
              </a:solidFill>
            </a:endParaRPr>
          </a:p>
        </p:txBody>
      </p:sp>
      <p:sp>
        <p:nvSpPr>
          <p:cNvPr id="4" name="Slide Number Placeholder 3"/>
          <p:cNvSpPr>
            <a:spLocks noGrp="1"/>
          </p:cNvSpPr>
          <p:nvPr>
            <p:ph type="sldNum" sz="quarter" idx="5"/>
          </p:nvPr>
        </p:nvSpPr>
        <p:spPr/>
        <p:txBody>
          <a:bodyPr/>
          <a:lstStyle/>
          <a:p>
            <a:fld id="{724C30C0-46F5-4C25-A4F7-CC2091001B09}" type="slidenum">
              <a:rPr lang="en-US" smtClean="0"/>
              <a:t>15</a:t>
            </a:fld>
            <a:endParaRPr lang="en-US"/>
          </a:p>
        </p:txBody>
      </p:sp>
    </p:spTree>
    <p:extLst>
      <p:ext uri="{BB962C8B-B14F-4D97-AF65-F5344CB8AC3E}">
        <p14:creationId xmlns:p14="http://schemas.microsoft.com/office/powerpoint/2010/main" val="194378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724C30C0-46F5-4C25-A4F7-CC2091001B09}" type="slidenum">
              <a:rPr lang="en-US" smtClean="0"/>
              <a:t>16</a:t>
            </a:fld>
            <a:endParaRPr lang="en-US"/>
          </a:p>
        </p:txBody>
      </p:sp>
    </p:spTree>
    <p:extLst>
      <p:ext uri="{BB962C8B-B14F-4D97-AF65-F5344CB8AC3E}">
        <p14:creationId xmlns:p14="http://schemas.microsoft.com/office/powerpoint/2010/main" val="133770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17</a:t>
            </a:fld>
            <a:endParaRPr lang="en-US"/>
          </a:p>
        </p:txBody>
      </p:sp>
    </p:spTree>
    <p:extLst>
      <p:ext uri="{BB962C8B-B14F-4D97-AF65-F5344CB8AC3E}">
        <p14:creationId xmlns:p14="http://schemas.microsoft.com/office/powerpoint/2010/main" val="1017703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18</a:t>
            </a:fld>
            <a:endParaRPr lang="en-US"/>
          </a:p>
        </p:txBody>
      </p:sp>
    </p:spTree>
    <p:extLst>
      <p:ext uri="{BB962C8B-B14F-4D97-AF65-F5344CB8AC3E}">
        <p14:creationId xmlns:p14="http://schemas.microsoft.com/office/powerpoint/2010/main" val="3337011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19</a:t>
            </a:fld>
            <a:endParaRPr lang="en-US"/>
          </a:p>
        </p:txBody>
      </p:sp>
    </p:spTree>
    <p:extLst>
      <p:ext uri="{BB962C8B-B14F-4D97-AF65-F5344CB8AC3E}">
        <p14:creationId xmlns:p14="http://schemas.microsoft.com/office/powerpoint/2010/main" val="155704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a:t>
            </a:fld>
            <a:endParaRPr lang="en-US"/>
          </a:p>
        </p:txBody>
      </p:sp>
    </p:spTree>
    <p:extLst>
      <p:ext uri="{BB962C8B-B14F-4D97-AF65-F5344CB8AC3E}">
        <p14:creationId xmlns:p14="http://schemas.microsoft.com/office/powerpoint/2010/main" val="1699789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20</a:t>
            </a:fld>
            <a:endParaRPr lang="en-US"/>
          </a:p>
        </p:txBody>
      </p:sp>
    </p:spTree>
    <p:extLst>
      <p:ext uri="{BB962C8B-B14F-4D97-AF65-F5344CB8AC3E}">
        <p14:creationId xmlns:p14="http://schemas.microsoft.com/office/powerpoint/2010/main" val="87419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21</a:t>
            </a:fld>
            <a:endParaRPr lang="en-US"/>
          </a:p>
        </p:txBody>
      </p:sp>
    </p:spTree>
    <p:extLst>
      <p:ext uri="{BB962C8B-B14F-4D97-AF65-F5344CB8AC3E}">
        <p14:creationId xmlns:p14="http://schemas.microsoft.com/office/powerpoint/2010/main" val="1449012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22</a:t>
            </a:fld>
            <a:endParaRPr lang="en-US"/>
          </a:p>
        </p:txBody>
      </p:sp>
    </p:spTree>
    <p:extLst>
      <p:ext uri="{BB962C8B-B14F-4D97-AF65-F5344CB8AC3E}">
        <p14:creationId xmlns:p14="http://schemas.microsoft.com/office/powerpoint/2010/main" val="3664092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23</a:t>
            </a:fld>
            <a:endParaRPr lang="en-US"/>
          </a:p>
        </p:txBody>
      </p:sp>
    </p:spTree>
    <p:extLst>
      <p:ext uri="{BB962C8B-B14F-4D97-AF65-F5344CB8AC3E}">
        <p14:creationId xmlns:p14="http://schemas.microsoft.com/office/powerpoint/2010/main" val="678548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24</a:t>
            </a:fld>
            <a:endParaRPr lang="en-US"/>
          </a:p>
        </p:txBody>
      </p:sp>
    </p:spTree>
    <p:extLst>
      <p:ext uri="{BB962C8B-B14F-4D97-AF65-F5344CB8AC3E}">
        <p14:creationId xmlns:p14="http://schemas.microsoft.com/office/powerpoint/2010/main" val="403884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25</a:t>
            </a:fld>
            <a:endParaRPr lang="en-US"/>
          </a:p>
        </p:txBody>
      </p:sp>
    </p:spTree>
    <p:extLst>
      <p:ext uri="{BB962C8B-B14F-4D97-AF65-F5344CB8AC3E}">
        <p14:creationId xmlns:p14="http://schemas.microsoft.com/office/powerpoint/2010/main" val="3077153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solidFill>
                <a:srgbClr val="714B25"/>
              </a:solidFill>
            </a:endParaRPr>
          </a:p>
        </p:txBody>
      </p:sp>
      <p:sp>
        <p:nvSpPr>
          <p:cNvPr id="4" name="Slide Number Placeholder 3"/>
          <p:cNvSpPr>
            <a:spLocks noGrp="1"/>
          </p:cNvSpPr>
          <p:nvPr>
            <p:ph type="sldNum" sz="quarter" idx="5"/>
          </p:nvPr>
        </p:nvSpPr>
        <p:spPr/>
        <p:txBody>
          <a:bodyPr/>
          <a:lstStyle/>
          <a:p>
            <a:fld id="{724C30C0-46F5-4C25-A4F7-CC2091001B09}" type="slidenum">
              <a:rPr lang="en-US" smtClean="0"/>
              <a:t>26</a:t>
            </a:fld>
            <a:endParaRPr lang="en-US"/>
          </a:p>
        </p:txBody>
      </p:sp>
    </p:spTree>
    <p:extLst>
      <p:ext uri="{BB962C8B-B14F-4D97-AF65-F5344CB8AC3E}">
        <p14:creationId xmlns:p14="http://schemas.microsoft.com/office/powerpoint/2010/main" val="1424257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27</a:t>
            </a:fld>
            <a:endParaRPr lang="en-US"/>
          </a:p>
        </p:txBody>
      </p:sp>
    </p:spTree>
    <p:extLst>
      <p:ext uri="{BB962C8B-B14F-4D97-AF65-F5344CB8AC3E}">
        <p14:creationId xmlns:p14="http://schemas.microsoft.com/office/powerpoint/2010/main" val="4009771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28</a:t>
            </a:fld>
            <a:endParaRPr lang="en-US"/>
          </a:p>
        </p:txBody>
      </p:sp>
    </p:spTree>
    <p:extLst>
      <p:ext uri="{BB962C8B-B14F-4D97-AF65-F5344CB8AC3E}">
        <p14:creationId xmlns:p14="http://schemas.microsoft.com/office/powerpoint/2010/main" val="877996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29</a:t>
            </a:fld>
            <a:endParaRPr lang="en-US"/>
          </a:p>
        </p:txBody>
      </p:sp>
    </p:spTree>
    <p:extLst>
      <p:ext uri="{BB962C8B-B14F-4D97-AF65-F5344CB8AC3E}">
        <p14:creationId xmlns:p14="http://schemas.microsoft.com/office/powerpoint/2010/main" val="99100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4C30C0-46F5-4C25-A4F7-CC2091001B09}" type="slidenum">
              <a:rPr lang="en-US" smtClean="0"/>
              <a:t>3</a:t>
            </a:fld>
            <a:endParaRPr lang="en-US"/>
          </a:p>
        </p:txBody>
      </p:sp>
    </p:spTree>
    <p:extLst>
      <p:ext uri="{BB962C8B-B14F-4D97-AF65-F5344CB8AC3E}">
        <p14:creationId xmlns:p14="http://schemas.microsoft.com/office/powerpoint/2010/main" val="776964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30</a:t>
            </a:fld>
            <a:endParaRPr lang="en-US"/>
          </a:p>
        </p:txBody>
      </p:sp>
    </p:spTree>
    <p:extLst>
      <p:ext uri="{BB962C8B-B14F-4D97-AF65-F5344CB8AC3E}">
        <p14:creationId xmlns:p14="http://schemas.microsoft.com/office/powerpoint/2010/main" val="2243778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31</a:t>
            </a:fld>
            <a:endParaRPr lang="en-US"/>
          </a:p>
        </p:txBody>
      </p:sp>
    </p:spTree>
    <p:extLst>
      <p:ext uri="{BB962C8B-B14F-4D97-AF65-F5344CB8AC3E}">
        <p14:creationId xmlns:p14="http://schemas.microsoft.com/office/powerpoint/2010/main" val="1670948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32</a:t>
            </a:fld>
            <a:endParaRPr lang="en-US"/>
          </a:p>
        </p:txBody>
      </p:sp>
    </p:spTree>
    <p:extLst>
      <p:ext uri="{BB962C8B-B14F-4D97-AF65-F5344CB8AC3E}">
        <p14:creationId xmlns:p14="http://schemas.microsoft.com/office/powerpoint/2010/main" val="1547494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33</a:t>
            </a:fld>
            <a:endParaRPr lang="en-US"/>
          </a:p>
        </p:txBody>
      </p:sp>
    </p:spTree>
    <p:extLst>
      <p:ext uri="{BB962C8B-B14F-4D97-AF65-F5344CB8AC3E}">
        <p14:creationId xmlns:p14="http://schemas.microsoft.com/office/powerpoint/2010/main" val="1934417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34</a:t>
            </a:fld>
            <a:endParaRPr lang="en-US"/>
          </a:p>
        </p:txBody>
      </p:sp>
    </p:spTree>
    <p:extLst>
      <p:ext uri="{BB962C8B-B14F-4D97-AF65-F5344CB8AC3E}">
        <p14:creationId xmlns:p14="http://schemas.microsoft.com/office/powerpoint/2010/main" val="2111995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35</a:t>
            </a:fld>
            <a:endParaRPr lang="en-US"/>
          </a:p>
        </p:txBody>
      </p:sp>
    </p:spTree>
    <p:extLst>
      <p:ext uri="{BB962C8B-B14F-4D97-AF65-F5344CB8AC3E}">
        <p14:creationId xmlns:p14="http://schemas.microsoft.com/office/powerpoint/2010/main" val="2843179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36</a:t>
            </a:fld>
            <a:endParaRPr lang="en-US"/>
          </a:p>
        </p:txBody>
      </p:sp>
    </p:spTree>
    <p:extLst>
      <p:ext uri="{BB962C8B-B14F-4D97-AF65-F5344CB8AC3E}">
        <p14:creationId xmlns:p14="http://schemas.microsoft.com/office/powerpoint/2010/main" val="2601368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37</a:t>
            </a:fld>
            <a:endParaRPr lang="en-US"/>
          </a:p>
        </p:txBody>
      </p:sp>
    </p:spTree>
    <p:extLst>
      <p:ext uri="{BB962C8B-B14F-4D97-AF65-F5344CB8AC3E}">
        <p14:creationId xmlns:p14="http://schemas.microsoft.com/office/powerpoint/2010/main" val="1200443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38</a:t>
            </a:fld>
            <a:endParaRPr lang="en-US"/>
          </a:p>
        </p:txBody>
      </p:sp>
    </p:spTree>
    <p:extLst>
      <p:ext uri="{BB962C8B-B14F-4D97-AF65-F5344CB8AC3E}">
        <p14:creationId xmlns:p14="http://schemas.microsoft.com/office/powerpoint/2010/main" val="326218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39</a:t>
            </a:fld>
            <a:endParaRPr lang="en-US"/>
          </a:p>
        </p:txBody>
      </p:sp>
    </p:spTree>
    <p:extLst>
      <p:ext uri="{BB962C8B-B14F-4D97-AF65-F5344CB8AC3E}">
        <p14:creationId xmlns:p14="http://schemas.microsoft.com/office/powerpoint/2010/main" val="244222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a:t>
            </a:fld>
            <a:endParaRPr lang="en-US"/>
          </a:p>
        </p:txBody>
      </p:sp>
    </p:spTree>
    <p:extLst>
      <p:ext uri="{BB962C8B-B14F-4D97-AF65-F5344CB8AC3E}">
        <p14:creationId xmlns:p14="http://schemas.microsoft.com/office/powerpoint/2010/main" val="4242495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40</a:t>
            </a:fld>
            <a:endParaRPr lang="en-US"/>
          </a:p>
        </p:txBody>
      </p:sp>
    </p:spTree>
    <p:extLst>
      <p:ext uri="{BB962C8B-B14F-4D97-AF65-F5344CB8AC3E}">
        <p14:creationId xmlns:p14="http://schemas.microsoft.com/office/powerpoint/2010/main" val="3704401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41</a:t>
            </a:fld>
            <a:endParaRPr lang="en-US"/>
          </a:p>
        </p:txBody>
      </p:sp>
    </p:spTree>
    <p:extLst>
      <p:ext uri="{BB962C8B-B14F-4D97-AF65-F5344CB8AC3E}">
        <p14:creationId xmlns:p14="http://schemas.microsoft.com/office/powerpoint/2010/main" val="3377867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42</a:t>
            </a:fld>
            <a:endParaRPr lang="en-US"/>
          </a:p>
        </p:txBody>
      </p:sp>
    </p:spTree>
    <p:extLst>
      <p:ext uri="{BB962C8B-B14F-4D97-AF65-F5344CB8AC3E}">
        <p14:creationId xmlns:p14="http://schemas.microsoft.com/office/powerpoint/2010/main" val="3093825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43</a:t>
            </a:fld>
            <a:endParaRPr lang="en-US"/>
          </a:p>
        </p:txBody>
      </p:sp>
    </p:spTree>
    <p:extLst>
      <p:ext uri="{BB962C8B-B14F-4D97-AF65-F5344CB8AC3E}">
        <p14:creationId xmlns:p14="http://schemas.microsoft.com/office/powerpoint/2010/main" val="3546013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44</a:t>
            </a:fld>
            <a:endParaRPr lang="en-US"/>
          </a:p>
        </p:txBody>
      </p:sp>
    </p:spTree>
    <p:extLst>
      <p:ext uri="{BB962C8B-B14F-4D97-AF65-F5344CB8AC3E}">
        <p14:creationId xmlns:p14="http://schemas.microsoft.com/office/powerpoint/2010/main" val="2948351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45</a:t>
            </a:fld>
            <a:endParaRPr lang="en-US"/>
          </a:p>
        </p:txBody>
      </p:sp>
    </p:spTree>
    <p:extLst>
      <p:ext uri="{BB962C8B-B14F-4D97-AF65-F5344CB8AC3E}">
        <p14:creationId xmlns:p14="http://schemas.microsoft.com/office/powerpoint/2010/main" val="1610849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46</a:t>
            </a:fld>
            <a:endParaRPr lang="en-US"/>
          </a:p>
        </p:txBody>
      </p:sp>
    </p:spTree>
    <p:extLst>
      <p:ext uri="{BB962C8B-B14F-4D97-AF65-F5344CB8AC3E}">
        <p14:creationId xmlns:p14="http://schemas.microsoft.com/office/powerpoint/2010/main" val="3445530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47</a:t>
            </a:fld>
            <a:endParaRPr lang="en-US"/>
          </a:p>
        </p:txBody>
      </p:sp>
    </p:spTree>
    <p:extLst>
      <p:ext uri="{BB962C8B-B14F-4D97-AF65-F5344CB8AC3E}">
        <p14:creationId xmlns:p14="http://schemas.microsoft.com/office/powerpoint/2010/main" val="3253269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48</a:t>
            </a:fld>
            <a:endParaRPr lang="en-US"/>
          </a:p>
        </p:txBody>
      </p:sp>
    </p:spTree>
    <p:extLst>
      <p:ext uri="{BB962C8B-B14F-4D97-AF65-F5344CB8AC3E}">
        <p14:creationId xmlns:p14="http://schemas.microsoft.com/office/powerpoint/2010/main" val="2746331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49</a:t>
            </a:fld>
            <a:endParaRPr lang="en-US"/>
          </a:p>
        </p:txBody>
      </p:sp>
    </p:spTree>
    <p:extLst>
      <p:ext uri="{BB962C8B-B14F-4D97-AF65-F5344CB8AC3E}">
        <p14:creationId xmlns:p14="http://schemas.microsoft.com/office/powerpoint/2010/main" val="3574857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a:t>
            </a:fld>
            <a:endParaRPr lang="en-US"/>
          </a:p>
        </p:txBody>
      </p:sp>
    </p:spTree>
    <p:extLst>
      <p:ext uri="{BB962C8B-B14F-4D97-AF65-F5344CB8AC3E}">
        <p14:creationId xmlns:p14="http://schemas.microsoft.com/office/powerpoint/2010/main" val="39077936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50</a:t>
            </a:fld>
            <a:endParaRPr lang="en-US"/>
          </a:p>
        </p:txBody>
      </p:sp>
    </p:spTree>
    <p:extLst>
      <p:ext uri="{BB962C8B-B14F-4D97-AF65-F5344CB8AC3E}">
        <p14:creationId xmlns:p14="http://schemas.microsoft.com/office/powerpoint/2010/main" val="2461834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51</a:t>
            </a:fld>
            <a:endParaRPr lang="en-US"/>
          </a:p>
        </p:txBody>
      </p:sp>
    </p:spTree>
    <p:extLst>
      <p:ext uri="{BB962C8B-B14F-4D97-AF65-F5344CB8AC3E}">
        <p14:creationId xmlns:p14="http://schemas.microsoft.com/office/powerpoint/2010/main" val="2389238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52</a:t>
            </a:fld>
            <a:endParaRPr lang="en-US"/>
          </a:p>
        </p:txBody>
      </p:sp>
    </p:spTree>
    <p:extLst>
      <p:ext uri="{BB962C8B-B14F-4D97-AF65-F5344CB8AC3E}">
        <p14:creationId xmlns:p14="http://schemas.microsoft.com/office/powerpoint/2010/main" val="2451842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53</a:t>
            </a:fld>
            <a:endParaRPr lang="en-US"/>
          </a:p>
        </p:txBody>
      </p:sp>
    </p:spTree>
    <p:extLst>
      <p:ext uri="{BB962C8B-B14F-4D97-AF65-F5344CB8AC3E}">
        <p14:creationId xmlns:p14="http://schemas.microsoft.com/office/powerpoint/2010/main" val="4016788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54</a:t>
            </a:fld>
            <a:endParaRPr lang="en-US"/>
          </a:p>
        </p:txBody>
      </p:sp>
    </p:spTree>
    <p:extLst>
      <p:ext uri="{BB962C8B-B14F-4D97-AF65-F5344CB8AC3E}">
        <p14:creationId xmlns:p14="http://schemas.microsoft.com/office/powerpoint/2010/main" val="1173281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55</a:t>
            </a:fld>
            <a:endParaRPr lang="en-US"/>
          </a:p>
        </p:txBody>
      </p:sp>
    </p:spTree>
    <p:extLst>
      <p:ext uri="{BB962C8B-B14F-4D97-AF65-F5344CB8AC3E}">
        <p14:creationId xmlns:p14="http://schemas.microsoft.com/office/powerpoint/2010/main" val="2362140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56</a:t>
            </a:fld>
            <a:endParaRPr lang="en-US"/>
          </a:p>
        </p:txBody>
      </p:sp>
    </p:spTree>
    <p:extLst>
      <p:ext uri="{BB962C8B-B14F-4D97-AF65-F5344CB8AC3E}">
        <p14:creationId xmlns:p14="http://schemas.microsoft.com/office/powerpoint/2010/main" val="495134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714B25"/>
              </a:solidFill>
            </a:endParaRPr>
          </a:p>
        </p:txBody>
      </p:sp>
      <p:sp>
        <p:nvSpPr>
          <p:cNvPr id="4" name="Slide Number Placeholder 3"/>
          <p:cNvSpPr>
            <a:spLocks noGrp="1"/>
          </p:cNvSpPr>
          <p:nvPr>
            <p:ph type="sldNum" sz="quarter" idx="5"/>
          </p:nvPr>
        </p:nvSpPr>
        <p:spPr/>
        <p:txBody>
          <a:bodyPr/>
          <a:lstStyle/>
          <a:p>
            <a:fld id="{724C30C0-46F5-4C25-A4F7-CC2091001B09}" type="slidenum">
              <a:rPr lang="en-US" smtClean="0"/>
              <a:t>57</a:t>
            </a:fld>
            <a:endParaRPr lang="en-US"/>
          </a:p>
        </p:txBody>
      </p:sp>
    </p:spTree>
    <p:extLst>
      <p:ext uri="{BB962C8B-B14F-4D97-AF65-F5344CB8AC3E}">
        <p14:creationId xmlns:p14="http://schemas.microsoft.com/office/powerpoint/2010/main" val="2095324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58</a:t>
            </a:fld>
            <a:endParaRPr lang="en-US"/>
          </a:p>
        </p:txBody>
      </p:sp>
    </p:spTree>
    <p:extLst>
      <p:ext uri="{BB962C8B-B14F-4D97-AF65-F5344CB8AC3E}">
        <p14:creationId xmlns:p14="http://schemas.microsoft.com/office/powerpoint/2010/main" val="3011399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59</a:t>
            </a:fld>
            <a:endParaRPr lang="en-US"/>
          </a:p>
        </p:txBody>
      </p:sp>
    </p:spTree>
    <p:extLst>
      <p:ext uri="{BB962C8B-B14F-4D97-AF65-F5344CB8AC3E}">
        <p14:creationId xmlns:p14="http://schemas.microsoft.com/office/powerpoint/2010/main" val="250704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6</a:t>
            </a:fld>
            <a:endParaRPr lang="en-US"/>
          </a:p>
        </p:txBody>
      </p:sp>
    </p:spTree>
    <p:extLst>
      <p:ext uri="{BB962C8B-B14F-4D97-AF65-F5344CB8AC3E}">
        <p14:creationId xmlns:p14="http://schemas.microsoft.com/office/powerpoint/2010/main" val="3742730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60</a:t>
            </a:fld>
            <a:endParaRPr lang="en-US"/>
          </a:p>
        </p:txBody>
      </p:sp>
    </p:spTree>
    <p:extLst>
      <p:ext uri="{BB962C8B-B14F-4D97-AF65-F5344CB8AC3E}">
        <p14:creationId xmlns:p14="http://schemas.microsoft.com/office/powerpoint/2010/main" val="3612137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61</a:t>
            </a:fld>
            <a:endParaRPr lang="en-US"/>
          </a:p>
        </p:txBody>
      </p:sp>
    </p:spTree>
    <p:extLst>
      <p:ext uri="{BB962C8B-B14F-4D97-AF65-F5344CB8AC3E}">
        <p14:creationId xmlns:p14="http://schemas.microsoft.com/office/powerpoint/2010/main" val="2385738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62</a:t>
            </a:fld>
            <a:endParaRPr lang="en-US"/>
          </a:p>
        </p:txBody>
      </p:sp>
    </p:spTree>
    <p:extLst>
      <p:ext uri="{BB962C8B-B14F-4D97-AF65-F5344CB8AC3E}">
        <p14:creationId xmlns:p14="http://schemas.microsoft.com/office/powerpoint/2010/main" val="1658427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63</a:t>
            </a:fld>
            <a:endParaRPr lang="en-US"/>
          </a:p>
        </p:txBody>
      </p:sp>
    </p:spTree>
    <p:extLst>
      <p:ext uri="{BB962C8B-B14F-4D97-AF65-F5344CB8AC3E}">
        <p14:creationId xmlns:p14="http://schemas.microsoft.com/office/powerpoint/2010/main" val="42699985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64</a:t>
            </a:fld>
            <a:endParaRPr lang="en-US"/>
          </a:p>
        </p:txBody>
      </p:sp>
    </p:spTree>
    <p:extLst>
      <p:ext uri="{BB962C8B-B14F-4D97-AF65-F5344CB8AC3E}">
        <p14:creationId xmlns:p14="http://schemas.microsoft.com/office/powerpoint/2010/main" val="1323426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65</a:t>
            </a:fld>
            <a:endParaRPr lang="en-US"/>
          </a:p>
        </p:txBody>
      </p:sp>
    </p:spTree>
    <p:extLst>
      <p:ext uri="{BB962C8B-B14F-4D97-AF65-F5344CB8AC3E}">
        <p14:creationId xmlns:p14="http://schemas.microsoft.com/office/powerpoint/2010/main" val="3154078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66</a:t>
            </a:fld>
            <a:endParaRPr lang="en-US"/>
          </a:p>
        </p:txBody>
      </p:sp>
    </p:spTree>
    <p:extLst>
      <p:ext uri="{BB962C8B-B14F-4D97-AF65-F5344CB8AC3E}">
        <p14:creationId xmlns:p14="http://schemas.microsoft.com/office/powerpoint/2010/main" val="857500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67</a:t>
            </a:fld>
            <a:endParaRPr lang="en-US"/>
          </a:p>
        </p:txBody>
      </p:sp>
    </p:spTree>
    <p:extLst>
      <p:ext uri="{BB962C8B-B14F-4D97-AF65-F5344CB8AC3E}">
        <p14:creationId xmlns:p14="http://schemas.microsoft.com/office/powerpoint/2010/main" val="5486803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68</a:t>
            </a:fld>
            <a:endParaRPr lang="en-US"/>
          </a:p>
        </p:txBody>
      </p:sp>
    </p:spTree>
    <p:extLst>
      <p:ext uri="{BB962C8B-B14F-4D97-AF65-F5344CB8AC3E}">
        <p14:creationId xmlns:p14="http://schemas.microsoft.com/office/powerpoint/2010/main" val="674947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69</a:t>
            </a:fld>
            <a:endParaRPr lang="en-US"/>
          </a:p>
        </p:txBody>
      </p:sp>
    </p:spTree>
    <p:extLst>
      <p:ext uri="{BB962C8B-B14F-4D97-AF65-F5344CB8AC3E}">
        <p14:creationId xmlns:p14="http://schemas.microsoft.com/office/powerpoint/2010/main" val="168766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7</a:t>
            </a:fld>
            <a:endParaRPr lang="en-US"/>
          </a:p>
        </p:txBody>
      </p:sp>
    </p:spTree>
    <p:extLst>
      <p:ext uri="{BB962C8B-B14F-4D97-AF65-F5344CB8AC3E}">
        <p14:creationId xmlns:p14="http://schemas.microsoft.com/office/powerpoint/2010/main" val="41045077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70</a:t>
            </a:fld>
            <a:endParaRPr lang="en-US"/>
          </a:p>
        </p:txBody>
      </p:sp>
    </p:spTree>
    <p:extLst>
      <p:ext uri="{BB962C8B-B14F-4D97-AF65-F5344CB8AC3E}">
        <p14:creationId xmlns:p14="http://schemas.microsoft.com/office/powerpoint/2010/main" val="19980745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71</a:t>
            </a:fld>
            <a:endParaRPr lang="en-US"/>
          </a:p>
        </p:txBody>
      </p:sp>
    </p:spTree>
    <p:extLst>
      <p:ext uri="{BB962C8B-B14F-4D97-AF65-F5344CB8AC3E}">
        <p14:creationId xmlns:p14="http://schemas.microsoft.com/office/powerpoint/2010/main" val="18194957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72</a:t>
            </a:fld>
            <a:endParaRPr lang="en-US"/>
          </a:p>
        </p:txBody>
      </p:sp>
    </p:spTree>
    <p:extLst>
      <p:ext uri="{BB962C8B-B14F-4D97-AF65-F5344CB8AC3E}">
        <p14:creationId xmlns:p14="http://schemas.microsoft.com/office/powerpoint/2010/main" val="9086003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73</a:t>
            </a:fld>
            <a:endParaRPr lang="en-US"/>
          </a:p>
        </p:txBody>
      </p:sp>
    </p:spTree>
    <p:extLst>
      <p:ext uri="{BB962C8B-B14F-4D97-AF65-F5344CB8AC3E}">
        <p14:creationId xmlns:p14="http://schemas.microsoft.com/office/powerpoint/2010/main" val="11670015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74</a:t>
            </a:fld>
            <a:endParaRPr lang="en-US"/>
          </a:p>
        </p:txBody>
      </p:sp>
    </p:spTree>
    <p:extLst>
      <p:ext uri="{BB962C8B-B14F-4D97-AF65-F5344CB8AC3E}">
        <p14:creationId xmlns:p14="http://schemas.microsoft.com/office/powerpoint/2010/main" val="35203945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75</a:t>
            </a:fld>
            <a:endParaRPr lang="en-US"/>
          </a:p>
        </p:txBody>
      </p:sp>
    </p:spTree>
    <p:extLst>
      <p:ext uri="{BB962C8B-B14F-4D97-AF65-F5344CB8AC3E}">
        <p14:creationId xmlns:p14="http://schemas.microsoft.com/office/powerpoint/2010/main" val="5698058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76</a:t>
            </a:fld>
            <a:endParaRPr lang="en-US"/>
          </a:p>
        </p:txBody>
      </p:sp>
    </p:spTree>
    <p:extLst>
      <p:ext uri="{BB962C8B-B14F-4D97-AF65-F5344CB8AC3E}">
        <p14:creationId xmlns:p14="http://schemas.microsoft.com/office/powerpoint/2010/main" val="20940784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77</a:t>
            </a:fld>
            <a:endParaRPr lang="en-US"/>
          </a:p>
        </p:txBody>
      </p:sp>
    </p:spTree>
    <p:extLst>
      <p:ext uri="{BB962C8B-B14F-4D97-AF65-F5344CB8AC3E}">
        <p14:creationId xmlns:p14="http://schemas.microsoft.com/office/powerpoint/2010/main" val="28792705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78</a:t>
            </a:fld>
            <a:endParaRPr lang="en-US"/>
          </a:p>
        </p:txBody>
      </p:sp>
    </p:spTree>
    <p:extLst>
      <p:ext uri="{BB962C8B-B14F-4D97-AF65-F5344CB8AC3E}">
        <p14:creationId xmlns:p14="http://schemas.microsoft.com/office/powerpoint/2010/main" val="37770037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79</a:t>
            </a:fld>
            <a:endParaRPr lang="en-US"/>
          </a:p>
        </p:txBody>
      </p:sp>
    </p:spTree>
    <p:extLst>
      <p:ext uri="{BB962C8B-B14F-4D97-AF65-F5344CB8AC3E}">
        <p14:creationId xmlns:p14="http://schemas.microsoft.com/office/powerpoint/2010/main" val="353623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8</a:t>
            </a:fld>
            <a:endParaRPr lang="en-US"/>
          </a:p>
        </p:txBody>
      </p:sp>
    </p:spTree>
    <p:extLst>
      <p:ext uri="{BB962C8B-B14F-4D97-AF65-F5344CB8AC3E}">
        <p14:creationId xmlns:p14="http://schemas.microsoft.com/office/powerpoint/2010/main" val="35896754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80</a:t>
            </a:fld>
            <a:endParaRPr lang="en-US"/>
          </a:p>
        </p:txBody>
      </p:sp>
    </p:spTree>
    <p:extLst>
      <p:ext uri="{BB962C8B-B14F-4D97-AF65-F5344CB8AC3E}">
        <p14:creationId xmlns:p14="http://schemas.microsoft.com/office/powerpoint/2010/main" val="4284674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81</a:t>
            </a:fld>
            <a:endParaRPr lang="en-US"/>
          </a:p>
        </p:txBody>
      </p:sp>
    </p:spTree>
    <p:extLst>
      <p:ext uri="{BB962C8B-B14F-4D97-AF65-F5344CB8AC3E}">
        <p14:creationId xmlns:p14="http://schemas.microsoft.com/office/powerpoint/2010/main" val="13235651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82</a:t>
            </a:fld>
            <a:endParaRPr lang="en-US"/>
          </a:p>
        </p:txBody>
      </p:sp>
    </p:spTree>
    <p:extLst>
      <p:ext uri="{BB962C8B-B14F-4D97-AF65-F5344CB8AC3E}">
        <p14:creationId xmlns:p14="http://schemas.microsoft.com/office/powerpoint/2010/main" val="21806764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83</a:t>
            </a:fld>
            <a:endParaRPr lang="en-US"/>
          </a:p>
        </p:txBody>
      </p:sp>
    </p:spTree>
    <p:extLst>
      <p:ext uri="{BB962C8B-B14F-4D97-AF65-F5344CB8AC3E}">
        <p14:creationId xmlns:p14="http://schemas.microsoft.com/office/powerpoint/2010/main" val="2132970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84</a:t>
            </a:fld>
            <a:endParaRPr lang="en-US"/>
          </a:p>
        </p:txBody>
      </p:sp>
    </p:spTree>
    <p:extLst>
      <p:ext uri="{BB962C8B-B14F-4D97-AF65-F5344CB8AC3E}">
        <p14:creationId xmlns:p14="http://schemas.microsoft.com/office/powerpoint/2010/main" val="41838430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85</a:t>
            </a:fld>
            <a:endParaRPr lang="en-US"/>
          </a:p>
        </p:txBody>
      </p:sp>
    </p:spTree>
    <p:extLst>
      <p:ext uri="{BB962C8B-B14F-4D97-AF65-F5344CB8AC3E}">
        <p14:creationId xmlns:p14="http://schemas.microsoft.com/office/powerpoint/2010/main" val="30579187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86</a:t>
            </a:fld>
            <a:endParaRPr lang="en-US"/>
          </a:p>
        </p:txBody>
      </p:sp>
    </p:spTree>
    <p:extLst>
      <p:ext uri="{BB962C8B-B14F-4D97-AF65-F5344CB8AC3E}">
        <p14:creationId xmlns:p14="http://schemas.microsoft.com/office/powerpoint/2010/main" val="1061094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87</a:t>
            </a:fld>
            <a:endParaRPr lang="en-US"/>
          </a:p>
        </p:txBody>
      </p:sp>
    </p:spTree>
    <p:extLst>
      <p:ext uri="{BB962C8B-B14F-4D97-AF65-F5344CB8AC3E}">
        <p14:creationId xmlns:p14="http://schemas.microsoft.com/office/powerpoint/2010/main" val="36811244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88</a:t>
            </a:fld>
            <a:endParaRPr lang="en-US"/>
          </a:p>
        </p:txBody>
      </p:sp>
    </p:spTree>
    <p:extLst>
      <p:ext uri="{BB962C8B-B14F-4D97-AF65-F5344CB8AC3E}">
        <p14:creationId xmlns:p14="http://schemas.microsoft.com/office/powerpoint/2010/main" val="120088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89</a:t>
            </a:fld>
            <a:endParaRPr lang="en-US"/>
          </a:p>
        </p:txBody>
      </p:sp>
    </p:spTree>
    <p:extLst>
      <p:ext uri="{BB962C8B-B14F-4D97-AF65-F5344CB8AC3E}">
        <p14:creationId xmlns:p14="http://schemas.microsoft.com/office/powerpoint/2010/main" val="278130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4C30C0-46F5-4C25-A4F7-CC2091001B09}" type="slidenum">
              <a:rPr lang="en-US" smtClean="0"/>
              <a:t>9</a:t>
            </a:fld>
            <a:endParaRPr lang="en-US"/>
          </a:p>
        </p:txBody>
      </p:sp>
    </p:spTree>
    <p:extLst>
      <p:ext uri="{BB962C8B-B14F-4D97-AF65-F5344CB8AC3E}">
        <p14:creationId xmlns:p14="http://schemas.microsoft.com/office/powerpoint/2010/main" val="25049714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90</a:t>
            </a:fld>
            <a:endParaRPr lang="en-US"/>
          </a:p>
        </p:txBody>
      </p:sp>
    </p:spTree>
    <p:extLst>
      <p:ext uri="{BB962C8B-B14F-4D97-AF65-F5344CB8AC3E}">
        <p14:creationId xmlns:p14="http://schemas.microsoft.com/office/powerpoint/2010/main" val="31382081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91</a:t>
            </a:fld>
            <a:endParaRPr lang="en-US"/>
          </a:p>
        </p:txBody>
      </p:sp>
    </p:spTree>
    <p:extLst>
      <p:ext uri="{BB962C8B-B14F-4D97-AF65-F5344CB8AC3E}">
        <p14:creationId xmlns:p14="http://schemas.microsoft.com/office/powerpoint/2010/main" val="11979719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92</a:t>
            </a:fld>
            <a:endParaRPr lang="en-US"/>
          </a:p>
        </p:txBody>
      </p:sp>
    </p:spTree>
    <p:extLst>
      <p:ext uri="{BB962C8B-B14F-4D97-AF65-F5344CB8AC3E}">
        <p14:creationId xmlns:p14="http://schemas.microsoft.com/office/powerpoint/2010/main" val="20769339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93</a:t>
            </a:fld>
            <a:endParaRPr lang="en-US"/>
          </a:p>
        </p:txBody>
      </p:sp>
    </p:spTree>
    <p:extLst>
      <p:ext uri="{BB962C8B-B14F-4D97-AF65-F5344CB8AC3E}">
        <p14:creationId xmlns:p14="http://schemas.microsoft.com/office/powerpoint/2010/main" val="6265763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94</a:t>
            </a:fld>
            <a:endParaRPr lang="en-US"/>
          </a:p>
        </p:txBody>
      </p:sp>
    </p:spTree>
    <p:extLst>
      <p:ext uri="{BB962C8B-B14F-4D97-AF65-F5344CB8AC3E}">
        <p14:creationId xmlns:p14="http://schemas.microsoft.com/office/powerpoint/2010/main" val="29108704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95</a:t>
            </a:fld>
            <a:endParaRPr lang="en-US"/>
          </a:p>
        </p:txBody>
      </p:sp>
    </p:spTree>
    <p:extLst>
      <p:ext uri="{BB962C8B-B14F-4D97-AF65-F5344CB8AC3E}">
        <p14:creationId xmlns:p14="http://schemas.microsoft.com/office/powerpoint/2010/main" val="13764780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96</a:t>
            </a:fld>
            <a:endParaRPr lang="en-US"/>
          </a:p>
        </p:txBody>
      </p:sp>
    </p:spTree>
    <p:extLst>
      <p:ext uri="{BB962C8B-B14F-4D97-AF65-F5344CB8AC3E}">
        <p14:creationId xmlns:p14="http://schemas.microsoft.com/office/powerpoint/2010/main" val="32226603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97</a:t>
            </a:fld>
            <a:endParaRPr lang="en-US"/>
          </a:p>
        </p:txBody>
      </p:sp>
    </p:spTree>
    <p:extLst>
      <p:ext uri="{BB962C8B-B14F-4D97-AF65-F5344CB8AC3E}">
        <p14:creationId xmlns:p14="http://schemas.microsoft.com/office/powerpoint/2010/main" val="29213393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98</a:t>
            </a:fld>
            <a:endParaRPr lang="en-US"/>
          </a:p>
        </p:txBody>
      </p:sp>
    </p:spTree>
    <p:extLst>
      <p:ext uri="{BB962C8B-B14F-4D97-AF65-F5344CB8AC3E}">
        <p14:creationId xmlns:p14="http://schemas.microsoft.com/office/powerpoint/2010/main" val="23273430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C30C0-46F5-4C25-A4F7-CC2091001B09}" type="slidenum">
              <a:rPr lang="en-US" smtClean="0"/>
              <a:t>99</a:t>
            </a:fld>
            <a:endParaRPr lang="en-US"/>
          </a:p>
        </p:txBody>
      </p:sp>
    </p:spTree>
    <p:extLst>
      <p:ext uri="{BB962C8B-B14F-4D97-AF65-F5344CB8AC3E}">
        <p14:creationId xmlns:p14="http://schemas.microsoft.com/office/powerpoint/2010/main" val="234473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480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066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38267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577310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325156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03569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0352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91244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125405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816355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851800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Tree>
    <p:extLst>
      <p:ext uri="{BB962C8B-B14F-4D97-AF65-F5344CB8AC3E}">
        <p14:creationId xmlns:p14="http://schemas.microsoft.com/office/powerpoint/2010/main" val="28372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7051" y="207335"/>
            <a:ext cx="4376463" cy="663522"/>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3631589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434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380186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B2724FFB-39D9-47CC-BE03-538A538BFEF7}"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778136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295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840" y="239044"/>
            <a:ext cx="3932237" cy="874946"/>
          </a:xfrm>
        </p:spPr>
        <p:txBody>
          <a:bodyPr anchor="b"/>
          <a:lstStyle>
            <a:lvl1pPr>
              <a:defRPr sz="2800"/>
            </a:lvl1pPr>
          </a:lstStyle>
          <a:p>
            <a:r>
              <a:rPr lang="en-US"/>
              <a:t>Click to edit Master title style</a:t>
            </a:r>
            <a:endParaRPr lang="en-US" dirty="0"/>
          </a:p>
        </p:txBody>
      </p:sp>
      <p:sp>
        <p:nvSpPr>
          <p:cNvPr id="3" name="Picture Placeholder 2"/>
          <p:cNvSpPr>
            <a:spLocks noGrp="1"/>
          </p:cNvSpPr>
          <p:nvPr>
            <p:ph type="pic" idx="1"/>
          </p:nvPr>
        </p:nvSpPr>
        <p:spPr>
          <a:xfrm>
            <a:off x="4996585" y="109812"/>
            <a:ext cx="7030074" cy="6657675"/>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4840" y="1324023"/>
            <a:ext cx="3932237" cy="5294933"/>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50744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sz="1400">
                <a:solidFill>
                  <a:srgbClr val="714B25"/>
                </a:solidFill>
              </a:defRPr>
            </a:lvl2pPr>
            <a:lvl3pPr>
              <a:defRPr sz="1400"/>
            </a:lvl3pPr>
            <a:lvl4pPr>
              <a:defRPr sz="1400">
                <a:solidFill>
                  <a:srgbClr val="714B25"/>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208752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623506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21740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19700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00678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7051" y="245292"/>
            <a:ext cx="4302035" cy="870857"/>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357051" y="1128889"/>
            <a:ext cx="4302035" cy="5628962"/>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5740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957291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480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025390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061299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100886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91460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909496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489671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75667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3307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7049" y="230977"/>
            <a:ext cx="4302035" cy="574242"/>
          </a:xfrm>
        </p:spPr>
        <p:txBody>
          <a:bodyPr>
            <a:normAutofit/>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40BE85C4-03C9-4A15-9B55-F896F250AB8F}"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568973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195114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196804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275336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615190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118744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610939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69707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075067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412313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3644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826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986921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311713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596337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07480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055565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855286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700875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197177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28098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484" y="239044"/>
            <a:ext cx="3932237" cy="874946"/>
          </a:xfrm>
        </p:spPr>
        <p:txBody>
          <a:bodyPr anchor="b"/>
          <a:lstStyle>
            <a:lvl1pPr>
              <a:defRPr sz="2800"/>
            </a:lvl1pPr>
          </a:lstStyle>
          <a:p>
            <a:r>
              <a:rPr lang="en-US" dirty="0"/>
              <a:t>Click to Edit Master Title Style</a:t>
            </a:r>
          </a:p>
        </p:txBody>
      </p:sp>
      <p:sp>
        <p:nvSpPr>
          <p:cNvPr id="3" name="Picture Placeholder 2"/>
          <p:cNvSpPr>
            <a:spLocks noGrp="1"/>
          </p:cNvSpPr>
          <p:nvPr>
            <p:ph type="pic" idx="1"/>
          </p:nvPr>
        </p:nvSpPr>
        <p:spPr>
          <a:xfrm>
            <a:off x="4865511" y="109812"/>
            <a:ext cx="7161148" cy="6657675"/>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96484" y="1324023"/>
            <a:ext cx="3932237" cy="5294933"/>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25293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sz="1400">
                <a:solidFill>
                  <a:srgbClr val="714B25"/>
                </a:solidFill>
              </a:defRPr>
            </a:lvl2pPr>
            <a:lvl3pPr>
              <a:defRPr sz="1400"/>
            </a:lvl3pPr>
            <a:lvl4pPr>
              <a:defRPr sz="1400">
                <a:solidFill>
                  <a:srgbClr val="714B25"/>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40BE85C4-03C9-4A15-9B55-F896F250AB8F}" type="slidenum">
              <a:rPr lang="en-US" smtClean="0"/>
              <a:t>‹#›</a:t>
            </a:fld>
            <a:endParaRPr lang="en-US"/>
          </a:p>
        </p:txBody>
      </p:sp>
    </p:spTree>
    <p:extLst>
      <p:ext uri="{BB962C8B-B14F-4D97-AF65-F5344CB8AC3E}">
        <p14:creationId xmlns:p14="http://schemas.microsoft.com/office/powerpoint/2010/main" val="66452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29816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74309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9"/>
            <a:ext cx="4302035" cy="7848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7051" y="1234672"/>
            <a:ext cx="4302035" cy="544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F7B522BC-60B3-4456-B823-77CC7928FE49}"/>
              </a:ext>
            </a:extLst>
          </p:cNvPr>
          <p:cNvSpPr>
            <a:spLocks noGrp="1"/>
          </p:cNvSpPr>
          <p:nvPr>
            <p:ph type="sldNum" sz="quarter" idx="4"/>
          </p:nvPr>
        </p:nvSpPr>
        <p:spPr>
          <a:xfrm>
            <a:off x="11713029" y="0"/>
            <a:ext cx="415834"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59468794-BCDC-4870-A3B0-7D1069B8A9C9}" type="slidenum">
              <a:rPr lang="en-US" smtClean="0"/>
              <a:pPr/>
              <a:t>‹#›</a:t>
            </a:fld>
            <a:endParaRPr lang="en-US" dirty="0"/>
          </a:p>
        </p:txBody>
      </p:sp>
    </p:spTree>
    <p:extLst>
      <p:ext uri="{BB962C8B-B14F-4D97-AF65-F5344CB8AC3E}">
        <p14:creationId xmlns:p14="http://schemas.microsoft.com/office/powerpoint/2010/main" val="2210216849"/>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2" r:id="rId3"/>
    <p:sldLayoutId id="2147483663"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0442" y="282222"/>
            <a:ext cx="5937173" cy="9641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70441" y="1769181"/>
            <a:ext cx="1138129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37858648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9"/>
            <a:ext cx="4302035" cy="784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234672"/>
            <a:ext cx="4302035" cy="544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203112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hf hdr="0" ftr="0" dt="0"/>
  <p:txStyles>
    <p:title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5124992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42758579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231295446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hyperlink" Target="https://soaportland.cupa.pdx.edu/overview/" TargetMode="External"/><Relationship Id="rId4" Type="http://schemas.openxmlformats.org/officeDocument/2006/relationships/slide" Target="slide134.xml"/></Relationships>
</file>

<file path=ppt/slides/_rels/slide10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00.xml"/><Relationship Id="rId7" Type="http://schemas.openxmlformats.org/officeDocument/2006/relationships/image" Target="../media/image221.png"/><Relationship Id="rId2" Type="http://schemas.openxmlformats.org/officeDocument/2006/relationships/slideLayout" Target="../slideLayouts/slideLayout20.xml"/><Relationship Id="rId1" Type="http://schemas.openxmlformats.org/officeDocument/2006/relationships/tags" Target="../tags/tag101.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220.png"/><Relationship Id="rId10" Type="http://schemas.openxmlformats.org/officeDocument/2006/relationships/hyperlink" Target="https://soaportland.cupa.pdx.edu/overview/" TargetMode="External"/><Relationship Id="rId4" Type="http://schemas.openxmlformats.org/officeDocument/2006/relationships/image" Target="../media/image219.png"/><Relationship Id="rId9" Type="http://schemas.openxmlformats.org/officeDocument/2006/relationships/slide" Target="slide134.xml"/></Relationships>
</file>

<file path=ppt/slides/_rels/slide10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01.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02.xml"/><Relationship Id="rId6" Type="http://schemas.openxmlformats.org/officeDocument/2006/relationships/slide" Target="slide85.xml"/><Relationship Id="rId5" Type="http://schemas.openxmlformats.org/officeDocument/2006/relationships/image" Target="../media/image223.png"/><Relationship Id="rId4" Type="http://schemas.openxmlformats.org/officeDocument/2006/relationships/image" Target="../media/image222.png"/><Relationship Id="rId9" Type="http://schemas.openxmlformats.org/officeDocument/2006/relationships/image" Target="../media/image3.png"/></Relationships>
</file>

<file path=ppt/slides/_rels/slide102.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0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03.xml"/><Relationship Id="rId6" Type="http://schemas.openxmlformats.org/officeDocument/2006/relationships/image" Target="../media/image226.png"/><Relationship Id="rId5" Type="http://schemas.openxmlformats.org/officeDocument/2006/relationships/image" Target="../media/image225.png"/><Relationship Id="rId10" Type="http://schemas.openxmlformats.org/officeDocument/2006/relationships/image" Target="../media/image3.png"/><Relationship Id="rId4" Type="http://schemas.openxmlformats.org/officeDocument/2006/relationships/image" Target="../media/image224.png"/><Relationship Id="rId9" Type="http://schemas.openxmlformats.org/officeDocument/2006/relationships/hyperlink" Target="https://soaportland.cupa.pdx.edu/overview/"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03.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04.xml"/><Relationship Id="rId6" Type="http://schemas.openxmlformats.org/officeDocument/2006/relationships/slide" Target="slide85.xml"/><Relationship Id="rId5" Type="http://schemas.openxmlformats.org/officeDocument/2006/relationships/image" Target="../media/image228.png"/><Relationship Id="rId4" Type="http://schemas.openxmlformats.org/officeDocument/2006/relationships/image" Target="../media/image227.png"/><Relationship Id="rId9" Type="http://schemas.openxmlformats.org/officeDocument/2006/relationships/image" Target="../media/image3.png"/></Relationships>
</file>

<file path=ppt/slides/_rels/slide104.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04.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05.xml"/><Relationship Id="rId6" Type="http://schemas.openxmlformats.org/officeDocument/2006/relationships/image" Target="../media/image231.png"/><Relationship Id="rId5" Type="http://schemas.openxmlformats.org/officeDocument/2006/relationships/image" Target="../media/image230.png"/><Relationship Id="rId10" Type="http://schemas.openxmlformats.org/officeDocument/2006/relationships/image" Target="../media/image3.png"/><Relationship Id="rId4" Type="http://schemas.openxmlformats.org/officeDocument/2006/relationships/image" Target="../media/image229.png"/><Relationship Id="rId9" Type="http://schemas.openxmlformats.org/officeDocument/2006/relationships/hyperlink" Target="https://soaportland.cupa.pdx.edu/overview/"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05.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06.xml"/><Relationship Id="rId6" Type="http://schemas.openxmlformats.org/officeDocument/2006/relationships/slide" Target="slide85.xml"/><Relationship Id="rId5" Type="http://schemas.openxmlformats.org/officeDocument/2006/relationships/image" Target="../media/image233.png"/><Relationship Id="rId4" Type="http://schemas.openxmlformats.org/officeDocument/2006/relationships/image" Target="../media/image232.png"/><Relationship Id="rId9" Type="http://schemas.openxmlformats.org/officeDocument/2006/relationships/image" Target="../media/image3.png"/></Relationships>
</file>

<file path=ppt/slides/_rels/slide106.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06.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07.xml"/><Relationship Id="rId6" Type="http://schemas.openxmlformats.org/officeDocument/2006/relationships/image" Target="../media/image236.png"/><Relationship Id="rId5" Type="http://schemas.openxmlformats.org/officeDocument/2006/relationships/image" Target="../media/image235.png"/><Relationship Id="rId10" Type="http://schemas.openxmlformats.org/officeDocument/2006/relationships/image" Target="../media/image3.png"/><Relationship Id="rId4" Type="http://schemas.openxmlformats.org/officeDocument/2006/relationships/image" Target="../media/image234.png"/><Relationship Id="rId9" Type="http://schemas.openxmlformats.org/officeDocument/2006/relationships/hyperlink" Target="https://soaportland.cupa.pdx.edu/overview/"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07.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08.xml"/><Relationship Id="rId6" Type="http://schemas.openxmlformats.org/officeDocument/2006/relationships/slide" Target="slide85.xml"/><Relationship Id="rId5" Type="http://schemas.openxmlformats.org/officeDocument/2006/relationships/image" Target="../media/image238.png"/><Relationship Id="rId4" Type="http://schemas.openxmlformats.org/officeDocument/2006/relationships/image" Target="../media/image237.png"/><Relationship Id="rId9" Type="http://schemas.openxmlformats.org/officeDocument/2006/relationships/image" Target="../media/image3.png"/></Relationships>
</file>

<file path=ppt/slides/_rels/slide108.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08.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09.xml"/><Relationship Id="rId6" Type="http://schemas.openxmlformats.org/officeDocument/2006/relationships/image" Target="../media/image241.png"/><Relationship Id="rId5" Type="http://schemas.openxmlformats.org/officeDocument/2006/relationships/image" Target="../media/image240.png"/><Relationship Id="rId10" Type="http://schemas.openxmlformats.org/officeDocument/2006/relationships/image" Target="../media/image3.png"/><Relationship Id="rId4" Type="http://schemas.openxmlformats.org/officeDocument/2006/relationships/image" Target="../media/image239.png"/><Relationship Id="rId9" Type="http://schemas.openxmlformats.org/officeDocument/2006/relationships/hyperlink" Target="https://soaportland.cupa.pdx.edu/overview/"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09.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10.xml"/><Relationship Id="rId6" Type="http://schemas.openxmlformats.org/officeDocument/2006/relationships/slide" Target="slide85.xml"/><Relationship Id="rId5" Type="http://schemas.openxmlformats.org/officeDocument/2006/relationships/image" Target="../media/image243.png"/><Relationship Id="rId4" Type="http://schemas.openxmlformats.org/officeDocument/2006/relationships/image" Target="../media/image242.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1.xml"/><Relationship Id="rId7" Type="http://schemas.openxmlformats.org/officeDocument/2006/relationships/slide" Target="slide60.xml"/><Relationship Id="rId2" Type="http://schemas.openxmlformats.org/officeDocument/2006/relationships/slideLayout" Target="../slideLayouts/slideLayout21.xml"/><Relationship Id="rId1" Type="http://schemas.openxmlformats.org/officeDocument/2006/relationships/tags" Target="../tags/tag12.xml"/><Relationship Id="rId6" Type="http://schemas.openxmlformats.org/officeDocument/2006/relationships/slide" Target="slide36.xml"/><Relationship Id="rId11" Type="http://schemas.openxmlformats.org/officeDocument/2006/relationships/image" Target="../media/image3.png"/><Relationship Id="rId5" Type="http://schemas.openxmlformats.org/officeDocument/2006/relationships/slide" Target="slide11.xml"/><Relationship Id="rId10" Type="http://schemas.openxmlformats.org/officeDocument/2006/relationships/hyperlink" Target="https://soaportland.cupa.pdx.edu/overview/" TargetMode="External"/><Relationship Id="rId4" Type="http://schemas.openxmlformats.org/officeDocument/2006/relationships/slide" Target="slide6.xml"/><Relationship Id="rId9" Type="http://schemas.openxmlformats.org/officeDocument/2006/relationships/slide" Target="slide134.xml"/></Relationships>
</file>

<file path=ppt/slides/_rels/slide110.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10.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11.xml"/><Relationship Id="rId6" Type="http://schemas.openxmlformats.org/officeDocument/2006/relationships/image" Target="../media/image246.png"/><Relationship Id="rId5" Type="http://schemas.openxmlformats.org/officeDocument/2006/relationships/image" Target="../media/image245.png"/><Relationship Id="rId10" Type="http://schemas.openxmlformats.org/officeDocument/2006/relationships/image" Target="../media/image3.png"/><Relationship Id="rId4" Type="http://schemas.openxmlformats.org/officeDocument/2006/relationships/image" Target="../media/image244.png"/><Relationship Id="rId9" Type="http://schemas.openxmlformats.org/officeDocument/2006/relationships/hyperlink" Target="https://soaportland.cupa.pdx.edu/overview/"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1.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12.xml"/><Relationship Id="rId6" Type="http://schemas.openxmlformats.org/officeDocument/2006/relationships/slide" Target="slide85.xml"/><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3.png"/></Relationships>
</file>

<file path=ppt/slides/_rels/slide112.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1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13.xml"/><Relationship Id="rId6" Type="http://schemas.openxmlformats.org/officeDocument/2006/relationships/image" Target="../media/image251.png"/><Relationship Id="rId5" Type="http://schemas.openxmlformats.org/officeDocument/2006/relationships/image" Target="../media/image250.png"/><Relationship Id="rId10" Type="http://schemas.openxmlformats.org/officeDocument/2006/relationships/image" Target="../media/image3.png"/><Relationship Id="rId4" Type="http://schemas.openxmlformats.org/officeDocument/2006/relationships/image" Target="../media/image249.png"/><Relationship Id="rId9" Type="http://schemas.openxmlformats.org/officeDocument/2006/relationships/hyperlink" Target="https://soaportland.cupa.pdx.edu/overview/"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3.xml"/><Relationship Id="rId7" Type="http://schemas.openxmlformats.org/officeDocument/2006/relationships/slide" Target="slide134.xml"/><Relationship Id="rId2" Type="http://schemas.openxmlformats.org/officeDocument/2006/relationships/slideLayout" Target="../slideLayouts/slideLayout3.xml"/><Relationship Id="rId1" Type="http://schemas.openxmlformats.org/officeDocument/2006/relationships/tags" Target="../tags/tag114.xml"/><Relationship Id="rId6" Type="http://schemas.openxmlformats.org/officeDocument/2006/relationships/slide" Target="slide85.xml"/><Relationship Id="rId5" Type="http://schemas.openxmlformats.org/officeDocument/2006/relationships/image" Target="../media/image253.png"/><Relationship Id="rId4" Type="http://schemas.openxmlformats.org/officeDocument/2006/relationships/image" Target="../media/image252.png"/><Relationship Id="rId9" Type="http://schemas.openxmlformats.org/officeDocument/2006/relationships/image" Target="../media/image3.png"/></Relationships>
</file>

<file path=ppt/slides/_rels/slide114.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14.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15.xml"/><Relationship Id="rId6" Type="http://schemas.openxmlformats.org/officeDocument/2006/relationships/image" Target="../media/image256.png"/><Relationship Id="rId5" Type="http://schemas.openxmlformats.org/officeDocument/2006/relationships/image" Target="../media/image255.png"/><Relationship Id="rId10" Type="http://schemas.openxmlformats.org/officeDocument/2006/relationships/image" Target="../media/image3.png"/><Relationship Id="rId4" Type="http://schemas.openxmlformats.org/officeDocument/2006/relationships/image" Target="../media/image254.png"/><Relationship Id="rId9" Type="http://schemas.openxmlformats.org/officeDocument/2006/relationships/hyperlink" Target="https://soaportland.cupa.pdx.edu/overview/"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5.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16.xml"/><Relationship Id="rId6" Type="http://schemas.openxmlformats.org/officeDocument/2006/relationships/slide" Target="slide85.xml"/><Relationship Id="rId5" Type="http://schemas.openxmlformats.org/officeDocument/2006/relationships/image" Target="../media/image258.png"/><Relationship Id="rId4" Type="http://schemas.openxmlformats.org/officeDocument/2006/relationships/image" Target="../media/image257.png"/><Relationship Id="rId9"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16.xml"/><Relationship Id="rId7" Type="http://schemas.openxmlformats.org/officeDocument/2006/relationships/image" Target="../media/image261.png"/><Relationship Id="rId2" Type="http://schemas.openxmlformats.org/officeDocument/2006/relationships/slideLayout" Target="../slideLayouts/slideLayout20.xml"/><Relationship Id="rId1" Type="http://schemas.openxmlformats.org/officeDocument/2006/relationships/tags" Target="../tags/tag117.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260.png"/><Relationship Id="rId10" Type="http://schemas.openxmlformats.org/officeDocument/2006/relationships/hyperlink" Target="https://soaportland.cupa.pdx.edu/overview/" TargetMode="External"/><Relationship Id="rId4" Type="http://schemas.openxmlformats.org/officeDocument/2006/relationships/image" Target="../media/image259.png"/><Relationship Id="rId9" Type="http://schemas.openxmlformats.org/officeDocument/2006/relationships/slide" Target="slide134.xml"/></Relationships>
</file>

<file path=ppt/slides/_rels/slide11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7.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18.xml"/><Relationship Id="rId6" Type="http://schemas.openxmlformats.org/officeDocument/2006/relationships/slide" Target="slide85.xml"/><Relationship Id="rId5" Type="http://schemas.openxmlformats.org/officeDocument/2006/relationships/image" Target="../media/image263.png"/><Relationship Id="rId4" Type="http://schemas.openxmlformats.org/officeDocument/2006/relationships/image" Target="../media/image262.png"/><Relationship Id="rId9" Type="http://schemas.openxmlformats.org/officeDocument/2006/relationships/image" Target="../media/image3.png"/></Relationships>
</file>

<file path=ppt/slides/_rels/slide118.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18.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19.xml"/><Relationship Id="rId6" Type="http://schemas.openxmlformats.org/officeDocument/2006/relationships/image" Target="../media/image266.png"/><Relationship Id="rId5" Type="http://schemas.openxmlformats.org/officeDocument/2006/relationships/image" Target="../media/image265.png"/><Relationship Id="rId10" Type="http://schemas.openxmlformats.org/officeDocument/2006/relationships/image" Target="../media/image3.png"/><Relationship Id="rId4" Type="http://schemas.openxmlformats.org/officeDocument/2006/relationships/image" Target="../media/image264.png"/><Relationship Id="rId9" Type="http://schemas.openxmlformats.org/officeDocument/2006/relationships/hyperlink" Target="https://soaportland.cupa.pdx.edu/overview/"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9.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20.xml"/><Relationship Id="rId6" Type="http://schemas.openxmlformats.org/officeDocument/2006/relationships/slide" Target="slide85.xml"/><Relationship Id="rId5" Type="http://schemas.openxmlformats.org/officeDocument/2006/relationships/image" Target="../media/image268.png"/><Relationship Id="rId4" Type="http://schemas.openxmlformats.org/officeDocument/2006/relationships/image" Target="../media/image267.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12.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hyperlink" Target="https://soaportland.cupa.pdx.edu/overview/" TargetMode="External"/></Relationships>
</file>

<file path=ppt/slides/_rels/slide12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20.xml"/><Relationship Id="rId7" Type="http://schemas.openxmlformats.org/officeDocument/2006/relationships/image" Target="../media/image271.png"/><Relationship Id="rId2" Type="http://schemas.openxmlformats.org/officeDocument/2006/relationships/slideLayout" Target="../slideLayouts/slideLayout20.xml"/><Relationship Id="rId1" Type="http://schemas.openxmlformats.org/officeDocument/2006/relationships/tags" Target="../tags/tag121.xml"/><Relationship Id="rId6" Type="http://schemas.openxmlformats.org/officeDocument/2006/relationships/image" Target="../media/image27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269.png"/><Relationship Id="rId9" Type="http://schemas.openxmlformats.org/officeDocument/2006/relationships/slide" Target="slide134.xml"/></Relationships>
</file>

<file path=ppt/slides/_rels/slide12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21.xml"/><Relationship Id="rId7" Type="http://schemas.openxmlformats.org/officeDocument/2006/relationships/slide" Target="slide134.xml"/><Relationship Id="rId2" Type="http://schemas.openxmlformats.org/officeDocument/2006/relationships/slideLayout" Target="../slideLayouts/slideLayout3.xml"/><Relationship Id="rId1" Type="http://schemas.openxmlformats.org/officeDocument/2006/relationships/tags" Target="../tags/tag122.xml"/><Relationship Id="rId6" Type="http://schemas.openxmlformats.org/officeDocument/2006/relationships/slide" Target="slide85.xml"/><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3.png"/></Relationships>
</file>

<file path=ppt/slides/_rels/slide122.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2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23.xml"/><Relationship Id="rId6" Type="http://schemas.openxmlformats.org/officeDocument/2006/relationships/image" Target="../media/image276.png"/><Relationship Id="rId5" Type="http://schemas.openxmlformats.org/officeDocument/2006/relationships/image" Target="../media/image275.png"/><Relationship Id="rId10" Type="http://schemas.openxmlformats.org/officeDocument/2006/relationships/image" Target="../media/image3.png"/><Relationship Id="rId4" Type="http://schemas.openxmlformats.org/officeDocument/2006/relationships/image" Target="../media/image274.png"/><Relationship Id="rId9" Type="http://schemas.openxmlformats.org/officeDocument/2006/relationships/hyperlink" Target="https://soaportland.cupa.pdx.edu/overview/"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23.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24.xml"/><Relationship Id="rId6" Type="http://schemas.openxmlformats.org/officeDocument/2006/relationships/slide" Target="slide85.xml"/><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3.png"/></Relationships>
</file>

<file path=ppt/slides/_rels/slide124.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24.xml"/><Relationship Id="rId7" Type="http://schemas.openxmlformats.org/officeDocument/2006/relationships/image" Target="../media/image281.png"/><Relationship Id="rId2" Type="http://schemas.openxmlformats.org/officeDocument/2006/relationships/slideLayout" Target="../slideLayouts/slideLayout20.xml"/><Relationship Id="rId1" Type="http://schemas.openxmlformats.org/officeDocument/2006/relationships/tags" Target="../tags/tag125.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280.png"/><Relationship Id="rId10" Type="http://schemas.openxmlformats.org/officeDocument/2006/relationships/hyperlink" Target="https://soaportland.cupa.pdx.edu/overview/" TargetMode="External"/><Relationship Id="rId4" Type="http://schemas.openxmlformats.org/officeDocument/2006/relationships/image" Target="../media/image279.png"/><Relationship Id="rId9" Type="http://schemas.openxmlformats.org/officeDocument/2006/relationships/slide" Target="slide134.xml"/></Relationships>
</file>

<file path=ppt/slides/_rels/slide12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25.xml"/><Relationship Id="rId7" Type="http://schemas.openxmlformats.org/officeDocument/2006/relationships/slide" Target="slide134.xml"/><Relationship Id="rId2" Type="http://schemas.openxmlformats.org/officeDocument/2006/relationships/slideLayout" Target="../slideLayouts/slideLayout3.xml"/><Relationship Id="rId1" Type="http://schemas.openxmlformats.org/officeDocument/2006/relationships/tags" Target="../tags/tag126.xml"/><Relationship Id="rId6" Type="http://schemas.openxmlformats.org/officeDocument/2006/relationships/slide" Target="slide85.xml"/><Relationship Id="rId5" Type="http://schemas.openxmlformats.org/officeDocument/2006/relationships/image" Target="../media/image283.png"/><Relationship Id="rId4" Type="http://schemas.openxmlformats.org/officeDocument/2006/relationships/image" Target="../media/image282.png"/><Relationship Id="rId9" Type="http://schemas.openxmlformats.org/officeDocument/2006/relationships/image" Target="../media/image3.png"/></Relationships>
</file>

<file path=ppt/slides/_rels/slide126.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26.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27.xml"/><Relationship Id="rId6" Type="http://schemas.openxmlformats.org/officeDocument/2006/relationships/image" Target="../media/image286.png"/><Relationship Id="rId5" Type="http://schemas.openxmlformats.org/officeDocument/2006/relationships/image" Target="../media/image285.png"/><Relationship Id="rId10" Type="http://schemas.openxmlformats.org/officeDocument/2006/relationships/image" Target="../media/image3.png"/><Relationship Id="rId4" Type="http://schemas.openxmlformats.org/officeDocument/2006/relationships/image" Target="../media/image284.png"/><Relationship Id="rId9" Type="http://schemas.openxmlformats.org/officeDocument/2006/relationships/hyperlink" Target="https://soaportland.cupa.pdx.edu/overview/"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27.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28.xml"/><Relationship Id="rId6" Type="http://schemas.openxmlformats.org/officeDocument/2006/relationships/slide" Target="slide85.xml"/><Relationship Id="rId5" Type="http://schemas.openxmlformats.org/officeDocument/2006/relationships/image" Target="../media/image288.png"/><Relationship Id="rId4" Type="http://schemas.openxmlformats.org/officeDocument/2006/relationships/image" Target="../media/image287.png"/><Relationship Id="rId9" Type="http://schemas.openxmlformats.org/officeDocument/2006/relationships/image" Target="../media/image3.png"/></Relationships>
</file>

<file path=ppt/slides/_rels/slide128.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28.xml"/><Relationship Id="rId7" Type="http://schemas.openxmlformats.org/officeDocument/2006/relationships/image" Target="../media/image291.png"/><Relationship Id="rId2" Type="http://schemas.openxmlformats.org/officeDocument/2006/relationships/slideLayout" Target="../slideLayouts/slideLayout20.xml"/><Relationship Id="rId1" Type="http://schemas.openxmlformats.org/officeDocument/2006/relationships/tags" Target="../tags/tag129.xml"/><Relationship Id="rId6" Type="http://schemas.openxmlformats.org/officeDocument/2006/relationships/image" Target="../media/image29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289.png"/><Relationship Id="rId9" Type="http://schemas.openxmlformats.org/officeDocument/2006/relationships/slide" Target="slide134.xml"/></Relationships>
</file>

<file path=ppt/slides/_rels/slide12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29.xml"/><Relationship Id="rId7" Type="http://schemas.openxmlformats.org/officeDocument/2006/relationships/slide" Target="slide134.xml"/><Relationship Id="rId2" Type="http://schemas.openxmlformats.org/officeDocument/2006/relationships/slideLayout" Target="../slideLayouts/slideLayout3.xml"/><Relationship Id="rId1" Type="http://schemas.openxmlformats.org/officeDocument/2006/relationships/tags" Target="../tags/tag130.xml"/><Relationship Id="rId6" Type="http://schemas.openxmlformats.org/officeDocument/2006/relationships/slide" Target="slide85.xml"/><Relationship Id="rId5" Type="http://schemas.openxmlformats.org/officeDocument/2006/relationships/image" Target="../media/image293.png"/><Relationship Id="rId4" Type="http://schemas.openxmlformats.org/officeDocument/2006/relationships/image" Target="../media/image292.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3.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14.xml"/><Relationship Id="rId6" Type="http://schemas.openxmlformats.org/officeDocument/2006/relationships/slide" Target="slide11.xml"/><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130.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30.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131.xml"/><Relationship Id="rId6" Type="http://schemas.openxmlformats.org/officeDocument/2006/relationships/image" Target="../media/image296.png"/><Relationship Id="rId5" Type="http://schemas.openxmlformats.org/officeDocument/2006/relationships/image" Target="../media/image295.png"/><Relationship Id="rId10" Type="http://schemas.openxmlformats.org/officeDocument/2006/relationships/image" Target="../media/image3.png"/><Relationship Id="rId4" Type="http://schemas.openxmlformats.org/officeDocument/2006/relationships/image" Target="../media/image294.png"/><Relationship Id="rId9" Type="http://schemas.openxmlformats.org/officeDocument/2006/relationships/hyperlink" Target="https://soaportland.cupa.pdx.edu/overview/"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31.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32.xml"/><Relationship Id="rId6" Type="http://schemas.openxmlformats.org/officeDocument/2006/relationships/slide" Target="slide85.xml"/><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3.png"/></Relationships>
</file>

<file path=ppt/slides/_rels/slide132.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32.xml"/><Relationship Id="rId7" Type="http://schemas.openxmlformats.org/officeDocument/2006/relationships/image" Target="../media/image301.png"/><Relationship Id="rId2" Type="http://schemas.openxmlformats.org/officeDocument/2006/relationships/slideLayout" Target="../slideLayouts/slideLayout20.xml"/><Relationship Id="rId1" Type="http://schemas.openxmlformats.org/officeDocument/2006/relationships/tags" Target="../tags/tag133.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300.png"/><Relationship Id="rId10" Type="http://schemas.openxmlformats.org/officeDocument/2006/relationships/hyperlink" Target="https://soaportland.cupa.pdx.edu/overview/" TargetMode="External"/><Relationship Id="rId4" Type="http://schemas.openxmlformats.org/officeDocument/2006/relationships/image" Target="../media/image299.png"/><Relationship Id="rId9" Type="http://schemas.openxmlformats.org/officeDocument/2006/relationships/slide" Target="slide134.xml"/></Relationships>
</file>

<file path=ppt/slides/_rels/slide13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33.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34.xml"/><Relationship Id="rId6" Type="http://schemas.openxmlformats.org/officeDocument/2006/relationships/slide" Target="slide85.xml"/><Relationship Id="rId5" Type="http://schemas.openxmlformats.org/officeDocument/2006/relationships/image" Target="../media/image303.png"/><Relationship Id="rId4" Type="http://schemas.openxmlformats.org/officeDocument/2006/relationships/image" Target="../media/image302.png"/><Relationship Id="rId9" Type="http://schemas.openxmlformats.org/officeDocument/2006/relationships/image" Target="../media/image3.png"/></Relationships>
</file>

<file path=ppt/slides/_rels/slide134.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134.xml"/><Relationship Id="rId7" Type="http://schemas.openxmlformats.org/officeDocument/2006/relationships/slide" Target="slide60.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tags" Target="../tags/tag135.xml"/><Relationship Id="rId6" Type="http://schemas.openxmlformats.org/officeDocument/2006/relationships/slide" Target="slide36.xml"/><Relationship Id="rId11" Type="http://schemas.openxmlformats.org/officeDocument/2006/relationships/hyperlink" Target="https://soaportland.cupa.pdx.edu/overview/" TargetMode="External"/><Relationship Id="rId5" Type="http://schemas.openxmlformats.org/officeDocument/2006/relationships/slide" Target="slide11.xml"/><Relationship Id="rId10" Type="http://schemas.openxmlformats.org/officeDocument/2006/relationships/slide" Target="slide139.xml"/><Relationship Id="rId4" Type="http://schemas.openxmlformats.org/officeDocument/2006/relationships/slide" Target="slide10.xml"/><Relationship Id="rId9" Type="http://schemas.openxmlformats.org/officeDocument/2006/relationships/slide" Target="slide134.xml"/></Relationships>
</file>

<file path=ppt/slides/_rels/slide135.xml.rels><?xml version="1.0" encoding="UTF-8" standalone="yes"?>
<Relationships xmlns="http://schemas.openxmlformats.org/package/2006/relationships"><Relationship Id="rId8" Type="http://schemas.openxmlformats.org/officeDocument/2006/relationships/slide" Target="slide139.xml"/><Relationship Id="rId3" Type="http://schemas.openxmlformats.org/officeDocument/2006/relationships/notesSlide" Target="../notesSlides/notesSlide135.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36.xml"/><Relationship Id="rId6" Type="http://schemas.openxmlformats.org/officeDocument/2006/relationships/image" Target="../media/image306.png"/><Relationship Id="rId5" Type="http://schemas.openxmlformats.org/officeDocument/2006/relationships/image" Target="../media/image305.png"/><Relationship Id="rId10" Type="http://schemas.openxmlformats.org/officeDocument/2006/relationships/image" Target="../media/image3.png"/><Relationship Id="rId4" Type="http://schemas.openxmlformats.org/officeDocument/2006/relationships/image" Target="../media/image304.png"/><Relationship Id="rId9" Type="http://schemas.openxmlformats.org/officeDocument/2006/relationships/hyperlink" Target="https://soaportland.cupa.pdx.edu/overview/"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36.xml"/><Relationship Id="rId7" Type="http://schemas.openxmlformats.org/officeDocument/2006/relationships/slide" Target="slide139.xml"/><Relationship Id="rId2" Type="http://schemas.openxmlformats.org/officeDocument/2006/relationships/slideLayout" Target="../slideLayouts/slideLayout20.xml"/><Relationship Id="rId1" Type="http://schemas.openxmlformats.org/officeDocument/2006/relationships/tags" Target="../tags/tag137.xml"/><Relationship Id="rId6" Type="http://schemas.openxmlformats.org/officeDocument/2006/relationships/slide" Target="slide134.xml"/><Relationship Id="rId5" Type="http://schemas.openxmlformats.org/officeDocument/2006/relationships/image" Target="../media/image308.png"/><Relationship Id="rId4" Type="http://schemas.openxmlformats.org/officeDocument/2006/relationships/image" Target="../media/image307.png"/><Relationship Id="rId9" Type="http://schemas.openxmlformats.org/officeDocument/2006/relationships/image" Target="../media/image3.png"/></Relationships>
</file>

<file path=ppt/slides/_rels/slide137.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37.xml"/><Relationship Id="rId7" Type="http://schemas.openxmlformats.org/officeDocument/2006/relationships/image" Target="../media/image311.png"/><Relationship Id="rId2" Type="http://schemas.openxmlformats.org/officeDocument/2006/relationships/slideLayout" Target="../slideLayouts/slideLayout20.xml"/><Relationship Id="rId1" Type="http://schemas.openxmlformats.org/officeDocument/2006/relationships/tags" Target="../tags/tag138.xml"/><Relationship Id="rId6" Type="http://schemas.openxmlformats.org/officeDocument/2006/relationships/image" Target="../media/image31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309.png"/><Relationship Id="rId9" Type="http://schemas.openxmlformats.org/officeDocument/2006/relationships/slide" Target="slide139.xml"/></Relationships>
</file>

<file path=ppt/slides/_rels/slide13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38.xml"/><Relationship Id="rId7" Type="http://schemas.openxmlformats.org/officeDocument/2006/relationships/slide" Target="slide139.xml"/><Relationship Id="rId2" Type="http://schemas.openxmlformats.org/officeDocument/2006/relationships/slideLayout" Target="../slideLayouts/slideLayout20.xml"/><Relationship Id="rId1" Type="http://schemas.openxmlformats.org/officeDocument/2006/relationships/tags" Target="../tags/tag139.xml"/><Relationship Id="rId6" Type="http://schemas.openxmlformats.org/officeDocument/2006/relationships/slide" Target="slide134.xml"/><Relationship Id="rId5" Type="http://schemas.openxmlformats.org/officeDocument/2006/relationships/image" Target="../media/image313.png"/><Relationship Id="rId4" Type="http://schemas.openxmlformats.org/officeDocument/2006/relationships/image" Target="../media/image312.png"/><Relationship Id="rId9" Type="http://schemas.openxmlformats.org/officeDocument/2006/relationships/image" Target="../media/image3.png"/></Relationships>
</file>

<file path=ppt/slides/_rels/slide139.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139.xml"/><Relationship Id="rId7" Type="http://schemas.openxmlformats.org/officeDocument/2006/relationships/slide" Target="slide85.xml"/><Relationship Id="rId2" Type="http://schemas.openxmlformats.org/officeDocument/2006/relationships/slideLayout" Target="../slideLayouts/slideLayout21.xml"/><Relationship Id="rId1" Type="http://schemas.openxmlformats.org/officeDocument/2006/relationships/tags" Target="../tags/tag140.xml"/><Relationship Id="rId6" Type="http://schemas.openxmlformats.org/officeDocument/2006/relationships/slide" Target="slide60.xml"/><Relationship Id="rId11" Type="http://schemas.openxmlformats.org/officeDocument/2006/relationships/image" Target="../media/image3.png"/><Relationship Id="rId5" Type="http://schemas.openxmlformats.org/officeDocument/2006/relationships/slide" Target="slide36.xml"/><Relationship Id="rId10" Type="http://schemas.openxmlformats.org/officeDocument/2006/relationships/hyperlink" Target="https://soaportland.cupa.pdx.edu/overview/" TargetMode="External"/><Relationship Id="rId4" Type="http://schemas.openxmlformats.org/officeDocument/2006/relationships/slide" Target="slide11.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14.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hyperlink" Target="https://soaportland.cupa.pdx.edu/overview/" TargetMode="Externa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tags" Target="../tags/tag141.xml"/><Relationship Id="rId6" Type="http://schemas.openxmlformats.org/officeDocument/2006/relationships/hyperlink" Target="https://soaportland.cupa.pdx.edu/overview/" TargetMode="External"/><Relationship Id="rId5" Type="http://schemas.openxmlformats.org/officeDocument/2006/relationships/slide" Target="slide3.xml"/><Relationship Id="rId4" Type="http://schemas.openxmlformats.org/officeDocument/2006/relationships/hyperlink" Target="https://www.nabj.org/page/styleguid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5.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16.xml"/><Relationship Id="rId6" Type="http://schemas.openxmlformats.org/officeDocument/2006/relationships/slide" Target="slide11.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16.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hyperlink" Target="https://soaportland.cupa.pdx.edu/overview/"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7.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18.xml"/><Relationship Id="rId6" Type="http://schemas.openxmlformats.org/officeDocument/2006/relationships/slide" Target="slide11.xm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18.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hyperlink" Target="https://soaportland.cupa.pdx.edu/overview/"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9.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20.xml"/><Relationship Id="rId6" Type="http://schemas.openxmlformats.org/officeDocument/2006/relationships/slide" Target="slide11.xm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slide" Target="slide60.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slide" Target="slide36.xml"/><Relationship Id="rId11" Type="http://schemas.openxmlformats.org/officeDocument/2006/relationships/hyperlink" Target="https://soaportland.cupa.pdx.edu/overview/" TargetMode="External"/><Relationship Id="rId5" Type="http://schemas.openxmlformats.org/officeDocument/2006/relationships/slide" Target="slide11.xml"/><Relationship Id="rId10" Type="http://schemas.openxmlformats.org/officeDocument/2006/relationships/image" Target="../media/image2.png"/><Relationship Id="rId4" Type="http://schemas.openxmlformats.org/officeDocument/2006/relationships/hyperlink" Target="https://www.portlandoregon.gov/cbo/79177" TargetMode="External"/><Relationship Id="rId9" Type="http://schemas.openxmlformats.org/officeDocument/2006/relationships/slide" Target="slide134.xml"/></Relationships>
</file>

<file path=ppt/slides/_rels/slide2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20.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hyperlink" Target="https://soaportland.cupa.pdx.edu/overview/"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1.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slide" Target="slide11.xml"/><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22.xml"/><Relationship Id="rId7" Type="http://schemas.openxmlformats.org/officeDocument/2006/relationships/image" Target="../media/image33.png"/><Relationship Id="rId2" Type="http://schemas.openxmlformats.org/officeDocument/2006/relationships/slideLayout" Target="../slideLayouts/slideLayout20.xml"/><Relationship Id="rId1" Type="http://schemas.openxmlformats.org/officeDocument/2006/relationships/tags" Target="../tags/tag23.xml"/><Relationship Id="rId6" Type="http://schemas.openxmlformats.org/officeDocument/2006/relationships/image" Target="../media/image32.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30.png"/><Relationship Id="rId9" Type="http://schemas.openxmlformats.org/officeDocument/2006/relationships/slide" Target="slide36.xml"/></Relationships>
</file>

<file path=ppt/slides/_rels/slide2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3.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24.xml"/><Relationship Id="rId6" Type="http://schemas.openxmlformats.org/officeDocument/2006/relationships/slide" Target="slide11.xml"/><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24.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25.xml"/><Relationship Id="rId6" Type="http://schemas.openxmlformats.org/officeDocument/2006/relationships/image" Target="../media/image38.png"/><Relationship Id="rId5" Type="http://schemas.openxmlformats.org/officeDocument/2006/relationships/image" Target="../media/image37.emf"/><Relationship Id="rId10"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hyperlink" Target="https://soaportland.cupa.pdx.edu/overview/"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5.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26.xml"/><Relationship Id="rId6" Type="http://schemas.openxmlformats.org/officeDocument/2006/relationships/slide" Target="slide11.xml"/><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26.xml"/><Relationship Id="rId7" Type="http://schemas.openxmlformats.org/officeDocument/2006/relationships/image" Target="../media/image43.png"/><Relationship Id="rId2" Type="http://schemas.openxmlformats.org/officeDocument/2006/relationships/slideLayout" Target="../slideLayouts/slideLayout20.xml"/><Relationship Id="rId1" Type="http://schemas.openxmlformats.org/officeDocument/2006/relationships/tags" Target="../tags/tag27.xml"/><Relationship Id="rId6" Type="http://schemas.openxmlformats.org/officeDocument/2006/relationships/image" Target="../media/image42.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41.png"/><Relationship Id="rId9" Type="http://schemas.openxmlformats.org/officeDocument/2006/relationships/slide" Target="slide36.xml"/></Relationships>
</file>

<file path=ppt/slides/_rels/slide2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7.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28.xml"/><Relationship Id="rId6" Type="http://schemas.openxmlformats.org/officeDocument/2006/relationships/slide" Target="slide11.xm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28.xml"/><Relationship Id="rId7" Type="http://schemas.openxmlformats.org/officeDocument/2006/relationships/slide" Target="slide11.xml"/><Relationship Id="rId2" Type="http://schemas.openxmlformats.org/officeDocument/2006/relationships/slideLayout" Target="../slideLayouts/slideLayout20.xml"/><Relationship Id="rId1" Type="http://schemas.openxmlformats.org/officeDocument/2006/relationships/tags" Target="../tags/tag29.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png"/><Relationship Id="rId4" Type="http://schemas.openxmlformats.org/officeDocument/2006/relationships/image" Target="../media/image46.png"/><Relationship Id="rId9" Type="http://schemas.openxmlformats.org/officeDocument/2006/relationships/hyperlink" Target="https://soaportland.cupa.pdx.edu/overview/"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9.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30.xml"/><Relationship Id="rId6" Type="http://schemas.openxmlformats.org/officeDocument/2006/relationships/slide" Target="slide11.xml"/><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hyperlink" Target="https://soaportland.cupa.pdx.edu/overview/" TargetMode="External"/><Relationship Id="rId4" Type="http://schemas.openxmlformats.org/officeDocument/2006/relationships/slide" Target="slide140.xml"/></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30.xml"/><Relationship Id="rId7" Type="http://schemas.openxmlformats.org/officeDocument/2006/relationships/slide" Target="slide11.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3.png"/><Relationship Id="rId4" Type="http://schemas.openxmlformats.org/officeDocument/2006/relationships/image" Target="../media/image51.png"/><Relationship Id="rId9" Type="http://schemas.openxmlformats.org/officeDocument/2006/relationships/hyperlink" Target="https://soaportland.cupa.pdx.edu/overview/"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1.xml"/><Relationship Id="rId7" Type="http://schemas.openxmlformats.org/officeDocument/2006/relationships/slide" Target="slide36.xm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slide" Target="slide11.xml"/><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32.xml"/><Relationship Id="rId7" Type="http://schemas.openxmlformats.org/officeDocument/2006/relationships/slide" Target="slide11.xm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3.png"/><Relationship Id="rId4" Type="http://schemas.openxmlformats.org/officeDocument/2006/relationships/image" Target="../media/image56.png"/><Relationship Id="rId9" Type="http://schemas.openxmlformats.org/officeDocument/2006/relationships/hyperlink" Target="https://soaportland.cupa.pdx.edu/overview/"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3.xml"/><Relationship Id="rId7" Type="http://schemas.openxmlformats.org/officeDocument/2006/relationships/slide" Target="slide36.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slide" Target="slide11.xml"/><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34.xml"/><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62.png"/><Relationship Id="rId10" Type="http://schemas.openxmlformats.org/officeDocument/2006/relationships/hyperlink" Target="https://soaportland.cupa.pdx.edu/overview/" TargetMode="External"/><Relationship Id="rId4" Type="http://schemas.openxmlformats.org/officeDocument/2006/relationships/image" Target="../media/image61.png"/><Relationship Id="rId9"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5.xml"/><Relationship Id="rId7" Type="http://schemas.openxmlformats.org/officeDocument/2006/relationships/slide" Target="slide36.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slide" Target="slide11.xm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36.xml"/><Relationship Id="rId7" Type="http://schemas.openxmlformats.org/officeDocument/2006/relationships/slide" Target="slide60.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slide" Target="slide36.xml"/><Relationship Id="rId11" Type="http://schemas.openxmlformats.org/officeDocument/2006/relationships/image" Target="../media/image3.png"/><Relationship Id="rId5" Type="http://schemas.openxmlformats.org/officeDocument/2006/relationships/slide" Target="slide11.xml"/><Relationship Id="rId10" Type="http://schemas.openxmlformats.org/officeDocument/2006/relationships/hyperlink" Target="https://soaportland.cupa.pdx.edu/overview/" TargetMode="External"/><Relationship Id="rId4" Type="http://schemas.openxmlformats.org/officeDocument/2006/relationships/slide" Target="slide7.xml"/><Relationship Id="rId9" Type="http://schemas.openxmlformats.org/officeDocument/2006/relationships/slide" Target="slide134.xml"/></Relationships>
</file>

<file path=ppt/slides/_rels/slide37.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37.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38.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3.png"/><Relationship Id="rId4" Type="http://schemas.openxmlformats.org/officeDocument/2006/relationships/image" Target="../media/image66.png"/><Relationship Id="rId9" Type="http://schemas.openxmlformats.org/officeDocument/2006/relationships/hyperlink" Target="https://soaportland.cupa.pdx.edu/overview/"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8.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39.xml"/><Relationship Id="rId6" Type="http://schemas.openxmlformats.org/officeDocument/2006/relationships/slide" Target="slide36.xml"/><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39.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40.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3.png"/><Relationship Id="rId4" Type="http://schemas.openxmlformats.org/officeDocument/2006/relationships/image" Target="../media/image71.png"/><Relationship Id="rId9" Type="http://schemas.openxmlformats.org/officeDocument/2006/relationships/hyperlink" Target="https://soaportland.cupa.pdx.edu/overview/"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hyperlink" Target="https://soaportland.cupa.pdx.edu/overview/"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40.xml"/><Relationship Id="rId7" Type="http://schemas.openxmlformats.org/officeDocument/2006/relationships/image" Target="../media/image76.png"/><Relationship Id="rId2" Type="http://schemas.openxmlformats.org/officeDocument/2006/relationships/slideLayout" Target="../slideLayouts/slideLayout20.xml"/><Relationship Id="rId1" Type="http://schemas.openxmlformats.org/officeDocument/2006/relationships/tags" Target="../tags/tag41.xml"/><Relationship Id="rId6" Type="http://schemas.openxmlformats.org/officeDocument/2006/relationships/image" Target="../media/image75.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74.png"/><Relationship Id="rId9" Type="http://schemas.openxmlformats.org/officeDocument/2006/relationships/slide" Target="slide60.xml"/></Relationships>
</file>

<file path=ppt/slides/_rels/slide4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41.xml"/><Relationship Id="rId7" Type="http://schemas.openxmlformats.org/officeDocument/2006/relationships/image" Target="../media/image76.png"/><Relationship Id="rId2" Type="http://schemas.openxmlformats.org/officeDocument/2006/relationships/slideLayout" Target="../slideLayouts/slideLayout20.xml"/><Relationship Id="rId1" Type="http://schemas.openxmlformats.org/officeDocument/2006/relationships/tags" Target="../tags/tag42.xml"/><Relationship Id="rId6" Type="http://schemas.openxmlformats.org/officeDocument/2006/relationships/image" Target="../media/image75.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74.png"/><Relationship Id="rId9" Type="http://schemas.openxmlformats.org/officeDocument/2006/relationships/slide" Target="slide60.xml"/></Relationships>
</file>

<file path=ppt/slides/_rels/slide42.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2.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43.xml"/><Relationship Id="rId6" Type="http://schemas.openxmlformats.org/officeDocument/2006/relationships/slide" Target="slide36.xml"/><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43.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44.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3.png"/><Relationship Id="rId4" Type="http://schemas.openxmlformats.org/officeDocument/2006/relationships/image" Target="../media/image79.png"/><Relationship Id="rId9" Type="http://schemas.openxmlformats.org/officeDocument/2006/relationships/hyperlink" Target="https://soaportland.cupa.pdx.edu/overview/"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4.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45.xml"/><Relationship Id="rId6" Type="http://schemas.openxmlformats.org/officeDocument/2006/relationships/slide" Target="slide36.xml"/><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45.xml"/><Relationship Id="rId7" Type="http://schemas.openxmlformats.org/officeDocument/2006/relationships/image" Target="../media/image31.png"/><Relationship Id="rId2" Type="http://schemas.openxmlformats.org/officeDocument/2006/relationships/slideLayout" Target="../slideLayouts/slideLayout20.xml"/><Relationship Id="rId1" Type="http://schemas.openxmlformats.org/officeDocument/2006/relationships/tags" Target="../tags/tag46.xml"/><Relationship Id="rId6" Type="http://schemas.openxmlformats.org/officeDocument/2006/relationships/image" Target="../media/image86.png"/><Relationship Id="rId11" Type="http://schemas.openxmlformats.org/officeDocument/2006/relationships/image" Target="../media/image3.png"/><Relationship Id="rId5" Type="http://schemas.openxmlformats.org/officeDocument/2006/relationships/image" Target="../media/image85.png"/><Relationship Id="rId10" Type="http://schemas.openxmlformats.org/officeDocument/2006/relationships/hyperlink" Target="https://soaportland.cupa.pdx.edu/overview/" TargetMode="External"/><Relationship Id="rId4" Type="http://schemas.openxmlformats.org/officeDocument/2006/relationships/image" Target="../media/image84.png"/><Relationship Id="rId9" Type="http://schemas.openxmlformats.org/officeDocument/2006/relationships/slide" Target="slide60.xml"/></Relationships>
</file>

<file path=ppt/slides/_rels/slide46.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6.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47.xml"/><Relationship Id="rId6" Type="http://schemas.openxmlformats.org/officeDocument/2006/relationships/slide" Target="slide36.xml"/><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47.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48.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3.png"/><Relationship Id="rId4" Type="http://schemas.openxmlformats.org/officeDocument/2006/relationships/image" Target="../media/image89.png"/><Relationship Id="rId9" Type="http://schemas.openxmlformats.org/officeDocument/2006/relationships/hyperlink" Target="https://soaportland.cupa.pdx.edu/overview/"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8.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49.xml"/><Relationship Id="rId6" Type="http://schemas.openxmlformats.org/officeDocument/2006/relationships/slide" Target="slide36.xml"/><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49.xml"/><Relationship Id="rId7" Type="http://schemas.openxmlformats.org/officeDocument/2006/relationships/image" Target="../media/image97.png"/><Relationship Id="rId12"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tags" Target="../tags/tag50.xml"/><Relationship Id="rId6" Type="http://schemas.openxmlformats.org/officeDocument/2006/relationships/image" Target="../media/image96.png"/><Relationship Id="rId11" Type="http://schemas.openxmlformats.org/officeDocument/2006/relationships/hyperlink" Target="https://soaportland.cupa.pdx.edu/overview/" TargetMode="External"/><Relationship Id="rId5" Type="http://schemas.openxmlformats.org/officeDocument/2006/relationships/image" Target="../media/image95.png"/><Relationship Id="rId10" Type="http://schemas.openxmlformats.org/officeDocument/2006/relationships/slide" Target="slide60.xml"/><Relationship Id="rId4" Type="http://schemas.openxmlformats.org/officeDocument/2006/relationships/image" Target="../media/image94.png"/><Relationship Id="rId9" Type="http://schemas.openxmlformats.org/officeDocument/2006/relationships/slide" Target="slide3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hyperlink" Target="https://soaportland.cupa.pdx.edu/overview/" TargetMode="External"/></Relationships>
</file>

<file path=ppt/slides/_rels/slide5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50.xml"/><Relationship Id="rId7" Type="http://schemas.openxmlformats.org/officeDocument/2006/relationships/image" Target="../media/image101.png"/><Relationship Id="rId2" Type="http://schemas.openxmlformats.org/officeDocument/2006/relationships/slideLayout" Target="../slideLayouts/slideLayout20.xml"/><Relationship Id="rId1" Type="http://schemas.openxmlformats.org/officeDocument/2006/relationships/tags" Target="../tags/tag51.xml"/><Relationship Id="rId6" Type="http://schemas.openxmlformats.org/officeDocument/2006/relationships/image" Target="../media/image10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99.png"/><Relationship Id="rId9" Type="http://schemas.openxmlformats.org/officeDocument/2006/relationships/slide" Target="slide60.xml"/></Relationships>
</file>

<file path=ppt/slides/_rels/slide5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51.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52.xml"/><Relationship Id="rId6" Type="http://schemas.openxmlformats.org/officeDocument/2006/relationships/slide" Target="slide36.xml"/><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52.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53.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3.png"/><Relationship Id="rId4" Type="http://schemas.openxmlformats.org/officeDocument/2006/relationships/image" Target="../media/image104.png"/><Relationship Id="rId9" Type="http://schemas.openxmlformats.org/officeDocument/2006/relationships/hyperlink" Target="https://soaportland.cupa.pdx.edu/overview/"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53.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54.xml"/><Relationship Id="rId6" Type="http://schemas.openxmlformats.org/officeDocument/2006/relationships/slide" Target="slide36.xml"/><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54.xml"/><Relationship Id="rId7" Type="http://schemas.openxmlformats.org/officeDocument/2006/relationships/image" Target="../media/image111.png"/><Relationship Id="rId2" Type="http://schemas.openxmlformats.org/officeDocument/2006/relationships/slideLayout" Target="../slideLayouts/slideLayout20.xml"/><Relationship Id="rId1" Type="http://schemas.openxmlformats.org/officeDocument/2006/relationships/tags" Target="../tags/tag55.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110.png"/><Relationship Id="rId10" Type="http://schemas.openxmlformats.org/officeDocument/2006/relationships/hyperlink" Target="https://soaportland.cupa.pdx.edu/overview/" TargetMode="External"/><Relationship Id="rId4" Type="http://schemas.openxmlformats.org/officeDocument/2006/relationships/image" Target="../media/image109.png"/><Relationship Id="rId9" Type="http://schemas.openxmlformats.org/officeDocument/2006/relationships/slide" Target="slide60.xml"/></Relationships>
</file>

<file path=ppt/slides/_rels/slide5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55.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56.xml"/><Relationship Id="rId6" Type="http://schemas.openxmlformats.org/officeDocument/2006/relationships/slide" Target="slide36.xml"/><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56.xml"/><Relationship Id="rId7" Type="http://schemas.openxmlformats.org/officeDocument/2006/relationships/slide" Target="slide36.xml"/><Relationship Id="rId2" Type="http://schemas.openxmlformats.org/officeDocument/2006/relationships/slideLayout" Target="../slideLayouts/slideLayout20.xml"/><Relationship Id="rId1" Type="http://schemas.openxmlformats.org/officeDocument/2006/relationships/tags" Target="../tags/tag57.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3.png"/><Relationship Id="rId4" Type="http://schemas.openxmlformats.org/officeDocument/2006/relationships/image" Target="../media/image114.png"/><Relationship Id="rId9" Type="http://schemas.openxmlformats.org/officeDocument/2006/relationships/hyperlink" Target="https://soaportland.cupa.pdx.edu/overview/"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57.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58.xml"/><Relationship Id="rId6" Type="http://schemas.openxmlformats.org/officeDocument/2006/relationships/slide" Target="slide36.xml"/><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notesSlide" Target="../notesSlides/notesSlide58.xml"/><Relationship Id="rId7" Type="http://schemas.openxmlformats.org/officeDocument/2006/relationships/image" Target="../media/image31.png"/><Relationship Id="rId2" Type="http://schemas.openxmlformats.org/officeDocument/2006/relationships/slideLayout" Target="../slideLayouts/slideLayout20.xml"/><Relationship Id="rId1" Type="http://schemas.openxmlformats.org/officeDocument/2006/relationships/tags" Target="../tags/tag59.xml"/><Relationship Id="rId6" Type="http://schemas.openxmlformats.org/officeDocument/2006/relationships/image" Target="../media/image121.png"/><Relationship Id="rId11" Type="http://schemas.openxmlformats.org/officeDocument/2006/relationships/image" Target="../media/image3.png"/><Relationship Id="rId5" Type="http://schemas.openxmlformats.org/officeDocument/2006/relationships/image" Target="../media/image120.png"/><Relationship Id="rId10" Type="http://schemas.openxmlformats.org/officeDocument/2006/relationships/hyperlink" Target="https://soaportland.cupa.pdx.edu/overview/" TargetMode="External"/><Relationship Id="rId4" Type="http://schemas.openxmlformats.org/officeDocument/2006/relationships/image" Target="../media/image119.png"/><Relationship Id="rId9" Type="http://schemas.openxmlformats.org/officeDocument/2006/relationships/slide" Target="slide60.xml"/></Relationships>
</file>

<file path=ppt/slides/_rels/slide5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59.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60.xml"/><Relationship Id="rId6" Type="http://schemas.openxmlformats.org/officeDocument/2006/relationships/slide" Target="slide36.xml"/><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hyperlink" Target="https://soaportland.cupa.pdx.edu/overview/" TargetMode="External"/><Relationship Id="rId4" Type="http://schemas.openxmlformats.org/officeDocument/2006/relationships/slide" Target="slide11.xml"/></Relationships>
</file>

<file path=ppt/slides/_rels/slide6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60.xml"/><Relationship Id="rId7" Type="http://schemas.openxmlformats.org/officeDocument/2006/relationships/slide" Target="slide6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slide" Target="slide36.xml"/><Relationship Id="rId11" Type="http://schemas.openxmlformats.org/officeDocument/2006/relationships/image" Target="../media/image3.png"/><Relationship Id="rId5" Type="http://schemas.openxmlformats.org/officeDocument/2006/relationships/slide" Target="slide11.xml"/><Relationship Id="rId10" Type="http://schemas.openxmlformats.org/officeDocument/2006/relationships/hyperlink" Target="https://soaportland.cupa.pdx.edu/overview/" TargetMode="External"/><Relationship Id="rId4" Type="http://schemas.openxmlformats.org/officeDocument/2006/relationships/slide" Target="slide8.xml"/><Relationship Id="rId9" Type="http://schemas.openxmlformats.org/officeDocument/2006/relationships/slide" Target="slide134.xml"/></Relationships>
</file>

<file path=ppt/slides/_rels/slide61.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61.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62.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3.png"/><Relationship Id="rId4" Type="http://schemas.openxmlformats.org/officeDocument/2006/relationships/image" Target="../media/image124.png"/><Relationship Id="rId9" Type="http://schemas.openxmlformats.org/officeDocument/2006/relationships/hyperlink" Target="https://soaportland.cupa.pdx.edu/overview/"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6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63.xml"/><Relationship Id="rId6" Type="http://schemas.openxmlformats.org/officeDocument/2006/relationships/slide" Target="slide60.xml"/><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63.xml"/><Relationship Id="rId7" Type="http://schemas.openxmlformats.org/officeDocument/2006/relationships/image" Target="../media/image131.png"/><Relationship Id="rId2" Type="http://schemas.openxmlformats.org/officeDocument/2006/relationships/slideLayout" Target="../slideLayouts/slideLayout20.xml"/><Relationship Id="rId1" Type="http://schemas.openxmlformats.org/officeDocument/2006/relationships/tags" Target="../tags/tag64.xml"/><Relationship Id="rId6" Type="http://schemas.openxmlformats.org/officeDocument/2006/relationships/image" Target="../media/image13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129.png"/><Relationship Id="rId9" Type="http://schemas.openxmlformats.org/officeDocument/2006/relationships/slide" Target="slide85.xml"/></Relationships>
</file>

<file path=ppt/slides/_rels/slide6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64.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65.xml"/><Relationship Id="rId6" Type="http://schemas.openxmlformats.org/officeDocument/2006/relationships/slide" Target="slide60.xml"/><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65.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66.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3.png"/><Relationship Id="rId4" Type="http://schemas.openxmlformats.org/officeDocument/2006/relationships/image" Target="../media/image134.png"/><Relationship Id="rId9" Type="http://schemas.openxmlformats.org/officeDocument/2006/relationships/hyperlink" Target="https://soaportland.cupa.pdx.edu/overview/"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66.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67.xml"/><Relationship Id="rId6" Type="http://schemas.openxmlformats.org/officeDocument/2006/relationships/slide" Target="slide60.xml"/><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67.xml"/><Relationship Id="rId7" Type="http://schemas.openxmlformats.org/officeDocument/2006/relationships/image" Target="../media/image141.png"/><Relationship Id="rId2" Type="http://schemas.openxmlformats.org/officeDocument/2006/relationships/slideLayout" Target="../slideLayouts/slideLayout20.xml"/><Relationship Id="rId1" Type="http://schemas.openxmlformats.org/officeDocument/2006/relationships/tags" Target="../tags/tag68.xml"/><Relationship Id="rId6" Type="http://schemas.openxmlformats.org/officeDocument/2006/relationships/image" Target="../media/image14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139.png"/><Relationship Id="rId9" Type="http://schemas.openxmlformats.org/officeDocument/2006/relationships/slide" Target="slide85.xml"/></Relationships>
</file>

<file path=ppt/slides/_rels/slide6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68.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69.xml"/><Relationship Id="rId6" Type="http://schemas.openxmlformats.org/officeDocument/2006/relationships/slide" Target="slide60.xml"/><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3.png"/></Relationships>
</file>

<file path=ppt/slides/_rels/slide69.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69.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70.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3.png"/><Relationship Id="rId4" Type="http://schemas.openxmlformats.org/officeDocument/2006/relationships/image" Target="../media/image144.png"/><Relationship Id="rId9" Type="http://schemas.openxmlformats.org/officeDocument/2006/relationships/hyperlink" Target="https://soaportland.cupa.pdx.edu/overview/"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hyperlink" Target="https://soaportland.cupa.pdx.edu/overview/" TargetMode="External"/><Relationship Id="rId4" Type="http://schemas.openxmlformats.org/officeDocument/2006/relationships/slide" Target="slide36.xml"/></Relationships>
</file>

<file path=ppt/slides/_rels/slide70.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0.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71.xml"/><Relationship Id="rId6" Type="http://schemas.openxmlformats.org/officeDocument/2006/relationships/slide" Target="slide60.xml"/><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71.xml"/><Relationship Id="rId7" Type="http://schemas.openxmlformats.org/officeDocument/2006/relationships/image" Target="../media/image151.png"/><Relationship Id="rId2" Type="http://schemas.openxmlformats.org/officeDocument/2006/relationships/slideLayout" Target="../slideLayouts/slideLayout20.xml"/><Relationship Id="rId1" Type="http://schemas.openxmlformats.org/officeDocument/2006/relationships/tags" Target="../tags/tag72.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150.png"/><Relationship Id="rId10" Type="http://schemas.openxmlformats.org/officeDocument/2006/relationships/hyperlink" Target="https://soaportland.cupa.pdx.edu/overview/" TargetMode="External"/><Relationship Id="rId4" Type="http://schemas.openxmlformats.org/officeDocument/2006/relationships/image" Target="../media/image149.png"/><Relationship Id="rId9" Type="http://schemas.openxmlformats.org/officeDocument/2006/relationships/slide" Target="slide85.xml"/></Relationships>
</file>

<file path=ppt/slides/_rels/slide72.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73.xml"/><Relationship Id="rId6" Type="http://schemas.openxmlformats.org/officeDocument/2006/relationships/slide" Target="slide60.xml"/><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73.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74.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3.png"/><Relationship Id="rId4" Type="http://schemas.openxmlformats.org/officeDocument/2006/relationships/image" Target="../media/image154.png"/><Relationship Id="rId9" Type="http://schemas.openxmlformats.org/officeDocument/2006/relationships/hyperlink" Target="https://soaportland.cupa.pdx.edu/overview/"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4.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75.xml"/><Relationship Id="rId6" Type="http://schemas.openxmlformats.org/officeDocument/2006/relationships/slide" Target="slide60.xml"/><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75.xml"/><Relationship Id="rId7" Type="http://schemas.openxmlformats.org/officeDocument/2006/relationships/image" Target="../media/image161.png"/><Relationship Id="rId2" Type="http://schemas.openxmlformats.org/officeDocument/2006/relationships/slideLayout" Target="../slideLayouts/slideLayout20.xml"/><Relationship Id="rId1" Type="http://schemas.openxmlformats.org/officeDocument/2006/relationships/tags" Target="../tags/tag76.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160.png"/><Relationship Id="rId10" Type="http://schemas.openxmlformats.org/officeDocument/2006/relationships/hyperlink" Target="https://soaportland.cupa.pdx.edu/overview/" TargetMode="External"/><Relationship Id="rId4" Type="http://schemas.openxmlformats.org/officeDocument/2006/relationships/image" Target="../media/image159.png"/><Relationship Id="rId9" Type="http://schemas.openxmlformats.org/officeDocument/2006/relationships/slide" Target="slide85.xml"/></Relationships>
</file>

<file path=ppt/slides/_rels/slide76.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6.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77.xml"/><Relationship Id="rId6" Type="http://schemas.openxmlformats.org/officeDocument/2006/relationships/slide" Target="slide60.xml"/><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3.png"/></Relationships>
</file>

<file path=ppt/slides/_rels/slide77.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77.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78.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3.png"/><Relationship Id="rId4" Type="http://schemas.openxmlformats.org/officeDocument/2006/relationships/image" Target="../media/image164.png"/><Relationship Id="rId9" Type="http://schemas.openxmlformats.org/officeDocument/2006/relationships/hyperlink" Target="https://soaportland.cupa.pdx.edu/overview/"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8.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79.xml"/><Relationship Id="rId6" Type="http://schemas.openxmlformats.org/officeDocument/2006/relationships/slide" Target="slide60.xml"/><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3.png"/></Relationships>
</file>

<file path=ppt/slides/_rels/slide79.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79.xml"/><Relationship Id="rId7" Type="http://schemas.openxmlformats.org/officeDocument/2006/relationships/image" Target="../media/image171.png"/><Relationship Id="rId2" Type="http://schemas.openxmlformats.org/officeDocument/2006/relationships/slideLayout" Target="../slideLayouts/slideLayout20.xml"/><Relationship Id="rId1" Type="http://schemas.openxmlformats.org/officeDocument/2006/relationships/tags" Target="../tags/tag80.xml"/><Relationship Id="rId6" Type="http://schemas.openxmlformats.org/officeDocument/2006/relationships/image" Target="../media/image17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169.png"/><Relationship Id="rId9" Type="http://schemas.openxmlformats.org/officeDocument/2006/relationships/slide" Target="slide8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hyperlink" Target="https://soaportland.cupa.pdx.edu/overview/" TargetMode="External"/><Relationship Id="rId4" Type="http://schemas.openxmlformats.org/officeDocument/2006/relationships/slide" Target="slide60.xml"/></Relationships>
</file>

<file path=ppt/slides/_rels/slide80.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0.xml"/><Relationship Id="rId7" Type="http://schemas.openxmlformats.org/officeDocument/2006/relationships/slide" Target="slide85.xml"/><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slide" Target="slide60.xml"/><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3.png"/></Relationships>
</file>

<file path=ppt/slides/_rels/slide81.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81.xml"/><Relationship Id="rId7" Type="http://schemas.openxmlformats.org/officeDocument/2006/relationships/slide" Target="slide60.xml"/><Relationship Id="rId2" Type="http://schemas.openxmlformats.org/officeDocument/2006/relationships/slideLayout" Target="../slideLayouts/slideLayout20.xml"/><Relationship Id="rId1" Type="http://schemas.openxmlformats.org/officeDocument/2006/relationships/tags" Target="../tags/tag82.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3.png"/><Relationship Id="rId4" Type="http://schemas.openxmlformats.org/officeDocument/2006/relationships/image" Target="../media/image174.png"/><Relationship Id="rId9" Type="http://schemas.openxmlformats.org/officeDocument/2006/relationships/hyperlink" Target="https://soaportland.cupa.pdx.edu/overview/"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83.xml"/><Relationship Id="rId6" Type="http://schemas.openxmlformats.org/officeDocument/2006/relationships/slide" Target="slide60.xml"/><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notesSlide" Target="../notesSlides/notesSlide83.xml"/><Relationship Id="rId7" Type="http://schemas.openxmlformats.org/officeDocument/2006/relationships/image" Target="../media/image181.png"/><Relationship Id="rId2" Type="http://schemas.openxmlformats.org/officeDocument/2006/relationships/slideLayout" Target="../slideLayouts/slideLayout20.xml"/><Relationship Id="rId1" Type="http://schemas.openxmlformats.org/officeDocument/2006/relationships/tags" Target="../tags/tag84.xml"/><Relationship Id="rId6" Type="http://schemas.openxmlformats.org/officeDocument/2006/relationships/image" Target="../media/image180.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hyperlink" Target="https://soaportland.cupa.pdx.edu/overview/" TargetMode="External"/><Relationship Id="rId4" Type="http://schemas.openxmlformats.org/officeDocument/2006/relationships/image" Target="../media/image179.png"/><Relationship Id="rId9" Type="http://schemas.openxmlformats.org/officeDocument/2006/relationships/slide" Target="slide85.xml"/></Relationships>
</file>

<file path=ppt/slides/_rels/slide8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4.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85.xml"/><Relationship Id="rId6" Type="http://schemas.openxmlformats.org/officeDocument/2006/relationships/slide" Target="slide60.xml"/><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3.png"/></Relationships>
</file>

<file path=ppt/slides/_rels/slide8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85.xml"/><Relationship Id="rId7" Type="http://schemas.openxmlformats.org/officeDocument/2006/relationships/slide" Target="slide60.xml"/><Relationship Id="rId2" Type="http://schemas.openxmlformats.org/officeDocument/2006/relationships/slideLayout" Target="../slideLayouts/slideLayout21.xml"/><Relationship Id="rId1" Type="http://schemas.openxmlformats.org/officeDocument/2006/relationships/tags" Target="../tags/tag86.xml"/><Relationship Id="rId6" Type="http://schemas.openxmlformats.org/officeDocument/2006/relationships/slide" Target="slide36.xml"/><Relationship Id="rId11" Type="http://schemas.openxmlformats.org/officeDocument/2006/relationships/image" Target="../media/image3.png"/><Relationship Id="rId5" Type="http://schemas.openxmlformats.org/officeDocument/2006/relationships/slide" Target="slide11.xml"/><Relationship Id="rId10" Type="http://schemas.openxmlformats.org/officeDocument/2006/relationships/hyperlink" Target="https://soaportland.cupa.pdx.edu/overview/" TargetMode="External"/><Relationship Id="rId4" Type="http://schemas.openxmlformats.org/officeDocument/2006/relationships/slide" Target="slide9.xml"/><Relationship Id="rId9" Type="http://schemas.openxmlformats.org/officeDocument/2006/relationships/slide" Target="slide134.xml"/></Relationships>
</file>

<file path=ppt/slides/_rels/slide86.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86.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87.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3.png"/><Relationship Id="rId4" Type="http://schemas.openxmlformats.org/officeDocument/2006/relationships/image" Target="../media/image184.png"/><Relationship Id="rId9" Type="http://schemas.openxmlformats.org/officeDocument/2006/relationships/hyperlink" Target="https://soaportland.cupa.pdx.edu/overview/"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7.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88.xml"/><Relationship Id="rId6" Type="http://schemas.openxmlformats.org/officeDocument/2006/relationships/slide" Target="slide85.xml"/><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3.png"/></Relationships>
</file>

<file path=ppt/slides/_rels/slide88.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88.xml"/><Relationship Id="rId7" Type="http://schemas.openxmlformats.org/officeDocument/2006/relationships/image" Target="../media/image191.png"/><Relationship Id="rId2" Type="http://schemas.openxmlformats.org/officeDocument/2006/relationships/slideLayout" Target="../slideLayouts/slideLayout20.xml"/><Relationship Id="rId1" Type="http://schemas.openxmlformats.org/officeDocument/2006/relationships/tags" Target="../tags/tag89.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190.png"/><Relationship Id="rId10" Type="http://schemas.openxmlformats.org/officeDocument/2006/relationships/hyperlink" Target="https://soaportland.cupa.pdx.edu/overview/" TargetMode="External"/><Relationship Id="rId4" Type="http://schemas.openxmlformats.org/officeDocument/2006/relationships/image" Target="../media/image189.png"/><Relationship Id="rId9" Type="http://schemas.openxmlformats.org/officeDocument/2006/relationships/slide" Target="slide134.xml"/></Relationships>
</file>

<file path=ppt/slides/_rels/slide8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9.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90.xml"/><Relationship Id="rId6" Type="http://schemas.openxmlformats.org/officeDocument/2006/relationships/slide" Target="slide85.xml"/><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hyperlink" Target="https://soaportland.cupa.pdx.edu/overview/" TargetMode="External"/><Relationship Id="rId4" Type="http://schemas.openxmlformats.org/officeDocument/2006/relationships/slide" Target="slide85.xml"/></Relationships>
</file>

<file path=ppt/slides/_rels/slide90.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90.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91.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3.png"/><Relationship Id="rId4" Type="http://schemas.openxmlformats.org/officeDocument/2006/relationships/image" Target="../media/image194.png"/><Relationship Id="rId9" Type="http://schemas.openxmlformats.org/officeDocument/2006/relationships/hyperlink" Target="https://soaportland.cupa.pdx.edu/overview/"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1.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92.xml"/><Relationship Id="rId6" Type="http://schemas.openxmlformats.org/officeDocument/2006/relationships/slide" Target="slide85.xml"/><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3.png"/></Relationships>
</file>

<file path=ppt/slides/_rels/slide92.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92.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93.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3.png"/><Relationship Id="rId4" Type="http://schemas.openxmlformats.org/officeDocument/2006/relationships/image" Target="../media/image199.png"/><Relationship Id="rId9" Type="http://schemas.openxmlformats.org/officeDocument/2006/relationships/hyperlink" Target="https://soaportland.cupa.pdx.edu/overview/"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3.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94.xml"/><Relationship Id="rId6" Type="http://schemas.openxmlformats.org/officeDocument/2006/relationships/slide" Target="slide85.xml"/><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3.png"/></Relationships>
</file>

<file path=ppt/slides/_rels/slide94.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94.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95.xml"/><Relationship Id="rId6" Type="http://schemas.openxmlformats.org/officeDocument/2006/relationships/image" Target="../media/image206.png"/><Relationship Id="rId5" Type="http://schemas.openxmlformats.org/officeDocument/2006/relationships/image" Target="../media/image205.png"/><Relationship Id="rId10" Type="http://schemas.openxmlformats.org/officeDocument/2006/relationships/image" Target="../media/image3.png"/><Relationship Id="rId4" Type="http://schemas.openxmlformats.org/officeDocument/2006/relationships/image" Target="../media/image204.png"/><Relationship Id="rId9" Type="http://schemas.openxmlformats.org/officeDocument/2006/relationships/hyperlink" Target="https://soaportland.cupa.pdx.edu/overview/"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5.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96.xml"/><Relationship Id="rId6" Type="http://schemas.openxmlformats.org/officeDocument/2006/relationships/slide" Target="slide85.xml"/><Relationship Id="rId5" Type="http://schemas.openxmlformats.org/officeDocument/2006/relationships/image" Target="../media/image208.png"/><Relationship Id="rId4" Type="http://schemas.openxmlformats.org/officeDocument/2006/relationships/image" Target="../media/image207.png"/><Relationship Id="rId9" Type="http://schemas.openxmlformats.org/officeDocument/2006/relationships/image" Target="../media/image3.png"/></Relationships>
</file>

<file path=ppt/slides/_rels/slide96.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96.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97.xml"/><Relationship Id="rId6" Type="http://schemas.openxmlformats.org/officeDocument/2006/relationships/image" Target="../media/image211.png"/><Relationship Id="rId5" Type="http://schemas.openxmlformats.org/officeDocument/2006/relationships/image" Target="../media/image210.png"/><Relationship Id="rId10" Type="http://schemas.openxmlformats.org/officeDocument/2006/relationships/image" Target="../media/image3.png"/><Relationship Id="rId4" Type="http://schemas.openxmlformats.org/officeDocument/2006/relationships/image" Target="../media/image209.png"/><Relationship Id="rId9" Type="http://schemas.openxmlformats.org/officeDocument/2006/relationships/hyperlink" Target="https://soaportland.cupa.pdx.edu/overview/"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7.xml"/><Relationship Id="rId7" Type="http://schemas.openxmlformats.org/officeDocument/2006/relationships/slide" Target="slide134.xml"/><Relationship Id="rId2" Type="http://schemas.openxmlformats.org/officeDocument/2006/relationships/slideLayout" Target="../slideLayouts/slideLayout3.xml"/><Relationship Id="rId1" Type="http://schemas.openxmlformats.org/officeDocument/2006/relationships/tags" Target="../tags/tag98.xml"/><Relationship Id="rId6" Type="http://schemas.openxmlformats.org/officeDocument/2006/relationships/slide" Target="slide85.xml"/><Relationship Id="rId5" Type="http://schemas.openxmlformats.org/officeDocument/2006/relationships/image" Target="../media/image213.png"/><Relationship Id="rId4" Type="http://schemas.openxmlformats.org/officeDocument/2006/relationships/image" Target="../media/image212.png"/><Relationship Id="rId9" Type="http://schemas.openxmlformats.org/officeDocument/2006/relationships/image" Target="../media/image3.png"/></Relationships>
</file>

<file path=ppt/slides/_rels/slide98.xml.rels><?xml version="1.0" encoding="UTF-8" standalone="yes"?>
<Relationships xmlns="http://schemas.openxmlformats.org/package/2006/relationships"><Relationship Id="rId8" Type="http://schemas.openxmlformats.org/officeDocument/2006/relationships/slide" Target="slide134.xml"/><Relationship Id="rId3" Type="http://schemas.openxmlformats.org/officeDocument/2006/relationships/notesSlide" Target="../notesSlides/notesSlide98.xml"/><Relationship Id="rId7" Type="http://schemas.openxmlformats.org/officeDocument/2006/relationships/slide" Target="slide85.xml"/><Relationship Id="rId2" Type="http://schemas.openxmlformats.org/officeDocument/2006/relationships/slideLayout" Target="../slideLayouts/slideLayout20.xml"/><Relationship Id="rId1" Type="http://schemas.openxmlformats.org/officeDocument/2006/relationships/tags" Target="../tags/tag99.xml"/><Relationship Id="rId6" Type="http://schemas.openxmlformats.org/officeDocument/2006/relationships/image" Target="../media/image216.png"/><Relationship Id="rId5" Type="http://schemas.openxmlformats.org/officeDocument/2006/relationships/image" Target="../media/image215.png"/><Relationship Id="rId10" Type="http://schemas.openxmlformats.org/officeDocument/2006/relationships/image" Target="../media/image3.png"/><Relationship Id="rId4" Type="http://schemas.openxmlformats.org/officeDocument/2006/relationships/image" Target="../media/image214.png"/><Relationship Id="rId9" Type="http://schemas.openxmlformats.org/officeDocument/2006/relationships/hyperlink" Target="https://soaportland.cupa.pdx.edu/overview/"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9.xml"/><Relationship Id="rId7" Type="http://schemas.openxmlformats.org/officeDocument/2006/relationships/slide" Target="slide134.xml"/><Relationship Id="rId2" Type="http://schemas.openxmlformats.org/officeDocument/2006/relationships/slideLayout" Target="../slideLayouts/slideLayout20.xml"/><Relationship Id="rId1" Type="http://schemas.openxmlformats.org/officeDocument/2006/relationships/tags" Target="../tags/tag100.xml"/><Relationship Id="rId6" Type="http://schemas.openxmlformats.org/officeDocument/2006/relationships/slide" Target="slide85.xml"/><Relationship Id="rId5" Type="http://schemas.openxmlformats.org/officeDocument/2006/relationships/image" Target="../media/image218.png"/><Relationship Id="rId4" Type="http://schemas.openxmlformats.org/officeDocument/2006/relationships/image" Target="../media/image21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F19C8B-B1A5-46DB-BE11-282DF01EF47D}"/>
              </a:ext>
            </a:extLst>
          </p:cNvPr>
          <p:cNvSpPr>
            <a:spLocks noGrp="1"/>
          </p:cNvSpPr>
          <p:nvPr>
            <p:ph type="subTitle" idx="1"/>
          </p:nvPr>
        </p:nvSpPr>
        <p:spPr>
          <a:xfrm>
            <a:off x="2328911" y="3899125"/>
            <a:ext cx="7534178" cy="631803"/>
          </a:xfrm>
        </p:spPr>
        <p:txBody>
          <a:bodyPr>
            <a:normAutofit/>
          </a:bodyPr>
          <a:lstStyle/>
          <a:p>
            <a:r>
              <a:rPr lang="en-US" sz="2800" dirty="0"/>
              <a:t>Findings from the City’s 2019 Survey of Residents</a:t>
            </a:r>
          </a:p>
        </p:txBody>
      </p:sp>
      <p:sp>
        <p:nvSpPr>
          <p:cNvPr id="4" name="Title 1">
            <a:extLst>
              <a:ext uri="{FF2B5EF4-FFF2-40B4-BE49-F238E27FC236}">
                <a16:creationId xmlns:a16="http://schemas.microsoft.com/office/drawing/2014/main" id="{782C5C5E-3C40-483E-8E60-D43C6D9BAEAF}"/>
              </a:ext>
            </a:extLst>
          </p:cNvPr>
          <p:cNvSpPr txBox="1">
            <a:spLocks/>
          </p:cNvSpPr>
          <p:nvPr/>
        </p:nvSpPr>
        <p:spPr>
          <a:xfrm>
            <a:off x="2167467" y="1765979"/>
            <a:ext cx="7857066" cy="6635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b="1" kern="1200">
                <a:solidFill>
                  <a:schemeClr val="accent5">
                    <a:lumMod val="75000"/>
                  </a:schemeClr>
                </a:solidFill>
                <a:latin typeface="+mj-lt"/>
                <a:ea typeface="+mj-ea"/>
                <a:cs typeface="+mj-cs"/>
              </a:defRPr>
            </a:lvl1pPr>
          </a:lstStyle>
          <a:p>
            <a:r>
              <a:rPr lang="en-US" dirty="0">
                <a:latin typeface="+mn-lt"/>
              </a:rPr>
              <a:t>The State of Aging in Portland</a:t>
            </a:r>
          </a:p>
        </p:txBody>
      </p:sp>
      <p:sp>
        <p:nvSpPr>
          <p:cNvPr id="5" name="Rectangle 4">
            <a:extLst>
              <a:ext uri="{FF2B5EF4-FFF2-40B4-BE49-F238E27FC236}">
                <a16:creationId xmlns:a16="http://schemas.microsoft.com/office/drawing/2014/main" id="{4C042D83-134E-4A58-9F1B-6F0ADFA66DEC}"/>
              </a:ext>
            </a:extLst>
          </p:cNvPr>
          <p:cNvSpPr/>
          <p:nvPr/>
        </p:nvSpPr>
        <p:spPr>
          <a:xfrm>
            <a:off x="2058741" y="2891587"/>
            <a:ext cx="7793865" cy="707886"/>
          </a:xfrm>
          <a:prstGeom prst="rect">
            <a:avLst/>
          </a:prstGeom>
        </p:spPr>
        <p:txBody>
          <a:bodyPr wrap="none">
            <a:spAutoFit/>
          </a:bodyPr>
          <a:lstStyle/>
          <a:p>
            <a:pPr algn="ctr"/>
            <a:r>
              <a:rPr lang="en-US" sz="4000" dirty="0">
                <a:solidFill>
                  <a:srgbClr val="714B25"/>
                </a:solidFill>
                <a:latin typeface="Calibri" panose="020F0502020204030204" pitchFamily="34" charset="0"/>
              </a:rPr>
              <a:t>Part 5 - Livability in Portland by Age</a:t>
            </a:r>
          </a:p>
        </p:txBody>
      </p:sp>
      <p:pic>
        <p:nvPicPr>
          <p:cNvPr id="8" name="Picture 7">
            <a:extLst>
              <a:ext uri="{FF2B5EF4-FFF2-40B4-BE49-F238E27FC236}">
                <a16:creationId xmlns:a16="http://schemas.microsoft.com/office/drawing/2014/main" id="{8881B057-E519-4E6C-A7B0-90FB9417B938}"/>
              </a:ext>
            </a:extLst>
          </p:cNvPr>
          <p:cNvPicPr>
            <a:picLocks noChangeAspect="1"/>
          </p:cNvPicPr>
          <p:nvPr/>
        </p:nvPicPr>
        <p:blipFill>
          <a:blip r:embed="rId4"/>
          <a:stretch>
            <a:fillRect/>
          </a:stretch>
        </p:blipFill>
        <p:spPr>
          <a:xfrm>
            <a:off x="8982045" y="6000553"/>
            <a:ext cx="3009671" cy="713869"/>
          </a:xfrm>
          <a:prstGeom prst="rect">
            <a:avLst/>
          </a:prstGeom>
        </p:spPr>
      </p:pic>
    </p:spTree>
    <p:custDataLst>
      <p:tags r:id="rId1"/>
    </p:custDataLst>
    <p:extLst>
      <p:ext uri="{BB962C8B-B14F-4D97-AF65-F5344CB8AC3E}">
        <p14:creationId xmlns:p14="http://schemas.microsoft.com/office/powerpoint/2010/main" val="89347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0273-5925-487A-98EA-8DB10CC2F56A}"/>
              </a:ext>
            </a:extLst>
          </p:cNvPr>
          <p:cNvSpPr>
            <a:spLocks noGrp="1"/>
          </p:cNvSpPr>
          <p:nvPr>
            <p:ph type="title"/>
          </p:nvPr>
        </p:nvSpPr>
        <p:spPr>
          <a:xfrm>
            <a:off x="357051" y="88330"/>
            <a:ext cx="9139374" cy="870857"/>
          </a:xfrm>
        </p:spPr>
        <p:txBody>
          <a:bodyPr/>
          <a:lstStyle/>
          <a:p>
            <a:r>
              <a:rPr lang="en-US" sz="3600" dirty="0"/>
              <a:t>Summary of Key Findings – Disaster Preparedness</a:t>
            </a:r>
            <a:endParaRPr lang="en-US" sz="3600" dirty="0">
              <a:highlight>
                <a:srgbClr val="FFFF00"/>
              </a:highlight>
            </a:endParaRPr>
          </a:p>
        </p:txBody>
      </p:sp>
      <p:sp>
        <p:nvSpPr>
          <p:cNvPr id="4" name="TextBox 3">
            <a:extLst>
              <a:ext uri="{FF2B5EF4-FFF2-40B4-BE49-F238E27FC236}">
                <a16:creationId xmlns:a16="http://schemas.microsoft.com/office/drawing/2014/main" id="{F6F8E5D4-20C1-4D61-BF07-162D86F02308}"/>
              </a:ext>
            </a:extLst>
          </p:cNvPr>
          <p:cNvSpPr txBox="1"/>
          <p:nvPr/>
        </p:nvSpPr>
        <p:spPr>
          <a:xfrm>
            <a:off x="1990166" y="1805478"/>
            <a:ext cx="7225552" cy="2222147"/>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Most respondents did not feel prepared for a natural disaster, such as an earthquake. </a:t>
            </a:r>
          </a:p>
          <a:p>
            <a:pPr marL="742950" lvl="1" indent="-285750">
              <a:lnSpc>
                <a:spcPct val="90000"/>
              </a:lnSpc>
              <a:spcBef>
                <a:spcPts val="1000"/>
              </a:spcBef>
              <a:buFont typeface="Arial" panose="020B0604020202020204" pitchFamily="34" charset="0"/>
              <a:buChar char="•"/>
            </a:pPr>
            <a:r>
              <a:rPr lang="en-US" dirty="0">
                <a:solidFill>
                  <a:srgbClr val="714B25"/>
                </a:solidFill>
              </a:rPr>
              <a:t>Well under half of respondents in any age group, and fewer than 20% of those age 20-29, said they felt prepared. </a:t>
            </a:r>
          </a:p>
          <a:p>
            <a:pPr marL="742950" lvl="1" indent="-285750">
              <a:lnSpc>
                <a:spcPct val="90000"/>
              </a:lnSpc>
              <a:spcBef>
                <a:spcPts val="1000"/>
              </a:spcBef>
              <a:buFont typeface="Arial" panose="020B0604020202020204" pitchFamily="34" charset="0"/>
              <a:buChar char="•"/>
            </a:pPr>
            <a:r>
              <a:rPr lang="en-US" dirty="0">
                <a:solidFill>
                  <a:srgbClr val="714B25"/>
                </a:solidFill>
              </a:rPr>
              <a:t>Older respondents reported more preparedness than younger respondents.</a:t>
            </a:r>
          </a:p>
          <a:p>
            <a:pPr marL="285750" indent="-285750">
              <a:lnSpc>
                <a:spcPct val="90000"/>
              </a:lnSpc>
              <a:spcBef>
                <a:spcPts val="1000"/>
              </a:spcBef>
              <a:buFont typeface="Arial" panose="020B0604020202020204" pitchFamily="34" charset="0"/>
              <a:buChar char="•"/>
            </a:pPr>
            <a:r>
              <a:rPr lang="en-US" dirty="0">
                <a:solidFill>
                  <a:srgbClr val="714B25"/>
                </a:solidFill>
                <a:hlinkClick r:id="rId4" action="ppaction://hlinksldjump"/>
              </a:rPr>
              <a:t>Go to Disaster Preparedness section  </a:t>
            </a:r>
            <a:endParaRPr lang="en-US" dirty="0">
              <a:solidFill>
                <a:srgbClr val="714B25"/>
              </a:solidFill>
            </a:endParaRPr>
          </a:p>
        </p:txBody>
      </p:sp>
      <p:sp>
        <p:nvSpPr>
          <p:cNvPr id="5" name="TextBox 4">
            <a:extLst>
              <a:ext uri="{FF2B5EF4-FFF2-40B4-BE49-F238E27FC236}">
                <a16:creationId xmlns:a16="http://schemas.microsoft.com/office/drawing/2014/main" id="{5CC001CF-39F4-41BA-A551-D69108A959C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10</a:t>
            </a:r>
          </a:p>
        </p:txBody>
      </p:sp>
      <p:pic>
        <p:nvPicPr>
          <p:cNvPr id="6" name="Picture 5">
            <a:hlinkClick r:id="rId5"/>
            <a:extLst>
              <a:ext uri="{FF2B5EF4-FFF2-40B4-BE49-F238E27FC236}">
                <a16:creationId xmlns:a16="http://schemas.microsoft.com/office/drawing/2014/main" id="{52741F83-295A-4CDD-8AAA-B729FA2838B5}"/>
              </a:ext>
            </a:extLst>
          </p:cNvPr>
          <p:cNvPicPr>
            <a:picLocks noChangeAspect="1"/>
          </p:cNvPicPr>
          <p:nvPr/>
        </p:nvPicPr>
        <p:blipFill>
          <a:blip r:embed="rId6"/>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221030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C47DD5-AB2D-45CA-9D31-57B6797629FF}"/>
              </a:ext>
            </a:extLst>
          </p:cNvPr>
          <p:cNvSpPr>
            <a:spLocks noGrp="1"/>
          </p:cNvSpPr>
          <p:nvPr>
            <p:ph idx="1"/>
          </p:nvPr>
        </p:nvSpPr>
        <p:spPr>
          <a:xfrm>
            <a:off x="879773" y="1632338"/>
            <a:ext cx="10560424" cy="1261480"/>
          </a:xfrm>
        </p:spPr>
        <p:txBody>
          <a:bodyPr>
            <a:normAutofit/>
          </a:bodyPr>
          <a:lstStyle/>
          <a:p>
            <a:r>
              <a:rPr lang="en-US" sz="1800" dirty="0"/>
              <a:t>Respondents did not differ greatly by gender identity, although non-binary, non-conforming respondents age 60+ were somewhat less likely to be dissatisfied with road conditions than were male or female respondents. </a:t>
            </a:r>
          </a:p>
          <a:p>
            <a:endParaRPr lang="en-US" sz="1800" dirty="0"/>
          </a:p>
        </p:txBody>
      </p:sp>
      <p:grpSp>
        <p:nvGrpSpPr>
          <p:cNvPr id="11" name="Group 10">
            <a:extLst>
              <a:ext uri="{FF2B5EF4-FFF2-40B4-BE49-F238E27FC236}">
                <a16:creationId xmlns:a16="http://schemas.microsoft.com/office/drawing/2014/main" id="{7CF978D1-BCCF-4680-9325-033818339BEC}"/>
              </a:ext>
            </a:extLst>
          </p:cNvPr>
          <p:cNvGrpSpPr/>
          <p:nvPr/>
        </p:nvGrpSpPr>
        <p:grpSpPr>
          <a:xfrm>
            <a:off x="4094236" y="3164172"/>
            <a:ext cx="3997032" cy="2988178"/>
            <a:chOff x="4094236" y="3164172"/>
            <a:chExt cx="3899157" cy="2903787"/>
          </a:xfrm>
        </p:grpSpPr>
        <p:pic>
          <p:nvPicPr>
            <p:cNvPr id="3" name="Picture 2">
              <a:extLst>
                <a:ext uri="{FF2B5EF4-FFF2-40B4-BE49-F238E27FC236}">
                  <a16:creationId xmlns:a16="http://schemas.microsoft.com/office/drawing/2014/main" id="{3DF8D9DE-91C8-4066-844B-D8F6A84850C8}"/>
                </a:ext>
              </a:extLst>
            </p:cNvPr>
            <p:cNvPicPr>
              <a:picLocks noChangeAspect="1"/>
            </p:cNvPicPr>
            <p:nvPr/>
          </p:nvPicPr>
          <p:blipFill>
            <a:blip r:embed="rId4"/>
            <a:stretch>
              <a:fillRect/>
            </a:stretch>
          </p:blipFill>
          <p:spPr>
            <a:xfrm>
              <a:off x="4094236" y="3164172"/>
              <a:ext cx="3899157" cy="2903787"/>
            </a:xfrm>
            <a:prstGeom prst="rect">
              <a:avLst/>
            </a:prstGeom>
          </p:spPr>
        </p:pic>
        <p:sp>
          <p:nvSpPr>
            <p:cNvPr id="7" name="TextBox 6">
              <a:extLst>
                <a:ext uri="{FF2B5EF4-FFF2-40B4-BE49-F238E27FC236}">
                  <a16:creationId xmlns:a16="http://schemas.microsoft.com/office/drawing/2014/main" id="{31597FE5-0A59-49C5-9BAE-10D1314D4DBA}"/>
                </a:ext>
              </a:extLst>
            </p:cNvPr>
            <p:cNvSpPr txBox="1"/>
            <p:nvPr/>
          </p:nvSpPr>
          <p:spPr>
            <a:xfrm>
              <a:off x="5670992" y="3492091"/>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7E361CD9-6EDF-47B6-BAF4-05EB403CC1C8}"/>
              </a:ext>
            </a:extLst>
          </p:cNvPr>
          <p:cNvGrpSpPr/>
          <p:nvPr/>
        </p:nvGrpSpPr>
        <p:grpSpPr>
          <a:xfrm>
            <a:off x="1" y="3168073"/>
            <a:ext cx="3987868" cy="2988178"/>
            <a:chOff x="1" y="3168073"/>
            <a:chExt cx="3893919" cy="2899886"/>
          </a:xfrm>
        </p:grpSpPr>
        <p:pic>
          <p:nvPicPr>
            <p:cNvPr id="2" name="Picture 1">
              <a:extLst>
                <a:ext uri="{FF2B5EF4-FFF2-40B4-BE49-F238E27FC236}">
                  <a16:creationId xmlns:a16="http://schemas.microsoft.com/office/drawing/2014/main" id="{BA0094F4-4365-4B79-B4CE-CB2D5103F1E0}"/>
                </a:ext>
              </a:extLst>
            </p:cNvPr>
            <p:cNvPicPr>
              <a:picLocks noChangeAspect="1"/>
            </p:cNvPicPr>
            <p:nvPr/>
          </p:nvPicPr>
          <p:blipFill>
            <a:blip r:embed="rId5"/>
            <a:stretch>
              <a:fillRect/>
            </a:stretch>
          </p:blipFill>
          <p:spPr>
            <a:xfrm>
              <a:off x="1" y="3168073"/>
              <a:ext cx="3893919" cy="2899886"/>
            </a:xfrm>
            <a:prstGeom prst="rect">
              <a:avLst/>
            </a:prstGeom>
          </p:spPr>
        </p:pic>
        <p:pic>
          <p:nvPicPr>
            <p:cNvPr id="8" name="Picture 7">
              <a:extLst>
                <a:ext uri="{FF2B5EF4-FFF2-40B4-BE49-F238E27FC236}">
                  <a16:creationId xmlns:a16="http://schemas.microsoft.com/office/drawing/2014/main" id="{FE57A654-1C70-4E0B-AA2C-79737FE8D2EC}"/>
                </a:ext>
              </a:extLst>
            </p:cNvPr>
            <p:cNvPicPr>
              <a:picLocks noChangeAspect="1"/>
            </p:cNvPicPr>
            <p:nvPr/>
          </p:nvPicPr>
          <p:blipFill>
            <a:blip r:embed="rId6"/>
            <a:stretch>
              <a:fillRect/>
            </a:stretch>
          </p:blipFill>
          <p:spPr>
            <a:xfrm>
              <a:off x="1637493" y="3486064"/>
              <a:ext cx="506012" cy="329213"/>
            </a:xfrm>
            <a:prstGeom prst="rect">
              <a:avLst/>
            </a:prstGeom>
          </p:spPr>
        </p:pic>
      </p:grpSp>
      <p:grpSp>
        <p:nvGrpSpPr>
          <p:cNvPr id="15" name="Group 14">
            <a:extLst>
              <a:ext uri="{FF2B5EF4-FFF2-40B4-BE49-F238E27FC236}">
                <a16:creationId xmlns:a16="http://schemas.microsoft.com/office/drawing/2014/main" id="{37A92706-0129-4EF0-AD4C-A57E92D8007F}"/>
              </a:ext>
            </a:extLst>
          </p:cNvPr>
          <p:cNvGrpSpPr/>
          <p:nvPr/>
        </p:nvGrpSpPr>
        <p:grpSpPr>
          <a:xfrm>
            <a:off x="8194967" y="3164171"/>
            <a:ext cx="3997032" cy="2992080"/>
            <a:chOff x="8194967" y="3164171"/>
            <a:chExt cx="3899157" cy="2903787"/>
          </a:xfrm>
        </p:grpSpPr>
        <p:pic>
          <p:nvPicPr>
            <p:cNvPr id="13" name="Picture 12">
              <a:extLst>
                <a:ext uri="{FF2B5EF4-FFF2-40B4-BE49-F238E27FC236}">
                  <a16:creationId xmlns:a16="http://schemas.microsoft.com/office/drawing/2014/main" id="{28290148-4398-462C-A89C-D2BA77F31C21}"/>
                </a:ext>
              </a:extLst>
            </p:cNvPr>
            <p:cNvPicPr>
              <a:picLocks noChangeAspect="1"/>
            </p:cNvPicPr>
            <p:nvPr/>
          </p:nvPicPr>
          <p:blipFill>
            <a:blip r:embed="rId7"/>
            <a:stretch>
              <a:fillRect/>
            </a:stretch>
          </p:blipFill>
          <p:spPr>
            <a:xfrm>
              <a:off x="8194967" y="3164171"/>
              <a:ext cx="3899157" cy="2903787"/>
            </a:xfrm>
            <a:prstGeom prst="rect">
              <a:avLst/>
            </a:prstGeom>
          </p:spPr>
        </p:pic>
        <p:sp>
          <p:nvSpPr>
            <p:cNvPr id="14" name="TextBox 13">
              <a:extLst>
                <a:ext uri="{FF2B5EF4-FFF2-40B4-BE49-F238E27FC236}">
                  <a16:creationId xmlns:a16="http://schemas.microsoft.com/office/drawing/2014/main" id="{7600308A-F0E8-4A33-8080-921407A4DC22}"/>
                </a:ext>
              </a:extLst>
            </p:cNvPr>
            <p:cNvSpPr txBox="1"/>
            <p:nvPr/>
          </p:nvSpPr>
          <p:spPr>
            <a:xfrm>
              <a:off x="9792337" y="3500062"/>
              <a:ext cx="548548" cy="276999"/>
            </a:xfrm>
            <a:prstGeom prst="rect">
              <a:avLst/>
            </a:prstGeom>
            <a:noFill/>
          </p:spPr>
          <p:txBody>
            <a:bodyPr wrap="none" rtlCol="0">
              <a:spAutoFit/>
            </a:bodyPr>
            <a:lstStyle/>
            <a:p>
              <a:r>
                <a:rPr lang="en-US" sz="1200" dirty="0"/>
                <a:t>Other</a:t>
              </a:r>
            </a:p>
          </p:txBody>
        </p:sp>
      </p:grpSp>
      <p:sp>
        <p:nvSpPr>
          <p:cNvPr id="16" name="Title 3">
            <a:extLst>
              <a:ext uri="{FF2B5EF4-FFF2-40B4-BE49-F238E27FC236}">
                <a16:creationId xmlns:a16="http://schemas.microsoft.com/office/drawing/2014/main" id="{6E87E734-1BEC-4231-9284-5AB822BABE72}"/>
              </a:ext>
            </a:extLst>
          </p:cNvPr>
          <p:cNvSpPr>
            <a:spLocks noGrp="1"/>
          </p:cNvSpPr>
          <p:nvPr>
            <p:ph type="title"/>
          </p:nvPr>
        </p:nvSpPr>
        <p:spPr>
          <a:xfrm>
            <a:off x="332830" y="208166"/>
            <a:ext cx="11690169" cy="870857"/>
          </a:xfrm>
        </p:spPr>
        <p:txBody>
          <a:bodyPr/>
          <a:lstStyle/>
          <a:p>
            <a:r>
              <a:rPr lang="en-US" sz="3200" dirty="0"/>
              <a:t>Satisfaction with the Condition of Roads (Potholes, Smoothness) (cont.)</a:t>
            </a:r>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05C09BA1-632D-4DA8-9E48-0D2370FFCED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F9B60A8F-DA96-4AD0-BC32-C116F22CF7B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AF7D92F-0BC0-4260-BE91-F9D1D84F0F3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99</a:t>
            </a:r>
          </a:p>
        </p:txBody>
      </p:sp>
      <p:pic>
        <p:nvPicPr>
          <p:cNvPr id="20" name="Picture 19">
            <a:hlinkClick r:id="rId10"/>
            <a:extLst>
              <a:ext uri="{FF2B5EF4-FFF2-40B4-BE49-F238E27FC236}">
                <a16:creationId xmlns:a16="http://schemas.microsoft.com/office/drawing/2014/main" id="{8209794D-8E85-4977-BB62-B58920EEFAF8}"/>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03581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5C88-B564-4821-88A4-1D9B0B653504}"/>
              </a:ext>
            </a:extLst>
          </p:cNvPr>
          <p:cNvSpPr>
            <a:spLocks noGrp="1"/>
          </p:cNvSpPr>
          <p:nvPr>
            <p:ph idx="1"/>
          </p:nvPr>
        </p:nvSpPr>
        <p:spPr>
          <a:xfrm>
            <a:off x="1041138" y="1407991"/>
            <a:ext cx="10273552" cy="953077"/>
          </a:xfrm>
        </p:spPr>
        <p:txBody>
          <a:bodyPr/>
          <a:lstStyle/>
          <a:p>
            <a:r>
              <a:rPr lang="en-US" sz="1800" dirty="0"/>
              <a:t>Dissatisfaction increased with age among both renters and owners, although owners were more likely to be dissatisfied than renters.</a:t>
            </a:r>
          </a:p>
          <a:p>
            <a:endParaRPr lang="en-US" dirty="0"/>
          </a:p>
        </p:txBody>
      </p:sp>
      <p:grpSp>
        <p:nvGrpSpPr>
          <p:cNvPr id="8" name="Group 7">
            <a:extLst>
              <a:ext uri="{FF2B5EF4-FFF2-40B4-BE49-F238E27FC236}">
                <a16:creationId xmlns:a16="http://schemas.microsoft.com/office/drawing/2014/main" id="{306BBFA8-4AEB-44B2-A206-8DB89F2B92BC}"/>
              </a:ext>
            </a:extLst>
          </p:cNvPr>
          <p:cNvGrpSpPr/>
          <p:nvPr/>
        </p:nvGrpSpPr>
        <p:grpSpPr>
          <a:xfrm>
            <a:off x="509908" y="2233261"/>
            <a:ext cx="5294382" cy="4012328"/>
            <a:chOff x="319376" y="2209223"/>
            <a:chExt cx="4962525" cy="3695700"/>
          </a:xfrm>
        </p:grpSpPr>
        <p:pic>
          <p:nvPicPr>
            <p:cNvPr id="4" name="Picture 3">
              <a:extLst>
                <a:ext uri="{FF2B5EF4-FFF2-40B4-BE49-F238E27FC236}">
                  <a16:creationId xmlns:a16="http://schemas.microsoft.com/office/drawing/2014/main" id="{22D53D31-EC19-4A8C-85A0-24F5C7CE886C}"/>
                </a:ext>
              </a:extLst>
            </p:cNvPr>
            <p:cNvPicPr>
              <a:picLocks noChangeAspect="1"/>
            </p:cNvPicPr>
            <p:nvPr/>
          </p:nvPicPr>
          <p:blipFill>
            <a:blip r:embed="rId4"/>
            <a:stretch>
              <a:fillRect/>
            </a:stretch>
          </p:blipFill>
          <p:spPr>
            <a:xfrm>
              <a:off x="319376" y="2209223"/>
              <a:ext cx="4962525" cy="3695700"/>
            </a:xfrm>
            <a:prstGeom prst="rect">
              <a:avLst/>
            </a:prstGeom>
          </p:spPr>
        </p:pic>
        <p:sp>
          <p:nvSpPr>
            <p:cNvPr id="6" name="TextBox 5">
              <a:extLst>
                <a:ext uri="{FF2B5EF4-FFF2-40B4-BE49-F238E27FC236}">
                  <a16:creationId xmlns:a16="http://schemas.microsoft.com/office/drawing/2014/main" id="{7674DE0F-3D2F-440D-8422-2E510AE15CDF}"/>
                </a:ext>
              </a:extLst>
            </p:cNvPr>
            <p:cNvSpPr txBox="1"/>
            <p:nvPr/>
          </p:nvSpPr>
          <p:spPr>
            <a:xfrm>
              <a:off x="2480360" y="2641603"/>
              <a:ext cx="472309" cy="276999"/>
            </a:xfrm>
            <a:prstGeom prst="rect">
              <a:avLst/>
            </a:prstGeom>
            <a:noFill/>
          </p:spPr>
          <p:txBody>
            <a:bodyPr wrap="none" rtlCol="0">
              <a:spAutoFit/>
            </a:bodyPr>
            <a:lstStyle/>
            <a:p>
              <a:r>
                <a:rPr lang="en-US" sz="1200" dirty="0"/>
                <a:t>Rent</a:t>
              </a:r>
            </a:p>
          </p:txBody>
        </p:sp>
      </p:grpSp>
      <p:grpSp>
        <p:nvGrpSpPr>
          <p:cNvPr id="9" name="Group 8">
            <a:extLst>
              <a:ext uri="{FF2B5EF4-FFF2-40B4-BE49-F238E27FC236}">
                <a16:creationId xmlns:a16="http://schemas.microsoft.com/office/drawing/2014/main" id="{1131CDC4-0EAB-4709-B6A0-8E0BE5942EAD}"/>
              </a:ext>
            </a:extLst>
          </p:cNvPr>
          <p:cNvGrpSpPr/>
          <p:nvPr/>
        </p:nvGrpSpPr>
        <p:grpSpPr>
          <a:xfrm>
            <a:off x="6387712" y="2233261"/>
            <a:ext cx="5294382" cy="4012328"/>
            <a:chOff x="5577465" y="2209223"/>
            <a:chExt cx="4962525" cy="3695700"/>
          </a:xfrm>
        </p:grpSpPr>
        <p:pic>
          <p:nvPicPr>
            <p:cNvPr id="5" name="Picture 4">
              <a:extLst>
                <a:ext uri="{FF2B5EF4-FFF2-40B4-BE49-F238E27FC236}">
                  <a16:creationId xmlns:a16="http://schemas.microsoft.com/office/drawing/2014/main" id="{6C4E62A7-BA34-4F13-9051-AB8D743FCA0F}"/>
                </a:ext>
              </a:extLst>
            </p:cNvPr>
            <p:cNvPicPr>
              <a:picLocks noChangeAspect="1"/>
            </p:cNvPicPr>
            <p:nvPr/>
          </p:nvPicPr>
          <p:blipFill>
            <a:blip r:embed="rId5"/>
            <a:stretch>
              <a:fillRect/>
            </a:stretch>
          </p:blipFill>
          <p:spPr>
            <a:xfrm>
              <a:off x="5577465" y="2209223"/>
              <a:ext cx="4962525" cy="3695700"/>
            </a:xfrm>
            <a:prstGeom prst="rect">
              <a:avLst/>
            </a:prstGeom>
          </p:spPr>
        </p:pic>
        <p:sp>
          <p:nvSpPr>
            <p:cNvPr id="7" name="TextBox 6">
              <a:extLst>
                <a:ext uri="{FF2B5EF4-FFF2-40B4-BE49-F238E27FC236}">
                  <a16:creationId xmlns:a16="http://schemas.microsoft.com/office/drawing/2014/main" id="{BA0BE578-AF1E-420A-9208-02D7CA729BE7}"/>
                </a:ext>
              </a:extLst>
            </p:cNvPr>
            <p:cNvSpPr txBox="1"/>
            <p:nvPr/>
          </p:nvSpPr>
          <p:spPr>
            <a:xfrm>
              <a:off x="7733531" y="2646123"/>
              <a:ext cx="478016" cy="276999"/>
            </a:xfrm>
            <a:prstGeom prst="rect">
              <a:avLst/>
            </a:prstGeom>
            <a:noFill/>
          </p:spPr>
          <p:txBody>
            <a:bodyPr wrap="none" rtlCol="0">
              <a:spAutoFit/>
            </a:bodyPr>
            <a:lstStyle/>
            <a:p>
              <a:r>
                <a:rPr lang="en-US" sz="1200" dirty="0"/>
                <a:t>Own</a:t>
              </a:r>
            </a:p>
          </p:txBody>
        </p:sp>
      </p:grpSp>
      <p:sp>
        <p:nvSpPr>
          <p:cNvPr id="12" name="Title 3">
            <a:extLst>
              <a:ext uri="{FF2B5EF4-FFF2-40B4-BE49-F238E27FC236}">
                <a16:creationId xmlns:a16="http://schemas.microsoft.com/office/drawing/2014/main" id="{199FFFB8-302A-48E3-94B6-8C384752010B}"/>
              </a:ext>
            </a:extLst>
          </p:cNvPr>
          <p:cNvSpPr>
            <a:spLocks noGrp="1"/>
          </p:cNvSpPr>
          <p:nvPr>
            <p:ph type="title"/>
          </p:nvPr>
        </p:nvSpPr>
        <p:spPr>
          <a:xfrm>
            <a:off x="332830" y="208166"/>
            <a:ext cx="11690169" cy="870857"/>
          </a:xfrm>
        </p:spPr>
        <p:txBody>
          <a:bodyPr/>
          <a:lstStyle/>
          <a:p>
            <a:r>
              <a:rPr lang="en-US" sz="3200" dirty="0"/>
              <a:t>Satisfaction with the Condition of Roads (Potholes, Smoothness) (cont.)</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469005B0-96F1-4BB3-95A0-C486D69D4004}"/>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DCF40E8D-5BB2-4B47-AF07-C266EA20DF4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B0927D-B6C0-42D7-B548-AD8B1196DA5A}"/>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100</a:t>
            </a:r>
          </a:p>
        </p:txBody>
      </p:sp>
      <p:pic>
        <p:nvPicPr>
          <p:cNvPr id="14" name="Picture 13">
            <a:hlinkClick r:id="rId8"/>
            <a:extLst>
              <a:ext uri="{FF2B5EF4-FFF2-40B4-BE49-F238E27FC236}">
                <a16:creationId xmlns:a16="http://schemas.microsoft.com/office/drawing/2014/main" id="{7028D70E-832C-4956-9BFD-50B9444E9321}"/>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3939620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9106-20D4-40F8-82C2-9EBF81B1DA7F}"/>
              </a:ext>
            </a:extLst>
          </p:cNvPr>
          <p:cNvSpPr>
            <a:spLocks noGrp="1"/>
          </p:cNvSpPr>
          <p:nvPr>
            <p:ph type="title"/>
          </p:nvPr>
        </p:nvSpPr>
        <p:spPr>
          <a:xfrm>
            <a:off x="357050" y="275771"/>
            <a:ext cx="6981009" cy="870857"/>
          </a:xfrm>
        </p:spPr>
        <p:txBody>
          <a:bodyPr/>
          <a:lstStyle/>
          <a:p>
            <a:r>
              <a:rPr lang="en-US" sz="3200" dirty="0"/>
              <a:t>Satisfaction with the Reliability (Length and Predictability) of the Daily Commute</a:t>
            </a:r>
          </a:p>
        </p:txBody>
      </p:sp>
      <p:sp>
        <p:nvSpPr>
          <p:cNvPr id="3" name="Content Placeholder 2">
            <a:extLst>
              <a:ext uri="{FF2B5EF4-FFF2-40B4-BE49-F238E27FC236}">
                <a16:creationId xmlns:a16="http://schemas.microsoft.com/office/drawing/2014/main" id="{684E75AC-0756-420F-9117-18D9C4C5AA8F}"/>
              </a:ext>
            </a:extLst>
          </p:cNvPr>
          <p:cNvSpPr>
            <a:spLocks noGrp="1"/>
          </p:cNvSpPr>
          <p:nvPr>
            <p:ph idx="1"/>
          </p:nvPr>
        </p:nvSpPr>
        <p:spPr>
          <a:xfrm>
            <a:off x="357051" y="1233377"/>
            <a:ext cx="6798129" cy="1592951"/>
          </a:xfrm>
        </p:spPr>
        <p:txBody>
          <a:bodyPr>
            <a:normAutofit fontScale="92500" lnSpcReduction="20000"/>
          </a:bodyPr>
          <a:lstStyle/>
          <a:p>
            <a:pPr>
              <a:lnSpc>
                <a:spcPct val="100000"/>
              </a:lnSpc>
              <a:defRPr/>
            </a:pPr>
            <a:r>
              <a:rPr lang="en-US" sz="1800" dirty="0"/>
              <a:t>Satisfaction with the reliability (length and predictability) of the daily commute was below 50% for all groups except the youngest and decreased with age.</a:t>
            </a:r>
          </a:p>
          <a:p>
            <a:pPr>
              <a:lnSpc>
                <a:spcPct val="100000"/>
              </a:lnSpc>
              <a:defRPr/>
            </a:pPr>
            <a:r>
              <a:rPr lang="en-US" sz="1800" dirty="0"/>
              <a:t>Responses did not differ greatly by respondents’ household incomes, except those age 75+ in the higher income group were more likely to be dissatisfied. </a:t>
            </a:r>
          </a:p>
          <a:p>
            <a:endParaRPr lang="en-US" dirty="0"/>
          </a:p>
        </p:txBody>
      </p:sp>
      <p:pic>
        <p:nvPicPr>
          <p:cNvPr id="5" name="Content Placeholder 3">
            <a:extLst>
              <a:ext uri="{FF2B5EF4-FFF2-40B4-BE49-F238E27FC236}">
                <a16:creationId xmlns:a16="http://schemas.microsoft.com/office/drawing/2014/main" id="{3C9F98C0-B1F2-46AE-9F66-C3957B0E68A3}"/>
              </a:ext>
            </a:extLst>
          </p:cNvPr>
          <p:cNvPicPr>
            <a:picLocks noChangeAspect="1"/>
          </p:cNvPicPr>
          <p:nvPr/>
        </p:nvPicPr>
        <p:blipFill>
          <a:blip r:embed="rId4"/>
          <a:stretch>
            <a:fillRect/>
          </a:stretch>
        </p:blipFill>
        <p:spPr>
          <a:xfrm>
            <a:off x="1191440" y="2913077"/>
            <a:ext cx="5129349" cy="3827283"/>
          </a:xfrm>
          <a:prstGeom prst="rect">
            <a:avLst/>
          </a:prstGeom>
        </p:spPr>
      </p:pic>
      <p:pic>
        <p:nvPicPr>
          <p:cNvPr id="6" name="Picture 5">
            <a:extLst>
              <a:ext uri="{FF2B5EF4-FFF2-40B4-BE49-F238E27FC236}">
                <a16:creationId xmlns:a16="http://schemas.microsoft.com/office/drawing/2014/main" id="{2FB97BAC-1C24-4637-9139-C3AE8A0B1D92}"/>
              </a:ext>
            </a:extLst>
          </p:cNvPr>
          <p:cNvPicPr>
            <a:picLocks noChangeAspect="1"/>
          </p:cNvPicPr>
          <p:nvPr/>
        </p:nvPicPr>
        <p:blipFill>
          <a:blip r:embed="rId5"/>
          <a:stretch>
            <a:fillRect/>
          </a:stretch>
        </p:blipFill>
        <p:spPr>
          <a:xfrm>
            <a:off x="7532826" y="21041"/>
            <a:ext cx="4566300" cy="3407959"/>
          </a:xfrm>
          <a:prstGeom prst="rect">
            <a:avLst/>
          </a:prstGeom>
        </p:spPr>
      </p:pic>
      <p:pic>
        <p:nvPicPr>
          <p:cNvPr id="7" name="Picture 6">
            <a:extLst>
              <a:ext uri="{FF2B5EF4-FFF2-40B4-BE49-F238E27FC236}">
                <a16:creationId xmlns:a16="http://schemas.microsoft.com/office/drawing/2014/main" id="{2974AB19-FA67-4C23-A147-63793AF49F7B}"/>
              </a:ext>
            </a:extLst>
          </p:cNvPr>
          <p:cNvPicPr>
            <a:picLocks noChangeAspect="1"/>
          </p:cNvPicPr>
          <p:nvPr/>
        </p:nvPicPr>
        <p:blipFill>
          <a:blip r:embed="rId6"/>
          <a:stretch>
            <a:fillRect/>
          </a:stretch>
        </p:blipFill>
        <p:spPr>
          <a:xfrm>
            <a:off x="7532826" y="3450041"/>
            <a:ext cx="4566300" cy="3407959"/>
          </a:xfrm>
          <a:prstGeom prst="rect">
            <a:avLst/>
          </a:prstGeom>
        </p:spPr>
      </p:pic>
      <p:sp>
        <p:nvSpPr>
          <p:cNvPr id="8" name="Action Button: Go Back or Previous 7">
            <a:hlinkClick r:id="rId7" action="ppaction://hlinksldjump" tooltip="Back to beginning of section"/>
            <a:extLst>
              <a:ext uri="{FF2B5EF4-FFF2-40B4-BE49-F238E27FC236}">
                <a16:creationId xmlns:a16="http://schemas.microsoft.com/office/drawing/2014/main" id="{E8A380FF-CFA6-4124-A8E0-9EE87A72673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8" action="ppaction://hlinksldjump" tooltip="Skip to next section"/>
            <a:extLst>
              <a:ext uri="{FF2B5EF4-FFF2-40B4-BE49-F238E27FC236}">
                <a16:creationId xmlns:a16="http://schemas.microsoft.com/office/drawing/2014/main" id="{97B96E09-4D9F-4D32-BA26-0BF52CEB3DC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1E47AEC-29BD-498B-8864-E2FE6F272B18}"/>
              </a:ext>
            </a:extLst>
          </p:cNvPr>
          <p:cNvSpPr txBox="1"/>
          <p:nvPr/>
        </p:nvSpPr>
        <p:spPr>
          <a:xfrm>
            <a:off x="11700294" y="86566"/>
            <a:ext cx="398832" cy="276999"/>
          </a:xfrm>
          <a:prstGeom prst="rect">
            <a:avLst/>
          </a:prstGeom>
          <a:noFill/>
        </p:spPr>
        <p:txBody>
          <a:bodyPr wrap="square" lIns="0" tIns="0" rIns="0" bIns="0" rtlCol="0">
            <a:spAutoFit/>
          </a:bodyPr>
          <a:lstStyle/>
          <a:p>
            <a:r>
              <a:rPr lang="en-US" b="1" dirty="0">
                <a:solidFill>
                  <a:srgbClr val="714B25"/>
                </a:solidFill>
              </a:rPr>
              <a:t>101</a:t>
            </a:r>
          </a:p>
        </p:txBody>
      </p:sp>
      <p:pic>
        <p:nvPicPr>
          <p:cNvPr id="11" name="Picture 10">
            <a:hlinkClick r:id="rId9"/>
            <a:extLst>
              <a:ext uri="{FF2B5EF4-FFF2-40B4-BE49-F238E27FC236}">
                <a16:creationId xmlns:a16="http://schemas.microsoft.com/office/drawing/2014/main" id="{43DBA9C0-AC4F-4008-8442-9244D26D0D1B}"/>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69429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0CD1-33ED-4FC2-A780-69E2B45B2B6E}"/>
              </a:ext>
            </a:extLst>
          </p:cNvPr>
          <p:cNvSpPr>
            <a:spLocks noGrp="1"/>
          </p:cNvSpPr>
          <p:nvPr>
            <p:ph type="title"/>
          </p:nvPr>
        </p:nvSpPr>
        <p:spPr>
          <a:xfrm>
            <a:off x="778600" y="212199"/>
            <a:ext cx="10421439" cy="882502"/>
          </a:xfrm>
        </p:spPr>
        <p:txBody>
          <a:bodyPr/>
          <a:lstStyle/>
          <a:p>
            <a:r>
              <a:rPr lang="en-US" sz="3200" dirty="0"/>
              <a:t>Satisfaction with the Reliability (Length and Predictability) of Daily Commute (cont.)</a:t>
            </a:r>
          </a:p>
        </p:txBody>
      </p:sp>
      <p:sp>
        <p:nvSpPr>
          <p:cNvPr id="3" name="Content Placeholder 2">
            <a:extLst>
              <a:ext uri="{FF2B5EF4-FFF2-40B4-BE49-F238E27FC236}">
                <a16:creationId xmlns:a16="http://schemas.microsoft.com/office/drawing/2014/main" id="{B4A1D3DA-9203-430A-8879-017C349B7ADD}"/>
              </a:ext>
            </a:extLst>
          </p:cNvPr>
          <p:cNvSpPr>
            <a:spLocks noGrp="1"/>
          </p:cNvSpPr>
          <p:nvPr>
            <p:ph idx="1"/>
          </p:nvPr>
        </p:nvSpPr>
        <p:spPr>
          <a:xfrm>
            <a:off x="1592816" y="1372926"/>
            <a:ext cx="9006367" cy="873379"/>
          </a:xfrm>
        </p:spPr>
        <p:txBody>
          <a:bodyPr>
            <a:normAutofit/>
          </a:bodyPr>
          <a:lstStyle/>
          <a:p>
            <a:r>
              <a:rPr lang="en-US" sz="1800" dirty="0"/>
              <a:t>Satisfaction with the reliability of their daily commute generally decreased with age for both BIPOC and White non-Hispanic respondents. </a:t>
            </a:r>
          </a:p>
          <a:p>
            <a:endParaRPr lang="en-US" sz="1800" dirty="0"/>
          </a:p>
        </p:txBody>
      </p:sp>
      <p:pic>
        <p:nvPicPr>
          <p:cNvPr id="4" name="Picture 3">
            <a:extLst>
              <a:ext uri="{FF2B5EF4-FFF2-40B4-BE49-F238E27FC236}">
                <a16:creationId xmlns:a16="http://schemas.microsoft.com/office/drawing/2014/main" id="{DDCD2E91-3731-4CBA-83B6-14D264589AA1}"/>
              </a:ext>
            </a:extLst>
          </p:cNvPr>
          <p:cNvPicPr>
            <a:picLocks noChangeAspect="1"/>
          </p:cNvPicPr>
          <p:nvPr/>
        </p:nvPicPr>
        <p:blipFill>
          <a:blip r:embed="rId4"/>
          <a:stretch>
            <a:fillRect/>
          </a:stretch>
        </p:blipFill>
        <p:spPr>
          <a:xfrm>
            <a:off x="409192" y="2259327"/>
            <a:ext cx="5444278" cy="4054249"/>
          </a:xfrm>
          <a:prstGeom prst="rect">
            <a:avLst/>
          </a:prstGeom>
        </p:spPr>
      </p:pic>
      <p:pic>
        <p:nvPicPr>
          <p:cNvPr id="5" name="Picture 4">
            <a:extLst>
              <a:ext uri="{FF2B5EF4-FFF2-40B4-BE49-F238E27FC236}">
                <a16:creationId xmlns:a16="http://schemas.microsoft.com/office/drawing/2014/main" id="{81FCF18F-9F16-4D92-B6F2-36C69854D8D3}"/>
              </a:ext>
            </a:extLst>
          </p:cNvPr>
          <p:cNvPicPr>
            <a:picLocks noChangeAspect="1"/>
          </p:cNvPicPr>
          <p:nvPr/>
        </p:nvPicPr>
        <p:blipFill>
          <a:blip r:embed="rId5"/>
          <a:stretch>
            <a:fillRect/>
          </a:stretch>
        </p:blipFill>
        <p:spPr>
          <a:xfrm>
            <a:off x="6338345" y="2259326"/>
            <a:ext cx="5444462" cy="4054249"/>
          </a:xfrm>
          <a:prstGeom prst="rect">
            <a:avLst/>
          </a:prstGeom>
        </p:spPr>
      </p:pic>
      <p:sp>
        <p:nvSpPr>
          <p:cNvPr id="6" name="TextBox 5">
            <a:extLst>
              <a:ext uri="{FF2B5EF4-FFF2-40B4-BE49-F238E27FC236}">
                <a16:creationId xmlns:a16="http://schemas.microsoft.com/office/drawing/2014/main" id="{278753A1-BBEE-4C98-8548-4FB393FC9A28}"/>
              </a:ext>
            </a:extLst>
          </p:cNvPr>
          <p:cNvSpPr txBox="1"/>
          <p:nvPr/>
        </p:nvSpPr>
        <p:spPr>
          <a:xfrm>
            <a:off x="2845836" y="3243845"/>
            <a:ext cx="570990" cy="276999"/>
          </a:xfrm>
          <a:prstGeom prst="rect">
            <a:avLst/>
          </a:prstGeom>
          <a:noFill/>
        </p:spPr>
        <p:txBody>
          <a:bodyPr wrap="none" rtlCol="0">
            <a:spAutoFit/>
          </a:bodyPr>
          <a:lstStyle/>
          <a:p>
            <a:r>
              <a:rPr lang="en-US" sz="1200" dirty="0"/>
              <a:t>BIPOC</a:t>
            </a:r>
          </a:p>
        </p:txBody>
      </p:sp>
      <p:sp>
        <p:nvSpPr>
          <p:cNvPr id="7" name="Action Button: Go Back or Previous 6">
            <a:hlinkClick r:id="rId6" action="ppaction://hlinksldjump" tooltip="Back to beginning of section"/>
            <a:extLst>
              <a:ext uri="{FF2B5EF4-FFF2-40B4-BE49-F238E27FC236}">
                <a16:creationId xmlns:a16="http://schemas.microsoft.com/office/drawing/2014/main" id="{9BED9F53-6691-4959-B788-FBEB14EC5B2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Go Forward or Next 7">
            <a:hlinkClick r:id="rId7" action="ppaction://hlinksldjump" tooltip="Skip to next section"/>
            <a:extLst>
              <a:ext uri="{FF2B5EF4-FFF2-40B4-BE49-F238E27FC236}">
                <a16:creationId xmlns:a16="http://schemas.microsoft.com/office/drawing/2014/main" id="{BC4197AB-073F-46EC-9530-FC9A2F26F03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BAAE32-1C1C-425D-B716-B1A8A90B590C}"/>
              </a:ext>
            </a:extLst>
          </p:cNvPr>
          <p:cNvSpPr txBox="1"/>
          <p:nvPr/>
        </p:nvSpPr>
        <p:spPr>
          <a:xfrm>
            <a:off x="11700294" y="86566"/>
            <a:ext cx="359434" cy="276999"/>
          </a:xfrm>
          <a:prstGeom prst="rect">
            <a:avLst/>
          </a:prstGeom>
          <a:noFill/>
        </p:spPr>
        <p:txBody>
          <a:bodyPr wrap="square" lIns="0" tIns="0" rIns="0" bIns="0" rtlCol="0">
            <a:spAutoFit/>
          </a:bodyPr>
          <a:lstStyle/>
          <a:p>
            <a:r>
              <a:rPr lang="en-US" b="1" dirty="0">
                <a:solidFill>
                  <a:srgbClr val="714B25"/>
                </a:solidFill>
              </a:rPr>
              <a:t>102</a:t>
            </a:r>
          </a:p>
        </p:txBody>
      </p:sp>
      <p:pic>
        <p:nvPicPr>
          <p:cNvPr id="10" name="Picture 9">
            <a:hlinkClick r:id="rId8"/>
            <a:extLst>
              <a:ext uri="{FF2B5EF4-FFF2-40B4-BE49-F238E27FC236}">
                <a16:creationId xmlns:a16="http://schemas.microsoft.com/office/drawing/2014/main" id="{B17F6009-DA04-4055-9D95-EC20183AD8E1}"/>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0461964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E5A82-1DC4-41BE-8C96-369329D3E9A0}"/>
              </a:ext>
            </a:extLst>
          </p:cNvPr>
          <p:cNvSpPr>
            <a:spLocks noGrp="1"/>
          </p:cNvSpPr>
          <p:nvPr>
            <p:ph idx="1"/>
          </p:nvPr>
        </p:nvSpPr>
        <p:spPr>
          <a:xfrm>
            <a:off x="1586753" y="1640551"/>
            <a:ext cx="9018493" cy="1364919"/>
          </a:xfrm>
        </p:spPr>
        <p:txBody>
          <a:bodyPr>
            <a:normAutofit/>
          </a:bodyPr>
          <a:lstStyle/>
          <a:p>
            <a:r>
              <a:rPr lang="en-US" sz="1800" dirty="0"/>
              <a:t>Satisfaction with the reliability of the daily commute decreased with age regardless of gender identity. </a:t>
            </a:r>
          </a:p>
          <a:p>
            <a:r>
              <a:rPr lang="en-US" sz="1800" dirty="0"/>
              <a:t>Dissatisfaction was greatest among non-binary/non-conforming respondents.  </a:t>
            </a:r>
          </a:p>
          <a:p>
            <a:endParaRPr lang="en-US" sz="1800" dirty="0"/>
          </a:p>
        </p:txBody>
      </p:sp>
      <p:grpSp>
        <p:nvGrpSpPr>
          <p:cNvPr id="5" name="Group 4">
            <a:extLst>
              <a:ext uri="{FF2B5EF4-FFF2-40B4-BE49-F238E27FC236}">
                <a16:creationId xmlns:a16="http://schemas.microsoft.com/office/drawing/2014/main" id="{21D585F5-889F-43D0-BCAA-5CC51A72CF64}"/>
              </a:ext>
            </a:extLst>
          </p:cNvPr>
          <p:cNvGrpSpPr/>
          <p:nvPr/>
        </p:nvGrpSpPr>
        <p:grpSpPr>
          <a:xfrm>
            <a:off x="4148905" y="3005470"/>
            <a:ext cx="3995356" cy="3005470"/>
            <a:chOff x="4198454" y="2532885"/>
            <a:chExt cx="3918176" cy="2917951"/>
          </a:xfrm>
        </p:grpSpPr>
        <p:pic>
          <p:nvPicPr>
            <p:cNvPr id="6" name="Picture 5">
              <a:extLst>
                <a:ext uri="{FF2B5EF4-FFF2-40B4-BE49-F238E27FC236}">
                  <a16:creationId xmlns:a16="http://schemas.microsoft.com/office/drawing/2014/main" id="{7C93B471-90A4-4AE8-A2F3-C9D18E96DE7B}"/>
                </a:ext>
              </a:extLst>
            </p:cNvPr>
            <p:cNvPicPr>
              <a:picLocks noChangeAspect="1"/>
            </p:cNvPicPr>
            <p:nvPr/>
          </p:nvPicPr>
          <p:blipFill>
            <a:blip r:embed="rId4"/>
            <a:stretch>
              <a:fillRect/>
            </a:stretch>
          </p:blipFill>
          <p:spPr>
            <a:xfrm>
              <a:off x="4198454" y="2532885"/>
              <a:ext cx="3918176" cy="2917951"/>
            </a:xfrm>
            <a:prstGeom prst="rect">
              <a:avLst/>
            </a:prstGeom>
          </p:spPr>
        </p:pic>
        <p:sp>
          <p:nvSpPr>
            <p:cNvPr id="7" name="TextBox 6">
              <a:extLst>
                <a:ext uri="{FF2B5EF4-FFF2-40B4-BE49-F238E27FC236}">
                  <a16:creationId xmlns:a16="http://schemas.microsoft.com/office/drawing/2014/main" id="{0F502A9B-7546-421F-A4F9-94B66956B451}"/>
                </a:ext>
              </a:extLst>
            </p:cNvPr>
            <p:cNvSpPr txBox="1"/>
            <p:nvPr/>
          </p:nvSpPr>
          <p:spPr>
            <a:xfrm>
              <a:off x="5797941" y="2866334"/>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FD0E1FBB-91A7-4115-8BD0-C5AFE513B98F}"/>
              </a:ext>
            </a:extLst>
          </p:cNvPr>
          <p:cNvGrpSpPr/>
          <p:nvPr/>
        </p:nvGrpSpPr>
        <p:grpSpPr>
          <a:xfrm>
            <a:off x="96495" y="3005470"/>
            <a:ext cx="3995356" cy="2975428"/>
            <a:chOff x="60016" y="3850244"/>
            <a:chExt cx="3995356" cy="2975428"/>
          </a:xfrm>
        </p:grpSpPr>
        <p:pic>
          <p:nvPicPr>
            <p:cNvPr id="4" name="Content Placeholder 3">
              <a:extLst>
                <a:ext uri="{FF2B5EF4-FFF2-40B4-BE49-F238E27FC236}">
                  <a16:creationId xmlns:a16="http://schemas.microsoft.com/office/drawing/2014/main" id="{1F6E289D-D22E-430E-B68D-D13911FCDE04}"/>
                </a:ext>
              </a:extLst>
            </p:cNvPr>
            <p:cNvPicPr>
              <a:picLocks noChangeAspect="1"/>
            </p:cNvPicPr>
            <p:nvPr/>
          </p:nvPicPr>
          <p:blipFill>
            <a:blip r:embed="rId5"/>
            <a:stretch>
              <a:fillRect/>
            </a:stretch>
          </p:blipFill>
          <p:spPr>
            <a:xfrm>
              <a:off x="60016" y="3850244"/>
              <a:ext cx="3995356" cy="2975428"/>
            </a:xfrm>
            <a:prstGeom prst="rect">
              <a:avLst/>
            </a:prstGeom>
          </p:spPr>
        </p:pic>
        <p:sp>
          <p:nvSpPr>
            <p:cNvPr id="9" name="TextBox 8">
              <a:extLst>
                <a:ext uri="{FF2B5EF4-FFF2-40B4-BE49-F238E27FC236}">
                  <a16:creationId xmlns:a16="http://schemas.microsoft.com/office/drawing/2014/main" id="{5758A973-AEA4-4CBF-88DA-2B909DEAA48B}"/>
                </a:ext>
              </a:extLst>
            </p:cNvPr>
            <p:cNvSpPr txBox="1"/>
            <p:nvPr/>
          </p:nvSpPr>
          <p:spPr>
            <a:xfrm>
              <a:off x="1732775" y="4196365"/>
              <a:ext cx="502061" cy="276999"/>
            </a:xfrm>
            <a:prstGeom prst="rect">
              <a:avLst/>
            </a:prstGeom>
            <a:noFill/>
          </p:spPr>
          <p:txBody>
            <a:bodyPr wrap="none" rtlCol="0">
              <a:spAutoFit/>
            </a:bodyPr>
            <a:lstStyle/>
            <a:p>
              <a:r>
                <a:rPr lang="en-US" sz="1200" dirty="0"/>
                <a:t>Male</a:t>
              </a:r>
            </a:p>
          </p:txBody>
        </p:sp>
      </p:grpSp>
      <p:grpSp>
        <p:nvGrpSpPr>
          <p:cNvPr id="13" name="Group 12">
            <a:extLst>
              <a:ext uri="{FF2B5EF4-FFF2-40B4-BE49-F238E27FC236}">
                <a16:creationId xmlns:a16="http://schemas.microsoft.com/office/drawing/2014/main" id="{1408423C-A3C6-4BC3-AD59-1D9A9C07061D}"/>
              </a:ext>
            </a:extLst>
          </p:cNvPr>
          <p:cNvGrpSpPr/>
          <p:nvPr/>
        </p:nvGrpSpPr>
        <p:grpSpPr>
          <a:xfrm>
            <a:off x="8201315" y="3005470"/>
            <a:ext cx="3995356" cy="2975428"/>
            <a:chOff x="8196644" y="3850244"/>
            <a:chExt cx="3995356" cy="2975428"/>
          </a:xfrm>
        </p:grpSpPr>
        <p:pic>
          <p:nvPicPr>
            <p:cNvPr id="11" name="Picture 10">
              <a:extLst>
                <a:ext uri="{FF2B5EF4-FFF2-40B4-BE49-F238E27FC236}">
                  <a16:creationId xmlns:a16="http://schemas.microsoft.com/office/drawing/2014/main" id="{F49BF064-2910-4FB0-A695-E1352AC1F22F}"/>
                </a:ext>
              </a:extLst>
            </p:cNvPr>
            <p:cNvPicPr>
              <a:picLocks noChangeAspect="1"/>
            </p:cNvPicPr>
            <p:nvPr/>
          </p:nvPicPr>
          <p:blipFill>
            <a:blip r:embed="rId6"/>
            <a:stretch>
              <a:fillRect/>
            </a:stretch>
          </p:blipFill>
          <p:spPr>
            <a:xfrm>
              <a:off x="8196644" y="3850244"/>
              <a:ext cx="3995356" cy="2975428"/>
            </a:xfrm>
            <a:prstGeom prst="rect">
              <a:avLst/>
            </a:prstGeom>
          </p:spPr>
        </p:pic>
        <p:sp>
          <p:nvSpPr>
            <p:cNvPr id="12" name="TextBox 11">
              <a:extLst>
                <a:ext uri="{FF2B5EF4-FFF2-40B4-BE49-F238E27FC236}">
                  <a16:creationId xmlns:a16="http://schemas.microsoft.com/office/drawing/2014/main" id="{E8A6B248-8F18-4ED0-A4F0-56E3A9ED5CA7}"/>
                </a:ext>
              </a:extLst>
            </p:cNvPr>
            <p:cNvSpPr txBox="1"/>
            <p:nvPr/>
          </p:nvSpPr>
          <p:spPr>
            <a:xfrm>
              <a:off x="9841325" y="4196364"/>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8E2EF245-757E-47BA-898B-A05AA72368CB}"/>
              </a:ext>
            </a:extLst>
          </p:cNvPr>
          <p:cNvSpPr>
            <a:spLocks noGrp="1"/>
          </p:cNvSpPr>
          <p:nvPr>
            <p:ph type="title"/>
          </p:nvPr>
        </p:nvSpPr>
        <p:spPr>
          <a:xfrm>
            <a:off x="778600" y="212199"/>
            <a:ext cx="10421439" cy="882502"/>
          </a:xfrm>
        </p:spPr>
        <p:txBody>
          <a:bodyPr/>
          <a:lstStyle/>
          <a:p>
            <a:r>
              <a:rPr lang="en-US" sz="3200" dirty="0"/>
              <a:t>Satisfaction with the Reliability (Length and Predictability) of Daily Commute (cont.)</a:t>
            </a:r>
          </a:p>
        </p:txBody>
      </p:sp>
      <p:sp>
        <p:nvSpPr>
          <p:cNvPr id="14" name="Action Button: Go Back or Previous 13">
            <a:hlinkClick r:id="rId7" action="ppaction://hlinksldjump" tooltip="Back to beginning of section"/>
            <a:extLst>
              <a:ext uri="{FF2B5EF4-FFF2-40B4-BE49-F238E27FC236}">
                <a16:creationId xmlns:a16="http://schemas.microsoft.com/office/drawing/2014/main" id="{8AE122C2-B044-4E23-9896-654125355DA3}"/>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rId8" action="ppaction://hlinksldjump" tooltip="Skip to next section"/>
            <a:extLst>
              <a:ext uri="{FF2B5EF4-FFF2-40B4-BE49-F238E27FC236}">
                <a16:creationId xmlns:a16="http://schemas.microsoft.com/office/drawing/2014/main" id="{A4FB2106-6537-4D51-8D5F-645AE9C6D30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D7A136-8723-45A4-AFB3-C54C4E1B298A}"/>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103</a:t>
            </a:r>
          </a:p>
        </p:txBody>
      </p:sp>
      <p:pic>
        <p:nvPicPr>
          <p:cNvPr id="18" name="Picture 17">
            <a:hlinkClick r:id="rId9"/>
            <a:extLst>
              <a:ext uri="{FF2B5EF4-FFF2-40B4-BE49-F238E27FC236}">
                <a16:creationId xmlns:a16="http://schemas.microsoft.com/office/drawing/2014/main" id="{64F8D1FB-8062-4AAA-BCB2-8639886B800D}"/>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2209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62E13-0953-4FCD-BA45-B292628D0A54}"/>
              </a:ext>
            </a:extLst>
          </p:cNvPr>
          <p:cNvSpPr>
            <a:spLocks noGrp="1"/>
          </p:cNvSpPr>
          <p:nvPr>
            <p:ph idx="1"/>
          </p:nvPr>
        </p:nvSpPr>
        <p:spPr>
          <a:xfrm>
            <a:off x="1392779" y="1450275"/>
            <a:ext cx="9406442" cy="747558"/>
          </a:xfrm>
        </p:spPr>
        <p:txBody>
          <a:bodyPr>
            <a:normAutofit/>
          </a:bodyPr>
          <a:lstStyle/>
          <a:p>
            <a:r>
              <a:rPr lang="en-US" sz="1800" dirty="0"/>
              <a:t>Satisfaction with commute reliability generally decreased with age for both renters and owners, although owners were less satisfied than were renters.</a:t>
            </a:r>
          </a:p>
          <a:p>
            <a:endParaRPr lang="en-US" sz="1800" dirty="0"/>
          </a:p>
        </p:txBody>
      </p:sp>
      <p:grpSp>
        <p:nvGrpSpPr>
          <p:cNvPr id="4" name="Group 3">
            <a:extLst>
              <a:ext uri="{FF2B5EF4-FFF2-40B4-BE49-F238E27FC236}">
                <a16:creationId xmlns:a16="http://schemas.microsoft.com/office/drawing/2014/main" id="{89C588EF-86E7-45DE-A57B-06864951FFB0}"/>
              </a:ext>
            </a:extLst>
          </p:cNvPr>
          <p:cNvGrpSpPr/>
          <p:nvPr/>
        </p:nvGrpSpPr>
        <p:grpSpPr>
          <a:xfrm>
            <a:off x="6416282" y="2319131"/>
            <a:ext cx="4818962" cy="4087443"/>
            <a:chOff x="6052709" y="2246950"/>
            <a:chExt cx="5267754" cy="3923011"/>
          </a:xfrm>
        </p:grpSpPr>
        <p:pic>
          <p:nvPicPr>
            <p:cNvPr id="5" name="Picture 4">
              <a:extLst>
                <a:ext uri="{FF2B5EF4-FFF2-40B4-BE49-F238E27FC236}">
                  <a16:creationId xmlns:a16="http://schemas.microsoft.com/office/drawing/2014/main" id="{52B17F0B-EB62-4207-9D80-4A78009E4136}"/>
                </a:ext>
              </a:extLst>
            </p:cNvPr>
            <p:cNvPicPr>
              <a:picLocks noChangeAspect="1"/>
            </p:cNvPicPr>
            <p:nvPr/>
          </p:nvPicPr>
          <p:blipFill>
            <a:blip r:embed="rId4"/>
            <a:stretch>
              <a:fillRect/>
            </a:stretch>
          </p:blipFill>
          <p:spPr>
            <a:xfrm>
              <a:off x="6052709" y="2246950"/>
              <a:ext cx="5267754" cy="3923011"/>
            </a:xfrm>
            <a:prstGeom prst="rect">
              <a:avLst/>
            </a:prstGeom>
          </p:spPr>
        </p:pic>
        <p:sp>
          <p:nvSpPr>
            <p:cNvPr id="6" name="TextBox 5">
              <a:extLst>
                <a:ext uri="{FF2B5EF4-FFF2-40B4-BE49-F238E27FC236}">
                  <a16:creationId xmlns:a16="http://schemas.microsoft.com/office/drawing/2014/main" id="{75DE0A0B-0144-46F4-805D-DFF3D006DDD4}"/>
                </a:ext>
              </a:extLst>
            </p:cNvPr>
            <p:cNvSpPr txBox="1"/>
            <p:nvPr/>
          </p:nvSpPr>
          <p:spPr>
            <a:xfrm>
              <a:off x="8343121" y="2738483"/>
              <a:ext cx="478016" cy="276999"/>
            </a:xfrm>
            <a:prstGeom prst="rect">
              <a:avLst/>
            </a:prstGeom>
            <a:noFill/>
          </p:spPr>
          <p:txBody>
            <a:bodyPr wrap="none" rtlCol="0">
              <a:spAutoFit/>
            </a:bodyPr>
            <a:lstStyle/>
            <a:p>
              <a:r>
                <a:rPr lang="en-US" sz="1200" dirty="0"/>
                <a:t>Own</a:t>
              </a:r>
            </a:p>
          </p:txBody>
        </p:sp>
      </p:grpSp>
      <p:grpSp>
        <p:nvGrpSpPr>
          <p:cNvPr id="9" name="Group 8">
            <a:extLst>
              <a:ext uri="{FF2B5EF4-FFF2-40B4-BE49-F238E27FC236}">
                <a16:creationId xmlns:a16="http://schemas.microsoft.com/office/drawing/2014/main" id="{1ED13EFE-B334-433E-B884-AC8959A2A31B}"/>
              </a:ext>
            </a:extLst>
          </p:cNvPr>
          <p:cNvGrpSpPr/>
          <p:nvPr/>
        </p:nvGrpSpPr>
        <p:grpSpPr>
          <a:xfrm>
            <a:off x="841400" y="2339888"/>
            <a:ext cx="4937077" cy="4087443"/>
            <a:chOff x="7636806" y="0"/>
            <a:chExt cx="4489929" cy="3343564"/>
          </a:xfrm>
        </p:grpSpPr>
        <p:pic>
          <p:nvPicPr>
            <p:cNvPr id="7" name="Picture 6">
              <a:extLst>
                <a:ext uri="{FF2B5EF4-FFF2-40B4-BE49-F238E27FC236}">
                  <a16:creationId xmlns:a16="http://schemas.microsoft.com/office/drawing/2014/main" id="{1CD84D19-4204-43F6-8883-ADB0ACB0D447}"/>
                </a:ext>
              </a:extLst>
            </p:cNvPr>
            <p:cNvPicPr>
              <a:picLocks noChangeAspect="1"/>
            </p:cNvPicPr>
            <p:nvPr/>
          </p:nvPicPr>
          <p:blipFill>
            <a:blip r:embed="rId5"/>
            <a:stretch>
              <a:fillRect/>
            </a:stretch>
          </p:blipFill>
          <p:spPr>
            <a:xfrm>
              <a:off x="7636806" y="0"/>
              <a:ext cx="4489929" cy="3343564"/>
            </a:xfrm>
            <a:prstGeom prst="rect">
              <a:avLst/>
            </a:prstGeom>
          </p:spPr>
        </p:pic>
        <p:sp>
          <p:nvSpPr>
            <p:cNvPr id="8" name="TextBox 7">
              <a:extLst>
                <a:ext uri="{FF2B5EF4-FFF2-40B4-BE49-F238E27FC236}">
                  <a16:creationId xmlns:a16="http://schemas.microsoft.com/office/drawing/2014/main" id="{101C2AD1-5EB7-408F-ACDB-62466ACEDAE9}"/>
                </a:ext>
              </a:extLst>
            </p:cNvPr>
            <p:cNvSpPr txBox="1"/>
            <p:nvPr/>
          </p:nvSpPr>
          <p:spPr>
            <a:xfrm>
              <a:off x="9553145" y="399017"/>
              <a:ext cx="472309" cy="276999"/>
            </a:xfrm>
            <a:prstGeom prst="rect">
              <a:avLst/>
            </a:prstGeom>
            <a:noFill/>
          </p:spPr>
          <p:txBody>
            <a:bodyPr wrap="none" rtlCol="0">
              <a:spAutoFit/>
            </a:bodyPr>
            <a:lstStyle/>
            <a:p>
              <a:r>
                <a:rPr lang="en-US" sz="1200" dirty="0"/>
                <a:t>Rent</a:t>
              </a:r>
            </a:p>
          </p:txBody>
        </p:sp>
      </p:grpSp>
      <p:sp>
        <p:nvSpPr>
          <p:cNvPr id="12" name="Title 1">
            <a:extLst>
              <a:ext uri="{FF2B5EF4-FFF2-40B4-BE49-F238E27FC236}">
                <a16:creationId xmlns:a16="http://schemas.microsoft.com/office/drawing/2014/main" id="{F0299872-118B-48FA-9DC5-3B4E300F02B6}"/>
              </a:ext>
            </a:extLst>
          </p:cNvPr>
          <p:cNvSpPr txBox="1">
            <a:spLocks/>
          </p:cNvSpPr>
          <p:nvPr/>
        </p:nvSpPr>
        <p:spPr>
          <a:xfrm>
            <a:off x="778600" y="212199"/>
            <a:ext cx="10421439" cy="8825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Satisfaction with the Reliability (Length and Predictability) of Daily Commute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7D023C47-20F5-4F8E-B23B-AB39B1FA8EB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5D9AE73D-CC93-44B5-A541-BD289A87238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76A414-64BA-4E66-8CFB-CD4A0037EBFF}"/>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104</a:t>
            </a:r>
          </a:p>
        </p:txBody>
      </p:sp>
      <p:pic>
        <p:nvPicPr>
          <p:cNvPr id="14" name="Picture 13">
            <a:hlinkClick r:id="rId8"/>
            <a:extLst>
              <a:ext uri="{FF2B5EF4-FFF2-40B4-BE49-F238E27FC236}">
                <a16:creationId xmlns:a16="http://schemas.microsoft.com/office/drawing/2014/main" id="{1C94BF7F-0113-4521-95C7-C4F6E74A10E0}"/>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627773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1" y="185210"/>
            <a:ext cx="6096912" cy="870857"/>
          </a:xfrm>
        </p:spPr>
        <p:txBody>
          <a:bodyPr/>
          <a:lstStyle/>
          <a:p>
            <a:r>
              <a:rPr lang="en-US" sz="3200" dirty="0"/>
              <a:t>Satisfaction with Traffic or Crowding on the Daily Commute</a:t>
            </a:r>
          </a:p>
        </p:txBody>
      </p:sp>
      <p:sp>
        <p:nvSpPr>
          <p:cNvPr id="5" name="Content Placeholder 4">
            <a:extLst>
              <a:ext uri="{FF2B5EF4-FFF2-40B4-BE49-F238E27FC236}">
                <a16:creationId xmlns:a16="http://schemas.microsoft.com/office/drawing/2014/main" id="{4BED11D9-8BAD-4739-ADE6-F959DFDEC16B}"/>
              </a:ext>
            </a:extLst>
          </p:cNvPr>
          <p:cNvSpPr>
            <a:spLocks noGrp="1"/>
          </p:cNvSpPr>
          <p:nvPr>
            <p:ph idx="1"/>
          </p:nvPr>
        </p:nvSpPr>
        <p:spPr>
          <a:xfrm>
            <a:off x="357051" y="1249007"/>
            <a:ext cx="6628540" cy="1430398"/>
          </a:xfrm>
        </p:spPr>
        <p:txBody>
          <a:bodyPr>
            <a:normAutofit/>
          </a:bodyPr>
          <a:lstStyle/>
          <a:p>
            <a:r>
              <a:rPr lang="en-US" sz="1800" dirty="0"/>
              <a:t>The majority of respondents in all age groups were dissatisfied with traffic or crowding on their daily commute, compared with the previous year, and dissatisfaction increased with age. </a:t>
            </a:r>
          </a:p>
          <a:p>
            <a:r>
              <a:rPr lang="en-US" sz="1800" dirty="0"/>
              <a:t>Responses did not differ greatly by respondents’ incomes.</a:t>
            </a:r>
          </a:p>
        </p:txBody>
      </p:sp>
      <p:pic>
        <p:nvPicPr>
          <p:cNvPr id="6" name="Picture 5">
            <a:extLst>
              <a:ext uri="{FF2B5EF4-FFF2-40B4-BE49-F238E27FC236}">
                <a16:creationId xmlns:a16="http://schemas.microsoft.com/office/drawing/2014/main" id="{7E883BD2-4D63-4F7A-AD95-5CEB02A491AC}"/>
              </a:ext>
            </a:extLst>
          </p:cNvPr>
          <p:cNvPicPr>
            <a:picLocks noChangeAspect="1"/>
          </p:cNvPicPr>
          <p:nvPr/>
        </p:nvPicPr>
        <p:blipFill>
          <a:blip r:embed="rId4"/>
          <a:stretch>
            <a:fillRect/>
          </a:stretch>
        </p:blipFill>
        <p:spPr>
          <a:xfrm>
            <a:off x="984372" y="2765214"/>
            <a:ext cx="5373898" cy="4009755"/>
          </a:xfrm>
          <a:prstGeom prst="rect">
            <a:avLst/>
          </a:prstGeom>
        </p:spPr>
      </p:pic>
      <p:grpSp>
        <p:nvGrpSpPr>
          <p:cNvPr id="2" name="Group 1">
            <a:extLst>
              <a:ext uri="{FF2B5EF4-FFF2-40B4-BE49-F238E27FC236}">
                <a16:creationId xmlns:a16="http://schemas.microsoft.com/office/drawing/2014/main" id="{55ADAE71-7D45-4A26-AFEB-F376BC9119E9}"/>
              </a:ext>
            </a:extLst>
          </p:cNvPr>
          <p:cNvGrpSpPr/>
          <p:nvPr/>
        </p:nvGrpSpPr>
        <p:grpSpPr>
          <a:xfrm>
            <a:off x="7350995" y="-23910"/>
            <a:ext cx="4611230" cy="3440687"/>
            <a:chOff x="7350995" y="-23910"/>
            <a:chExt cx="4611230" cy="3440687"/>
          </a:xfrm>
        </p:grpSpPr>
        <p:pic>
          <p:nvPicPr>
            <p:cNvPr id="7" name="Picture 6">
              <a:extLst>
                <a:ext uri="{FF2B5EF4-FFF2-40B4-BE49-F238E27FC236}">
                  <a16:creationId xmlns:a16="http://schemas.microsoft.com/office/drawing/2014/main" id="{0015B3B5-95AB-4B90-958A-771FBFFE95E5}"/>
                </a:ext>
              </a:extLst>
            </p:cNvPr>
            <p:cNvPicPr>
              <a:picLocks noChangeAspect="1"/>
            </p:cNvPicPr>
            <p:nvPr/>
          </p:nvPicPr>
          <p:blipFill>
            <a:blip r:embed="rId5"/>
            <a:stretch>
              <a:fillRect/>
            </a:stretch>
          </p:blipFill>
          <p:spPr>
            <a:xfrm>
              <a:off x="7350995" y="-23910"/>
              <a:ext cx="4611230" cy="3440687"/>
            </a:xfrm>
            <a:prstGeom prst="rect">
              <a:avLst/>
            </a:prstGeom>
          </p:spPr>
        </p:pic>
        <p:sp>
          <p:nvSpPr>
            <p:cNvPr id="9" name="TextBox 8">
              <a:extLst>
                <a:ext uri="{FF2B5EF4-FFF2-40B4-BE49-F238E27FC236}">
                  <a16:creationId xmlns:a16="http://schemas.microsoft.com/office/drawing/2014/main" id="{3B068704-BBC7-4F5C-A188-9379979ABE1E}"/>
                </a:ext>
              </a:extLst>
            </p:cNvPr>
            <p:cNvSpPr txBox="1"/>
            <p:nvPr/>
          </p:nvSpPr>
          <p:spPr>
            <a:xfrm>
              <a:off x="9117729" y="398524"/>
              <a:ext cx="1069524" cy="276999"/>
            </a:xfrm>
            <a:prstGeom prst="rect">
              <a:avLst/>
            </a:prstGeom>
            <a:noFill/>
          </p:spPr>
          <p:txBody>
            <a:bodyPr wrap="none" rtlCol="0">
              <a:spAutoFit/>
            </a:bodyPr>
            <a:lstStyle/>
            <a:p>
              <a:r>
                <a:rPr lang="en-US" sz="1200" dirty="0"/>
                <a:t>Lower Income</a:t>
              </a:r>
            </a:p>
          </p:txBody>
        </p:sp>
      </p:grpSp>
      <p:grpSp>
        <p:nvGrpSpPr>
          <p:cNvPr id="3" name="Group 2">
            <a:extLst>
              <a:ext uri="{FF2B5EF4-FFF2-40B4-BE49-F238E27FC236}">
                <a16:creationId xmlns:a16="http://schemas.microsoft.com/office/drawing/2014/main" id="{9DA99586-6736-47F6-9596-47E21BAEF427}"/>
              </a:ext>
            </a:extLst>
          </p:cNvPr>
          <p:cNvGrpSpPr/>
          <p:nvPr/>
        </p:nvGrpSpPr>
        <p:grpSpPr>
          <a:xfrm>
            <a:off x="7331193" y="3429000"/>
            <a:ext cx="4611230" cy="3440687"/>
            <a:chOff x="7331193" y="3429000"/>
            <a:chExt cx="4611230" cy="3440687"/>
          </a:xfrm>
        </p:grpSpPr>
        <p:pic>
          <p:nvPicPr>
            <p:cNvPr id="8" name="Picture 7">
              <a:extLst>
                <a:ext uri="{FF2B5EF4-FFF2-40B4-BE49-F238E27FC236}">
                  <a16:creationId xmlns:a16="http://schemas.microsoft.com/office/drawing/2014/main" id="{878DC8F7-DC4F-4EE0-A47B-0856B54D6BB0}"/>
                </a:ext>
              </a:extLst>
            </p:cNvPr>
            <p:cNvPicPr>
              <a:picLocks noChangeAspect="1"/>
            </p:cNvPicPr>
            <p:nvPr/>
          </p:nvPicPr>
          <p:blipFill>
            <a:blip r:embed="rId6"/>
            <a:stretch>
              <a:fillRect/>
            </a:stretch>
          </p:blipFill>
          <p:spPr>
            <a:xfrm>
              <a:off x="7331193" y="3429000"/>
              <a:ext cx="4611230" cy="3440687"/>
            </a:xfrm>
            <a:prstGeom prst="rect">
              <a:avLst/>
            </a:prstGeom>
          </p:spPr>
        </p:pic>
        <p:sp>
          <p:nvSpPr>
            <p:cNvPr id="10" name="TextBox 9">
              <a:extLst>
                <a:ext uri="{FF2B5EF4-FFF2-40B4-BE49-F238E27FC236}">
                  <a16:creationId xmlns:a16="http://schemas.microsoft.com/office/drawing/2014/main" id="{4A7F6D1A-AF36-4F50-8C71-A20BCDE5E5B1}"/>
                </a:ext>
              </a:extLst>
            </p:cNvPr>
            <p:cNvSpPr txBox="1"/>
            <p:nvPr/>
          </p:nvSpPr>
          <p:spPr>
            <a:xfrm>
              <a:off x="9068986" y="3864331"/>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69A83E5C-B8D8-47A9-98CC-134E4651993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E56C6E38-BCF7-4CF9-A74C-9238DA51094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F819FF-E86B-4930-A88B-25DD2D663460}"/>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105</a:t>
            </a:r>
          </a:p>
        </p:txBody>
      </p:sp>
      <p:pic>
        <p:nvPicPr>
          <p:cNvPr id="14" name="Picture 13">
            <a:hlinkClick r:id="rId9"/>
            <a:extLst>
              <a:ext uri="{FF2B5EF4-FFF2-40B4-BE49-F238E27FC236}">
                <a16:creationId xmlns:a16="http://schemas.microsoft.com/office/drawing/2014/main" id="{99327498-698D-4264-93E2-929D65A3903C}"/>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63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1" y="150965"/>
            <a:ext cx="10867209" cy="870857"/>
          </a:xfrm>
        </p:spPr>
        <p:txBody>
          <a:bodyPr/>
          <a:lstStyle/>
          <a:p>
            <a:r>
              <a:rPr lang="en-US" sz="3200" dirty="0"/>
              <a:t>Satisfaction with Traffic or Crowding on the Daily Commute (cont.)</a:t>
            </a:r>
          </a:p>
        </p:txBody>
      </p:sp>
      <p:sp>
        <p:nvSpPr>
          <p:cNvPr id="2" name="Content Placeholder 1">
            <a:extLst>
              <a:ext uri="{FF2B5EF4-FFF2-40B4-BE49-F238E27FC236}">
                <a16:creationId xmlns:a16="http://schemas.microsoft.com/office/drawing/2014/main" id="{93AE1DA6-2D8E-448E-8D38-558F1EE84E7D}"/>
              </a:ext>
            </a:extLst>
          </p:cNvPr>
          <p:cNvSpPr>
            <a:spLocks noGrp="1"/>
          </p:cNvSpPr>
          <p:nvPr>
            <p:ph idx="1"/>
          </p:nvPr>
        </p:nvSpPr>
        <p:spPr>
          <a:xfrm>
            <a:off x="1344706" y="962702"/>
            <a:ext cx="9502588" cy="1282839"/>
          </a:xfrm>
        </p:spPr>
        <p:txBody>
          <a:bodyPr>
            <a:normAutofit/>
          </a:bodyPr>
          <a:lstStyle/>
          <a:p>
            <a:endParaRPr lang="en-US" sz="2100" dirty="0"/>
          </a:p>
          <a:p>
            <a:r>
              <a:rPr lang="en-US" sz="1800" dirty="0"/>
              <a:t>Responses concerning satisfaction with traffic or crowding on the daily commute did not vary greatly by race/ethnicity, although younger BIPOC respondents were somewhat more likely to be dissatisfied than were younger White non-Hispanics.</a:t>
            </a:r>
          </a:p>
          <a:p>
            <a:pPr marL="0" indent="0">
              <a:buNone/>
            </a:pPr>
            <a:endParaRPr lang="en-US" sz="1800" dirty="0"/>
          </a:p>
          <a:p>
            <a:endParaRPr lang="en-US" sz="1800" dirty="0"/>
          </a:p>
        </p:txBody>
      </p:sp>
      <p:grpSp>
        <p:nvGrpSpPr>
          <p:cNvPr id="3" name="Group 2">
            <a:extLst>
              <a:ext uri="{FF2B5EF4-FFF2-40B4-BE49-F238E27FC236}">
                <a16:creationId xmlns:a16="http://schemas.microsoft.com/office/drawing/2014/main" id="{B101EA6B-F7D2-496A-8EA2-845DE913008D}"/>
              </a:ext>
            </a:extLst>
          </p:cNvPr>
          <p:cNvGrpSpPr/>
          <p:nvPr/>
        </p:nvGrpSpPr>
        <p:grpSpPr>
          <a:xfrm>
            <a:off x="763760" y="2498650"/>
            <a:ext cx="5226492" cy="3902149"/>
            <a:chOff x="532490" y="1815743"/>
            <a:chExt cx="4962525" cy="3695700"/>
          </a:xfrm>
        </p:grpSpPr>
        <p:pic>
          <p:nvPicPr>
            <p:cNvPr id="5" name="Picture 4">
              <a:extLst>
                <a:ext uri="{FF2B5EF4-FFF2-40B4-BE49-F238E27FC236}">
                  <a16:creationId xmlns:a16="http://schemas.microsoft.com/office/drawing/2014/main" id="{74C3DC95-9749-457F-A194-F1497F1E18E6}"/>
                </a:ext>
              </a:extLst>
            </p:cNvPr>
            <p:cNvPicPr>
              <a:picLocks noChangeAspect="1"/>
            </p:cNvPicPr>
            <p:nvPr/>
          </p:nvPicPr>
          <p:blipFill>
            <a:blip r:embed="rId4"/>
            <a:stretch>
              <a:fillRect/>
            </a:stretch>
          </p:blipFill>
          <p:spPr>
            <a:xfrm>
              <a:off x="532490" y="1815743"/>
              <a:ext cx="4962525" cy="3695700"/>
            </a:xfrm>
            <a:prstGeom prst="rect">
              <a:avLst/>
            </a:prstGeom>
          </p:spPr>
        </p:pic>
        <p:sp>
          <p:nvSpPr>
            <p:cNvPr id="7" name="TextBox 6">
              <a:extLst>
                <a:ext uri="{FF2B5EF4-FFF2-40B4-BE49-F238E27FC236}">
                  <a16:creationId xmlns:a16="http://schemas.microsoft.com/office/drawing/2014/main" id="{E5F7727E-FF47-4F41-ADD2-7E3D0E760153}"/>
                </a:ext>
              </a:extLst>
            </p:cNvPr>
            <p:cNvSpPr txBox="1"/>
            <p:nvPr/>
          </p:nvSpPr>
          <p:spPr>
            <a:xfrm>
              <a:off x="2637372" y="2291045"/>
              <a:ext cx="570990" cy="276999"/>
            </a:xfrm>
            <a:prstGeom prst="rect">
              <a:avLst/>
            </a:prstGeom>
            <a:noFill/>
          </p:spPr>
          <p:txBody>
            <a:bodyPr wrap="none" rtlCol="0">
              <a:spAutoFit/>
            </a:bodyPr>
            <a:lstStyle/>
            <a:p>
              <a:r>
                <a:rPr lang="en-US" sz="1200" dirty="0"/>
                <a:t>BIPOC</a:t>
              </a:r>
            </a:p>
          </p:txBody>
        </p:sp>
      </p:grpSp>
      <p:grpSp>
        <p:nvGrpSpPr>
          <p:cNvPr id="9" name="Group 8">
            <a:extLst>
              <a:ext uri="{FF2B5EF4-FFF2-40B4-BE49-F238E27FC236}">
                <a16:creationId xmlns:a16="http://schemas.microsoft.com/office/drawing/2014/main" id="{FABAA015-7261-4233-916C-0FDDC8497D72}"/>
              </a:ext>
            </a:extLst>
          </p:cNvPr>
          <p:cNvGrpSpPr/>
          <p:nvPr/>
        </p:nvGrpSpPr>
        <p:grpSpPr>
          <a:xfrm>
            <a:off x="6201749" y="2498651"/>
            <a:ext cx="5226492" cy="3902149"/>
            <a:chOff x="5842517" y="1815743"/>
            <a:chExt cx="4962525" cy="3695700"/>
          </a:xfrm>
        </p:grpSpPr>
        <p:pic>
          <p:nvPicPr>
            <p:cNvPr id="6" name="Picture 5">
              <a:extLst>
                <a:ext uri="{FF2B5EF4-FFF2-40B4-BE49-F238E27FC236}">
                  <a16:creationId xmlns:a16="http://schemas.microsoft.com/office/drawing/2014/main" id="{A4D288AD-1761-473C-8705-F1C1E99EDD94}"/>
                </a:ext>
              </a:extLst>
            </p:cNvPr>
            <p:cNvPicPr>
              <a:picLocks noChangeAspect="1"/>
            </p:cNvPicPr>
            <p:nvPr/>
          </p:nvPicPr>
          <p:blipFill>
            <a:blip r:embed="rId5"/>
            <a:stretch>
              <a:fillRect/>
            </a:stretch>
          </p:blipFill>
          <p:spPr>
            <a:xfrm>
              <a:off x="5842517" y="1815743"/>
              <a:ext cx="4962525" cy="3695700"/>
            </a:xfrm>
            <a:prstGeom prst="rect">
              <a:avLst/>
            </a:prstGeom>
          </p:spPr>
        </p:pic>
        <p:sp>
          <p:nvSpPr>
            <p:cNvPr id="8" name="TextBox 7">
              <a:extLst>
                <a:ext uri="{FF2B5EF4-FFF2-40B4-BE49-F238E27FC236}">
                  <a16:creationId xmlns:a16="http://schemas.microsoft.com/office/drawing/2014/main" id="{6B650B92-73DE-4569-9C1F-90A2001634C4}"/>
                </a:ext>
              </a:extLst>
            </p:cNvPr>
            <p:cNvSpPr txBox="1"/>
            <p:nvPr/>
          </p:nvSpPr>
          <p:spPr>
            <a:xfrm>
              <a:off x="7945115" y="2295178"/>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BE022E47-8ACE-461D-B696-82B19B21030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97139BEA-5AB1-4611-8249-393522A0883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D717C0-8564-4A7C-977F-342E563231A3}"/>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106</a:t>
            </a:r>
          </a:p>
        </p:txBody>
      </p:sp>
      <p:pic>
        <p:nvPicPr>
          <p:cNvPr id="13" name="Picture 12">
            <a:hlinkClick r:id="rId8"/>
            <a:extLst>
              <a:ext uri="{FF2B5EF4-FFF2-40B4-BE49-F238E27FC236}">
                <a16:creationId xmlns:a16="http://schemas.microsoft.com/office/drawing/2014/main" id="{57BCB1A2-66B9-4BF0-88CB-7A62C1801598}"/>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130617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B7F431-2B65-48C6-9C11-5FFE36028E7B}"/>
              </a:ext>
            </a:extLst>
          </p:cNvPr>
          <p:cNvSpPr>
            <a:spLocks noGrp="1"/>
          </p:cNvSpPr>
          <p:nvPr>
            <p:ph idx="1"/>
          </p:nvPr>
        </p:nvSpPr>
        <p:spPr>
          <a:xfrm>
            <a:off x="1384001" y="1422520"/>
            <a:ext cx="9395012" cy="1541105"/>
          </a:xfrm>
        </p:spPr>
        <p:txBody>
          <a:bodyPr>
            <a:normAutofit/>
          </a:bodyPr>
          <a:lstStyle/>
          <a:p>
            <a:r>
              <a:rPr lang="en-US" sz="1800" dirty="0"/>
              <a:t>Dissatisfaction with traffic or crowding on the daily commute generally increased with age, regardless of gender identity, but was higher among respondents age 30-59 who did not identify as male or female. </a:t>
            </a:r>
          </a:p>
          <a:p>
            <a:endParaRPr lang="en-US" sz="1800" dirty="0"/>
          </a:p>
        </p:txBody>
      </p:sp>
      <p:grpSp>
        <p:nvGrpSpPr>
          <p:cNvPr id="23" name="Group 22">
            <a:extLst>
              <a:ext uri="{FF2B5EF4-FFF2-40B4-BE49-F238E27FC236}">
                <a16:creationId xmlns:a16="http://schemas.microsoft.com/office/drawing/2014/main" id="{1CBE375B-2E8C-48BA-9763-BD6C9BB5E887}"/>
              </a:ext>
            </a:extLst>
          </p:cNvPr>
          <p:cNvGrpSpPr/>
          <p:nvPr/>
        </p:nvGrpSpPr>
        <p:grpSpPr>
          <a:xfrm>
            <a:off x="4006526" y="2602578"/>
            <a:ext cx="3787268" cy="3299005"/>
            <a:chOff x="3982023" y="3083134"/>
            <a:chExt cx="4038571" cy="3389512"/>
          </a:xfrm>
        </p:grpSpPr>
        <p:pic>
          <p:nvPicPr>
            <p:cNvPr id="7" name="Picture 6">
              <a:extLst>
                <a:ext uri="{FF2B5EF4-FFF2-40B4-BE49-F238E27FC236}">
                  <a16:creationId xmlns:a16="http://schemas.microsoft.com/office/drawing/2014/main" id="{D4A4986B-5522-4EB0-8E2D-AB99678D58CB}"/>
                </a:ext>
              </a:extLst>
            </p:cNvPr>
            <p:cNvPicPr>
              <a:picLocks noChangeAspect="1"/>
            </p:cNvPicPr>
            <p:nvPr/>
          </p:nvPicPr>
          <p:blipFill>
            <a:blip r:embed="rId4"/>
            <a:stretch>
              <a:fillRect/>
            </a:stretch>
          </p:blipFill>
          <p:spPr>
            <a:xfrm>
              <a:off x="3982023" y="3083134"/>
              <a:ext cx="4038571" cy="3389512"/>
            </a:xfrm>
            <a:prstGeom prst="rect">
              <a:avLst/>
            </a:prstGeom>
          </p:spPr>
        </p:pic>
        <p:sp>
          <p:nvSpPr>
            <p:cNvPr id="10" name="TextBox 9">
              <a:extLst>
                <a:ext uri="{FF2B5EF4-FFF2-40B4-BE49-F238E27FC236}">
                  <a16:creationId xmlns:a16="http://schemas.microsoft.com/office/drawing/2014/main" id="{1CB47A51-5CCC-406E-AD9E-787649E877B9}"/>
                </a:ext>
              </a:extLst>
            </p:cNvPr>
            <p:cNvSpPr txBox="1"/>
            <p:nvPr/>
          </p:nvSpPr>
          <p:spPr>
            <a:xfrm>
              <a:off x="5652187" y="3477208"/>
              <a:ext cx="605114" cy="260492"/>
            </a:xfrm>
            <a:prstGeom prst="rect">
              <a:avLst/>
            </a:prstGeom>
            <a:noFill/>
          </p:spPr>
          <p:txBody>
            <a:bodyPr wrap="none" rtlCol="0">
              <a:spAutoFit/>
            </a:bodyPr>
            <a:lstStyle/>
            <a:p>
              <a:r>
                <a:rPr lang="en-US" sz="1200" dirty="0"/>
                <a:t>Female</a:t>
              </a:r>
            </a:p>
          </p:txBody>
        </p:sp>
      </p:grpSp>
      <p:grpSp>
        <p:nvGrpSpPr>
          <p:cNvPr id="22" name="Group 21">
            <a:extLst>
              <a:ext uri="{FF2B5EF4-FFF2-40B4-BE49-F238E27FC236}">
                <a16:creationId xmlns:a16="http://schemas.microsoft.com/office/drawing/2014/main" id="{02DD2A43-0CC3-415E-82B8-E8D8FE033CC9}"/>
              </a:ext>
            </a:extLst>
          </p:cNvPr>
          <p:cNvGrpSpPr/>
          <p:nvPr/>
        </p:nvGrpSpPr>
        <p:grpSpPr>
          <a:xfrm>
            <a:off x="69248" y="2602578"/>
            <a:ext cx="3809620" cy="3285039"/>
            <a:chOff x="52253" y="3097100"/>
            <a:chExt cx="3848304" cy="3375546"/>
          </a:xfrm>
        </p:grpSpPr>
        <p:pic>
          <p:nvPicPr>
            <p:cNvPr id="6" name="Picture 5">
              <a:extLst>
                <a:ext uri="{FF2B5EF4-FFF2-40B4-BE49-F238E27FC236}">
                  <a16:creationId xmlns:a16="http://schemas.microsoft.com/office/drawing/2014/main" id="{EE0E8CB8-1BB2-4E34-803F-79E20464B0F7}"/>
                </a:ext>
              </a:extLst>
            </p:cNvPr>
            <p:cNvPicPr>
              <a:picLocks noChangeAspect="1"/>
            </p:cNvPicPr>
            <p:nvPr/>
          </p:nvPicPr>
          <p:blipFill>
            <a:blip r:embed="rId5"/>
            <a:stretch>
              <a:fillRect/>
            </a:stretch>
          </p:blipFill>
          <p:spPr>
            <a:xfrm>
              <a:off x="52253" y="3097100"/>
              <a:ext cx="3848304" cy="3375546"/>
            </a:xfrm>
            <a:prstGeom prst="rect">
              <a:avLst/>
            </a:prstGeom>
          </p:spPr>
        </p:pic>
        <p:sp>
          <p:nvSpPr>
            <p:cNvPr id="16" name="TextBox 15">
              <a:extLst>
                <a:ext uri="{FF2B5EF4-FFF2-40B4-BE49-F238E27FC236}">
                  <a16:creationId xmlns:a16="http://schemas.microsoft.com/office/drawing/2014/main" id="{DC5E4BFF-34D6-4FB9-AE8F-0C4096D18F2B}"/>
                </a:ext>
              </a:extLst>
            </p:cNvPr>
            <p:cNvSpPr txBox="1"/>
            <p:nvPr/>
          </p:nvSpPr>
          <p:spPr>
            <a:xfrm>
              <a:off x="1713830" y="3508839"/>
              <a:ext cx="415858" cy="257766"/>
            </a:xfrm>
            <a:prstGeom prst="rect">
              <a:avLst/>
            </a:prstGeom>
            <a:noFill/>
          </p:spPr>
          <p:txBody>
            <a:bodyPr wrap="none" rtlCol="0">
              <a:spAutoFit/>
            </a:bodyPr>
            <a:lstStyle/>
            <a:p>
              <a:r>
                <a:rPr lang="en-US" sz="1200" dirty="0"/>
                <a:t>Male</a:t>
              </a:r>
            </a:p>
          </p:txBody>
        </p:sp>
      </p:grpSp>
      <p:grpSp>
        <p:nvGrpSpPr>
          <p:cNvPr id="11" name="Group 10">
            <a:extLst>
              <a:ext uri="{FF2B5EF4-FFF2-40B4-BE49-F238E27FC236}">
                <a16:creationId xmlns:a16="http://schemas.microsoft.com/office/drawing/2014/main" id="{739C74C3-AF1E-4F7E-A375-798125162B22}"/>
              </a:ext>
            </a:extLst>
          </p:cNvPr>
          <p:cNvGrpSpPr/>
          <p:nvPr/>
        </p:nvGrpSpPr>
        <p:grpSpPr>
          <a:xfrm>
            <a:off x="7921452" y="2591659"/>
            <a:ext cx="4233095" cy="3284376"/>
            <a:chOff x="7778865" y="3097101"/>
            <a:chExt cx="4233095" cy="3284376"/>
          </a:xfrm>
        </p:grpSpPr>
        <p:pic>
          <p:nvPicPr>
            <p:cNvPr id="3" name="Picture 2">
              <a:extLst>
                <a:ext uri="{FF2B5EF4-FFF2-40B4-BE49-F238E27FC236}">
                  <a16:creationId xmlns:a16="http://schemas.microsoft.com/office/drawing/2014/main" id="{7804BCA3-F383-40A1-89E1-F54B59DFB032}"/>
                </a:ext>
              </a:extLst>
            </p:cNvPr>
            <p:cNvPicPr>
              <a:picLocks noChangeAspect="1"/>
            </p:cNvPicPr>
            <p:nvPr/>
          </p:nvPicPr>
          <p:blipFill>
            <a:blip r:embed="rId6"/>
            <a:stretch>
              <a:fillRect/>
            </a:stretch>
          </p:blipFill>
          <p:spPr>
            <a:xfrm>
              <a:off x="7778865" y="3097101"/>
              <a:ext cx="4233095" cy="3284376"/>
            </a:xfrm>
            <a:prstGeom prst="rect">
              <a:avLst/>
            </a:prstGeom>
          </p:spPr>
        </p:pic>
        <p:sp>
          <p:nvSpPr>
            <p:cNvPr id="5" name="TextBox 4">
              <a:extLst>
                <a:ext uri="{FF2B5EF4-FFF2-40B4-BE49-F238E27FC236}">
                  <a16:creationId xmlns:a16="http://schemas.microsoft.com/office/drawing/2014/main" id="{85B1966E-4479-45E6-8194-A83F1D2BE65E}"/>
                </a:ext>
              </a:extLst>
            </p:cNvPr>
            <p:cNvSpPr txBox="1"/>
            <p:nvPr/>
          </p:nvSpPr>
          <p:spPr>
            <a:xfrm>
              <a:off x="9573207" y="3497799"/>
              <a:ext cx="548548" cy="276999"/>
            </a:xfrm>
            <a:prstGeom prst="rect">
              <a:avLst/>
            </a:prstGeom>
            <a:noFill/>
          </p:spPr>
          <p:txBody>
            <a:bodyPr wrap="none" rtlCol="0">
              <a:spAutoFit/>
            </a:bodyPr>
            <a:lstStyle/>
            <a:p>
              <a:r>
                <a:rPr lang="en-US" sz="1200" dirty="0"/>
                <a:t>Other</a:t>
              </a:r>
            </a:p>
          </p:txBody>
        </p:sp>
      </p:grpSp>
      <p:sp>
        <p:nvSpPr>
          <p:cNvPr id="15" name="Title 3">
            <a:extLst>
              <a:ext uri="{FF2B5EF4-FFF2-40B4-BE49-F238E27FC236}">
                <a16:creationId xmlns:a16="http://schemas.microsoft.com/office/drawing/2014/main" id="{04C55E83-403C-4ABD-B938-3BC5C64FB072}"/>
              </a:ext>
            </a:extLst>
          </p:cNvPr>
          <p:cNvSpPr>
            <a:spLocks noGrp="1"/>
          </p:cNvSpPr>
          <p:nvPr>
            <p:ph type="title"/>
          </p:nvPr>
        </p:nvSpPr>
        <p:spPr>
          <a:xfrm>
            <a:off x="357051" y="150965"/>
            <a:ext cx="10867209" cy="870857"/>
          </a:xfrm>
        </p:spPr>
        <p:txBody>
          <a:bodyPr/>
          <a:lstStyle/>
          <a:p>
            <a:r>
              <a:rPr lang="en-US" sz="3200" dirty="0"/>
              <a:t>Satisfaction with Traffic or Crowding on the Daily Commute (cont.)</a:t>
            </a:r>
          </a:p>
        </p:txBody>
      </p:sp>
      <p:sp>
        <p:nvSpPr>
          <p:cNvPr id="13" name="Action Button: Go Back or Previous 12">
            <a:hlinkClick r:id="rId7" action="ppaction://hlinksldjump" tooltip="Back to beginning of section"/>
            <a:extLst>
              <a:ext uri="{FF2B5EF4-FFF2-40B4-BE49-F238E27FC236}">
                <a16:creationId xmlns:a16="http://schemas.microsoft.com/office/drawing/2014/main" id="{E301B557-9FC5-45C4-8998-82867003432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8" action="ppaction://hlinksldjump" tooltip="Skip to next section"/>
            <a:extLst>
              <a:ext uri="{FF2B5EF4-FFF2-40B4-BE49-F238E27FC236}">
                <a16:creationId xmlns:a16="http://schemas.microsoft.com/office/drawing/2014/main" id="{9A5305E6-FE52-42FF-B325-4E28ABE5214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06068E-381B-4EB4-A7D5-FA6F7DBC60CA}"/>
              </a:ext>
            </a:extLst>
          </p:cNvPr>
          <p:cNvSpPr txBox="1"/>
          <p:nvPr/>
        </p:nvSpPr>
        <p:spPr>
          <a:xfrm>
            <a:off x="11700294" y="86566"/>
            <a:ext cx="454253" cy="276999"/>
          </a:xfrm>
          <a:prstGeom prst="rect">
            <a:avLst/>
          </a:prstGeom>
          <a:noFill/>
        </p:spPr>
        <p:txBody>
          <a:bodyPr wrap="square" lIns="0" tIns="0" rIns="0" bIns="0" rtlCol="0">
            <a:spAutoFit/>
          </a:bodyPr>
          <a:lstStyle/>
          <a:p>
            <a:r>
              <a:rPr lang="en-US" b="1" dirty="0">
                <a:solidFill>
                  <a:srgbClr val="714B25"/>
                </a:solidFill>
              </a:rPr>
              <a:t>107</a:t>
            </a:r>
          </a:p>
        </p:txBody>
      </p:sp>
      <p:pic>
        <p:nvPicPr>
          <p:cNvPr id="18" name="Picture 17">
            <a:hlinkClick r:id="rId9"/>
            <a:extLst>
              <a:ext uri="{FF2B5EF4-FFF2-40B4-BE49-F238E27FC236}">
                <a16:creationId xmlns:a16="http://schemas.microsoft.com/office/drawing/2014/main" id="{2E95D133-28EC-4885-9741-DFEBA036F44E}"/>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2242192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CD065F3-E2CD-4573-AB23-18F5F7A72165}"/>
              </a:ext>
            </a:extLst>
          </p:cNvPr>
          <p:cNvSpPr>
            <a:spLocks noGrp="1"/>
          </p:cNvSpPr>
          <p:nvPr>
            <p:ph idx="1"/>
          </p:nvPr>
        </p:nvSpPr>
        <p:spPr>
          <a:xfrm>
            <a:off x="932329" y="1194114"/>
            <a:ext cx="10327341" cy="870857"/>
          </a:xfrm>
        </p:spPr>
        <p:txBody>
          <a:bodyPr>
            <a:normAutofit/>
          </a:bodyPr>
          <a:lstStyle/>
          <a:p>
            <a:r>
              <a:rPr lang="en-US" sz="1800" dirty="0"/>
              <a:t>The majority of both renters and owners were dissatisfied with traffic or crowding on their daily commute.</a:t>
            </a:r>
          </a:p>
          <a:p>
            <a:r>
              <a:rPr lang="en-US" sz="1800" dirty="0"/>
              <a:t>Dissatisfaction increased with age, particularly for owners.</a:t>
            </a:r>
          </a:p>
          <a:p>
            <a:endParaRPr lang="en-US" dirty="0"/>
          </a:p>
        </p:txBody>
      </p:sp>
      <p:grpSp>
        <p:nvGrpSpPr>
          <p:cNvPr id="11" name="Group 10">
            <a:extLst>
              <a:ext uri="{FF2B5EF4-FFF2-40B4-BE49-F238E27FC236}">
                <a16:creationId xmlns:a16="http://schemas.microsoft.com/office/drawing/2014/main" id="{95059090-E799-4966-B4BB-8A34A0EE9222}"/>
              </a:ext>
            </a:extLst>
          </p:cNvPr>
          <p:cNvGrpSpPr/>
          <p:nvPr/>
        </p:nvGrpSpPr>
        <p:grpSpPr>
          <a:xfrm>
            <a:off x="357051" y="2272770"/>
            <a:ext cx="5349387" cy="3993386"/>
            <a:chOff x="357051" y="1775262"/>
            <a:chExt cx="4962525" cy="3695700"/>
          </a:xfrm>
        </p:grpSpPr>
        <p:pic>
          <p:nvPicPr>
            <p:cNvPr id="4" name="Picture 3">
              <a:extLst>
                <a:ext uri="{FF2B5EF4-FFF2-40B4-BE49-F238E27FC236}">
                  <a16:creationId xmlns:a16="http://schemas.microsoft.com/office/drawing/2014/main" id="{27E39BB4-8A24-4624-AEE3-7C39474F739E}"/>
                </a:ext>
              </a:extLst>
            </p:cNvPr>
            <p:cNvPicPr>
              <a:picLocks noChangeAspect="1"/>
            </p:cNvPicPr>
            <p:nvPr/>
          </p:nvPicPr>
          <p:blipFill>
            <a:blip r:embed="rId4"/>
            <a:stretch>
              <a:fillRect/>
            </a:stretch>
          </p:blipFill>
          <p:spPr>
            <a:xfrm>
              <a:off x="357051" y="1775262"/>
              <a:ext cx="4962525" cy="3695700"/>
            </a:xfrm>
            <a:prstGeom prst="rect">
              <a:avLst/>
            </a:prstGeom>
          </p:spPr>
        </p:pic>
        <p:sp>
          <p:nvSpPr>
            <p:cNvPr id="6" name="TextBox 5">
              <a:extLst>
                <a:ext uri="{FF2B5EF4-FFF2-40B4-BE49-F238E27FC236}">
                  <a16:creationId xmlns:a16="http://schemas.microsoft.com/office/drawing/2014/main" id="{39516402-57D8-4688-8540-9E9FC54DA620}"/>
                </a:ext>
              </a:extLst>
            </p:cNvPr>
            <p:cNvSpPr txBox="1"/>
            <p:nvPr/>
          </p:nvSpPr>
          <p:spPr>
            <a:xfrm>
              <a:off x="2480360" y="2207500"/>
              <a:ext cx="472309" cy="276999"/>
            </a:xfrm>
            <a:prstGeom prst="rect">
              <a:avLst/>
            </a:prstGeom>
            <a:noFill/>
          </p:spPr>
          <p:txBody>
            <a:bodyPr wrap="none" rtlCol="0">
              <a:spAutoFit/>
            </a:bodyPr>
            <a:lstStyle/>
            <a:p>
              <a:r>
                <a:rPr lang="en-US" sz="1200" dirty="0"/>
                <a:t>Rent</a:t>
              </a:r>
            </a:p>
          </p:txBody>
        </p:sp>
      </p:grpSp>
      <p:grpSp>
        <p:nvGrpSpPr>
          <p:cNvPr id="12" name="Group 11">
            <a:extLst>
              <a:ext uri="{FF2B5EF4-FFF2-40B4-BE49-F238E27FC236}">
                <a16:creationId xmlns:a16="http://schemas.microsoft.com/office/drawing/2014/main" id="{5F5CEC7D-90EF-4DBB-8F5E-2F83FCDA645A}"/>
              </a:ext>
            </a:extLst>
          </p:cNvPr>
          <p:cNvGrpSpPr/>
          <p:nvPr/>
        </p:nvGrpSpPr>
        <p:grpSpPr>
          <a:xfrm>
            <a:off x="6485564" y="2272770"/>
            <a:ext cx="5349387" cy="3993386"/>
            <a:chOff x="5725246" y="1749136"/>
            <a:chExt cx="4962525" cy="3695700"/>
          </a:xfrm>
        </p:grpSpPr>
        <p:pic>
          <p:nvPicPr>
            <p:cNvPr id="5" name="Picture 4">
              <a:extLst>
                <a:ext uri="{FF2B5EF4-FFF2-40B4-BE49-F238E27FC236}">
                  <a16:creationId xmlns:a16="http://schemas.microsoft.com/office/drawing/2014/main" id="{66A15B57-B7B1-4B2B-A2DF-87ADEF43DF84}"/>
                </a:ext>
              </a:extLst>
            </p:cNvPr>
            <p:cNvPicPr>
              <a:picLocks noChangeAspect="1"/>
            </p:cNvPicPr>
            <p:nvPr/>
          </p:nvPicPr>
          <p:blipFill>
            <a:blip r:embed="rId5"/>
            <a:stretch>
              <a:fillRect/>
            </a:stretch>
          </p:blipFill>
          <p:spPr>
            <a:xfrm>
              <a:off x="5725246" y="1749136"/>
              <a:ext cx="4962525" cy="3695700"/>
            </a:xfrm>
            <a:prstGeom prst="rect">
              <a:avLst/>
            </a:prstGeom>
          </p:spPr>
        </p:pic>
        <p:sp>
          <p:nvSpPr>
            <p:cNvPr id="9" name="TextBox 8">
              <a:extLst>
                <a:ext uri="{FF2B5EF4-FFF2-40B4-BE49-F238E27FC236}">
                  <a16:creationId xmlns:a16="http://schemas.microsoft.com/office/drawing/2014/main" id="{6AE215CC-3F72-4B4E-A011-AD5875603CFB}"/>
                </a:ext>
              </a:extLst>
            </p:cNvPr>
            <p:cNvSpPr txBox="1"/>
            <p:nvPr/>
          </p:nvSpPr>
          <p:spPr>
            <a:xfrm>
              <a:off x="7881303" y="2207500"/>
              <a:ext cx="478016" cy="276999"/>
            </a:xfrm>
            <a:prstGeom prst="rect">
              <a:avLst/>
            </a:prstGeom>
            <a:noFill/>
          </p:spPr>
          <p:txBody>
            <a:bodyPr wrap="none" rtlCol="0">
              <a:spAutoFit/>
            </a:bodyPr>
            <a:lstStyle/>
            <a:p>
              <a:r>
                <a:rPr lang="en-US" sz="1200" dirty="0"/>
                <a:t>Own</a:t>
              </a:r>
            </a:p>
          </p:txBody>
        </p:sp>
      </p:grpSp>
      <p:sp>
        <p:nvSpPr>
          <p:cNvPr id="13" name="Title 3">
            <a:extLst>
              <a:ext uri="{FF2B5EF4-FFF2-40B4-BE49-F238E27FC236}">
                <a16:creationId xmlns:a16="http://schemas.microsoft.com/office/drawing/2014/main" id="{1B91DF28-5F59-4D83-9B7E-0A96D50B9720}"/>
              </a:ext>
            </a:extLst>
          </p:cNvPr>
          <p:cNvSpPr>
            <a:spLocks noGrp="1"/>
          </p:cNvSpPr>
          <p:nvPr>
            <p:ph type="title"/>
          </p:nvPr>
        </p:nvSpPr>
        <p:spPr>
          <a:xfrm>
            <a:off x="357051" y="150965"/>
            <a:ext cx="10867209" cy="870857"/>
          </a:xfrm>
        </p:spPr>
        <p:txBody>
          <a:bodyPr/>
          <a:lstStyle/>
          <a:p>
            <a:r>
              <a:rPr lang="en-US" sz="3200" dirty="0"/>
              <a:t>Satisfaction with Traffic or Crowding on the Daily Commute (cont.)</a:t>
            </a:r>
          </a:p>
        </p:txBody>
      </p:sp>
      <p:sp>
        <p:nvSpPr>
          <p:cNvPr id="14" name="Action Button: Go Back or Previous 13">
            <a:hlinkClick r:id="rId6" action="ppaction://hlinksldjump" tooltip="Back to beginning of section"/>
            <a:extLst>
              <a:ext uri="{FF2B5EF4-FFF2-40B4-BE49-F238E27FC236}">
                <a16:creationId xmlns:a16="http://schemas.microsoft.com/office/drawing/2014/main" id="{ED37FFBF-D129-4221-9CB4-BF43618CF3F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rId7" action="ppaction://hlinksldjump" tooltip="Skip to next section"/>
            <a:extLst>
              <a:ext uri="{FF2B5EF4-FFF2-40B4-BE49-F238E27FC236}">
                <a16:creationId xmlns:a16="http://schemas.microsoft.com/office/drawing/2014/main" id="{46005D68-6088-4E3A-B9DB-4573023827B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1FE9833-4502-442A-95D9-B31AFE8D5C3D}"/>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108</a:t>
            </a:r>
          </a:p>
        </p:txBody>
      </p:sp>
      <p:pic>
        <p:nvPicPr>
          <p:cNvPr id="17" name="Picture 16">
            <a:hlinkClick r:id="rId8"/>
            <a:extLst>
              <a:ext uri="{FF2B5EF4-FFF2-40B4-BE49-F238E27FC236}">
                <a16:creationId xmlns:a16="http://schemas.microsoft.com/office/drawing/2014/main" id="{F29141E1-9C0E-4D68-B8BC-DB405763E788}"/>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8388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0E73-74B7-491A-A2CA-2B8FD99E18D5}"/>
              </a:ext>
            </a:extLst>
          </p:cNvPr>
          <p:cNvSpPr>
            <a:spLocks noGrp="1"/>
          </p:cNvSpPr>
          <p:nvPr>
            <p:ph type="title"/>
          </p:nvPr>
        </p:nvSpPr>
        <p:spPr/>
        <p:txBody>
          <a:bodyPr/>
          <a:lstStyle/>
          <a:p>
            <a:r>
              <a:rPr lang="en-US" sz="3600" dirty="0"/>
              <a:t>Portland as a Place</a:t>
            </a:r>
          </a:p>
        </p:txBody>
      </p:sp>
      <p:sp>
        <p:nvSpPr>
          <p:cNvPr id="3" name="Content Placeholder 2">
            <a:extLst>
              <a:ext uri="{FF2B5EF4-FFF2-40B4-BE49-F238E27FC236}">
                <a16:creationId xmlns:a16="http://schemas.microsoft.com/office/drawing/2014/main" id="{2E7EA2C6-6B3D-4E8E-8A42-4175408E1047}"/>
              </a:ext>
            </a:extLst>
          </p:cNvPr>
          <p:cNvSpPr>
            <a:spLocks noGrp="1"/>
          </p:cNvSpPr>
          <p:nvPr>
            <p:ph idx="1"/>
          </p:nvPr>
        </p:nvSpPr>
        <p:spPr>
          <a:xfrm>
            <a:off x="2041764" y="1129761"/>
            <a:ext cx="9504777" cy="5817325"/>
          </a:xfrm>
        </p:spPr>
        <p:txBody>
          <a:bodyPr/>
          <a:lstStyle/>
          <a:p>
            <a:r>
              <a:rPr lang="en-US" sz="1800" dirty="0"/>
              <a:t>Survey items concerning </a:t>
            </a:r>
            <a:r>
              <a:rPr lang="en-US" sz="1800" b="1" dirty="0"/>
              <a:t>satisfaction with Portland as a place </a:t>
            </a:r>
            <a:r>
              <a:rPr lang="en-US" sz="1800" dirty="0"/>
              <a:t>are grouped in this section, including Portland as a place:</a:t>
            </a:r>
          </a:p>
          <a:p>
            <a:pPr lvl="1"/>
            <a:r>
              <a:rPr lang="en-US" sz="1800" dirty="0"/>
              <a:t>In the future</a:t>
            </a:r>
          </a:p>
          <a:p>
            <a:pPr lvl="1"/>
            <a:r>
              <a:rPr lang="en-US" sz="1800" dirty="0"/>
              <a:t>To live</a:t>
            </a:r>
          </a:p>
          <a:p>
            <a:pPr lvl="1"/>
            <a:r>
              <a:rPr lang="en-US" sz="1800" dirty="0"/>
              <a:t>To raise children</a:t>
            </a:r>
          </a:p>
          <a:p>
            <a:pPr lvl="1"/>
            <a:r>
              <a:rPr lang="en-US" sz="1800" dirty="0"/>
              <a:t>To work or go to school</a:t>
            </a:r>
          </a:p>
          <a:p>
            <a:pPr lvl="1"/>
            <a:r>
              <a:rPr lang="en-US" sz="1800" dirty="0"/>
              <a:t>To be part of a community</a:t>
            </a:r>
          </a:p>
          <a:p>
            <a:pPr lvl="1"/>
            <a:r>
              <a:rPr lang="en-US" sz="1800" dirty="0"/>
              <a:t>To get information from the City</a:t>
            </a:r>
          </a:p>
          <a:p>
            <a:r>
              <a:rPr lang="en-US" sz="1800" dirty="0">
                <a:hlinkClick r:id="rId4" action="ppaction://hlinksldjump"/>
              </a:rPr>
              <a:t>Section summary</a:t>
            </a:r>
            <a:endParaRPr lang="en-US" sz="1800" dirty="0"/>
          </a:p>
          <a:p>
            <a:pPr marL="0" indent="0">
              <a:buNone/>
            </a:pPr>
            <a:endParaRPr lang="en-US" dirty="0"/>
          </a:p>
        </p:txBody>
      </p:sp>
      <p:sp>
        <p:nvSpPr>
          <p:cNvPr id="9" name="Content Placeholder 3">
            <a:extLst>
              <a:ext uri="{FF2B5EF4-FFF2-40B4-BE49-F238E27FC236}">
                <a16:creationId xmlns:a16="http://schemas.microsoft.com/office/drawing/2014/main" id="{1EA4B130-78B6-4334-9B26-81792F3C7E10}"/>
              </a:ext>
            </a:extLst>
          </p:cNvPr>
          <p:cNvSpPr>
            <a:spLocks noGrp="1"/>
          </p:cNvSpPr>
          <p:nvPr>
            <p:ph idx="10"/>
          </p:nvPr>
        </p:nvSpPr>
        <p:spPr>
          <a:xfrm>
            <a:off x="97897" y="1218175"/>
            <a:ext cx="1318437" cy="2820249"/>
          </a:xfrm>
        </p:spPr>
        <p:txBody>
          <a:bodyPr/>
          <a:lstStyle/>
          <a:p>
            <a:r>
              <a:rPr lang="en-US" dirty="0"/>
              <a:t>Summary of Key Findings</a:t>
            </a:r>
          </a:p>
          <a:p>
            <a:r>
              <a:rPr lang="en-US" b="1" dirty="0">
                <a:hlinkClick r:id="rId5" action="ppaction://hlinksldjump"/>
              </a:rPr>
              <a:t>Portland as a Place</a:t>
            </a:r>
            <a:endParaRPr lang="en-US" b="1" dirty="0"/>
          </a:p>
          <a:p>
            <a:r>
              <a:rPr lang="en-US" dirty="0">
                <a:hlinkClick r:id="rId6" action="ppaction://hlinksldjump"/>
              </a:rPr>
              <a:t>Portland as Opportunity</a:t>
            </a:r>
            <a:endParaRPr lang="en-US" dirty="0"/>
          </a:p>
          <a:p>
            <a:r>
              <a:rPr lang="en-US" dirty="0">
                <a:hlinkClick r:id="rId7" action="ppaction://hlinksldjump"/>
              </a:rPr>
              <a:t>Safety Issues</a:t>
            </a:r>
            <a:endParaRPr lang="en-US" dirty="0"/>
          </a:p>
          <a:p>
            <a:r>
              <a:rPr lang="en-US" dirty="0">
                <a:hlinkClick r:id="rId8" action="ppaction://hlinksldjump"/>
              </a:rPr>
              <a:t>Services and Environment</a:t>
            </a:r>
            <a:endParaRPr lang="en-US" dirty="0"/>
          </a:p>
          <a:p>
            <a:r>
              <a:rPr lang="en-US" dirty="0">
                <a:hlinkClick r:id="rId9" action="ppaction://hlinksldjump"/>
              </a:rPr>
              <a:t>Disaster Preparation</a:t>
            </a:r>
            <a:endParaRPr lang="en-US" dirty="0"/>
          </a:p>
          <a:p>
            <a:endParaRPr lang="en-US" dirty="0"/>
          </a:p>
        </p:txBody>
      </p:sp>
      <p:sp>
        <p:nvSpPr>
          <p:cNvPr id="5" name="Action Button: Go Forward or Next 4">
            <a:hlinkClick r:id="rId6" action="ppaction://hlinksldjump" tooltip="Skip to next section"/>
            <a:extLst>
              <a:ext uri="{FF2B5EF4-FFF2-40B4-BE49-F238E27FC236}">
                <a16:creationId xmlns:a16="http://schemas.microsoft.com/office/drawing/2014/main" id="{88E5109F-0463-4C16-818B-1CC49D647F44}"/>
              </a:ext>
            </a:extLst>
          </p:cNvPr>
          <p:cNvSpPr/>
          <p:nvPr/>
        </p:nvSpPr>
        <p:spPr>
          <a:xfrm>
            <a:off x="222580" y="6350459"/>
            <a:ext cx="268941" cy="30020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6EC6C3-ED1C-451A-A602-0AFFA277922A}"/>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11</a:t>
            </a:r>
          </a:p>
        </p:txBody>
      </p:sp>
      <p:pic>
        <p:nvPicPr>
          <p:cNvPr id="17" name="Picture 16">
            <a:hlinkClick r:id="rId10"/>
            <a:extLst>
              <a:ext uri="{FF2B5EF4-FFF2-40B4-BE49-F238E27FC236}">
                <a16:creationId xmlns:a16="http://schemas.microsoft.com/office/drawing/2014/main" id="{01D171DD-BDDD-4B1C-B33C-CA93523811A0}"/>
              </a:ext>
            </a:extLst>
          </p:cNvPr>
          <p:cNvPicPr>
            <a:picLocks noChangeAspect="1"/>
          </p:cNvPicPr>
          <p:nvPr/>
        </p:nvPicPr>
        <p:blipFill>
          <a:blip r:embed="rId11"/>
          <a:stretch>
            <a:fillRect/>
          </a:stretch>
        </p:blipFill>
        <p:spPr>
          <a:xfrm>
            <a:off x="97897" y="5850287"/>
            <a:ext cx="572778" cy="500172"/>
          </a:xfrm>
          <a:prstGeom prst="rect">
            <a:avLst/>
          </a:prstGeom>
        </p:spPr>
      </p:pic>
    </p:spTree>
    <p:custDataLst>
      <p:tags r:id="rId1"/>
    </p:custDataLst>
    <p:extLst>
      <p:ext uri="{BB962C8B-B14F-4D97-AF65-F5344CB8AC3E}">
        <p14:creationId xmlns:p14="http://schemas.microsoft.com/office/powerpoint/2010/main" val="17456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0" y="0"/>
            <a:ext cx="7038159" cy="870857"/>
          </a:xfrm>
        </p:spPr>
        <p:txBody>
          <a:bodyPr/>
          <a:lstStyle/>
          <a:p>
            <a:r>
              <a:rPr lang="en-US" sz="3200" dirty="0"/>
              <a:t>Satisfaction with Safety of Daily Commute</a:t>
            </a:r>
          </a:p>
        </p:txBody>
      </p:sp>
      <p:sp>
        <p:nvSpPr>
          <p:cNvPr id="10" name="Content Placeholder 9">
            <a:extLst>
              <a:ext uri="{FF2B5EF4-FFF2-40B4-BE49-F238E27FC236}">
                <a16:creationId xmlns:a16="http://schemas.microsoft.com/office/drawing/2014/main" id="{795C1710-9572-4731-8302-FEF9BFE20F0A}"/>
              </a:ext>
            </a:extLst>
          </p:cNvPr>
          <p:cNvSpPr>
            <a:spLocks noGrp="1"/>
          </p:cNvSpPr>
          <p:nvPr>
            <p:ph idx="1"/>
          </p:nvPr>
        </p:nvSpPr>
        <p:spPr>
          <a:xfrm>
            <a:off x="357051" y="940527"/>
            <a:ext cx="7038158" cy="1377372"/>
          </a:xfrm>
        </p:spPr>
        <p:txBody>
          <a:bodyPr>
            <a:normAutofit lnSpcReduction="10000"/>
          </a:bodyPr>
          <a:lstStyle/>
          <a:p>
            <a:r>
              <a:rPr lang="en-US" sz="1800" dirty="0"/>
              <a:t>Less than half of the respondents in any age group were satisfied with the safety of their daily commute, and satisfaction generally declined with age. </a:t>
            </a:r>
          </a:p>
          <a:p>
            <a:r>
              <a:rPr lang="en-US" sz="1800" dirty="0"/>
              <a:t>Respondents with lower incomes, especially those in the older age groups, were more likely to be dissatisfied.</a:t>
            </a:r>
          </a:p>
          <a:p>
            <a:endParaRPr lang="en-US" dirty="0"/>
          </a:p>
        </p:txBody>
      </p:sp>
      <p:pic>
        <p:nvPicPr>
          <p:cNvPr id="2" name="Picture 1">
            <a:extLst>
              <a:ext uri="{FF2B5EF4-FFF2-40B4-BE49-F238E27FC236}">
                <a16:creationId xmlns:a16="http://schemas.microsoft.com/office/drawing/2014/main" id="{41CE5BDB-D4A9-4A57-B8F7-FB32A5C52B98}"/>
              </a:ext>
            </a:extLst>
          </p:cNvPr>
          <p:cNvPicPr>
            <a:picLocks noChangeAspect="1"/>
          </p:cNvPicPr>
          <p:nvPr/>
        </p:nvPicPr>
        <p:blipFill>
          <a:blip r:embed="rId4"/>
          <a:stretch>
            <a:fillRect/>
          </a:stretch>
        </p:blipFill>
        <p:spPr>
          <a:xfrm>
            <a:off x="981482" y="2519649"/>
            <a:ext cx="5787310" cy="4318224"/>
          </a:xfrm>
          <a:prstGeom prst="rect">
            <a:avLst/>
          </a:prstGeom>
        </p:spPr>
      </p:pic>
      <p:grpSp>
        <p:nvGrpSpPr>
          <p:cNvPr id="8" name="Group 7">
            <a:extLst>
              <a:ext uri="{FF2B5EF4-FFF2-40B4-BE49-F238E27FC236}">
                <a16:creationId xmlns:a16="http://schemas.microsoft.com/office/drawing/2014/main" id="{CFFB0286-E8B9-4556-8EE8-034831895312}"/>
              </a:ext>
            </a:extLst>
          </p:cNvPr>
          <p:cNvGrpSpPr/>
          <p:nvPr/>
        </p:nvGrpSpPr>
        <p:grpSpPr>
          <a:xfrm>
            <a:off x="7587209" y="-1016"/>
            <a:ext cx="4477148" cy="3324409"/>
            <a:chOff x="7732128" y="164815"/>
            <a:chExt cx="4427383" cy="3303509"/>
          </a:xfrm>
        </p:grpSpPr>
        <p:pic>
          <p:nvPicPr>
            <p:cNvPr id="3" name="Picture 2">
              <a:extLst>
                <a:ext uri="{FF2B5EF4-FFF2-40B4-BE49-F238E27FC236}">
                  <a16:creationId xmlns:a16="http://schemas.microsoft.com/office/drawing/2014/main" id="{5292A964-7A1F-4329-A6EA-D145A17A99D1}"/>
                </a:ext>
              </a:extLst>
            </p:cNvPr>
            <p:cNvPicPr>
              <a:picLocks noChangeAspect="1"/>
            </p:cNvPicPr>
            <p:nvPr/>
          </p:nvPicPr>
          <p:blipFill>
            <a:blip r:embed="rId5"/>
            <a:stretch>
              <a:fillRect/>
            </a:stretch>
          </p:blipFill>
          <p:spPr>
            <a:xfrm>
              <a:off x="7732128" y="164815"/>
              <a:ext cx="4427383" cy="3303509"/>
            </a:xfrm>
            <a:prstGeom prst="rect">
              <a:avLst/>
            </a:prstGeom>
          </p:spPr>
        </p:pic>
        <p:sp>
          <p:nvSpPr>
            <p:cNvPr id="6" name="TextBox 5">
              <a:extLst>
                <a:ext uri="{FF2B5EF4-FFF2-40B4-BE49-F238E27FC236}">
                  <a16:creationId xmlns:a16="http://schemas.microsoft.com/office/drawing/2014/main" id="{5CC7270D-A839-4EE2-85DC-518BDABA81F0}"/>
                </a:ext>
              </a:extLst>
            </p:cNvPr>
            <p:cNvSpPr txBox="1"/>
            <p:nvPr/>
          </p:nvSpPr>
          <p:spPr>
            <a:xfrm>
              <a:off x="9394813" y="546303"/>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27F04A29-AB62-49DF-BDCB-56DD4DDDA8BB}"/>
              </a:ext>
            </a:extLst>
          </p:cNvPr>
          <p:cNvGrpSpPr/>
          <p:nvPr/>
        </p:nvGrpSpPr>
        <p:grpSpPr>
          <a:xfrm>
            <a:off x="7587209" y="3392887"/>
            <a:ext cx="4477148" cy="3455496"/>
            <a:chOff x="7699639" y="3530250"/>
            <a:chExt cx="4459872" cy="3327750"/>
          </a:xfrm>
        </p:grpSpPr>
        <p:pic>
          <p:nvPicPr>
            <p:cNvPr id="5" name="Picture 4">
              <a:extLst>
                <a:ext uri="{FF2B5EF4-FFF2-40B4-BE49-F238E27FC236}">
                  <a16:creationId xmlns:a16="http://schemas.microsoft.com/office/drawing/2014/main" id="{D90867CC-52D0-403C-89B5-86EE5E5343FA}"/>
                </a:ext>
              </a:extLst>
            </p:cNvPr>
            <p:cNvPicPr>
              <a:picLocks noChangeAspect="1"/>
            </p:cNvPicPr>
            <p:nvPr/>
          </p:nvPicPr>
          <p:blipFill>
            <a:blip r:embed="rId6"/>
            <a:stretch>
              <a:fillRect/>
            </a:stretch>
          </p:blipFill>
          <p:spPr>
            <a:xfrm>
              <a:off x="7699639" y="3530250"/>
              <a:ext cx="4459872" cy="3327750"/>
            </a:xfrm>
            <a:prstGeom prst="rect">
              <a:avLst/>
            </a:prstGeom>
          </p:spPr>
        </p:pic>
        <p:sp>
          <p:nvSpPr>
            <p:cNvPr id="7" name="TextBox 6">
              <a:extLst>
                <a:ext uri="{FF2B5EF4-FFF2-40B4-BE49-F238E27FC236}">
                  <a16:creationId xmlns:a16="http://schemas.microsoft.com/office/drawing/2014/main" id="{D9698A5F-65A9-4CE6-AD4A-F9DC74F08047}"/>
                </a:ext>
              </a:extLst>
            </p:cNvPr>
            <p:cNvSpPr txBox="1"/>
            <p:nvPr/>
          </p:nvSpPr>
          <p:spPr>
            <a:xfrm>
              <a:off x="9330157" y="3928980"/>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8DC8BA0E-5364-489F-AAB8-235B768A885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B5716D97-E048-46A7-B339-133D56FB0FB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17C8BA4-D6A2-4910-B50F-20245ED1CC0D}"/>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109</a:t>
            </a:r>
          </a:p>
        </p:txBody>
      </p:sp>
      <p:pic>
        <p:nvPicPr>
          <p:cNvPr id="14" name="Picture 13">
            <a:hlinkClick r:id="rId9"/>
            <a:extLst>
              <a:ext uri="{FF2B5EF4-FFF2-40B4-BE49-F238E27FC236}">
                <a16:creationId xmlns:a16="http://schemas.microsoft.com/office/drawing/2014/main" id="{C424A54E-6F34-4FF6-A9CB-DAEBE6D6D320}"/>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3603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712191" y="230797"/>
            <a:ext cx="8407209" cy="870857"/>
          </a:xfrm>
        </p:spPr>
        <p:txBody>
          <a:bodyPr/>
          <a:lstStyle/>
          <a:p>
            <a:r>
              <a:rPr lang="en-US" sz="3200" dirty="0"/>
              <a:t>Satisfaction with Safety of Daily Commute (cont.)</a:t>
            </a:r>
          </a:p>
        </p:txBody>
      </p:sp>
      <p:sp>
        <p:nvSpPr>
          <p:cNvPr id="10" name="Content Placeholder 9">
            <a:extLst>
              <a:ext uri="{FF2B5EF4-FFF2-40B4-BE49-F238E27FC236}">
                <a16:creationId xmlns:a16="http://schemas.microsoft.com/office/drawing/2014/main" id="{7552CB8C-7555-4A13-B3A4-11CA17AC3404}"/>
              </a:ext>
            </a:extLst>
          </p:cNvPr>
          <p:cNvSpPr>
            <a:spLocks noGrp="1"/>
          </p:cNvSpPr>
          <p:nvPr>
            <p:ph idx="1"/>
          </p:nvPr>
        </p:nvSpPr>
        <p:spPr>
          <a:xfrm>
            <a:off x="1808253" y="1235582"/>
            <a:ext cx="8229600" cy="1261910"/>
          </a:xfrm>
        </p:spPr>
        <p:txBody>
          <a:bodyPr>
            <a:normAutofit/>
          </a:bodyPr>
          <a:lstStyle/>
          <a:p>
            <a:r>
              <a:rPr lang="en-US" sz="1800" dirty="0"/>
              <a:t>There was little difference between minority and White non-Hispanic respondents’ levels of satisfaction with the safety of their daily commute, although again, satisfaction declined with age.</a:t>
            </a:r>
          </a:p>
          <a:p>
            <a:endParaRPr lang="en-US" sz="1800" dirty="0"/>
          </a:p>
        </p:txBody>
      </p:sp>
      <p:grpSp>
        <p:nvGrpSpPr>
          <p:cNvPr id="11" name="Group 10">
            <a:extLst>
              <a:ext uri="{FF2B5EF4-FFF2-40B4-BE49-F238E27FC236}">
                <a16:creationId xmlns:a16="http://schemas.microsoft.com/office/drawing/2014/main" id="{E1BB7E11-5081-4537-8D3D-4B69F74CE6FD}"/>
              </a:ext>
            </a:extLst>
          </p:cNvPr>
          <p:cNvGrpSpPr/>
          <p:nvPr/>
        </p:nvGrpSpPr>
        <p:grpSpPr>
          <a:xfrm>
            <a:off x="6268947" y="2416629"/>
            <a:ext cx="5260484" cy="3991624"/>
            <a:chOff x="6096000" y="1848278"/>
            <a:chExt cx="4962525" cy="3695700"/>
          </a:xfrm>
        </p:grpSpPr>
        <p:pic>
          <p:nvPicPr>
            <p:cNvPr id="3" name="Picture 2">
              <a:extLst>
                <a:ext uri="{FF2B5EF4-FFF2-40B4-BE49-F238E27FC236}">
                  <a16:creationId xmlns:a16="http://schemas.microsoft.com/office/drawing/2014/main" id="{8084AC8B-B5F9-408C-B9FF-609680879EE0}"/>
                </a:ext>
              </a:extLst>
            </p:cNvPr>
            <p:cNvPicPr>
              <a:picLocks noChangeAspect="1"/>
            </p:cNvPicPr>
            <p:nvPr/>
          </p:nvPicPr>
          <p:blipFill>
            <a:blip r:embed="rId4"/>
            <a:stretch>
              <a:fillRect/>
            </a:stretch>
          </p:blipFill>
          <p:spPr>
            <a:xfrm>
              <a:off x="6096000" y="1848278"/>
              <a:ext cx="4962525" cy="3695700"/>
            </a:xfrm>
            <a:prstGeom prst="rect">
              <a:avLst/>
            </a:prstGeom>
          </p:spPr>
        </p:pic>
        <p:sp>
          <p:nvSpPr>
            <p:cNvPr id="5" name="TextBox 4">
              <a:extLst>
                <a:ext uri="{FF2B5EF4-FFF2-40B4-BE49-F238E27FC236}">
                  <a16:creationId xmlns:a16="http://schemas.microsoft.com/office/drawing/2014/main" id="{0CC88A31-BA91-441E-B22C-9D0B78B59F2B}"/>
                </a:ext>
              </a:extLst>
            </p:cNvPr>
            <p:cNvSpPr txBox="1"/>
            <p:nvPr/>
          </p:nvSpPr>
          <p:spPr>
            <a:xfrm>
              <a:off x="8185255" y="2313651"/>
              <a:ext cx="579005" cy="276999"/>
            </a:xfrm>
            <a:prstGeom prst="rect">
              <a:avLst/>
            </a:prstGeom>
            <a:noFill/>
          </p:spPr>
          <p:txBody>
            <a:bodyPr wrap="none" rtlCol="0">
              <a:spAutoFit/>
            </a:bodyPr>
            <a:lstStyle/>
            <a:p>
              <a:r>
                <a:rPr lang="en-US" sz="1200" dirty="0"/>
                <a:t>W n-H</a:t>
              </a:r>
            </a:p>
          </p:txBody>
        </p:sp>
      </p:grpSp>
      <p:grpSp>
        <p:nvGrpSpPr>
          <p:cNvPr id="7" name="Group 6">
            <a:extLst>
              <a:ext uri="{FF2B5EF4-FFF2-40B4-BE49-F238E27FC236}">
                <a16:creationId xmlns:a16="http://schemas.microsoft.com/office/drawing/2014/main" id="{9398C364-5871-4995-A144-C0DDEF12F105}"/>
              </a:ext>
            </a:extLst>
          </p:cNvPr>
          <p:cNvGrpSpPr/>
          <p:nvPr/>
        </p:nvGrpSpPr>
        <p:grpSpPr>
          <a:xfrm>
            <a:off x="662569" y="2416629"/>
            <a:ext cx="5260484" cy="3991624"/>
            <a:chOff x="450297" y="1848278"/>
            <a:chExt cx="4962525" cy="3695700"/>
          </a:xfrm>
        </p:grpSpPr>
        <p:pic>
          <p:nvPicPr>
            <p:cNvPr id="2" name="Picture 1">
              <a:extLst>
                <a:ext uri="{FF2B5EF4-FFF2-40B4-BE49-F238E27FC236}">
                  <a16:creationId xmlns:a16="http://schemas.microsoft.com/office/drawing/2014/main" id="{B7E62B5F-0DF5-4ECA-9F68-7E9F4F4D6569}"/>
                </a:ext>
              </a:extLst>
            </p:cNvPr>
            <p:cNvPicPr>
              <a:picLocks noChangeAspect="1"/>
            </p:cNvPicPr>
            <p:nvPr/>
          </p:nvPicPr>
          <p:blipFill>
            <a:blip r:embed="rId5"/>
            <a:stretch>
              <a:fillRect/>
            </a:stretch>
          </p:blipFill>
          <p:spPr>
            <a:xfrm>
              <a:off x="450297" y="1848278"/>
              <a:ext cx="4962525" cy="3695700"/>
            </a:xfrm>
            <a:prstGeom prst="rect">
              <a:avLst/>
            </a:prstGeom>
          </p:spPr>
        </p:pic>
        <p:sp>
          <p:nvSpPr>
            <p:cNvPr id="6" name="TextBox 5">
              <a:extLst>
                <a:ext uri="{FF2B5EF4-FFF2-40B4-BE49-F238E27FC236}">
                  <a16:creationId xmlns:a16="http://schemas.microsoft.com/office/drawing/2014/main" id="{29A537E8-E35A-43FC-B026-34E9421E220F}"/>
                </a:ext>
              </a:extLst>
            </p:cNvPr>
            <p:cNvSpPr txBox="1"/>
            <p:nvPr/>
          </p:nvSpPr>
          <p:spPr>
            <a:xfrm>
              <a:off x="2554248" y="2327989"/>
              <a:ext cx="570990" cy="276999"/>
            </a:xfrm>
            <a:prstGeom prst="rect">
              <a:avLst/>
            </a:prstGeom>
            <a:noFill/>
          </p:spPr>
          <p:txBody>
            <a:bodyPr wrap="none" rtlCol="0">
              <a:spAutoFit/>
            </a:bodyPr>
            <a:lstStyle/>
            <a:p>
              <a:r>
                <a:rPr lang="en-US" sz="1200" dirty="0"/>
                <a:t>BIPOC</a:t>
              </a:r>
            </a:p>
          </p:txBody>
        </p:sp>
      </p:grpSp>
      <p:sp>
        <p:nvSpPr>
          <p:cNvPr id="12" name="Action Button: Go Back or Previous 11">
            <a:hlinkClick r:id="rId6" action="ppaction://hlinksldjump" tooltip="Back to beginning of section"/>
            <a:extLst>
              <a:ext uri="{FF2B5EF4-FFF2-40B4-BE49-F238E27FC236}">
                <a16:creationId xmlns:a16="http://schemas.microsoft.com/office/drawing/2014/main" id="{C1E158C7-BB8E-4529-9544-BF9DF11E767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rId7" action="ppaction://hlinksldjump" tooltip="Skip to next section"/>
            <a:extLst>
              <a:ext uri="{FF2B5EF4-FFF2-40B4-BE49-F238E27FC236}">
                <a16:creationId xmlns:a16="http://schemas.microsoft.com/office/drawing/2014/main" id="{A11509FC-0A7B-4288-A4AA-84F2E7FF45E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15E417F-9D75-45E3-BB37-A2EB3FEDC071}"/>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110</a:t>
            </a:r>
          </a:p>
        </p:txBody>
      </p:sp>
      <p:pic>
        <p:nvPicPr>
          <p:cNvPr id="15" name="Picture 14">
            <a:hlinkClick r:id="rId8"/>
            <a:extLst>
              <a:ext uri="{FF2B5EF4-FFF2-40B4-BE49-F238E27FC236}">
                <a16:creationId xmlns:a16="http://schemas.microsoft.com/office/drawing/2014/main" id="{BF3B9DEC-2919-4AFB-89CF-21785FA5EE23}"/>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6673676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EC1D1C-E84B-45B4-B79A-AD95B1D20733}"/>
              </a:ext>
            </a:extLst>
          </p:cNvPr>
          <p:cNvPicPr>
            <a:picLocks noGrp="1" noChangeAspect="1"/>
          </p:cNvPicPr>
          <p:nvPr>
            <p:ph idx="1"/>
          </p:nvPr>
        </p:nvPicPr>
        <p:blipFill>
          <a:blip r:embed="rId4"/>
          <a:stretch>
            <a:fillRect/>
          </a:stretch>
        </p:blipFill>
        <p:spPr>
          <a:xfrm>
            <a:off x="142584" y="3191070"/>
            <a:ext cx="3940890" cy="2934866"/>
          </a:xfrm>
          <a:prstGeom prst="rect">
            <a:avLst/>
          </a:prstGeom>
        </p:spPr>
      </p:pic>
      <p:sp>
        <p:nvSpPr>
          <p:cNvPr id="7" name="TextBox 6">
            <a:extLst>
              <a:ext uri="{FF2B5EF4-FFF2-40B4-BE49-F238E27FC236}">
                <a16:creationId xmlns:a16="http://schemas.microsoft.com/office/drawing/2014/main" id="{CED67B4C-D8EB-413A-90B2-31C30BFCFD94}"/>
              </a:ext>
            </a:extLst>
          </p:cNvPr>
          <p:cNvSpPr txBox="1"/>
          <p:nvPr/>
        </p:nvSpPr>
        <p:spPr>
          <a:xfrm>
            <a:off x="1796681" y="3517637"/>
            <a:ext cx="502061" cy="276999"/>
          </a:xfrm>
          <a:prstGeom prst="rect">
            <a:avLst/>
          </a:prstGeom>
          <a:noFill/>
        </p:spPr>
        <p:txBody>
          <a:bodyPr wrap="none" rtlCol="0">
            <a:spAutoFit/>
          </a:bodyPr>
          <a:lstStyle/>
          <a:p>
            <a:r>
              <a:rPr lang="en-US" sz="1200" dirty="0"/>
              <a:t>Male</a:t>
            </a:r>
          </a:p>
        </p:txBody>
      </p:sp>
      <p:grpSp>
        <p:nvGrpSpPr>
          <p:cNvPr id="12" name="Group 11">
            <a:extLst>
              <a:ext uri="{FF2B5EF4-FFF2-40B4-BE49-F238E27FC236}">
                <a16:creationId xmlns:a16="http://schemas.microsoft.com/office/drawing/2014/main" id="{47792B25-F97C-4ED5-B62F-1034F8D9187B}"/>
              </a:ext>
            </a:extLst>
          </p:cNvPr>
          <p:cNvGrpSpPr/>
          <p:nvPr/>
        </p:nvGrpSpPr>
        <p:grpSpPr>
          <a:xfrm>
            <a:off x="4150814" y="3191069"/>
            <a:ext cx="3940891" cy="2934867"/>
            <a:chOff x="4196846" y="3191069"/>
            <a:chExt cx="3940891" cy="2934867"/>
          </a:xfrm>
        </p:grpSpPr>
        <p:pic>
          <p:nvPicPr>
            <p:cNvPr id="6" name="Picture 5">
              <a:extLst>
                <a:ext uri="{FF2B5EF4-FFF2-40B4-BE49-F238E27FC236}">
                  <a16:creationId xmlns:a16="http://schemas.microsoft.com/office/drawing/2014/main" id="{D0A78FAA-746F-44DF-9CBE-24E7673691BB}"/>
                </a:ext>
              </a:extLst>
            </p:cNvPr>
            <p:cNvPicPr>
              <a:picLocks noChangeAspect="1"/>
            </p:cNvPicPr>
            <p:nvPr/>
          </p:nvPicPr>
          <p:blipFill>
            <a:blip r:embed="rId5"/>
            <a:stretch>
              <a:fillRect/>
            </a:stretch>
          </p:blipFill>
          <p:spPr>
            <a:xfrm>
              <a:off x="4196846" y="3191069"/>
              <a:ext cx="3940891" cy="2934867"/>
            </a:xfrm>
            <a:prstGeom prst="rect">
              <a:avLst/>
            </a:prstGeom>
          </p:spPr>
        </p:pic>
        <p:sp>
          <p:nvSpPr>
            <p:cNvPr id="8" name="TextBox 7">
              <a:extLst>
                <a:ext uri="{FF2B5EF4-FFF2-40B4-BE49-F238E27FC236}">
                  <a16:creationId xmlns:a16="http://schemas.microsoft.com/office/drawing/2014/main" id="{D1F49F84-ACED-4044-9B08-158502E1ABAF}"/>
                </a:ext>
              </a:extLst>
            </p:cNvPr>
            <p:cNvSpPr txBox="1"/>
            <p:nvPr/>
          </p:nvSpPr>
          <p:spPr>
            <a:xfrm>
              <a:off x="5797420" y="3517637"/>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DC4BC935-B1EA-466B-842B-5845412846E0}"/>
              </a:ext>
            </a:extLst>
          </p:cNvPr>
          <p:cNvGrpSpPr/>
          <p:nvPr/>
        </p:nvGrpSpPr>
        <p:grpSpPr>
          <a:xfrm>
            <a:off x="8167707" y="3191069"/>
            <a:ext cx="3940890" cy="2934866"/>
            <a:chOff x="8251110" y="3191069"/>
            <a:chExt cx="3940890" cy="2934866"/>
          </a:xfrm>
        </p:grpSpPr>
        <p:pic>
          <p:nvPicPr>
            <p:cNvPr id="4" name="Picture 3">
              <a:extLst>
                <a:ext uri="{FF2B5EF4-FFF2-40B4-BE49-F238E27FC236}">
                  <a16:creationId xmlns:a16="http://schemas.microsoft.com/office/drawing/2014/main" id="{3CC8CA65-EB91-4BA9-86AF-0303724C6A66}"/>
                </a:ext>
              </a:extLst>
            </p:cNvPr>
            <p:cNvPicPr>
              <a:picLocks noChangeAspect="1"/>
            </p:cNvPicPr>
            <p:nvPr/>
          </p:nvPicPr>
          <p:blipFill>
            <a:blip r:embed="rId6"/>
            <a:stretch>
              <a:fillRect/>
            </a:stretch>
          </p:blipFill>
          <p:spPr>
            <a:xfrm>
              <a:off x="8251110" y="3191069"/>
              <a:ext cx="3940890" cy="2934866"/>
            </a:xfrm>
            <a:prstGeom prst="rect">
              <a:avLst/>
            </a:prstGeom>
          </p:spPr>
        </p:pic>
        <p:sp>
          <p:nvSpPr>
            <p:cNvPr id="9" name="TextBox 8">
              <a:extLst>
                <a:ext uri="{FF2B5EF4-FFF2-40B4-BE49-F238E27FC236}">
                  <a16:creationId xmlns:a16="http://schemas.microsoft.com/office/drawing/2014/main" id="{C1E1FFF6-7ECB-459A-8E6E-AB201632BDB7}"/>
                </a:ext>
              </a:extLst>
            </p:cNvPr>
            <p:cNvSpPr txBox="1"/>
            <p:nvPr/>
          </p:nvSpPr>
          <p:spPr>
            <a:xfrm>
              <a:off x="9874764" y="3534833"/>
              <a:ext cx="548548" cy="276999"/>
            </a:xfrm>
            <a:prstGeom prst="rect">
              <a:avLst/>
            </a:prstGeom>
            <a:noFill/>
          </p:spPr>
          <p:txBody>
            <a:bodyPr wrap="none" rtlCol="0">
              <a:spAutoFit/>
            </a:bodyPr>
            <a:lstStyle/>
            <a:p>
              <a:r>
                <a:rPr lang="en-US" sz="1200" dirty="0"/>
                <a:t>Other</a:t>
              </a:r>
            </a:p>
          </p:txBody>
        </p:sp>
      </p:grpSp>
      <p:sp>
        <p:nvSpPr>
          <p:cNvPr id="11" name="TextBox 10">
            <a:extLst>
              <a:ext uri="{FF2B5EF4-FFF2-40B4-BE49-F238E27FC236}">
                <a16:creationId xmlns:a16="http://schemas.microsoft.com/office/drawing/2014/main" id="{E9049F26-7D34-4E2A-A99A-359151FC0985}"/>
              </a:ext>
            </a:extLst>
          </p:cNvPr>
          <p:cNvSpPr txBox="1"/>
          <p:nvPr/>
        </p:nvSpPr>
        <p:spPr>
          <a:xfrm>
            <a:off x="1253904" y="1634192"/>
            <a:ext cx="8884248"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There was little difference by gender identity with respect to the safety of respondents’ daily commutes, although again, satisfaction generally decreased with age.</a:t>
            </a:r>
          </a:p>
          <a:p>
            <a:endParaRPr lang="en-US" dirty="0"/>
          </a:p>
        </p:txBody>
      </p:sp>
      <p:sp>
        <p:nvSpPr>
          <p:cNvPr id="14" name="Title 3">
            <a:extLst>
              <a:ext uri="{FF2B5EF4-FFF2-40B4-BE49-F238E27FC236}">
                <a16:creationId xmlns:a16="http://schemas.microsoft.com/office/drawing/2014/main" id="{7D5BA3FF-F31C-47C6-87EF-F30D14EDDC3F}"/>
              </a:ext>
            </a:extLst>
          </p:cNvPr>
          <p:cNvSpPr>
            <a:spLocks noGrp="1"/>
          </p:cNvSpPr>
          <p:nvPr>
            <p:ph type="title"/>
          </p:nvPr>
        </p:nvSpPr>
        <p:spPr>
          <a:xfrm>
            <a:off x="712191" y="230797"/>
            <a:ext cx="8407209" cy="870857"/>
          </a:xfrm>
        </p:spPr>
        <p:txBody>
          <a:bodyPr/>
          <a:lstStyle/>
          <a:p>
            <a:r>
              <a:rPr lang="en-US" sz="3200" dirty="0"/>
              <a:t>Satisfaction with Safety of Daily Commute (cont.)</a:t>
            </a:r>
          </a:p>
        </p:txBody>
      </p:sp>
      <p:sp>
        <p:nvSpPr>
          <p:cNvPr id="13" name="Action Button: Go Back or Previous 12">
            <a:hlinkClick r:id="rId7" action="ppaction://hlinksldjump" tooltip="Back to beginning of section"/>
            <a:extLst>
              <a:ext uri="{FF2B5EF4-FFF2-40B4-BE49-F238E27FC236}">
                <a16:creationId xmlns:a16="http://schemas.microsoft.com/office/drawing/2014/main" id="{94CA9B24-0022-4835-84AC-12A2C101F4B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rId8" action="ppaction://hlinksldjump" tooltip="Skip to next section"/>
            <a:extLst>
              <a:ext uri="{FF2B5EF4-FFF2-40B4-BE49-F238E27FC236}">
                <a16:creationId xmlns:a16="http://schemas.microsoft.com/office/drawing/2014/main" id="{2AF8CE9B-16F7-43AD-8EF0-111E4A2511C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2E6484A-E988-4C48-A237-13E370270E6D}"/>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111</a:t>
            </a:r>
          </a:p>
        </p:txBody>
      </p:sp>
      <p:pic>
        <p:nvPicPr>
          <p:cNvPr id="17" name="Picture 16">
            <a:hlinkClick r:id="rId9"/>
            <a:extLst>
              <a:ext uri="{FF2B5EF4-FFF2-40B4-BE49-F238E27FC236}">
                <a16:creationId xmlns:a16="http://schemas.microsoft.com/office/drawing/2014/main" id="{91F296BC-0284-4BEA-AE2C-3936DF8D8C2A}"/>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7044941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445563-0BD2-4932-98AA-0F201BD91F7A}"/>
              </a:ext>
            </a:extLst>
          </p:cNvPr>
          <p:cNvSpPr>
            <a:spLocks noGrp="1"/>
          </p:cNvSpPr>
          <p:nvPr>
            <p:ph idx="1"/>
          </p:nvPr>
        </p:nvSpPr>
        <p:spPr>
          <a:xfrm>
            <a:off x="1146810" y="1200601"/>
            <a:ext cx="9898379" cy="1614311"/>
          </a:xfrm>
        </p:spPr>
        <p:txBody>
          <a:bodyPr>
            <a:normAutofit/>
          </a:bodyPr>
          <a:lstStyle/>
          <a:p>
            <a:pPr>
              <a:defRPr/>
            </a:pPr>
            <a:r>
              <a:rPr lang="en-US" sz="1800" dirty="0"/>
              <a:t>Satisfaction with the safety of their daily commute decreased with age for both renters and owners.  </a:t>
            </a:r>
          </a:p>
          <a:p>
            <a:pPr>
              <a:defRPr/>
            </a:pPr>
            <a:r>
              <a:rPr lang="en-US" sz="1800" dirty="0"/>
              <a:t>Owners in the youngest age group (20-29) were the most satisfied group, with over half reporting they were somewhat or very satisfied, while owners age 60+ were the group expressing the least satisfaction.</a:t>
            </a:r>
          </a:p>
          <a:p>
            <a:endParaRPr lang="en-US" dirty="0"/>
          </a:p>
        </p:txBody>
      </p:sp>
      <p:pic>
        <p:nvPicPr>
          <p:cNvPr id="5" name="Picture 4">
            <a:extLst>
              <a:ext uri="{FF2B5EF4-FFF2-40B4-BE49-F238E27FC236}">
                <a16:creationId xmlns:a16="http://schemas.microsoft.com/office/drawing/2014/main" id="{41E0130E-F151-454A-AE36-594E2638BA39}"/>
              </a:ext>
            </a:extLst>
          </p:cNvPr>
          <p:cNvPicPr>
            <a:picLocks noChangeAspect="1"/>
          </p:cNvPicPr>
          <p:nvPr/>
        </p:nvPicPr>
        <p:blipFill>
          <a:blip r:embed="rId4"/>
          <a:stretch>
            <a:fillRect/>
          </a:stretch>
        </p:blipFill>
        <p:spPr>
          <a:xfrm>
            <a:off x="6237521" y="2754748"/>
            <a:ext cx="5198654" cy="3870251"/>
          </a:xfrm>
          <a:prstGeom prst="rect">
            <a:avLst/>
          </a:prstGeom>
        </p:spPr>
      </p:pic>
      <p:grpSp>
        <p:nvGrpSpPr>
          <p:cNvPr id="7" name="Group 6">
            <a:extLst>
              <a:ext uri="{FF2B5EF4-FFF2-40B4-BE49-F238E27FC236}">
                <a16:creationId xmlns:a16="http://schemas.microsoft.com/office/drawing/2014/main" id="{5F7A6977-B36C-4AA6-B4EE-2198BBB8DAF6}"/>
              </a:ext>
            </a:extLst>
          </p:cNvPr>
          <p:cNvGrpSpPr/>
          <p:nvPr/>
        </p:nvGrpSpPr>
        <p:grpSpPr>
          <a:xfrm>
            <a:off x="761337" y="2744405"/>
            <a:ext cx="5193144" cy="3867446"/>
            <a:chOff x="551982" y="2919469"/>
            <a:chExt cx="5193144" cy="3867446"/>
          </a:xfrm>
        </p:grpSpPr>
        <p:pic>
          <p:nvPicPr>
            <p:cNvPr id="4" name="Content Placeholder 3">
              <a:extLst>
                <a:ext uri="{FF2B5EF4-FFF2-40B4-BE49-F238E27FC236}">
                  <a16:creationId xmlns:a16="http://schemas.microsoft.com/office/drawing/2014/main" id="{86C1086D-F4FF-4192-9629-DEB1E26E1038}"/>
                </a:ext>
              </a:extLst>
            </p:cNvPr>
            <p:cNvPicPr>
              <a:picLocks noChangeAspect="1"/>
            </p:cNvPicPr>
            <p:nvPr/>
          </p:nvPicPr>
          <p:blipFill>
            <a:blip r:embed="rId5"/>
            <a:stretch>
              <a:fillRect/>
            </a:stretch>
          </p:blipFill>
          <p:spPr>
            <a:xfrm>
              <a:off x="551982" y="2919469"/>
              <a:ext cx="5193144" cy="3867446"/>
            </a:xfrm>
            <a:prstGeom prst="rect">
              <a:avLst/>
            </a:prstGeom>
          </p:spPr>
        </p:pic>
        <p:sp>
          <p:nvSpPr>
            <p:cNvPr id="6" name="TextBox 5">
              <a:extLst>
                <a:ext uri="{FF2B5EF4-FFF2-40B4-BE49-F238E27FC236}">
                  <a16:creationId xmlns:a16="http://schemas.microsoft.com/office/drawing/2014/main" id="{70028F12-5522-400E-BFC1-A4751DE2C8AC}"/>
                </a:ext>
              </a:extLst>
            </p:cNvPr>
            <p:cNvSpPr txBox="1"/>
            <p:nvPr/>
          </p:nvSpPr>
          <p:spPr>
            <a:xfrm>
              <a:off x="2812169" y="3400444"/>
              <a:ext cx="472309" cy="276999"/>
            </a:xfrm>
            <a:prstGeom prst="rect">
              <a:avLst/>
            </a:prstGeom>
            <a:noFill/>
          </p:spPr>
          <p:txBody>
            <a:bodyPr wrap="none" rtlCol="0">
              <a:spAutoFit/>
            </a:bodyPr>
            <a:lstStyle/>
            <a:p>
              <a:r>
                <a:rPr lang="en-US" sz="1200" dirty="0"/>
                <a:t>Rent</a:t>
              </a:r>
            </a:p>
          </p:txBody>
        </p:sp>
      </p:grpSp>
      <p:sp>
        <p:nvSpPr>
          <p:cNvPr id="10" name="Title 3">
            <a:extLst>
              <a:ext uri="{FF2B5EF4-FFF2-40B4-BE49-F238E27FC236}">
                <a16:creationId xmlns:a16="http://schemas.microsoft.com/office/drawing/2014/main" id="{D0B6733D-6D24-4B77-A79E-F1628B2729CC}"/>
              </a:ext>
            </a:extLst>
          </p:cNvPr>
          <p:cNvSpPr>
            <a:spLocks noGrp="1"/>
          </p:cNvSpPr>
          <p:nvPr>
            <p:ph type="title"/>
          </p:nvPr>
        </p:nvSpPr>
        <p:spPr>
          <a:xfrm>
            <a:off x="712191" y="230797"/>
            <a:ext cx="8407209" cy="870857"/>
          </a:xfrm>
        </p:spPr>
        <p:txBody>
          <a:bodyPr/>
          <a:lstStyle/>
          <a:p>
            <a:r>
              <a:rPr lang="en-US" sz="3200" dirty="0"/>
              <a:t>Satisfaction with Safety of Daily Commute (cont.)</a:t>
            </a:r>
          </a:p>
        </p:txBody>
      </p:sp>
      <p:sp>
        <p:nvSpPr>
          <p:cNvPr id="8" name="Action Button: Go Back or Previous 7">
            <a:hlinkClick r:id="rId6" action="ppaction://hlinksldjump" tooltip="Back to beginning of section"/>
            <a:extLst>
              <a:ext uri="{FF2B5EF4-FFF2-40B4-BE49-F238E27FC236}">
                <a16:creationId xmlns:a16="http://schemas.microsoft.com/office/drawing/2014/main" id="{FA14A6AB-0995-42BD-99F5-F206C836C85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FBA1A665-04F0-4F93-B36D-48BBEBD3C4B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C47FC6-5C75-4CDC-B07F-0E0BFF626E65}"/>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112</a:t>
            </a:r>
          </a:p>
        </p:txBody>
      </p:sp>
      <p:pic>
        <p:nvPicPr>
          <p:cNvPr id="12" name="Picture 11">
            <a:hlinkClick r:id="rId8"/>
            <a:extLst>
              <a:ext uri="{FF2B5EF4-FFF2-40B4-BE49-F238E27FC236}">
                <a16:creationId xmlns:a16="http://schemas.microsoft.com/office/drawing/2014/main" id="{89D9C05F-30B7-431B-91F1-A4A6F5D4F373}"/>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0190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45720" y="57150"/>
            <a:ext cx="7724157" cy="1244009"/>
          </a:xfrm>
        </p:spPr>
        <p:txBody>
          <a:bodyPr/>
          <a:lstStyle/>
          <a:p>
            <a:r>
              <a:rPr lang="en-US" sz="3200" dirty="0"/>
              <a:t>Satisfaction with Quality of Garbage, Recycling, and Composting Services at Residence</a:t>
            </a:r>
          </a:p>
        </p:txBody>
      </p:sp>
      <p:sp>
        <p:nvSpPr>
          <p:cNvPr id="8" name="Content Placeholder 7">
            <a:extLst>
              <a:ext uri="{FF2B5EF4-FFF2-40B4-BE49-F238E27FC236}">
                <a16:creationId xmlns:a16="http://schemas.microsoft.com/office/drawing/2014/main" id="{AEC48BA0-C9D7-4289-A5FB-B223DEE8CCAF}"/>
              </a:ext>
            </a:extLst>
          </p:cNvPr>
          <p:cNvSpPr>
            <a:spLocks noGrp="1"/>
          </p:cNvSpPr>
          <p:nvPr>
            <p:ph idx="1"/>
          </p:nvPr>
        </p:nvSpPr>
        <p:spPr>
          <a:xfrm>
            <a:off x="357052" y="1244010"/>
            <a:ext cx="7106738" cy="1679944"/>
          </a:xfrm>
        </p:spPr>
        <p:txBody>
          <a:bodyPr>
            <a:normAutofit/>
          </a:bodyPr>
          <a:lstStyle/>
          <a:p>
            <a:r>
              <a:rPr lang="en-US" sz="1800" dirty="0"/>
              <a:t>The majority of respondents of all ages were satisfied with the quality of residential garbage, recycling, and composting services, although satisfaction increased with respondents’ age.</a:t>
            </a:r>
          </a:p>
          <a:p>
            <a:r>
              <a:rPr lang="en-US" sz="1800" dirty="0"/>
              <a:t>Higher income respondents expressed greater levels of satisfaction than did respondents with lower incomes.  </a:t>
            </a:r>
          </a:p>
          <a:p>
            <a:endParaRPr lang="en-US" sz="1800" dirty="0"/>
          </a:p>
        </p:txBody>
      </p:sp>
      <p:pic>
        <p:nvPicPr>
          <p:cNvPr id="2" name="Picture 1">
            <a:extLst>
              <a:ext uri="{FF2B5EF4-FFF2-40B4-BE49-F238E27FC236}">
                <a16:creationId xmlns:a16="http://schemas.microsoft.com/office/drawing/2014/main" id="{5117A29A-710C-4EA6-8BA8-8755AE253B7A}"/>
              </a:ext>
            </a:extLst>
          </p:cNvPr>
          <p:cNvPicPr>
            <a:picLocks noChangeAspect="1"/>
          </p:cNvPicPr>
          <p:nvPr/>
        </p:nvPicPr>
        <p:blipFill>
          <a:blip r:embed="rId4"/>
          <a:stretch>
            <a:fillRect/>
          </a:stretch>
        </p:blipFill>
        <p:spPr>
          <a:xfrm>
            <a:off x="1338692" y="2923954"/>
            <a:ext cx="5138212" cy="3833897"/>
          </a:xfrm>
          <a:prstGeom prst="rect">
            <a:avLst/>
          </a:prstGeom>
        </p:spPr>
      </p:pic>
      <p:grpSp>
        <p:nvGrpSpPr>
          <p:cNvPr id="9" name="Group 8">
            <a:extLst>
              <a:ext uri="{FF2B5EF4-FFF2-40B4-BE49-F238E27FC236}">
                <a16:creationId xmlns:a16="http://schemas.microsoft.com/office/drawing/2014/main" id="{32238D08-7A5C-473D-95F4-B345C69AA4D6}"/>
              </a:ext>
            </a:extLst>
          </p:cNvPr>
          <p:cNvGrpSpPr/>
          <p:nvPr/>
        </p:nvGrpSpPr>
        <p:grpSpPr>
          <a:xfrm>
            <a:off x="7724158" y="24349"/>
            <a:ext cx="4467842" cy="3429000"/>
            <a:chOff x="7724158" y="24349"/>
            <a:chExt cx="4467842" cy="3429000"/>
          </a:xfrm>
        </p:grpSpPr>
        <p:pic>
          <p:nvPicPr>
            <p:cNvPr id="3" name="Picture 2">
              <a:extLst>
                <a:ext uri="{FF2B5EF4-FFF2-40B4-BE49-F238E27FC236}">
                  <a16:creationId xmlns:a16="http://schemas.microsoft.com/office/drawing/2014/main" id="{BDE52543-B9BA-4C47-B513-4D688173B928}"/>
                </a:ext>
              </a:extLst>
            </p:cNvPr>
            <p:cNvPicPr>
              <a:picLocks noChangeAspect="1"/>
            </p:cNvPicPr>
            <p:nvPr/>
          </p:nvPicPr>
          <p:blipFill>
            <a:blip r:embed="rId5"/>
            <a:stretch>
              <a:fillRect/>
            </a:stretch>
          </p:blipFill>
          <p:spPr>
            <a:xfrm>
              <a:off x="7724158" y="24349"/>
              <a:ext cx="4467842" cy="3429000"/>
            </a:xfrm>
            <a:prstGeom prst="rect">
              <a:avLst/>
            </a:prstGeom>
          </p:spPr>
        </p:pic>
        <p:sp>
          <p:nvSpPr>
            <p:cNvPr id="6" name="TextBox 5">
              <a:extLst>
                <a:ext uri="{FF2B5EF4-FFF2-40B4-BE49-F238E27FC236}">
                  <a16:creationId xmlns:a16="http://schemas.microsoft.com/office/drawing/2014/main" id="{237B57B5-A07B-43D5-91B9-D1ECB84F1ADA}"/>
                </a:ext>
              </a:extLst>
            </p:cNvPr>
            <p:cNvSpPr txBox="1"/>
            <p:nvPr/>
          </p:nvSpPr>
          <p:spPr>
            <a:xfrm>
              <a:off x="9402706" y="427196"/>
              <a:ext cx="1110745" cy="295899"/>
            </a:xfrm>
            <a:prstGeom prst="rect">
              <a:avLst/>
            </a:prstGeom>
            <a:noFill/>
          </p:spPr>
          <p:txBody>
            <a:bodyPr wrap="none" rtlCol="0">
              <a:spAutoFit/>
            </a:bodyPr>
            <a:lstStyle/>
            <a:p>
              <a:r>
                <a:rPr lang="en-US" sz="1200" dirty="0"/>
                <a:t>Lower Income</a:t>
              </a:r>
            </a:p>
          </p:txBody>
        </p:sp>
      </p:grpSp>
      <p:grpSp>
        <p:nvGrpSpPr>
          <p:cNvPr id="10" name="Group 9">
            <a:extLst>
              <a:ext uri="{FF2B5EF4-FFF2-40B4-BE49-F238E27FC236}">
                <a16:creationId xmlns:a16="http://schemas.microsoft.com/office/drawing/2014/main" id="{A77AF927-C67C-4ECE-9759-280BED19B302}"/>
              </a:ext>
            </a:extLst>
          </p:cNvPr>
          <p:cNvGrpSpPr/>
          <p:nvPr/>
        </p:nvGrpSpPr>
        <p:grpSpPr>
          <a:xfrm>
            <a:off x="7724158" y="3524302"/>
            <a:ext cx="4467842" cy="3333698"/>
            <a:chOff x="7724158" y="3524302"/>
            <a:chExt cx="4467842" cy="3333698"/>
          </a:xfrm>
        </p:grpSpPr>
        <p:pic>
          <p:nvPicPr>
            <p:cNvPr id="5" name="Picture 4">
              <a:extLst>
                <a:ext uri="{FF2B5EF4-FFF2-40B4-BE49-F238E27FC236}">
                  <a16:creationId xmlns:a16="http://schemas.microsoft.com/office/drawing/2014/main" id="{0E9C695F-F9F6-4465-B46A-32EB20B9A79C}"/>
                </a:ext>
              </a:extLst>
            </p:cNvPr>
            <p:cNvPicPr>
              <a:picLocks noChangeAspect="1"/>
            </p:cNvPicPr>
            <p:nvPr/>
          </p:nvPicPr>
          <p:blipFill>
            <a:blip r:embed="rId6"/>
            <a:stretch>
              <a:fillRect/>
            </a:stretch>
          </p:blipFill>
          <p:spPr>
            <a:xfrm>
              <a:off x="7724158" y="3524302"/>
              <a:ext cx="4467842" cy="3333698"/>
            </a:xfrm>
            <a:prstGeom prst="rect">
              <a:avLst/>
            </a:prstGeom>
          </p:spPr>
        </p:pic>
        <p:sp>
          <p:nvSpPr>
            <p:cNvPr id="7" name="TextBox 6">
              <a:extLst>
                <a:ext uri="{FF2B5EF4-FFF2-40B4-BE49-F238E27FC236}">
                  <a16:creationId xmlns:a16="http://schemas.microsoft.com/office/drawing/2014/main" id="{5CA13761-8DD2-4CE9-9109-1E31B92C2297}"/>
                </a:ext>
              </a:extLst>
            </p:cNvPr>
            <p:cNvSpPr txBox="1"/>
            <p:nvPr/>
          </p:nvSpPr>
          <p:spPr>
            <a:xfrm>
              <a:off x="9477045" y="392898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CBEC729A-7859-4D59-AB6E-AE20578CC82F}"/>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E43D2CC3-1F6C-40BF-80EC-4C074C4B5B3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BF3E4FA-BBC2-401F-98E4-EECADC10A5FD}"/>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113</a:t>
            </a:r>
          </a:p>
        </p:txBody>
      </p:sp>
      <p:pic>
        <p:nvPicPr>
          <p:cNvPr id="14" name="Picture 13">
            <a:hlinkClick r:id="rId9"/>
            <a:extLst>
              <a:ext uri="{FF2B5EF4-FFF2-40B4-BE49-F238E27FC236}">
                <a16:creationId xmlns:a16="http://schemas.microsoft.com/office/drawing/2014/main" id="{4B0C9D80-8950-4324-BDDD-18F6056896CC}"/>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3746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643921" y="151307"/>
            <a:ext cx="10498791" cy="1201479"/>
          </a:xfrm>
        </p:spPr>
        <p:txBody>
          <a:bodyPr/>
          <a:lstStyle/>
          <a:p>
            <a:r>
              <a:rPr lang="en-US" sz="3200" dirty="0"/>
              <a:t>Satisfaction with Quality of Garbage, Recycling, and Composting Services at Residence (cont.)</a:t>
            </a:r>
          </a:p>
        </p:txBody>
      </p:sp>
      <p:sp>
        <p:nvSpPr>
          <p:cNvPr id="7" name="Content Placeholder 6">
            <a:extLst>
              <a:ext uri="{FF2B5EF4-FFF2-40B4-BE49-F238E27FC236}">
                <a16:creationId xmlns:a16="http://schemas.microsoft.com/office/drawing/2014/main" id="{A3411F57-F55F-4C4F-8839-88C313FD40B0}"/>
              </a:ext>
            </a:extLst>
          </p:cNvPr>
          <p:cNvSpPr>
            <a:spLocks noGrp="1"/>
          </p:cNvSpPr>
          <p:nvPr>
            <p:ph idx="1"/>
          </p:nvPr>
        </p:nvSpPr>
        <p:spPr>
          <a:xfrm>
            <a:off x="1441653" y="1476595"/>
            <a:ext cx="9592235" cy="1201480"/>
          </a:xfrm>
        </p:spPr>
        <p:txBody>
          <a:bodyPr/>
          <a:lstStyle/>
          <a:p>
            <a:r>
              <a:rPr lang="en-US" sz="1800" dirty="0"/>
              <a:t>White non-Hispanic respondents were much more likely to be satisfied with the quality of the garbage, recycling, and composting services at their residence than were minority respondents.</a:t>
            </a:r>
          </a:p>
          <a:p>
            <a:endParaRPr lang="en-US" dirty="0"/>
          </a:p>
        </p:txBody>
      </p:sp>
      <p:grpSp>
        <p:nvGrpSpPr>
          <p:cNvPr id="8" name="Group 7">
            <a:extLst>
              <a:ext uri="{FF2B5EF4-FFF2-40B4-BE49-F238E27FC236}">
                <a16:creationId xmlns:a16="http://schemas.microsoft.com/office/drawing/2014/main" id="{7B9BB093-57F2-43B1-A071-FEB9AC7D379E}"/>
              </a:ext>
            </a:extLst>
          </p:cNvPr>
          <p:cNvGrpSpPr/>
          <p:nvPr/>
        </p:nvGrpSpPr>
        <p:grpSpPr>
          <a:xfrm>
            <a:off x="643919" y="2422705"/>
            <a:ext cx="5310312" cy="3912781"/>
            <a:chOff x="606069" y="2187325"/>
            <a:chExt cx="4962525" cy="3695700"/>
          </a:xfrm>
        </p:grpSpPr>
        <p:pic>
          <p:nvPicPr>
            <p:cNvPr id="2" name="Picture 1">
              <a:extLst>
                <a:ext uri="{FF2B5EF4-FFF2-40B4-BE49-F238E27FC236}">
                  <a16:creationId xmlns:a16="http://schemas.microsoft.com/office/drawing/2014/main" id="{6B373468-0011-4691-B668-34AA343BADB8}"/>
                </a:ext>
              </a:extLst>
            </p:cNvPr>
            <p:cNvPicPr>
              <a:picLocks noChangeAspect="1"/>
            </p:cNvPicPr>
            <p:nvPr/>
          </p:nvPicPr>
          <p:blipFill>
            <a:blip r:embed="rId4"/>
            <a:stretch>
              <a:fillRect/>
            </a:stretch>
          </p:blipFill>
          <p:spPr>
            <a:xfrm>
              <a:off x="606069" y="2187325"/>
              <a:ext cx="4962525" cy="3695700"/>
            </a:xfrm>
            <a:prstGeom prst="rect">
              <a:avLst/>
            </a:prstGeom>
          </p:spPr>
        </p:pic>
        <p:sp>
          <p:nvSpPr>
            <p:cNvPr id="5" name="TextBox 4">
              <a:extLst>
                <a:ext uri="{FF2B5EF4-FFF2-40B4-BE49-F238E27FC236}">
                  <a16:creationId xmlns:a16="http://schemas.microsoft.com/office/drawing/2014/main" id="{6ABCE18F-7DD4-4177-B84C-2EFCDFD9EACD}"/>
                </a:ext>
              </a:extLst>
            </p:cNvPr>
            <p:cNvSpPr txBox="1"/>
            <p:nvPr/>
          </p:nvSpPr>
          <p:spPr>
            <a:xfrm>
              <a:off x="2711260" y="2669729"/>
              <a:ext cx="570990" cy="276999"/>
            </a:xfrm>
            <a:prstGeom prst="rect">
              <a:avLst/>
            </a:prstGeom>
            <a:noFill/>
          </p:spPr>
          <p:txBody>
            <a:bodyPr wrap="none" rtlCol="0">
              <a:spAutoFit/>
            </a:bodyPr>
            <a:lstStyle/>
            <a:p>
              <a:r>
                <a:rPr lang="en-US" sz="1200" dirty="0"/>
                <a:t>BIPOC</a:t>
              </a:r>
            </a:p>
          </p:txBody>
        </p:sp>
      </p:grpSp>
      <p:grpSp>
        <p:nvGrpSpPr>
          <p:cNvPr id="9" name="Group 8">
            <a:extLst>
              <a:ext uri="{FF2B5EF4-FFF2-40B4-BE49-F238E27FC236}">
                <a16:creationId xmlns:a16="http://schemas.microsoft.com/office/drawing/2014/main" id="{547499B0-F397-40A3-9DD5-4EBF1E090B24}"/>
              </a:ext>
            </a:extLst>
          </p:cNvPr>
          <p:cNvGrpSpPr/>
          <p:nvPr/>
        </p:nvGrpSpPr>
        <p:grpSpPr>
          <a:xfrm>
            <a:off x="6237771" y="2412947"/>
            <a:ext cx="5310312" cy="3922539"/>
            <a:chOff x="6096000" y="2187325"/>
            <a:chExt cx="4962525" cy="3695700"/>
          </a:xfrm>
        </p:grpSpPr>
        <p:pic>
          <p:nvPicPr>
            <p:cNvPr id="3" name="Picture 2">
              <a:extLst>
                <a:ext uri="{FF2B5EF4-FFF2-40B4-BE49-F238E27FC236}">
                  <a16:creationId xmlns:a16="http://schemas.microsoft.com/office/drawing/2014/main" id="{B3647F70-CC4C-4C9A-8C3F-BD7176F36158}"/>
                </a:ext>
              </a:extLst>
            </p:cNvPr>
            <p:cNvPicPr>
              <a:picLocks noChangeAspect="1"/>
            </p:cNvPicPr>
            <p:nvPr/>
          </p:nvPicPr>
          <p:blipFill>
            <a:blip r:embed="rId5"/>
            <a:stretch>
              <a:fillRect/>
            </a:stretch>
          </p:blipFill>
          <p:spPr>
            <a:xfrm>
              <a:off x="6096000" y="2187325"/>
              <a:ext cx="4962525" cy="3695700"/>
            </a:xfrm>
            <a:prstGeom prst="rect">
              <a:avLst/>
            </a:prstGeom>
          </p:spPr>
        </p:pic>
        <p:sp>
          <p:nvSpPr>
            <p:cNvPr id="6" name="TextBox 5">
              <a:extLst>
                <a:ext uri="{FF2B5EF4-FFF2-40B4-BE49-F238E27FC236}">
                  <a16:creationId xmlns:a16="http://schemas.microsoft.com/office/drawing/2014/main" id="{A1AFF80E-35E7-48E6-B407-CF903C26E617}"/>
                </a:ext>
              </a:extLst>
            </p:cNvPr>
            <p:cNvSpPr txBox="1"/>
            <p:nvPr/>
          </p:nvSpPr>
          <p:spPr>
            <a:xfrm>
              <a:off x="8185255" y="2673861"/>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FFF6E2CC-1FD3-47E2-B193-EBD9D55EBB9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FA876FF1-0797-4731-B5B2-9C406CB79EF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AF04DD0-BC94-409B-A6BC-73B6F84B79EC}"/>
              </a:ext>
            </a:extLst>
          </p:cNvPr>
          <p:cNvSpPr txBox="1"/>
          <p:nvPr/>
        </p:nvSpPr>
        <p:spPr>
          <a:xfrm>
            <a:off x="11700294" y="95580"/>
            <a:ext cx="491706" cy="276999"/>
          </a:xfrm>
          <a:prstGeom prst="rect">
            <a:avLst/>
          </a:prstGeom>
          <a:noFill/>
        </p:spPr>
        <p:txBody>
          <a:bodyPr wrap="square" lIns="0" tIns="0" rIns="0" bIns="0" rtlCol="0">
            <a:spAutoFit/>
          </a:bodyPr>
          <a:lstStyle/>
          <a:p>
            <a:r>
              <a:rPr lang="en-US" b="1" dirty="0">
                <a:solidFill>
                  <a:srgbClr val="714B25"/>
                </a:solidFill>
              </a:rPr>
              <a:t>114</a:t>
            </a:r>
          </a:p>
        </p:txBody>
      </p:sp>
      <p:pic>
        <p:nvPicPr>
          <p:cNvPr id="13" name="Picture 12">
            <a:hlinkClick r:id="rId8"/>
            <a:extLst>
              <a:ext uri="{FF2B5EF4-FFF2-40B4-BE49-F238E27FC236}">
                <a16:creationId xmlns:a16="http://schemas.microsoft.com/office/drawing/2014/main" id="{BEEDAA9C-8A0B-49FE-BF98-2CC05AA1631C}"/>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418412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3E0FB2-4EEF-42C9-BB55-5DE34AEA5F57}"/>
              </a:ext>
            </a:extLst>
          </p:cNvPr>
          <p:cNvSpPr>
            <a:spLocks noGrp="1"/>
          </p:cNvSpPr>
          <p:nvPr>
            <p:ph idx="1"/>
          </p:nvPr>
        </p:nvSpPr>
        <p:spPr>
          <a:xfrm>
            <a:off x="1416424" y="1980722"/>
            <a:ext cx="9484658" cy="1426029"/>
          </a:xfrm>
        </p:spPr>
        <p:txBody>
          <a:bodyPr>
            <a:normAutofit/>
          </a:bodyPr>
          <a:lstStyle/>
          <a:p>
            <a:r>
              <a:rPr lang="en-US" sz="1800" dirty="0"/>
              <a:t>Satisfaction generally increased with age for all gender groups, although respondents who identified as neither male nor female were less likely to be satisfied, except for those age 60+. </a:t>
            </a:r>
          </a:p>
          <a:p>
            <a:endParaRPr lang="en-US" sz="1800" dirty="0"/>
          </a:p>
        </p:txBody>
      </p:sp>
      <p:sp>
        <p:nvSpPr>
          <p:cNvPr id="7" name="TextBox 6">
            <a:extLst>
              <a:ext uri="{FF2B5EF4-FFF2-40B4-BE49-F238E27FC236}">
                <a16:creationId xmlns:a16="http://schemas.microsoft.com/office/drawing/2014/main" id="{E5BADC6F-70A7-4DD6-B4DB-CA22DDE9168C}"/>
              </a:ext>
            </a:extLst>
          </p:cNvPr>
          <p:cNvSpPr txBox="1"/>
          <p:nvPr/>
        </p:nvSpPr>
        <p:spPr>
          <a:xfrm>
            <a:off x="5667689" y="-142260"/>
            <a:ext cx="548548" cy="276999"/>
          </a:xfrm>
          <a:prstGeom prst="rect">
            <a:avLst/>
          </a:prstGeom>
          <a:noFill/>
        </p:spPr>
        <p:txBody>
          <a:bodyPr wrap="none" rtlCol="0">
            <a:spAutoFit/>
          </a:bodyPr>
          <a:lstStyle/>
          <a:p>
            <a:r>
              <a:rPr lang="en-US" sz="1200" dirty="0"/>
              <a:t>Other</a:t>
            </a:r>
          </a:p>
        </p:txBody>
      </p:sp>
      <p:grpSp>
        <p:nvGrpSpPr>
          <p:cNvPr id="11" name="Group 10">
            <a:extLst>
              <a:ext uri="{FF2B5EF4-FFF2-40B4-BE49-F238E27FC236}">
                <a16:creationId xmlns:a16="http://schemas.microsoft.com/office/drawing/2014/main" id="{7A722EE4-AAC9-4CAE-A050-7E289E667BA2}"/>
              </a:ext>
            </a:extLst>
          </p:cNvPr>
          <p:cNvGrpSpPr/>
          <p:nvPr/>
        </p:nvGrpSpPr>
        <p:grpSpPr>
          <a:xfrm>
            <a:off x="4145236" y="3130537"/>
            <a:ext cx="3941785" cy="3102309"/>
            <a:chOff x="4099282" y="2452202"/>
            <a:chExt cx="3993436" cy="2973998"/>
          </a:xfrm>
        </p:grpSpPr>
        <p:pic>
          <p:nvPicPr>
            <p:cNvPr id="5" name="Picture 4">
              <a:extLst>
                <a:ext uri="{FF2B5EF4-FFF2-40B4-BE49-F238E27FC236}">
                  <a16:creationId xmlns:a16="http://schemas.microsoft.com/office/drawing/2014/main" id="{E2388D24-E4DD-47AA-8AD1-ECCBCCC7D2BC}"/>
                </a:ext>
              </a:extLst>
            </p:cNvPr>
            <p:cNvPicPr>
              <a:picLocks noChangeAspect="1"/>
            </p:cNvPicPr>
            <p:nvPr/>
          </p:nvPicPr>
          <p:blipFill>
            <a:blip r:embed="rId4"/>
            <a:stretch>
              <a:fillRect/>
            </a:stretch>
          </p:blipFill>
          <p:spPr>
            <a:xfrm>
              <a:off x="4099282" y="2452202"/>
              <a:ext cx="3993436" cy="2973998"/>
            </a:xfrm>
            <a:prstGeom prst="rect">
              <a:avLst/>
            </a:prstGeom>
          </p:spPr>
        </p:pic>
        <p:sp>
          <p:nvSpPr>
            <p:cNvPr id="8" name="TextBox 7">
              <a:extLst>
                <a:ext uri="{FF2B5EF4-FFF2-40B4-BE49-F238E27FC236}">
                  <a16:creationId xmlns:a16="http://schemas.microsoft.com/office/drawing/2014/main" id="{3E8F93A4-04BA-4656-830F-9A4157F77D96}"/>
                </a:ext>
              </a:extLst>
            </p:cNvPr>
            <p:cNvSpPr txBox="1"/>
            <p:nvPr/>
          </p:nvSpPr>
          <p:spPr>
            <a:xfrm>
              <a:off x="5705581" y="2792440"/>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721668AE-0322-4E0A-8E22-51D994D22F0E}"/>
              </a:ext>
            </a:extLst>
          </p:cNvPr>
          <p:cNvGrpSpPr/>
          <p:nvPr/>
        </p:nvGrpSpPr>
        <p:grpSpPr>
          <a:xfrm>
            <a:off x="65318" y="3130536"/>
            <a:ext cx="3941786" cy="3102310"/>
            <a:chOff x="-1" y="2452201"/>
            <a:chExt cx="3993435" cy="2973998"/>
          </a:xfrm>
        </p:grpSpPr>
        <p:pic>
          <p:nvPicPr>
            <p:cNvPr id="3" name="Picture 2">
              <a:extLst>
                <a:ext uri="{FF2B5EF4-FFF2-40B4-BE49-F238E27FC236}">
                  <a16:creationId xmlns:a16="http://schemas.microsoft.com/office/drawing/2014/main" id="{E100578B-4C20-4960-9834-21269B56E9A5}"/>
                </a:ext>
              </a:extLst>
            </p:cNvPr>
            <p:cNvPicPr>
              <a:picLocks noChangeAspect="1"/>
            </p:cNvPicPr>
            <p:nvPr/>
          </p:nvPicPr>
          <p:blipFill>
            <a:blip r:embed="rId5"/>
            <a:stretch>
              <a:fillRect/>
            </a:stretch>
          </p:blipFill>
          <p:spPr>
            <a:xfrm>
              <a:off x="-1" y="2452201"/>
              <a:ext cx="3993435" cy="2973998"/>
            </a:xfrm>
            <a:prstGeom prst="rect">
              <a:avLst/>
            </a:prstGeom>
          </p:spPr>
        </p:pic>
        <p:pic>
          <p:nvPicPr>
            <p:cNvPr id="9" name="Picture 8">
              <a:extLst>
                <a:ext uri="{FF2B5EF4-FFF2-40B4-BE49-F238E27FC236}">
                  <a16:creationId xmlns:a16="http://schemas.microsoft.com/office/drawing/2014/main" id="{BDFFDF7E-137E-4AF0-8A58-73B997749C92}"/>
                </a:ext>
              </a:extLst>
            </p:cNvPr>
            <p:cNvPicPr>
              <a:picLocks noChangeAspect="1"/>
            </p:cNvPicPr>
            <p:nvPr/>
          </p:nvPicPr>
          <p:blipFill>
            <a:blip r:embed="rId6"/>
            <a:stretch>
              <a:fillRect/>
            </a:stretch>
          </p:blipFill>
          <p:spPr>
            <a:xfrm>
              <a:off x="1663601" y="2784106"/>
              <a:ext cx="506012" cy="329213"/>
            </a:xfrm>
            <a:prstGeom prst="rect">
              <a:avLst/>
            </a:prstGeom>
          </p:spPr>
        </p:pic>
      </p:grpSp>
      <p:grpSp>
        <p:nvGrpSpPr>
          <p:cNvPr id="15" name="Group 14">
            <a:extLst>
              <a:ext uri="{FF2B5EF4-FFF2-40B4-BE49-F238E27FC236}">
                <a16:creationId xmlns:a16="http://schemas.microsoft.com/office/drawing/2014/main" id="{8FF16F07-5922-4B5F-BCB0-479FBAF77066}"/>
              </a:ext>
            </a:extLst>
          </p:cNvPr>
          <p:cNvGrpSpPr/>
          <p:nvPr/>
        </p:nvGrpSpPr>
        <p:grpSpPr>
          <a:xfrm>
            <a:off x="8206492" y="3130537"/>
            <a:ext cx="3941786" cy="3102309"/>
            <a:chOff x="8112731" y="2452201"/>
            <a:chExt cx="3993663" cy="2974167"/>
          </a:xfrm>
        </p:grpSpPr>
        <p:pic>
          <p:nvPicPr>
            <p:cNvPr id="13" name="Picture 12">
              <a:extLst>
                <a:ext uri="{FF2B5EF4-FFF2-40B4-BE49-F238E27FC236}">
                  <a16:creationId xmlns:a16="http://schemas.microsoft.com/office/drawing/2014/main" id="{899658AC-3171-4A0B-BDCC-9D1CF420D8A2}"/>
                </a:ext>
              </a:extLst>
            </p:cNvPr>
            <p:cNvPicPr>
              <a:picLocks noChangeAspect="1"/>
            </p:cNvPicPr>
            <p:nvPr/>
          </p:nvPicPr>
          <p:blipFill>
            <a:blip r:embed="rId7"/>
            <a:stretch>
              <a:fillRect/>
            </a:stretch>
          </p:blipFill>
          <p:spPr>
            <a:xfrm>
              <a:off x="8112731" y="2452201"/>
              <a:ext cx="3993663" cy="2974167"/>
            </a:xfrm>
            <a:prstGeom prst="rect">
              <a:avLst/>
            </a:prstGeom>
          </p:spPr>
        </p:pic>
        <p:sp>
          <p:nvSpPr>
            <p:cNvPr id="14" name="TextBox 13">
              <a:extLst>
                <a:ext uri="{FF2B5EF4-FFF2-40B4-BE49-F238E27FC236}">
                  <a16:creationId xmlns:a16="http://schemas.microsoft.com/office/drawing/2014/main" id="{3A5157DE-148F-42C1-8D58-18439E154679}"/>
                </a:ext>
              </a:extLst>
            </p:cNvPr>
            <p:cNvSpPr txBox="1"/>
            <p:nvPr/>
          </p:nvSpPr>
          <p:spPr>
            <a:xfrm>
              <a:off x="9759820" y="2793437"/>
              <a:ext cx="548548" cy="276999"/>
            </a:xfrm>
            <a:prstGeom prst="rect">
              <a:avLst/>
            </a:prstGeom>
            <a:noFill/>
          </p:spPr>
          <p:txBody>
            <a:bodyPr wrap="none" rtlCol="0">
              <a:spAutoFit/>
            </a:bodyPr>
            <a:lstStyle/>
            <a:p>
              <a:r>
                <a:rPr lang="en-US" sz="1200" dirty="0"/>
                <a:t>Other</a:t>
              </a:r>
            </a:p>
          </p:txBody>
        </p:sp>
      </p:grpSp>
      <p:sp>
        <p:nvSpPr>
          <p:cNvPr id="16" name="Title 3">
            <a:extLst>
              <a:ext uri="{FF2B5EF4-FFF2-40B4-BE49-F238E27FC236}">
                <a16:creationId xmlns:a16="http://schemas.microsoft.com/office/drawing/2014/main" id="{220B3506-7845-4D68-A967-35CD69AFD2F5}"/>
              </a:ext>
            </a:extLst>
          </p:cNvPr>
          <p:cNvSpPr>
            <a:spLocks noGrp="1"/>
          </p:cNvSpPr>
          <p:nvPr>
            <p:ph type="title"/>
          </p:nvPr>
        </p:nvSpPr>
        <p:spPr>
          <a:xfrm>
            <a:off x="643921" y="151307"/>
            <a:ext cx="10498791" cy="1201479"/>
          </a:xfrm>
        </p:spPr>
        <p:txBody>
          <a:bodyPr/>
          <a:lstStyle/>
          <a:p>
            <a:r>
              <a:rPr lang="en-US" sz="3200" dirty="0"/>
              <a:t>Satisfaction with Quality of Garbage, Recycling, and Composting Services at Residence (cont.)</a:t>
            </a:r>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8100937A-9F88-4755-A3E3-F2192F55510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4E7B13F4-0EB9-44F9-BB38-98C798738746}"/>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622DA5-BFFA-487C-AF70-A4DDD1ED76CD}"/>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115</a:t>
            </a:r>
          </a:p>
        </p:txBody>
      </p:sp>
      <p:pic>
        <p:nvPicPr>
          <p:cNvPr id="20" name="Picture 19">
            <a:hlinkClick r:id="rId10"/>
            <a:extLst>
              <a:ext uri="{FF2B5EF4-FFF2-40B4-BE49-F238E27FC236}">
                <a16:creationId xmlns:a16="http://schemas.microsoft.com/office/drawing/2014/main" id="{5483FE08-F798-4975-A866-39F2CBF44BD4}"/>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41169722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985D9-59BA-41D1-BD3F-9305BC5229EB}"/>
              </a:ext>
            </a:extLst>
          </p:cNvPr>
          <p:cNvSpPr>
            <a:spLocks noGrp="1"/>
          </p:cNvSpPr>
          <p:nvPr>
            <p:ph idx="1"/>
          </p:nvPr>
        </p:nvSpPr>
        <p:spPr>
          <a:xfrm>
            <a:off x="1541929" y="1712147"/>
            <a:ext cx="9108141" cy="919082"/>
          </a:xfrm>
        </p:spPr>
        <p:txBody>
          <a:bodyPr>
            <a:normAutofit/>
          </a:bodyPr>
          <a:lstStyle/>
          <a:p>
            <a:r>
              <a:rPr lang="en-US" sz="1800" dirty="0"/>
              <a:t>Owners were generally more satisfied than renters with the quality of the garbage, recycling, and composting services at their residence.</a:t>
            </a:r>
          </a:p>
          <a:p>
            <a:endParaRPr lang="en-US" sz="1800" dirty="0"/>
          </a:p>
        </p:txBody>
      </p:sp>
      <p:pic>
        <p:nvPicPr>
          <p:cNvPr id="5" name="Picture 4">
            <a:extLst>
              <a:ext uri="{FF2B5EF4-FFF2-40B4-BE49-F238E27FC236}">
                <a16:creationId xmlns:a16="http://schemas.microsoft.com/office/drawing/2014/main" id="{8E9E67EB-D313-4E14-AB75-B6B9600D9082}"/>
              </a:ext>
            </a:extLst>
          </p:cNvPr>
          <p:cNvPicPr>
            <a:picLocks noChangeAspect="1"/>
          </p:cNvPicPr>
          <p:nvPr/>
        </p:nvPicPr>
        <p:blipFill>
          <a:blip r:embed="rId4"/>
          <a:stretch>
            <a:fillRect/>
          </a:stretch>
        </p:blipFill>
        <p:spPr>
          <a:xfrm>
            <a:off x="6227716" y="2842988"/>
            <a:ext cx="4907742" cy="3653675"/>
          </a:xfrm>
          <a:prstGeom prst="rect">
            <a:avLst/>
          </a:prstGeom>
        </p:spPr>
      </p:pic>
      <p:grpSp>
        <p:nvGrpSpPr>
          <p:cNvPr id="7" name="Group 6">
            <a:extLst>
              <a:ext uri="{FF2B5EF4-FFF2-40B4-BE49-F238E27FC236}">
                <a16:creationId xmlns:a16="http://schemas.microsoft.com/office/drawing/2014/main" id="{EEC46199-F840-4C46-83BA-9A39FA5C6CBA}"/>
              </a:ext>
            </a:extLst>
          </p:cNvPr>
          <p:cNvGrpSpPr/>
          <p:nvPr/>
        </p:nvGrpSpPr>
        <p:grpSpPr>
          <a:xfrm>
            <a:off x="1083593" y="2842987"/>
            <a:ext cx="4880691" cy="3653676"/>
            <a:chOff x="1047950" y="3224464"/>
            <a:chExt cx="4648887" cy="3461936"/>
          </a:xfrm>
        </p:grpSpPr>
        <p:pic>
          <p:nvPicPr>
            <p:cNvPr id="4" name="Picture 3">
              <a:extLst>
                <a:ext uri="{FF2B5EF4-FFF2-40B4-BE49-F238E27FC236}">
                  <a16:creationId xmlns:a16="http://schemas.microsoft.com/office/drawing/2014/main" id="{34F4705E-C235-41D0-9BC3-31DAC1440341}"/>
                </a:ext>
              </a:extLst>
            </p:cNvPr>
            <p:cNvPicPr>
              <a:picLocks noChangeAspect="1"/>
            </p:cNvPicPr>
            <p:nvPr/>
          </p:nvPicPr>
          <p:blipFill>
            <a:blip r:embed="rId5"/>
            <a:stretch>
              <a:fillRect/>
            </a:stretch>
          </p:blipFill>
          <p:spPr>
            <a:xfrm>
              <a:off x="1047950" y="3224464"/>
              <a:ext cx="4648887" cy="3461936"/>
            </a:xfrm>
            <a:prstGeom prst="rect">
              <a:avLst/>
            </a:prstGeom>
          </p:spPr>
        </p:pic>
        <p:sp>
          <p:nvSpPr>
            <p:cNvPr id="6" name="TextBox 5">
              <a:extLst>
                <a:ext uri="{FF2B5EF4-FFF2-40B4-BE49-F238E27FC236}">
                  <a16:creationId xmlns:a16="http://schemas.microsoft.com/office/drawing/2014/main" id="{C4AD26AA-31FD-49AD-ACDC-BD3160288738}"/>
                </a:ext>
              </a:extLst>
            </p:cNvPr>
            <p:cNvSpPr txBox="1"/>
            <p:nvPr/>
          </p:nvSpPr>
          <p:spPr>
            <a:xfrm>
              <a:off x="3043646" y="3644538"/>
              <a:ext cx="472309" cy="276999"/>
            </a:xfrm>
            <a:prstGeom prst="rect">
              <a:avLst/>
            </a:prstGeom>
            <a:noFill/>
          </p:spPr>
          <p:txBody>
            <a:bodyPr wrap="none" rtlCol="0">
              <a:spAutoFit/>
            </a:bodyPr>
            <a:lstStyle/>
            <a:p>
              <a:r>
                <a:rPr lang="en-US" sz="1200" dirty="0"/>
                <a:t>Rent</a:t>
              </a:r>
            </a:p>
          </p:txBody>
        </p:sp>
      </p:grpSp>
      <p:sp>
        <p:nvSpPr>
          <p:cNvPr id="10" name="Title 3">
            <a:extLst>
              <a:ext uri="{FF2B5EF4-FFF2-40B4-BE49-F238E27FC236}">
                <a16:creationId xmlns:a16="http://schemas.microsoft.com/office/drawing/2014/main" id="{E480354F-61CC-4EF4-AF8E-6E84FBA37494}"/>
              </a:ext>
            </a:extLst>
          </p:cNvPr>
          <p:cNvSpPr>
            <a:spLocks noGrp="1"/>
          </p:cNvSpPr>
          <p:nvPr>
            <p:ph type="title"/>
          </p:nvPr>
        </p:nvSpPr>
        <p:spPr>
          <a:xfrm>
            <a:off x="643921" y="151307"/>
            <a:ext cx="10498791" cy="1201479"/>
          </a:xfrm>
        </p:spPr>
        <p:txBody>
          <a:bodyPr/>
          <a:lstStyle/>
          <a:p>
            <a:r>
              <a:rPr lang="en-US" sz="3200" dirty="0"/>
              <a:t>Satisfaction with Quality of Garbage, Recycling, and Composting Services at Residence (cont.)</a:t>
            </a:r>
          </a:p>
        </p:txBody>
      </p:sp>
      <p:sp>
        <p:nvSpPr>
          <p:cNvPr id="8" name="Action Button: Go Back or Previous 7">
            <a:hlinkClick r:id="rId6" action="ppaction://hlinksldjump" tooltip="Back to beginning of section"/>
            <a:extLst>
              <a:ext uri="{FF2B5EF4-FFF2-40B4-BE49-F238E27FC236}">
                <a16:creationId xmlns:a16="http://schemas.microsoft.com/office/drawing/2014/main" id="{5878D7E2-FB2C-4B7A-8F32-E6ADC02FB63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EF7FF15C-F1F1-400A-B2BF-BA025BE33A4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D205A-91D7-4B61-B75F-61F6C498646B}"/>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116</a:t>
            </a:r>
          </a:p>
        </p:txBody>
      </p:sp>
      <p:pic>
        <p:nvPicPr>
          <p:cNvPr id="12" name="Picture 11">
            <a:hlinkClick r:id="rId8"/>
            <a:extLst>
              <a:ext uri="{FF2B5EF4-FFF2-40B4-BE49-F238E27FC236}">
                <a16:creationId xmlns:a16="http://schemas.microsoft.com/office/drawing/2014/main" id="{545AD88A-3E14-4EAD-ABB3-27CB82AEA24B}"/>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6674959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1" y="91371"/>
            <a:ext cx="6628540" cy="870857"/>
          </a:xfrm>
        </p:spPr>
        <p:txBody>
          <a:bodyPr/>
          <a:lstStyle/>
          <a:p>
            <a:r>
              <a:rPr lang="en-US" sz="3200" dirty="0"/>
              <a:t>Satisfaction with Value of City Utility Bill</a:t>
            </a:r>
          </a:p>
        </p:txBody>
      </p:sp>
      <p:sp>
        <p:nvSpPr>
          <p:cNvPr id="10" name="Content Placeholder 9">
            <a:extLst>
              <a:ext uri="{FF2B5EF4-FFF2-40B4-BE49-F238E27FC236}">
                <a16:creationId xmlns:a16="http://schemas.microsoft.com/office/drawing/2014/main" id="{38AA9C86-7772-4AEC-BBB6-06663B5ABA3C}"/>
              </a:ext>
            </a:extLst>
          </p:cNvPr>
          <p:cNvSpPr>
            <a:spLocks noGrp="1"/>
          </p:cNvSpPr>
          <p:nvPr>
            <p:ph idx="1"/>
          </p:nvPr>
        </p:nvSpPr>
        <p:spPr>
          <a:xfrm>
            <a:off x="357051" y="962228"/>
            <a:ext cx="7011937" cy="1962162"/>
          </a:xfrm>
        </p:spPr>
        <p:txBody>
          <a:bodyPr>
            <a:normAutofit/>
          </a:bodyPr>
          <a:lstStyle/>
          <a:p>
            <a:r>
              <a:rPr lang="en-US" sz="1800" dirty="0"/>
              <a:t>40% or fewer respondents in each age group were satisfied with the value of their utility bill. </a:t>
            </a:r>
          </a:p>
          <a:p>
            <a:r>
              <a:rPr lang="en-US" sz="1800" dirty="0"/>
              <a:t>Satisfaction decreased with age, except for the 75+ group. </a:t>
            </a:r>
          </a:p>
          <a:p>
            <a:r>
              <a:rPr lang="en-US" sz="1800" dirty="0"/>
              <a:t>The age-related pattern of responses was similar for the two income groups, but respondents with higher incomes were more satisfied than those with lower incomes.  </a:t>
            </a:r>
          </a:p>
          <a:p>
            <a:endParaRPr lang="en-US" sz="1800" dirty="0"/>
          </a:p>
        </p:txBody>
      </p:sp>
      <p:pic>
        <p:nvPicPr>
          <p:cNvPr id="2" name="Picture 1">
            <a:extLst>
              <a:ext uri="{FF2B5EF4-FFF2-40B4-BE49-F238E27FC236}">
                <a16:creationId xmlns:a16="http://schemas.microsoft.com/office/drawing/2014/main" id="{B92D32C0-672A-42CA-876B-286B9D1C7E3C}"/>
              </a:ext>
            </a:extLst>
          </p:cNvPr>
          <p:cNvPicPr>
            <a:picLocks noChangeAspect="1"/>
          </p:cNvPicPr>
          <p:nvPr/>
        </p:nvPicPr>
        <p:blipFill>
          <a:blip r:embed="rId4"/>
          <a:stretch>
            <a:fillRect/>
          </a:stretch>
        </p:blipFill>
        <p:spPr>
          <a:xfrm>
            <a:off x="1194821" y="3070929"/>
            <a:ext cx="4953000" cy="3695700"/>
          </a:xfrm>
          <a:prstGeom prst="rect">
            <a:avLst/>
          </a:prstGeom>
        </p:spPr>
      </p:pic>
      <p:grpSp>
        <p:nvGrpSpPr>
          <p:cNvPr id="8" name="Group 7">
            <a:extLst>
              <a:ext uri="{FF2B5EF4-FFF2-40B4-BE49-F238E27FC236}">
                <a16:creationId xmlns:a16="http://schemas.microsoft.com/office/drawing/2014/main" id="{04ACBD2B-A172-4C68-8660-7ED2FFBCCCB2}"/>
              </a:ext>
            </a:extLst>
          </p:cNvPr>
          <p:cNvGrpSpPr/>
          <p:nvPr/>
        </p:nvGrpSpPr>
        <p:grpSpPr>
          <a:xfrm>
            <a:off x="7629420" y="91371"/>
            <a:ext cx="4473111" cy="3337629"/>
            <a:chOff x="7629420" y="91371"/>
            <a:chExt cx="4473111" cy="3337629"/>
          </a:xfrm>
        </p:grpSpPr>
        <p:pic>
          <p:nvPicPr>
            <p:cNvPr id="3" name="Picture 2">
              <a:extLst>
                <a:ext uri="{FF2B5EF4-FFF2-40B4-BE49-F238E27FC236}">
                  <a16:creationId xmlns:a16="http://schemas.microsoft.com/office/drawing/2014/main" id="{A7108D87-B7B0-4D7A-9C73-19BF8DFAAFEC}"/>
                </a:ext>
              </a:extLst>
            </p:cNvPr>
            <p:cNvPicPr>
              <a:picLocks noChangeAspect="1"/>
            </p:cNvPicPr>
            <p:nvPr/>
          </p:nvPicPr>
          <p:blipFill>
            <a:blip r:embed="rId5"/>
            <a:stretch>
              <a:fillRect/>
            </a:stretch>
          </p:blipFill>
          <p:spPr>
            <a:xfrm>
              <a:off x="7629420" y="91371"/>
              <a:ext cx="4473111" cy="3337629"/>
            </a:xfrm>
            <a:prstGeom prst="rect">
              <a:avLst/>
            </a:prstGeom>
          </p:spPr>
        </p:pic>
        <p:sp>
          <p:nvSpPr>
            <p:cNvPr id="6" name="TextBox 5">
              <a:extLst>
                <a:ext uri="{FF2B5EF4-FFF2-40B4-BE49-F238E27FC236}">
                  <a16:creationId xmlns:a16="http://schemas.microsoft.com/office/drawing/2014/main" id="{457E9ADE-37C2-4253-AC89-C67C9090B741}"/>
                </a:ext>
              </a:extLst>
            </p:cNvPr>
            <p:cNvSpPr txBox="1"/>
            <p:nvPr/>
          </p:nvSpPr>
          <p:spPr>
            <a:xfrm>
              <a:off x="9331213" y="481608"/>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B249C9B1-AB59-45CD-8059-EC90ABA2EC2C}"/>
              </a:ext>
            </a:extLst>
          </p:cNvPr>
          <p:cNvGrpSpPr/>
          <p:nvPr/>
        </p:nvGrpSpPr>
        <p:grpSpPr>
          <a:xfrm>
            <a:off x="7629420" y="3520371"/>
            <a:ext cx="4473111" cy="3337629"/>
            <a:chOff x="7629420" y="3520371"/>
            <a:chExt cx="4473111" cy="3337629"/>
          </a:xfrm>
        </p:grpSpPr>
        <p:pic>
          <p:nvPicPr>
            <p:cNvPr id="5" name="Picture 4">
              <a:extLst>
                <a:ext uri="{FF2B5EF4-FFF2-40B4-BE49-F238E27FC236}">
                  <a16:creationId xmlns:a16="http://schemas.microsoft.com/office/drawing/2014/main" id="{4EA2C19F-2E7F-437D-9D3D-AFA7FA3A6A39}"/>
                </a:ext>
              </a:extLst>
            </p:cNvPr>
            <p:cNvPicPr>
              <a:picLocks noChangeAspect="1"/>
            </p:cNvPicPr>
            <p:nvPr/>
          </p:nvPicPr>
          <p:blipFill>
            <a:blip r:embed="rId6"/>
            <a:stretch>
              <a:fillRect/>
            </a:stretch>
          </p:blipFill>
          <p:spPr>
            <a:xfrm>
              <a:off x="7629420" y="3520371"/>
              <a:ext cx="4473111" cy="3337629"/>
            </a:xfrm>
            <a:prstGeom prst="rect">
              <a:avLst/>
            </a:prstGeom>
          </p:spPr>
        </p:pic>
        <p:sp>
          <p:nvSpPr>
            <p:cNvPr id="7" name="TextBox 6">
              <a:extLst>
                <a:ext uri="{FF2B5EF4-FFF2-40B4-BE49-F238E27FC236}">
                  <a16:creationId xmlns:a16="http://schemas.microsoft.com/office/drawing/2014/main" id="{4C1C9125-3F2E-4AD3-9BB9-7A867BF86AE4}"/>
                </a:ext>
              </a:extLst>
            </p:cNvPr>
            <p:cNvSpPr txBox="1"/>
            <p:nvPr/>
          </p:nvSpPr>
          <p:spPr>
            <a:xfrm>
              <a:off x="9331213" y="3908771"/>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994A5824-B9B5-4F1E-8D17-5148AF1A59D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27852003-9D06-44F1-ADE7-A1B02B8D0CE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F43962-5B30-4DF0-8903-1C20328AB79F}"/>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117</a:t>
            </a:r>
          </a:p>
        </p:txBody>
      </p:sp>
      <p:pic>
        <p:nvPicPr>
          <p:cNvPr id="14" name="Picture 13">
            <a:hlinkClick r:id="rId9"/>
            <a:extLst>
              <a:ext uri="{FF2B5EF4-FFF2-40B4-BE49-F238E27FC236}">
                <a16:creationId xmlns:a16="http://schemas.microsoft.com/office/drawing/2014/main" id="{5CD15369-E5D7-4BB2-ACD3-C0C02F6B2ABF}"/>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42705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1125627" y="142839"/>
            <a:ext cx="7925712" cy="870857"/>
          </a:xfrm>
        </p:spPr>
        <p:txBody>
          <a:bodyPr/>
          <a:lstStyle/>
          <a:p>
            <a:r>
              <a:rPr lang="en-US" sz="3200" dirty="0"/>
              <a:t>Satisfaction with Value of City Utility Bill (cont.)</a:t>
            </a:r>
          </a:p>
        </p:txBody>
      </p:sp>
      <p:sp>
        <p:nvSpPr>
          <p:cNvPr id="7" name="Content Placeholder 6">
            <a:extLst>
              <a:ext uri="{FF2B5EF4-FFF2-40B4-BE49-F238E27FC236}">
                <a16:creationId xmlns:a16="http://schemas.microsoft.com/office/drawing/2014/main" id="{971E16CE-975B-458A-B8FF-BC31FDBD8351}"/>
              </a:ext>
            </a:extLst>
          </p:cNvPr>
          <p:cNvSpPr>
            <a:spLocks noGrp="1"/>
          </p:cNvSpPr>
          <p:nvPr>
            <p:ph idx="1"/>
          </p:nvPr>
        </p:nvSpPr>
        <p:spPr>
          <a:xfrm>
            <a:off x="1697496" y="1169859"/>
            <a:ext cx="8236548" cy="1704261"/>
          </a:xfrm>
        </p:spPr>
        <p:txBody>
          <a:bodyPr>
            <a:normAutofit/>
          </a:bodyPr>
          <a:lstStyle/>
          <a:p>
            <a:r>
              <a:rPr lang="en-US" sz="1800" dirty="0"/>
              <a:t>Satisfaction levels with the value of their City utility bill were similar between minority and White non-Hispanic respondents age 30+ but were lower among minority respondents age 20-29 than White non-Hispanic respondents in the same age group.</a:t>
            </a:r>
          </a:p>
          <a:p>
            <a:endParaRPr lang="en-US" sz="1800" dirty="0"/>
          </a:p>
        </p:txBody>
      </p:sp>
      <p:grpSp>
        <p:nvGrpSpPr>
          <p:cNvPr id="9" name="Group 8">
            <a:extLst>
              <a:ext uri="{FF2B5EF4-FFF2-40B4-BE49-F238E27FC236}">
                <a16:creationId xmlns:a16="http://schemas.microsoft.com/office/drawing/2014/main" id="{142EE76C-35DA-46B3-A394-0DF4FE466C9E}"/>
              </a:ext>
            </a:extLst>
          </p:cNvPr>
          <p:cNvGrpSpPr/>
          <p:nvPr/>
        </p:nvGrpSpPr>
        <p:grpSpPr>
          <a:xfrm>
            <a:off x="6376230" y="2731704"/>
            <a:ext cx="4962525" cy="3695700"/>
            <a:chOff x="6089151" y="1796907"/>
            <a:chExt cx="4962525" cy="3695700"/>
          </a:xfrm>
        </p:grpSpPr>
        <p:pic>
          <p:nvPicPr>
            <p:cNvPr id="3" name="Picture 2">
              <a:extLst>
                <a:ext uri="{FF2B5EF4-FFF2-40B4-BE49-F238E27FC236}">
                  <a16:creationId xmlns:a16="http://schemas.microsoft.com/office/drawing/2014/main" id="{9D8C49D6-AEDC-43B4-AD28-36665F1EE8A9}"/>
                </a:ext>
              </a:extLst>
            </p:cNvPr>
            <p:cNvPicPr>
              <a:picLocks noChangeAspect="1"/>
            </p:cNvPicPr>
            <p:nvPr/>
          </p:nvPicPr>
          <p:blipFill>
            <a:blip r:embed="rId4"/>
            <a:stretch>
              <a:fillRect/>
            </a:stretch>
          </p:blipFill>
          <p:spPr>
            <a:xfrm>
              <a:off x="6089151" y="1796907"/>
              <a:ext cx="4962525" cy="3695700"/>
            </a:xfrm>
            <a:prstGeom prst="rect">
              <a:avLst/>
            </a:prstGeom>
          </p:spPr>
        </p:pic>
        <p:sp>
          <p:nvSpPr>
            <p:cNvPr id="5" name="TextBox 4">
              <a:extLst>
                <a:ext uri="{FF2B5EF4-FFF2-40B4-BE49-F238E27FC236}">
                  <a16:creationId xmlns:a16="http://schemas.microsoft.com/office/drawing/2014/main" id="{8BCFF818-D5F9-4742-A2E6-C7A284C18242}"/>
                </a:ext>
              </a:extLst>
            </p:cNvPr>
            <p:cNvSpPr txBox="1"/>
            <p:nvPr/>
          </p:nvSpPr>
          <p:spPr>
            <a:xfrm>
              <a:off x="8185255" y="2267471"/>
              <a:ext cx="579005" cy="276999"/>
            </a:xfrm>
            <a:prstGeom prst="rect">
              <a:avLst/>
            </a:prstGeom>
            <a:noFill/>
          </p:spPr>
          <p:txBody>
            <a:bodyPr wrap="none" rtlCol="0">
              <a:spAutoFit/>
            </a:bodyPr>
            <a:lstStyle/>
            <a:p>
              <a:r>
                <a:rPr lang="en-US" sz="1200" dirty="0"/>
                <a:t>W n-H</a:t>
              </a:r>
            </a:p>
          </p:txBody>
        </p:sp>
      </p:grpSp>
      <p:grpSp>
        <p:nvGrpSpPr>
          <p:cNvPr id="8" name="Group 7">
            <a:extLst>
              <a:ext uri="{FF2B5EF4-FFF2-40B4-BE49-F238E27FC236}">
                <a16:creationId xmlns:a16="http://schemas.microsoft.com/office/drawing/2014/main" id="{30C8FF3E-0B62-4BA6-84A5-49EA434B81AD}"/>
              </a:ext>
            </a:extLst>
          </p:cNvPr>
          <p:cNvGrpSpPr/>
          <p:nvPr/>
        </p:nvGrpSpPr>
        <p:grpSpPr>
          <a:xfrm>
            <a:off x="853245" y="2731704"/>
            <a:ext cx="4962525" cy="3695700"/>
            <a:chOff x="408421" y="1796907"/>
            <a:chExt cx="4962525" cy="3695700"/>
          </a:xfrm>
        </p:grpSpPr>
        <p:pic>
          <p:nvPicPr>
            <p:cNvPr id="2" name="Picture 1">
              <a:extLst>
                <a:ext uri="{FF2B5EF4-FFF2-40B4-BE49-F238E27FC236}">
                  <a16:creationId xmlns:a16="http://schemas.microsoft.com/office/drawing/2014/main" id="{A3E409BE-1493-44C6-BA73-E9DBBA714AD6}"/>
                </a:ext>
              </a:extLst>
            </p:cNvPr>
            <p:cNvPicPr>
              <a:picLocks noChangeAspect="1"/>
            </p:cNvPicPr>
            <p:nvPr/>
          </p:nvPicPr>
          <p:blipFill>
            <a:blip r:embed="rId5"/>
            <a:stretch>
              <a:fillRect/>
            </a:stretch>
          </p:blipFill>
          <p:spPr>
            <a:xfrm>
              <a:off x="408421" y="1796907"/>
              <a:ext cx="4962525" cy="3695700"/>
            </a:xfrm>
            <a:prstGeom prst="rect">
              <a:avLst/>
            </a:prstGeom>
          </p:spPr>
        </p:pic>
        <p:sp>
          <p:nvSpPr>
            <p:cNvPr id="6" name="TextBox 5">
              <a:extLst>
                <a:ext uri="{FF2B5EF4-FFF2-40B4-BE49-F238E27FC236}">
                  <a16:creationId xmlns:a16="http://schemas.microsoft.com/office/drawing/2014/main" id="{444CE3A9-7CED-4AAD-B6CA-9DB4EB695795}"/>
                </a:ext>
              </a:extLst>
            </p:cNvPr>
            <p:cNvSpPr txBox="1"/>
            <p:nvPr/>
          </p:nvSpPr>
          <p:spPr>
            <a:xfrm>
              <a:off x="2531730" y="2276707"/>
              <a:ext cx="570990" cy="276999"/>
            </a:xfrm>
            <a:prstGeom prst="rect">
              <a:avLst/>
            </a:prstGeom>
            <a:noFill/>
          </p:spPr>
          <p:txBody>
            <a:bodyPr wrap="none" rtlCol="0">
              <a:spAutoFit/>
            </a:bodyPr>
            <a:lstStyle/>
            <a:p>
              <a:r>
                <a:rPr lang="en-US" sz="1200" dirty="0"/>
                <a:t>BIPOC</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0601A6D6-C7D0-44A5-A25C-A8E69BA456C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7E59C674-9022-457F-85F1-1F0C4F787B9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5AAC10-A803-418D-B034-82122BCF52D3}"/>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118</a:t>
            </a:r>
          </a:p>
        </p:txBody>
      </p:sp>
      <p:pic>
        <p:nvPicPr>
          <p:cNvPr id="13" name="Picture 12">
            <a:hlinkClick r:id="rId8"/>
            <a:extLst>
              <a:ext uri="{FF2B5EF4-FFF2-40B4-BE49-F238E27FC236}">
                <a16:creationId xmlns:a16="http://schemas.microsoft.com/office/drawing/2014/main" id="{4CDD4C9A-5334-4CBE-A07F-E32716108E2E}"/>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56898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7D06-37A0-4033-9B12-6DFA2B953C6B}"/>
              </a:ext>
            </a:extLst>
          </p:cNvPr>
          <p:cNvSpPr>
            <a:spLocks noGrp="1"/>
          </p:cNvSpPr>
          <p:nvPr>
            <p:ph type="title"/>
          </p:nvPr>
        </p:nvSpPr>
        <p:spPr>
          <a:xfrm>
            <a:off x="357051" y="46180"/>
            <a:ext cx="5738949" cy="870857"/>
          </a:xfrm>
        </p:spPr>
        <p:txBody>
          <a:bodyPr/>
          <a:lstStyle/>
          <a:p>
            <a:r>
              <a:rPr lang="en-US" sz="3200" dirty="0"/>
              <a:t>Feelings about Portland’s Future</a:t>
            </a:r>
          </a:p>
        </p:txBody>
      </p:sp>
      <p:sp>
        <p:nvSpPr>
          <p:cNvPr id="3" name="Content Placeholder 2">
            <a:extLst>
              <a:ext uri="{FF2B5EF4-FFF2-40B4-BE49-F238E27FC236}">
                <a16:creationId xmlns:a16="http://schemas.microsoft.com/office/drawing/2014/main" id="{86AF6F5F-B332-4E61-B1EF-B0A30572F0CF}"/>
              </a:ext>
            </a:extLst>
          </p:cNvPr>
          <p:cNvSpPr>
            <a:spLocks noGrp="1"/>
          </p:cNvSpPr>
          <p:nvPr>
            <p:ph idx="1"/>
          </p:nvPr>
        </p:nvSpPr>
        <p:spPr>
          <a:xfrm>
            <a:off x="357051" y="940526"/>
            <a:ext cx="6981242" cy="2268477"/>
          </a:xfrm>
        </p:spPr>
        <p:txBody>
          <a:bodyPr>
            <a:normAutofit/>
          </a:bodyPr>
          <a:lstStyle/>
          <a:p>
            <a:r>
              <a:rPr lang="en-US" sz="1600" dirty="0"/>
              <a:t>Less than half of respondents age 30-74 felt positive about the future of Portland (see bottom left chart).</a:t>
            </a:r>
          </a:p>
          <a:p>
            <a:r>
              <a:rPr lang="en-US" sz="1600" dirty="0"/>
              <a:t>Responses varied by age. In only two age groups – the under 30 and the 75+ –   did half or more of the respondents strongly or somewhat agree that they felt positive about Portland’s future. </a:t>
            </a:r>
          </a:p>
          <a:p>
            <a:r>
              <a:rPr lang="en-US" sz="1600" dirty="0"/>
              <a:t>Those with incomes of $75,000+ (chart on the bottom right) felt more positive than those with incomes below $75,000 (top right chart). This was especially true for the youngest and the oldest respondents.  </a:t>
            </a:r>
          </a:p>
        </p:txBody>
      </p:sp>
      <p:pic>
        <p:nvPicPr>
          <p:cNvPr id="4" name="Content Placeholder 6">
            <a:extLst>
              <a:ext uri="{FF2B5EF4-FFF2-40B4-BE49-F238E27FC236}">
                <a16:creationId xmlns:a16="http://schemas.microsoft.com/office/drawing/2014/main" id="{ECCB9E4E-0795-4C3B-9D27-38F91C2329C1}"/>
              </a:ext>
            </a:extLst>
          </p:cNvPr>
          <p:cNvPicPr>
            <a:picLocks noChangeAspect="1"/>
          </p:cNvPicPr>
          <p:nvPr/>
        </p:nvPicPr>
        <p:blipFill>
          <a:blip r:embed="rId4"/>
          <a:stretch>
            <a:fillRect/>
          </a:stretch>
        </p:blipFill>
        <p:spPr>
          <a:xfrm>
            <a:off x="1304961" y="3183625"/>
            <a:ext cx="4838683" cy="3610401"/>
          </a:xfrm>
          <a:prstGeom prst="rect">
            <a:avLst/>
          </a:prstGeom>
        </p:spPr>
      </p:pic>
      <p:sp>
        <p:nvSpPr>
          <p:cNvPr id="8" name="Minus Sign 7">
            <a:extLst>
              <a:ext uri="{FF2B5EF4-FFF2-40B4-BE49-F238E27FC236}">
                <a16:creationId xmlns:a16="http://schemas.microsoft.com/office/drawing/2014/main" id="{E17340A3-A5DC-4E78-BBCD-2560C96EEA44}"/>
              </a:ext>
            </a:extLst>
          </p:cNvPr>
          <p:cNvSpPr/>
          <p:nvPr/>
        </p:nvSpPr>
        <p:spPr>
          <a:xfrm>
            <a:off x="8220364" y="5227782"/>
            <a:ext cx="461818" cy="166255"/>
          </a:xfrm>
          <a:prstGeom prst="mathMinus">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37B9790E-FBB0-446F-ACA7-F02DF945411C}"/>
              </a:ext>
            </a:extLst>
          </p:cNvPr>
          <p:cNvSpPr/>
          <p:nvPr/>
        </p:nvSpPr>
        <p:spPr>
          <a:xfrm>
            <a:off x="7338293" y="5227781"/>
            <a:ext cx="461818" cy="166255"/>
          </a:xfrm>
          <a:prstGeom prst="mathMinus">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7A7B820D-6A56-45BF-86B9-7AB29970B687}"/>
              </a:ext>
            </a:extLst>
          </p:cNvPr>
          <p:cNvSpPr/>
          <p:nvPr/>
        </p:nvSpPr>
        <p:spPr>
          <a:xfrm>
            <a:off x="9131636" y="5227780"/>
            <a:ext cx="461818" cy="166255"/>
          </a:xfrm>
          <a:prstGeom prst="mathMinus">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1E4B947-0E88-4230-9E6C-136E6BC20EEB}"/>
              </a:ext>
            </a:extLst>
          </p:cNvPr>
          <p:cNvPicPr>
            <a:picLocks noChangeAspect="1"/>
          </p:cNvPicPr>
          <p:nvPr/>
        </p:nvPicPr>
        <p:blipFill>
          <a:blip r:embed="rId5"/>
          <a:stretch>
            <a:fillRect/>
          </a:stretch>
        </p:blipFill>
        <p:spPr>
          <a:xfrm>
            <a:off x="7338293" y="38596"/>
            <a:ext cx="4788330" cy="3145933"/>
          </a:xfrm>
          <a:prstGeom prst="rect">
            <a:avLst/>
          </a:prstGeom>
        </p:spPr>
      </p:pic>
      <p:pic>
        <p:nvPicPr>
          <p:cNvPr id="12" name="Picture 11">
            <a:extLst>
              <a:ext uri="{FF2B5EF4-FFF2-40B4-BE49-F238E27FC236}">
                <a16:creationId xmlns:a16="http://schemas.microsoft.com/office/drawing/2014/main" id="{C551AC1F-74C8-4233-BBA1-D4F7B266F736}"/>
              </a:ext>
            </a:extLst>
          </p:cNvPr>
          <p:cNvPicPr>
            <a:picLocks noChangeAspect="1"/>
          </p:cNvPicPr>
          <p:nvPr/>
        </p:nvPicPr>
        <p:blipFill>
          <a:blip r:embed="rId6"/>
          <a:stretch>
            <a:fillRect/>
          </a:stretch>
        </p:blipFill>
        <p:spPr>
          <a:xfrm>
            <a:off x="7338293" y="3209003"/>
            <a:ext cx="4788330" cy="3610401"/>
          </a:xfrm>
          <a:prstGeom prst="rect">
            <a:avLst/>
          </a:prstGeom>
        </p:spPr>
      </p:pic>
      <p:sp>
        <p:nvSpPr>
          <p:cNvPr id="13" name="Action Button: Go Back or Previous 12">
            <a:hlinkClick r:id="rId7" action="ppaction://hlinksldjump" tooltip="Back to beginning of section"/>
            <a:extLst>
              <a:ext uri="{FF2B5EF4-FFF2-40B4-BE49-F238E27FC236}">
                <a16:creationId xmlns:a16="http://schemas.microsoft.com/office/drawing/2014/main" id="{B98F6B34-1E0E-49B4-A637-9AEC8ACB4DA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8" action="ppaction://hlinksldjump" tooltip="Skip to next section"/>
            <a:extLst>
              <a:ext uri="{FF2B5EF4-FFF2-40B4-BE49-F238E27FC236}">
                <a16:creationId xmlns:a16="http://schemas.microsoft.com/office/drawing/2014/main" id="{9ABB6CCB-BE38-40F0-85BB-3D698093C8C4}"/>
              </a:ext>
            </a:extLst>
          </p:cNvPr>
          <p:cNvSpPr/>
          <p:nvPr/>
        </p:nvSpPr>
        <p:spPr>
          <a:xfrm>
            <a:off x="294902" y="6487839"/>
            <a:ext cx="274320" cy="27432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0A2CF3-155F-4209-90AA-267B7E8DB1B0}"/>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12</a:t>
            </a:r>
          </a:p>
        </p:txBody>
      </p:sp>
      <p:pic>
        <p:nvPicPr>
          <p:cNvPr id="16" name="Picture 15">
            <a:hlinkClick r:id="rId9"/>
            <a:extLst>
              <a:ext uri="{FF2B5EF4-FFF2-40B4-BE49-F238E27FC236}">
                <a16:creationId xmlns:a16="http://schemas.microsoft.com/office/drawing/2014/main" id="{DB177B9E-6C9D-4AC7-94CE-6330E2E6CF51}"/>
              </a:ext>
            </a:extLst>
          </p:cNvPr>
          <p:cNvPicPr>
            <a:picLocks noChangeAspect="1"/>
          </p:cNvPicPr>
          <p:nvPr/>
        </p:nvPicPr>
        <p:blipFill>
          <a:blip r:embed="rId10"/>
          <a:stretch>
            <a:fillRect/>
          </a:stretch>
        </p:blipFill>
        <p:spPr>
          <a:xfrm>
            <a:off x="0" y="6030639"/>
            <a:ext cx="523569" cy="457200"/>
          </a:xfrm>
          <a:prstGeom prst="rect">
            <a:avLst/>
          </a:prstGeom>
        </p:spPr>
      </p:pic>
    </p:spTree>
    <p:custDataLst>
      <p:tags r:id="rId1"/>
    </p:custDataLst>
    <p:extLst>
      <p:ext uri="{BB962C8B-B14F-4D97-AF65-F5344CB8AC3E}">
        <p14:creationId xmlns:p14="http://schemas.microsoft.com/office/powerpoint/2010/main" val="139594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BB7F79D-77CA-47C8-B1D5-DA5EDBC7E289}"/>
              </a:ext>
            </a:extLst>
          </p:cNvPr>
          <p:cNvSpPr>
            <a:spLocks noGrp="1"/>
          </p:cNvSpPr>
          <p:nvPr>
            <p:ph idx="1"/>
          </p:nvPr>
        </p:nvSpPr>
        <p:spPr>
          <a:xfrm>
            <a:off x="1606292" y="1149760"/>
            <a:ext cx="8600291" cy="2003984"/>
          </a:xfrm>
        </p:spPr>
        <p:txBody>
          <a:bodyPr>
            <a:normAutofit/>
          </a:bodyPr>
          <a:lstStyle/>
          <a:p>
            <a:r>
              <a:rPr lang="en-US" sz="1800" dirty="0"/>
              <a:t>Regardless of gender identity, dissatisfaction with the value of the City utility bill increased with age.</a:t>
            </a:r>
          </a:p>
          <a:p>
            <a:r>
              <a:rPr lang="en-US" sz="1800" dirty="0"/>
              <a:t>The highest levels of dissatisfaction were among those age 60+ who identified as neither male nor female. </a:t>
            </a:r>
          </a:p>
          <a:p>
            <a:r>
              <a:rPr lang="en-US" sz="1800" dirty="0"/>
              <a:t>Younger males age 20-29 were more likely to be satisfied than were younger females or respondents who identified as neither male nor female in this age group. </a:t>
            </a:r>
          </a:p>
          <a:p>
            <a:endParaRPr lang="en-US" sz="1800" dirty="0"/>
          </a:p>
        </p:txBody>
      </p:sp>
      <p:grpSp>
        <p:nvGrpSpPr>
          <p:cNvPr id="10" name="Group 9">
            <a:extLst>
              <a:ext uri="{FF2B5EF4-FFF2-40B4-BE49-F238E27FC236}">
                <a16:creationId xmlns:a16="http://schemas.microsoft.com/office/drawing/2014/main" id="{D0276EAB-38CE-49D8-B0BB-782117DB4218}"/>
              </a:ext>
            </a:extLst>
          </p:cNvPr>
          <p:cNvGrpSpPr/>
          <p:nvPr/>
        </p:nvGrpSpPr>
        <p:grpSpPr>
          <a:xfrm>
            <a:off x="87804" y="3312368"/>
            <a:ext cx="4092690" cy="3056009"/>
            <a:chOff x="0" y="3205015"/>
            <a:chExt cx="3951397" cy="2942691"/>
          </a:xfrm>
        </p:grpSpPr>
        <p:pic>
          <p:nvPicPr>
            <p:cNvPr id="2" name="Picture 1">
              <a:extLst>
                <a:ext uri="{FF2B5EF4-FFF2-40B4-BE49-F238E27FC236}">
                  <a16:creationId xmlns:a16="http://schemas.microsoft.com/office/drawing/2014/main" id="{DDAE2086-31BA-43D6-B87D-F46E67365CBA}"/>
                </a:ext>
              </a:extLst>
            </p:cNvPr>
            <p:cNvPicPr>
              <a:picLocks noChangeAspect="1"/>
            </p:cNvPicPr>
            <p:nvPr/>
          </p:nvPicPr>
          <p:blipFill>
            <a:blip r:embed="rId4"/>
            <a:stretch>
              <a:fillRect/>
            </a:stretch>
          </p:blipFill>
          <p:spPr>
            <a:xfrm>
              <a:off x="0" y="3205015"/>
              <a:ext cx="3951397" cy="2942691"/>
            </a:xfrm>
            <a:prstGeom prst="rect">
              <a:avLst/>
            </a:prstGeom>
          </p:spPr>
        </p:pic>
        <p:pic>
          <p:nvPicPr>
            <p:cNvPr id="6" name="Picture 5">
              <a:extLst>
                <a:ext uri="{FF2B5EF4-FFF2-40B4-BE49-F238E27FC236}">
                  <a16:creationId xmlns:a16="http://schemas.microsoft.com/office/drawing/2014/main" id="{B130A1E7-9701-449B-B0DD-8E39539CEF0B}"/>
                </a:ext>
              </a:extLst>
            </p:cNvPr>
            <p:cNvPicPr>
              <a:picLocks noChangeAspect="1"/>
            </p:cNvPicPr>
            <p:nvPr/>
          </p:nvPicPr>
          <p:blipFill>
            <a:blip r:embed="rId5"/>
            <a:stretch>
              <a:fillRect/>
            </a:stretch>
          </p:blipFill>
          <p:spPr>
            <a:xfrm>
              <a:off x="1635893" y="3541479"/>
              <a:ext cx="506012" cy="329213"/>
            </a:xfrm>
            <a:prstGeom prst="rect">
              <a:avLst/>
            </a:prstGeom>
          </p:spPr>
        </p:pic>
      </p:grpSp>
      <p:grpSp>
        <p:nvGrpSpPr>
          <p:cNvPr id="5" name="Group 4">
            <a:extLst>
              <a:ext uri="{FF2B5EF4-FFF2-40B4-BE49-F238E27FC236}">
                <a16:creationId xmlns:a16="http://schemas.microsoft.com/office/drawing/2014/main" id="{42FFD26D-A153-424C-93BA-D343856AF6E4}"/>
              </a:ext>
            </a:extLst>
          </p:cNvPr>
          <p:cNvGrpSpPr/>
          <p:nvPr/>
        </p:nvGrpSpPr>
        <p:grpSpPr>
          <a:xfrm>
            <a:off x="4250378" y="3312368"/>
            <a:ext cx="3951397" cy="3064279"/>
            <a:chOff x="4056208" y="3818088"/>
            <a:chExt cx="3951395" cy="2942690"/>
          </a:xfrm>
        </p:grpSpPr>
        <p:pic>
          <p:nvPicPr>
            <p:cNvPr id="3" name="Picture 2">
              <a:extLst>
                <a:ext uri="{FF2B5EF4-FFF2-40B4-BE49-F238E27FC236}">
                  <a16:creationId xmlns:a16="http://schemas.microsoft.com/office/drawing/2014/main" id="{8EFF474B-1B92-4550-916C-B6036F51E95E}"/>
                </a:ext>
              </a:extLst>
            </p:cNvPr>
            <p:cNvPicPr>
              <a:picLocks noChangeAspect="1"/>
            </p:cNvPicPr>
            <p:nvPr/>
          </p:nvPicPr>
          <p:blipFill>
            <a:blip r:embed="rId6"/>
            <a:stretch>
              <a:fillRect/>
            </a:stretch>
          </p:blipFill>
          <p:spPr>
            <a:xfrm>
              <a:off x="4056208" y="3818088"/>
              <a:ext cx="3951395" cy="2942690"/>
            </a:xfrm>
            <a:prstGeom prst="rect">
              <a:avLst/>
            </a:prstGeom>
          </p:spPr>
        </p:pic>
        <p:sp>
          <p:nvSpPr>
            <p:cNvPr id="7" name="TextBox 6">
              <a:extLst>
                <a:ext uri="{FF2B5EF4-FFF2-40B4-BE49-F238E27FC236}">
                  <a16:creationId xmlns:a16="http://schemas.microsoft.com/office/drawing/2014/main" id="{7CCB662F-9A82-43EE-9005-3ED953E31900}"/>
                </a:ext>
              </a:extLst>
            </p:cNvPr>
            <p:cNvSpPr txBox="1"/>
            <p:nvPr/>
          </p:nvSpPr>
          <p:spPr>
            <a:xfrm>
              <a:off x="5712267" y="4153161"/>
              <a:ext cx="639278" cy="276999"/>
            </a:xfrm>
            <a:prstGeom prst="rect">
              <a:avLst/>
            </a:prstGeom>
            <a:noFill/>
          </p:spPr>
          <p:txBody>
            <a:bodyPr wrap="none" rtlCol="0">
              <a:spAutoFit/>
            </a:bodyPr>
            <a:lstStyle/>
            <a:p>
              <a:r>
                <a:rPr lang="en-US" sz="1200" dirty="0"/>
                <a:t>Female</a:t>
              </a:r>
            </a:p>
          </p:txBody>
        </p:sp>
      </p:grpSp>
      <p:grpSp>
        <p:nvGrpSpPr>
          <p:cNvPr id="15" name="Group 14">
            <a:extLst>
              <a:ext uri="{FF2B5EF4-FFF2-40B4-BE49-F238E27FC236}">
                <a16:creationId xmlns:a16="http://schemas.microsoft.com/office/drawing/2014/main" id="{0625E788-DE33-4E6B-B4B2-ABBBC87214DF}"/>
              </a:ext>
            </a:extLst>
          </p:cNvPr>
          <p:cNvGrpSpPr/>
          <p:nvPr/>
        </p:nvGrpSpPr>
        <p:grpSpPr>
          <a:xfrm>
            <a:off x="8240232" y="3312368"/>
            <a:ext cx="3872287" cy="3054170"/>
            <a:chOff x="8211475" y="3205015"/>
            <a:chExt cx="3951397" cy="2942691"/>
          </a:xfrm>
        </p:grpSpPr>
        <p:pic>
          <p:nvPicPr>
            <p:cNvPr id="13" name="Picture 12">
              <a:extLst>
                <a:ext uri="{FF2B5EF4-FFF2-40B4-BE49-F238E27FC236}">
                  <a16:creationId xmlns:a16="http://schemas.microsoft.com/office/drawing/2014/main" id="{041E4C1B-25F4-4393-A38D-72A3BEC7866D}"/>
                </a:ext>
              </a:extLst>
            </p:cNvPr>
            <p:cNvPicPr>
              <a:picLocks noChangeAspect="1"/>
            </p:cNvPicPr>
            <p:nvPr/>
          </p:nvPicPr>
          <p:blipFill>
            <a:blip r:embed="rId7"/>
            <a:stretch>
              <a:fillRect/>
            </a:stretch>
          </p:blipFill>
          <p:spPr>
            <a:xfrm>
              <a:off x="8211475" y="3205015"/>
              <a:ext cx="3951397" cy="2942691"/>
            </a:xfrm>
            <a:prstGeom prst="rect">
              <a:avLst/>
            </a:prstGeom>
          </p:spPr>
        </p:pic>
        <p:sp>
          <p:nvSpPr>
            <p:cNvPr id="14" name="TextBox 13">
              <a:extLst>
                <a:ext uri="{FF2B5EF4-FFF2-40B4-BE49-F238E27FC236}">
                  <a16:creationId xmlns:a16="http://schemas.microsoft.com/office/drawing/2014/main" id="{D7AC77A5-2C0F-4838-9308-0ED52B713BC2}"/>
                </a:ext>
              </a:extLst>
            </p:cNvPr>
            <p:cNvSpPr txBox="1"/>
            <p:nvPr/>
          </p:nvSpPr>
          <p:spPr>
            <a:xfrm>
              <a:off x="9825135" y="3540589"/>
              <a:ext cx="548548" cy="276999"/>
            </a:xfrm>
            <a:prstGeom prst="rect">
              <a:avLst/>
            </a:prstGeom>
            <a:noFill/>
          </p:spPr>
          <p:txBody>
            <a:bodyPr wrap="none" rtlCol="0">
              <a:spAutoFit/>
            </a:bodyPr>
            <a:lstStyle/>
            <a:p>
              <a:r>
                <a:rPr lang="en-US" sz="1200" dirty="0"/>
                <a:t>Other</a:t>
              </a:r>
            </a:p>
          </p:txBody>
        </p:sp>
      </p:grpSp>
      <p:sp>
        <p:nvSpPr>
          <p:cNvPr id="16" name="Title 3">
            <a:extLst>
              <a:ext uri="{FF2B5EF4-FFF2-40B4-BE49-F238E27FC236}">
                <a16:creationId xmlns:a16="http://schemas.microsoft.com/office/drawing/2014/main" id="{E79DA1E5-6425-4EB0-9ED0-8AF7B74C3B97}"/>
              </a:ext>
            </a:extLst>
          </p:cNvPr>
          <p:cNvSpPr>
            <a:spLocks noGrp="1"/>
          </p:cNvSpPr>
          <p:nvPr>
            <p:ph type="title"/>
          </p:nvPr>
        </p:nvSpPr>
        <p:spPr>
          <a:xfrm>
            <a:off x="1125627" y="142839"/>
            <a:ext cx="7925712" cy="870857"/>
          </a:xfrm>
        </p:spPr>
        <p:txBody>
          <a:bodyPr/>
          <a:lstStyle/>
          <a:p>
            <a:r>
              <a:rPr lang="en-US" sz="3200" dirty="0"/>
              <a:t>Satisfaction with Value of City Utility Bill (cont.)</a:t>
            </a:r>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1D9145B2-D85F-4B43-B9C4-07BDFD61551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68016B31-4CC1-4A01-A75B-82CCB71D8FD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9AFA845-FDA1-493B-882C-948491F1B4E5}"/>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119</a:t>
            </a:r>
          </a:p>
        </p:txBody>
      </p:sp>
      <p:pic>
        <p:nvPicPr>
          <p:cNvPr id="20" name="Picture 19">
            <a:hlinkClick r:id="rId10"/>
            <a:extLst>
              <a:ext uri="{FF2B5EF4-FFF2-40B4-BE49-F238E27FC236}">
                <a16:creationId xmlns:a16="http://schemas.microsoft.com/office/drawing/2014/main" id="{22F8C8E2-0EF1-460B-B22E-23FEB2513377}"/>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47056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0E865-E7AC-4A61-AA68-76A9071BEBB3}"/>
              </a:ext>
            </a:extLst>
          </p:cNvPr>
          <p:cNvSpPr>
            <a:spLocks noGrp="1"/>
          </p:cNvSpPr>
          <p:nvPr>
            <p:ph idx="1"/>
          </p:nvPr>
        </p:nvSpPr>
        <p:spPr>
          <a:xfrm>
            <a:off x="1728820" y="1496401"/>
            <a:ext cx="8195644" cy="1226124"/>
          </a:xfrm>
        </p:spPr>
        <p:txBody>
          <a:bodyPr/>
          <a:lstStyle/>
          <a:p>
            <a:r>
              <a:rPr lang="en-US" sz="1800" dirty="0"/>
              <a:t>Satisfaction with the value of the City utility bill generally decreased with age among both renters and owners.   </a:t>
            </a:r>
          </a:p>
          <a:p>
            <a:endParaRPr lang="en-US" dirty="0"/>
          </a:p>
        </p:txBody>
      </p:sp>
      <p:pic>
        <p:nvPicPr>
          <p:cNvPr id="4" name="Picture 3">
            <a:extLst>
              <a:ext uri="{FF2B5EF4-FFF2-40B4-BE49-F238E27FC236}">
                <a16:creationId xmlns:a16="http://schemas.microsoft.com/office/drawing/2014/main" id="{BCF11B97-5683-46C9-86A9-80A9D6AAFBE8}"/>
              </a:ext>
            </a:extLst>
          </p:cNvPr>
          <p:cNvPicPr>
            <a:picLocks noChangeAspect="1"/>
          </p:cNvPicPr>
          <p:nvPr/>
        </p:nvPicPr>
        <p:blipFill>
          <a:blip r:embed="rId4"/>
          <a:stretch>
            <a:fillRect/>
          </a:stretch>
        </p:blipFill>
        <p:spPr>
          <a:xfrm>
            <a:off x="6365360" y="2577164"/>
            <a:ext cx="4973201" cy="3704909"/>
          </a:xfrm>
          <a:prstGeom prst="rect">
            <a:avLst/>
          </a:prstGeom>
        </p:spPr>
      </p:pic>
      <p:grpSp>
        <p:nvGrpSpPr>
          <p:cNvPr id="7" name="Group 6">
            <a:extLst>
              <a:ext uri="{FF2B5EF4-FFF2-40B4-BE49-F238E27FC236}">
                <a16:creationId xmlns:a16="http://schemas.microsoft.com/office/drawing/2014/main" id="{F3FDE643-387F-4533-B444-3A293917427D}"/>
              </a:ext>
            </a:extLst>
          </p:cNvPr>
          <p:cNvGrpSpPr/>
          <p:nvPr/>
        </p:nvGrpSpPr>
        <p:grpSpPr>
          <a:xfrm>
            <a:off x="759636" y="2577164"/>
            <a:ext cx="5067006" cy="3696536"/>
            <a:chOff x="759636" y="3080295"/>
            <a:chExt cx="4852837" cy="3620698"/>
          </a:xfrm>
        </p:grpSpPr>
        <p:pic>
          <p:nvPicPr>
            <p:cNvPr id="5" name="Picture 4">
              <a:extLst>
                <a:ext uri="{FF2B5EF4-FFF2-40B4-BE49-F238E27FC236}">
                  <a16:creationId xmlns:a16="http://schemas.microsoft.com/office/drawing/2014/main" id="{359F2DA8-013B-4955-B23E-B0FC0A2F4815}"/>
                </a:ext>
              </a:extLst>
            </p:cNvPr>
            <p:cNvPicPr>
              <a:picLocks noChangeAspect="1"/>
            </p:cNvPicPr>
            <p:nvPr/>
          </p:nvPicPr>
          <p:blipFill>
            <a:blip r:embed="rId5"/>
            <a:stretch>
              <a:fillRect/>
            </a:stretch>
          </p:blipFill>
          <p:spPr>
            <a:xfrm>
              <a:off x="759636" y="3080295"/>
              <a:ext cx="4852837" cy="3620698"/>
            </a:xfrm>
            <a:prstGeom prst="rect">
              <a:avLst/>
            </a:prstGeom>
          </p:spPr>
        </p:pic>
        <p:sp>
          <p:nvSpPr>
            <p:cNvPr id="6" name="TextBox 5">
              <a:extLst>
                <a:ext uri="{FF2B5EF4-FFF2-40B4-BE49-F238E27FC236}">
                  <a16:creationId xmlns:a16="http://schemas.microsoft.com/office/drawing/2014/main" id="{DED32E15-630D-4D26-A38C-7305811B828B}"/>
                </a:ext>
              </a:extLst>
            </p:cNvPr>
            <p:cNvSpPr txBox="1"/>
            <p:nvPr/>
          </p:nvSpPr>
          <p:spPr>
            <a:xfrm>
              <a:off x="2884584" y="3553097"/>
              <a:ext cx="472309" cy="276999"/>
            </a:xfrm>
            <a:prstGeom prst="rect">
              <a:avLst/>
            </a:prstGeom>
            <a:noFill/>
          </p:spPr>
          <p:txBody>
            <a:bodyPr wrap="none" rtlCol="0">
              <a:spAutoFit/>
            </a:bodyPr>
            <a:lstStyle/>
            <a:p>
              <a:r>
                <a:rPr lang="en-US" sz="1200" dirty="0"/>
                <a:t>Rent</a:t>
              </a:r>
            </a:p>
          </p:txBody>
        </p:sp>
      </p:grpSp>
      <p:sp>
        <p:nvSpPr>
          <p:cNvPr id="10" name="Title 3">
            <a:extLst>
              <a:ext uri="{FF2B5EF4-FFF2-40B4-BE49-F238E27FC236}">
                <a16:creationId xmlns:a16="http://schemas.microsoft.com/office/drawing/2014/main" id="{00B6F261-F866-457F-9584-A0D9455D8668}"/>
              </a:ext>
            </a:extLst>
          </p:cNvPr>
          <p:cNvSpPr>
            <a:spLocks noGrp="1"/>
          </p:cNvSpPr>
          <p:nvPr>
            <p:ph type="title"/>
          </p:nvPr>
        </p:nvSpPr>
        <p:spPr>
          <a:xfrm>
            <a:off x="1125627" y="142839"/>
            <a:ext cx="7925712" cy="870857"/>
          </a:xfrm>
        </p:spPr>
        <p:txBody>
          <a:bodyPr/>
          <a:lstStyle/>
          <a:p>
            <a:r>
              <a:rPr lang="en-US" sz="3200" dirty="0"/>
              <a:t>Satisfaction with Value of City Utility Bill (cont.)</a:t>
            </a:r>
          </a:p>
        </p:txBody>
      </p:sp>
      <p:sp>
        <p:nvSpPr>
          <p:cNvPr id="8" name="Action Button: Go Back or Previous 7">
            <a:hlinkClick r:id="rId6" action="ppaction://hlinksldjump" tooltip="Back to beginning of section"/>
            <a:extLst>
              <a:ext uri="{FF2B5EF4-FFF2-40B4-BE49-F238E27FC236}">
                <a16:creationId xmlns:a16="http://schemas.microsoft.com/office/drawing/2014/main" id="{9DA2D32C-2A9D-4D71-9D1D-48E9E24702A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70AC2DB0-0893-47A8-AD2A-F3074B25EB86}"/>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A88F847-D666-4213-B72A-BB0D96CA935C}"/>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120</a:t>
            </a:r>
          </a:p>
        </p:txBody>
      </p:sp>
      <p:pic>
        <p:nvPicPr>
          <p:cNvPr id="12" name="Picture 11">
            <a:hlinkClick r:id="rId8"/>
            <a:extLst>
              <a:ext uri="{FF2B5EF4-FFF2-40B4-BE49-F238E27FC236}">
                <a16:creationId xmlns:a16="http://schemas.microsoft.com/office/drawing/2014/main" id="{0AD57443-C7BB-4EB4-8DBD-DB47D333D501}"/>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996034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1980" y="304747"/>
            <a:ext cx="7319390" cy="870857"/>
          </a:xfrm>
        </p:spPr>
        <p:txBody>
          <a:bodyPr/>
          <a:lstStyle/>
          <a:p>
            <a:r>
              <a:rPr lang="en-US" sz="3200" dirty="0"/>
              <a:t>Satisfaction with Water Quality of Portland’s Rivers and Streams</a:t>
            </a:r>
          </a:p>
        </p:txBody>
      </p:sp>
      <p:sp>
        <p:nvSpPr>
          <p:cNvPr id="10" name="Content Placeholder 9">
            <a:extLst>
              <a:ext uri="{FF2B5EF4-FFF2-40B4-BE49-F238E27FC236}">
                <a16:creationId xmlns:a16="http://schemas.microsoft.com/office/drawing/2014/main" id="{170FE4DF-72D8-4DA3-A8B9-9294AB4B662B}"/>
              </a:ext>
            </a:extLst>
          </p:cNvPr>
          <p:cNvSpPr>
            <a:spLocks noGrp="1"/>
          </p:cNvSpPr>
          <p:nvPr>
            <p:ph idx="1"/>
          </p:nvPr>
        </p:nvSpPr>
        <p:spPr>
          <a:xfrm>
            <a:off x="357050" y="1304925"/>
            <a:ext cx="7209609" cy="1555233"/>
          </a:xfrm>
        </p:spPr>
        <p:txBody>
          <a:bodyPr>
            <a:normAutofit/>
          </a:bodyPr>
          <a:lstStyle/>
          <a:p>
            <a:r>
              <a:rPr lang="en-US" sz="1800" dirty="0"/>
              <a:t>More than half of respondents in each age group were very or somewhat satisfied with the water quality of Portland’s rivers and streams, and satisfaction increased with age.  </a:t>
            </a:r>
          </a:p>
          <a:p>
            <a:r>
              <a:rPr lang="en-US" sz="1800" dirty="0"/>
              <a:t>Satisfaction levels were higher among those with higher incomes.</a:t>
            </a:r>
          </a:p>
          <a:p>
            <a:endParaRPr lang="en-US" sz="1800" dirty="0"/>
          </a:p>
        </p:txBody>
      </p:sp>
      <p:pic>
        <p:nvPicPr>
          <p:cNvPr id="2" name="Picture 1">
            <a:extLst>
              <a:ext uri="{FF2B5EF4-FFF2-40B4-BE49-F238E27FC236}">
                <a16:creationId xmlns:a16="http://schemas.microsoft.com/office/drawing/2014/main" id="{5D475198-46B3-4748-A7D8-7C4C2BCA3E36}"/>
              </a:ext>
            </a:extLst>
          </p:cNvPr>
          <p:cNvPicPr>
            <a:picLocks noChangeAspect="1"/>
          </p:cNvPicPr>
          <p:nvPr/>
        </p:nvPicPr>
        <p:blipFill>
          <a:blip r:embed="rId4"/>
          <a:stretch>
            <a:fillRect/>
          </a:stretch>
        </p:blipFill>
        <p:spPr>
          <a:xfrm>
            <a:off x="1348772" y="2884129"/>
            <a:ext cx="5325806" cy="3973871"/>
          </a:xfrm>
          <a:prstGeom prst="rect">
            <a:avLst/>
          </a:prstGeom>
        </p:spPr>
      </p:pic>
      <p:grpSp>
        <p:nvGrpSpPr>
          <p:cNvPr id="8" name="Group 7">
            <a:extLst>
              <a:ext uri="{FF2B5EF4-FFF2-40B4-BE49-F238E27FC236}">
                <a16:creationId xmlns:a16="http://schemas.microsoft.com/office/drawing/2014/main" id="{3B43EE30-9A0F-4559-828F-84E164F2FF8B}"/>
              </a:ext>
            </a:extLst>
          </p:cNvPr>
          <p:cNvGrpSpPr/>
          <p:nvPr/>
        </p:nvGrpSpPr>
        <p:grpSpPr>
          <a:xfrm>
            <a:off x="7671371" y="127146"/>
            <a:ext cx="4425165" cy="3301854"/>
            <a:chOff x="7671371" y="127146"/>
            <a:chExt cx="4425165" cy="3301854"/>
          </a:xfrm>
        </p:grpSpPr>
        <p:pic>
          <p:nvPicPr>
            <p:cNvPr id="3" name="Picture 2">
              <a:extLst>
                <a:ext uri="{FF2B5EF4-FFF2-40B4-BE49-F238E27FC236}">
                  <a16:creationId xmlns:a16="http://schemas.microsoft.com/office/drawing/2014/main" id="{C9E12AAF-FCD6-4CD3-ACC1-43472C12D499}"/>
                </a:ext>
              </a:extLst>
            </p:cNvPr>
            <p:cNvPicPr>
              <a:picLocks noChangeAspect="1"/>
            </p:cNvPicPr>
            <p:nvPr/>
          </p:nvPicPr>
          <p:blipFill>
            <a:blip r:embed="rId5"/>
            <a:stretch>
              <a:fillRect/>
            </a:stretch>
          </p:blipFill>
          <p:spPr>
            <a:xfrm>
              <a:off x="7671371" y="127146"/>
              <a:ext cx="4425165" cy="3301854"/>
            </a:xfrm>
            <a:prstGeom prst="rect">
              <a:avLst/>
            </a:prstGeom>
          </p:spPr>
        </p:pic>
        <p:sp>
          <p:nvSpPr>
            <p:cNvPr id="6" name="TextBox 5">
              <a:extLst>
                <a:ext uri="{FF2B5EF4-FFF2-40B4-BE49-F238E27FC236}">
                  <a16:creationId xmlns:a16="http://schemas.microsoft.com/office/drawing/2014/main" id="{ECC24951-362F-4706-9C6D-0BA5DD160981}"/>
                </a:ext>
              </a:extLst>
            </p:cNvPr>
            <p:cNvSpPr txBox="1"/>
            <p:nvPr/>
          </p:nvSpPr>
          <p:spPr>
            <a:xfrm>
              <a:off x="9404048" y="463177"/>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106414C7-193F-4759-9B2E-6F8580247DE2}"/>
              </a:ext>
            </a:extLst>
          </p:cNvPr>
          <p:cNvGrpSpPr/>
          <p:nvPr/>
        </p:nvGrpSpPr>
        <p:grpSpPr>
          <a:xfrm>
            <a:off x="7671370" y="3556146"/>
            <a:ext cx="4425165" cy="3301854"/>
            <a:chOff x="7671370" y="3556146"/>
            <a:chExt cx="4425165" cy="3301854"/>
          </a:xfrm>
        </p:grpSpPr>
        <p:pic>
          <p:nvPicPr>
            <p:cNvPr id="5" name="Picture 4">
              <a:extLst>
                <a:ext uri="{FF2B5EF4-FFF2-40B4-BE49-F238E27FC236}">
                  <a16:creationId xmlns:a16="http://schemas.microsoft.com/office/drawing/2014/main" id="{AB98F343-F1D3-4039-9DAC-01C7344F5DF1}"/>
                </a:ext>
              </a:extLst>
            </p:cNvPr>
            <p:cNvPicPr>
              <a:picLocks noChangeAspect="1"/>
            </p:cNvPicPr>
            <p:nvPr/>
          </p:nvPicPr>
          <p:blipFill>
            <a:blip r:embed="rId6"/>
            <a:stretch>
              <a:fillRect/>
            </a:stretch>
          </p:blipFill>
          <p:spPr>
            <a:xfrm>
              <a:off x="7671370" y="3556146"/>
              <a:ext cx="4425165" cy="3301854"/>
            </a:xfrm>
            <a:prstGeom prst="rect">
              <a:avLst/>
            </a:prstGeom>
          </p:spPr>
        </p:pic>
        <p:sp>
          <p:nvSpPr>
            <p:cNvPr id="7" name="TextBox 6">
              <a:extLst>
                <a:ext uri="{FF2B5EF4-FFF2-40B4-BE49-F238E27FC236}">
                  <a16:creationId xmlns:a16="http://schemas.microsoft.com/office/drawing/2014/main" id="{C55E1E81-B5EB-4A3B-9B2D-EE0CCDEED416}"/>
                </a:ext>
              </a:extLst>
            </p:cNvPr>
            <p:cNvSpPr txBox="1"/>
            <p:nvPr/>
          </p:nvSpPr>
          <p:spPr>
            <a:xfrm>
              <a:off x="9330157" y="3928981"/>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2E768C6A-0825-4467-ADE6-DA58D0A35FB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FBBC40A9-1F54-43CC-855F-3DEBC50DA8AC}"/>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848F90D-D6E0-41E9-9CF8-59BC4F570F1C}"/>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121</a:t>
            </a:r>
          </a:p>
        </p:txBody>
      </p:sp>
      <p:pic>
        <p:nvPicPr>
          <p:cNvPr id="14" name="Picture 13">
            <a:hlinkClick r:id="rId9"/>
            <a:extLst>
              <a:ext uri="{FF2B5EF4-FFF2-40B4-BE49-F238E27FC236}">
                <a16:creationId xmlns:a16="http://schemas.microsoft.com/office/drawing/2014/main" id="{7BC66E86-5C7E-44A8-9444-E25C1E460079}"/>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2852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5AD7-4C59-487F-A6BA-F1C8A1E8FF07}"/>
              </a:ext>
            </a:extLst>
          </p:cNvPr>
          <p:cNvSpPr>
            <a:spLocks noGrp="1"/>
          </p:cNvSpPr>
          <p:nvPr>
            <p:ph type="title"/>
          </p:nvPr>
        </p:nvSpPr>
        <p:spPr>
          <a:xfrm>
            <a:off x="348645" y="59768"/>
            <a:ext cx="11834949" cy="1159909"/>
          </a:xfrm>
        </p:spPr>
        <p:txBody>
          <a:bodyPr/>
          <a:lstStyle/>
          <a:p>
            <a:r>
              <a:rPr lang="en-US" sz="3200" dirty="0"/>
              <a:t>Satisfaction with Water Quality of Portland’s Rivers and Streams (cont.)</a:t>
            </a:r>
          </a:p>
        </p:txBody>
      </p:sp>
      <p:sp>
        <p:nvSpPr>
          <p:cNvPr id="7" name="Content Placeholder 6">
            <a:extLst>
              <a:ext uri="{FF2B5EF4-FFF2-40B4-BE49-F238E27FC236}">
                <a16:creationId xmlns:a16="http://schemas.microsoft.com/office/drawing/2014/main" id="{D1179423-5C83-4842-B8A5-34F147E92EC7}"/>
              </a:ext>
            </a:extLst>
          </p:cNvPr>
          <p:cNvSpPr>
            <a:spLocks noGrp="1"/>
          </p:cNvSpPr>
          <p:nvPr>
            <p:ph idx="1"/>
          </p:nvPr>
        </p:nvSpPr>
        <p:spPr>
          <a:xfrm>
            <a:off x="951510" y="1210947"/>
            <a:ext cx="10288979" cy="816942"/>
          </a:xfrm>
        </p:spPr>
        <p:txBody>
          <a:bodyPr>
            <a:normAutofit/>
          </a:bodyPr>
          <a:lstStyle/>
          <a:p>
            <a:r>
              <a:rPr lang="en-US" sz="1800" dirty="0"/>
              <a:t>Respondents’ levels of satisfaction with the water quality of Portland’s rivers and streams did not differ greatly by minority status but did increase with age for both groups.</a:t>
            </a:r>
          </a:p>
          <a:p>
            <a:endParaRPr lang="en-US" sz="1800" dirty="0"/>
          </a:p>
        </p:txBody>
      </p:sp>
      <p:grpSp>
        <p:nvGrpSpPr>
          <p:cNvPr id="9" name="Group 8">
            <a:extLst>
              <a:ext uri="{FF2B5EF4-FFF2-40B4-BE49-F238E27FC236}">
                <a16:creationId xmlns:a16="http://schemas.microsoft.com/office/drawing/2014/main" id="{FDCC2353-2D6E-4DCA-A144-6C00B97FB6F1}"/>
              </a:ext>
            </a:extLst>
          </p:cNvPr>
          <p:cNvGrpSpPr/>
          <p:nvPr/>
        </p:nvGrpSpPr>
        <p:grpSpPr>
          <a:xfrm>
            <a:off x="701751" y="2209332"/>
            <a:ext cx="5224130" cy="4039412"/>
            <a:chOff x="679117" y="2015454"/>
            <a:chExt cx="4962525" cy="3695700"/>
          </a:xfrm>
        </p:grpSpPr>
        <p:pic>
          <p:nvPicPr>
            <p:cNvPr id="3" name="Picture 2">
              <a:extLst>
                <a:ext uri="{FF2B5EF4-FFF2-40B4-BE49-F238E27FC236}">
                  <a16:creationId xmlns:a16="http://schemas.microsoft.com/office/drawing/2014/main" id="{03485F8E-B542-4466-B65C-C6D9AA8EDB25}"/>
                </a:ext>
              </a:extLst>
            </p:cNvPr>
            <p:cNvPicPr>
              <a:picLocks noChangeAspect="1"/>
            </p:cNvPicPr>
            <p:nvPr/>
          </p:nvPicPr>
          <p:blipFill>
            <a:blip r:embed="rId4"/>
            <a:stretch>
              <a:fillRect/>
            </a:stretch>
          </p:blipFill>
          <p:spPr>
            <a:xfrm>
              <a:off x="679117" y="2015454"/>
              <a:ext cx="4962525" cy="3695700"/>
            </a:xfrm>
            <a:prstGeom prst="rect">
              <a:avLst/>
            </a:prstGeom>
          </p:spPr>
        </p:pic>
        <p:sp>
          <p:nvSpPr>
            <p:cNvPr id="5" name="TextBox 4">
              <a:extLst>
                <a:ext uri="{FF2B5EF4-FFF2-40B4-BE49-F238E27FC236}">
                  <a16:creationId xmlns:a16="http://schemas.microsoft.com/office/drawing/2014/main" id="{0482F661-28EA-4AFC-ACF8-50B92F86AD47}"/>
                </a:ext>
              </a:extLst>
            </p:cNvPr>
            <p:cNvSpPr txBox="1"/>
            <p:nvPr/>
          </p:nvSpPr>
          <p:spPr>
            <a:xfrm>
              <a:off x="2766676" y="2448064"/>
              <a:ext cx="570990" cy="276999"/>
            </a:xfrm>
            <a:prstGeom prst="rect">
              <a:avLst/>
            </a:prstGeom>
            <a:noFill/>
          </p:spPr>
          <p:txBody>
            <a:bodyPr wrap="none" rtlCol="0">
              <a:spAutoFit/>
            </a:bodyPr>
            <a:lstStyle/>
            <a:p>
              <a:r>
                <a:rPr lang="en-US" sz="1200" dirty="0"/>
                <a:t>BIPOC</a:t>
              </a:r>
            </a:p>
          </p:txBody>
        </p:sp>
      </p:grpSp>
      <p:grpSp>
        <p:nvGrpSpPr>
          <p:cNvPr id="10" name="Group 9">
            <a:extLst>
              <a:ext uri="{FF2B5EF4-FFF2-40B4-BE49-F238E27FC236}">
                <a16:creationId xmlns:a16="http://schemas.microsoft.com/office/drawing/2014/main" id="{6F0999D1-97F5-4461-B4EC-6204DFB05A28}"/>
              </a:ext>
            </a:extLst>
          </p:cNvPr>
          <p:cNvGrpSpPr/>
          <p:nvPr/>
        </p:nvGrpSpPr>
        <p:grpSpPr>
          <a:xfrm>
            <a:off x="6266119" y="2209332"/>
            <a:ext cx="5224130" cy="4039412"/>
            <a:chOff x="6096000" y="2002391"/>
            <a:chExt cx="4962525" cy="3695700"/>
          </a:xfrm>
        </p:grpSpPr>
        <p:pic>
          <p:nvPicPr>
            <p:cNvPr id="4" name="Picture 3">
              <a:extLst>
                <a:ext uri="{FF2B5EF4-FFF2-40B4-BE49-F238E27FC236}">
                  <a16:creationId xmlns:a16="http://schemas.microsoft.com/office/drawing/2014/main" id="{DC37C5ED-77A2-4A5E-B687-F12585102CB4}"/>
                </a:ext>
              </a:extLst>
            </p:cNvPr>
            <p:cNvPicPr>
              <a:picLocks noChangeAspect="1"/>
            </p:cNvPicPr>
            <p:nvPr/>
          </p:nvPicPr>
          <p:blipFill>
            <a:blip r:embed="rId5"/>
            <a:stretch>
              <a:fillRect/>
            </a:stretch>
          </p:blipFill>
          <p:spPr>
            <a:xfrm>
              <a:off x="6096000" y="2002391"/>
              <a:ext cx="4962525" cy="3695700"/>
            </a:xfrm>
            <a:prstGeom prst="rect">
              <a:avLst/>
            </a:prstGeom>
          </p:spPr>
        </p:pic>
        <p:sp>
          <p:nvSpPr>
            <p:cNvPr id="6" name="TextBox 5">
              <a:extLst>
                <a:ext uri="{FF2B5EF4-FFF2-40B4-BE49-F238E27FC236}">
                  <a16:creationId xmlns:a16="http://schemas.microsoft.com/office/drawing/2014/main" id="{22F1C1C5-7C8B-44B0-8C34-63EEBD5F7946}"/>
                </a:ext>
              </a:extLst>
            </p:cNvPr>
            <p:cNvSpPr txBox="1"/>
            <p:nvPr/>
          </p:nvSpPr>
          <p:spPr>
            <a:xfrm>
              <a:off x="8185255" y="2452191"/>
              <a:ext cx="579005" cy="276999"/>
            </a:xfrm>
            <a:prstGeom prst="rect">
              <a:avLst/>
            </a:prstGeom>
            <a:noFill/>
          </p:spPr>
          <p:txBody>
            <a:bodyPr wrap="none" rtlCol="0">
              <a:spAutoFit/>
            </a:bodyPr>
            <a:lstStyle/>
            <a:p>
              <a:r>
                <a:rPr lang="en-US" sz="1200" dirty="0"/>
                <a:t>W n-H</a:t>
              </a:r>
            </a:p>
          </p:txBody>
        </p:sp>
      </p:grpSp>
      <p:sp>
        <p:nvSpPr>
          <p:cNvPr id="11" name="Action Button: Go Back or Previous 10">
            <a:hlinkClick r:id="rId6" action="ppaction://hlinksldjump" tooltip="Back to beginning of section"/>
            <a:extLst>
              <a:ext uri="{FF2B5EF4-FFF2-40B4-BE49-F238E27FC236}">
                <a16:creationId xmlns:a16="http://schemas.microsoft.com/office/drawing/2014/main" id="{C102A8AF-6A2E-4FB1-80C4-16146FB76FA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227359B1-BC46-4482-829B-FECA18DDA94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6FB390-1B9D-4FF6-ABEB-6C21C9BBAF36}"/>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122</a:t>
            </a:r>
          </a:p>
        </p:txBody>
      </p:sp>
      <p:pic>
        <p:nvPicPr>
          <p:cNvPr id="14" name="Picture 13">
            <a:hlinkClick r:id="rId8"/>
            <a:extLst>
              <a:ext uri="{FF2B5EF4-FFF2-40B4-BE49-F238E27FC236}">
                <a16:creationId xmlns:a16="http://schemas.microsoft.com/office/drawing/2014/main" id="{F54F5E12-9DA1-4170-B981-F3C94CC90847}"/>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8984180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41F2E25-553C-4944-88D8-ED3433ACA057}"/>
              </a:ext>
            </a:extLst>
          </p:cNvPr>
          <p:cNvSpPr>
            <a:spLocks noGrp="1"/>
          </p:cNvSpPr>
          <p:nvPr>
            <p:ph idx="1"/>
          </p:nvPr>
        </p:nvSpPr>
        <p:spPr>
          <a:xfrm>
            <a:off x="984589" y="1452792"/>
            <a:ext cx="10382657" cy="2137143"/>
          </a:xfrm>
        </p:spPr>
        <p:txBody>
          <a:bodyPr>
            <a:normAutofit/>
          </a:bodyPr>
          <a:lstStyle/>
          <a:p>
            <a:r>
              <a:rPr lang="en-US" sz="1800" dirty="0"/>
              <a:t>Respondents who identified as neither male nor female were considerably less satisfied than males and females, with fewer than half in each age group reporting that they were very or somewhat satisfied with the water quality of Portland’s rivers and streams. </a:t>
            </a:r>
          </a:p>
          <a:p>
            <a:r>
              <a:rPr lang="en-US" sz="1800" dirty="0"/>
              <a:t>In all three gender identity groups, those age 20-29 had the lowest levels of satisfaction.  </a:t>
            </a:r>
          </a:p>
          <a:p>
            <a:endParaRPr lang="en-US" sz="1800" dirty="0"/>
          </a:p>
        </p:txBody>
      </p:sp>
      <p:grpSp>
        <p:nvGrpSpPr>
          <p:cNvPr id="11" name="Group 10">
            <a:extLst>
              <a:ext uri="{FF2B5EF4-FFF2-40B4-BE49-F238E27FC236}">
                <a16:creationId xmlns:a16="http://schemas.microsoft.com/office/drawing/2014/main" id="{44BF8C97-2D52-467E-BDEE-9380E9D027A8}"/>
              </a:ext>
            </a:extLst>
          </p:cNvPr>
          <p:cNvGrpSpPr/>
          <p:nvPr/>
        </p:nvGrpSpPr>
        <p:grpSpPr>
          <a:xfrm>
            <a:off x="4110866" y="3098849"/>
            <a:ext cx="3996647" cy="2976390"/>
            <a:chOff x="4097676" y="2547040"/>
            <a:chExt cx="3996647" cy="2976390"/>
          </a:xfrm>
        </p:grpSpPr>
        <p:pic>
          <p:nvPicPr>
            <p:cNvPr id="4" name="Picture 3">
              <a:extLst>
                <a:ext uri="{FF2B5EF4-FFF2-40B4-BE49-F238E27FC236}">
                  <a16:creationId xmlns:a16="http://schemas.microsoft.com/office/drawing/2014/main" id="{75207067-D0A7-4075-917D-58584D86589A}"/>
                </a:ext>
              </a:extLst>
            </p:cNvPr>
            <p:cNvPicPr>
              <a:picLocks noChangeAspect="1"/>
            </p:cNvPicPr>
            <p:nvPr/>
          </p:nvPicPr>
          <p:blipFill>
            <a:blip r:embed="rId4"/>
            <a:stretch>
              <a:fillRect/>
            </a:stretch>
          </p:blipFill>
          <p:spPr>
            <a:xfrm>
              <a:off x="4097676" y="2547040"/>
              <a:ext cx="3996647" cy="2976390"/>
            </a:xfrm>
            <a:prstGeom prst="rect">
              <a:avLst/>
            </a:prstGeom>
          </p:spPr>
        </p:pic>
        <p:sp>
          <p:nvSpPr>
            <p:cNvPr id="7" name="TextBox 6">
              <a:extLst>
                <a:ext uri="{FF2B5EF4-FFF2-40B4-BE49-F238E27FC236}">
                  <a16:creationId xmlns:a16="http://schemas.microsoft.com/office/drawing/2014/main" id="{5637FA51-C1ED-4AA5-BF5E-E732F1CBA3DC}"/>
                </a:ext>
              </a:extLst>
            </p:cNvPr>
            <p:cNvSpPr txBox="1"/>
            <p:nvPr/>
          </p:nvSpPr>
          <p:spPr>
            <a:xfrm>
              <a:off x="5705581" y="2884812"/>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7E8CB29B-1EE1-4810-8DB8-7C919814778B}"/>
              </a:ext>
            </a:extLst>
          </p:cNvPr>
          <p:cNvGrpSpPr/>
          <p:nvPr/>
        </p:nvGrpSpPr>
        <p:grpSpPr>
          <a:xfrm>
            <a:off x="45043" y="3098849"/>
            <a:ext cx="3996647" cy="2976390"/>
            <a:chOff x="0" y="2547040"/>
            <a:chExt cx="3996647" cy="2976390"/>
          </a:xfrm>
        </p:grpSpPr>
        <p:pic>
          <p:nvPicPr>
            <p:cNvPr id="3" name="Picture 2">
              <a:extLst>
                <a:ext uri="{FF2B5EF4-FFF2-40B4-BE49-F238E27FC236}">
                  <a16:creationId xmlns:a16="http://schemas.microsoft.com/office/drawing/2014/main" id="{2150BC28-9425-49C2-BBF9-9CB1AA5307D1}"/>
                </a:ext>
              </a:extLst>
            </p:cNvPr>
            <p:cNvPicPr>
              <a:picLocks noChangeAspect="1"/>
            </p:cNvPicPr>
            <p:nvPr/>
          </p:nvPicPr>
          <p:blipFill>
            <a:blip r:embed="rId5"/>
            <a:stretch>
              <a:fillRect/>
            </a:stretch>
          </p:blipFill>
          <p:spPr>
            <a:xfrm>
              <a:off x="0" y="2547040"/>
              <a:ext cx="3996647" cy="2976390"/>
            </a:xfrm>
            <a:prstGeom prst="rect">
              <a:avLst/>
            </a:prstGeom>
          </p:spPr>
        </p:pic>
        <p:pic>
          <p:nvPicPr>
            <p:cNvPr id="8" name="Picture 7">
              <a:extLst>
                <a:ext uri="{FF2B5EF4-FFF2-40B4-BE49-F238E27FC236}">
                  <a16:creationId xmlns:a16="http://schemas.microsoft.com/office/drawing/2014/main" id="{124D7F55-2816-4E4B-9802-F9EFC6CE7C61}"/>
                </a:ext>
              </a:extLst>
            </p:cNvPr>
            <p:cNvPicPr>
              <a:picLocks noChangeAspect="1"/>
            </p:cNvPicPr>
            <p:nvPr/>
          </p:nvPicPr>
          <p:blipFill>
            <a:blip r:embed="rId6"/>
            <a:stretch>
              <a:fillRect/>
            </a:stretch>
          </p:blipFill>
          <p:spPr>
            <a:xfrm>
              <a:off x="1654365" y="2867232"/>
              <a:ext cx="506012" cy="329213"/>
            </a:xfrm>
            <a:prstGeom prst="rect">
              <a:avLst/>
            </a:prstGeom>
          </p:spPr>
        </p:pic>
      </p:grpSp>
      <p:grpSp>
        <p:nvGrpSpPr>
          <p:cNvPr id="21" name="Group 20">
            <a:extLst>
              <a:ext uri="{FF2B5EF4-FFF2-40B4-BE49-F238E27FC236}">
                <a16:creationId xmlns:a16="http://schemas.microsoft.com/office/drawing/2014/main" id="{4B3A4740-8BFC-439F-B49F-FC7665B3CB34}"/>
              </a:ext>
            </a:extLst>
          </p:cNvPr>
          <p:cNvGrpSpPr/>
          <p:nvPr/>
        </p:nvGrpSpPr>
        <p:grpSpPr>
          <a:xfrm>
            <a:off x="8186947" y="3098850"/>
            <a:ext cx="3996647" cy="2976389"/>
            <a:chOff x="8195353" y="2547041"/>
            <a:chExt cx="3996647" cy="2976389"/>
          </a:xfrm>
        </p:grpSpPr>
        <p:pic>
          <p:nvPicPr>
            <p:cNvPr id="19" name="Picture 18">
              <a:extLst>
                <a:ext uri="{FF2B5EF4-FFF2-40B4-BE49-F238E27FC236}">
                  <a16:creationId xmlns:a16="http://schemas.microsoft.com/office/drawing/2014/main" id="{C6CE4EC3-7C8D-4750-B28E-30394E4798AA}"/>
                </a:ext>
              </a:extLst>
            </p:cNvPr>
            <p:cNvPicPr>
              <a:picLocks noChangeAspect="1"/>
            </p:cNvPicPr>
            <p:nvPr/>
          </p:nvPicPr>
          <p:blipFill>
            <a:blip r:embed="rId7"/>
            <a:stretch>
              <a:fillRect/>
            </a:stretch>
          </p:blipFill>
          <p:spPr>
            <a:xfrm>
              <a:off x="8195353" y="2547041"/>
              <a:ext cx="3996647" cy="2976389"/>
            </a:xfrm>
            <a:prstGeom prst="rect">
              <a:avLst/>
            </a:prstGeom>
          </p:spPr>
        </p:pic>
        <p:sp>
          <p:nvSpPr>
            <p:cNvPr id="20" name="TextBox 19">
              <a:extLst>
                <a:ext uri="{FF2B5EF4-FFF2-40B4-BE49-F238E27FC236}">
                  <a16:creationId xmlns:a16="http://schemas.microsoft.com/office/drawing/2014/main" id="{2C3653EE-E6D8-485F-92F0-1B54342373AC}"/>
                </a:ext>
              </a:extLst>
            </p:cNvPr>
            <p:cNvSpPr txBox="1"/>
            <p:nvPr/>
          </p:nvSpPr>
          <p:spPr>
            <a:xfrm>
              <a:off x="9844754" y="2885473"/>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5F3EFFA5-75E5-4E06-B7C0-726F8CA9C56C}"/>
              </a:ext>
            </a:extLst>
          </p:cNvPr>
          <p:cNvSpPr>
            <a:spLocks noGrp="1"/>
          </p:cNvSpPr>
          <p:nvPr>
            <p:ph type="title"/>
          </p:nvPr>
        </p:nvSpPr>
        <p:spPr>
          <a:xfrm>
            <a:off x="348645" y="59768"/>
            <a:ext cx="11834949" cy="1159909"/>
          </a:xfrm>
        </p:spPr>
        <p:txBody>
          <a:bodyPr/>
          <a:lstStyle/>
          <a:p>
            <a:r>
              <a:rPr lang="en-US" sz="3200" dirty="0"/>
              <a:t>Satisfaction with Water Quality of Portland’s Rivers and Streams (cont.)</a:t>
            </a:r>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1F34AFEC-C0A0-485A-9778-F894F5B6B22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9" action="ppaction://hlinksldjump" tooltip="Skip to next section"/>
            <a:extLst>
              <a:ext uri="{FF2B5EF4-FFF2-40B4-BE49-F238E27FC236}">
                <a16:creationId xmlns:a16="http://schemas.microsoft.com/office/drawing/2014/main" id="{36BEA7BE-F478-4AC2-89DF-723EDDD86D3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4C8439-F912-48EC-8998-E176159EEFD3}"/>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123</a:t>
            </a:r>
          </a:p>
        </p:txBody>
      </p:sp>
      <p:pic>
        <p:nvPicPr>
          <p:cNvPr id="17" name="Picture 16">
            <a:hlinkClick r:id="rId10"/>
            <a:extLst>
              <a:ext uri="{FF2B5EF4-FFF2-40B4-BE49-F238E27FC236}">
                <a16:creationId xmlns:a16="http://schemas.microsoft.com/office/drawing/2014/main" id="{F5A2FBBE-34E4-487F-9D65-4A228A301E42}"/>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92334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E30D9-8A31-4B39-98FF-B1FB459A8D76}"/>
              </a:ext>
            </a:extLst>
          </p:cNvPr>
          <p:cNvSpPr>
            <a:spLocks noGrp="1"/>
          </p:cNvSpPr>
          <p:nvPr>
            <p:ph idx="1"/>
          </p:nvPr>
        </p:nvSpPr>
        <p:spPr>
          <a:xfrm>
            <a:off x="2410073" y="1187998"/>
            <a:ext cx="7371854" cy="926364"/>
          </a:xfrm>
        </p:spPr>
        <p:txBody>
          <a:bodyPr>
            <a:normAutofit/>
          </a:bodyPr>
          <a:lstStyle/>
          <a:p>
            <a:r>
              <a:rPr lang="en-US" sz="1800" dirty="0"/>
              <a:t>Across all age groups, owners tended to be more satisfied than renters. </a:t>
            </a:r>
          </a:p>
          <a:p>
            <a:r>
              <a:rPr lang="en-US" sz="1800" dirty="0"/>
              <a:t>Satisfaction increased marginally by age among both renters and owners.</a:t>
            </a:r>
          </a:p>
          <a:p>
            <a:endParaRPr lang="en-US" sz="1800" dirty="0"/>
          </a:p>
        </p:txBody>
      </p:sp>
      <p:grpSp>
        <p:nvGrpSpPr>
          <p:cNvPr id="7" name="Group 6">
            <a:extLst>
              <a:ext uri="{FF2B5EF4-FFF2-40B4-BE49-F238E27FC236}">
                <a16:creationId xmlns:a16="http://schemas.microsoft.com/office/drawing/2014/main" id="{7467CD1A-0B37-49B9-A2BB-E79FC8D710E0}"/>
              </a:ext>
            </a:extLst>
          </p:cNvPr>
          <p:cNvGrpSpPr/>
          <p:nvPr/>
        </p:nvGrpSpPr>
        <p:grpSpPr>
          <a:xfrm>
            <a:off x="457935" y="2300928"/>
            <a:ext cx="5338355" cy="3982943"/>
            <a:chOff x="357051" y="2769325"/>
            <a:chExt cx="5338355" cy="3982943"/>
          </a:xfrm>
        </p:grpSpPr>
        <p:pic>
          <p:nvPicPr>
            <p:cNvPr id="4" name="Picture 3">
              <a:extLst>
                <a:ext uri="{FF2B5EF4-FFF2-40B4-BE49-F238E27FC236}">
                  <a16:creationId xmlns:a16="http://schemas.microsoft.com/office/drawing/2014/main" id="{DDC8DF44-EC40-4582-80A0-697CD28D8D0A}"/>
                </a:ext>
              </a:extLst>
            </p:cNvPr>
            <p:cNvPicPr>
              <a:picLocks noChangeAspect="1"/>
            </p:cNvPicPr>
            <p:nvPr/>
          </p:nvPicPr>
          <p:blipFill>
            <a:blip r:embed="rId4"/>
            <a:stretch>
              <a:fillRect/>
            </a:stretch>
          </p:blipFill>
          <p:spPr>
            <a:xfrm>
              <a:off x="357051" y="2769325"/>
              <a:ext cx="5338355" cy="3982943"/>
            </a:xfrm>
            <a:prstGeom prst="rect">
              <a:avLst/>
            </a:prstGeom>
          </p:spPr>
        </p:pic>
        <p:sp>
          <p:nvSpPr>
            <p:cNvPr id="5" name="TextBox 4">
              <a:extLst>
                <a:ext uri="{FF2B5EF4-FFF2-40B4-BE49-F238E27FC236}">
                  <a16:creationId xmlns:a16="http://schemas.microsoft.com/office/drawing/2014/main" id="{CBC2B8DE-C7B8-4F3F-9214-53894655A331}"/>
                </a:ext>
              </a:extLst>
            </p:cNvPr>
            <p:cNvSpPr txBox="1"/>
            <p:nvPr/>
          </p:nvSpPr>
          <p:spPr>
            <a:xfrm>
              <a:off x="2690949" y="3290500"/>
              <a:ext cx="472309" cy="276999"/>
            </a:xfrm>
            <a:prstGeom prst="rect">
              <a:avLst/>
            </a:prstGeom>
            <a:noFill/>
          </p:spPr>
          <p:txBody>
            <a:bodyPr wrap="none" rtlCol="0">
              <a:spAutoFit/>
            </a:bodyPr>
            <a:lstStyle/>
            <a:p>
              <a:r>
                <a:rPr lang="en-US" sz="1200" dirty="0"/>
                <a:t>Rent</a:t>
              </a:r>
            </a:p>
          </p:txBody>
        </p:sp>
      </p:grpSp>
      <p:pic>
        <p:nvPicPr>
          <p:cNvPr id="6" name="Picture 5">
            <a:extLst>
              <a:ext uri="{FF2B5EF4-FFF2-40B4-BE49-F238E27FC236}">
                <a16:creationId xmlns:a16="http://schemas.microsoft.com/office/drawing/2014/main" id="{24ADA67C-F2B2-4D26-9EE7-9FA69BF736E0}"/>
              </a:ext>
            </a:extLst>
          </p:cNvPr>
          <p:cNvPicPr>
            <a:picLocks noChangeAspect="1"/>
          </p:cNvPicPr>
          <p:nvPr/>
        </p:nvPicPr>
        <p:blipFill>
          <a:blip r:embed="rId5"/>
          <a:stretch>
            <a:fillRect/>
          </a:stretch>
        </p:blipFill>
        <p:spPr>
          <a:xfrm>
            <a:off x="6395712" y="2300927"/>
            <a:ext cx="5350026" cy="3982943"/>
          </a:xfrm>
          <a:prstGeom prst="rect">
            <a:avLst/>
          </a:prstGeom>
        </p:spPr>
      </p:pic>
      <p:sp>
        <p:nvSpPr>
          <p:cNvPr id="10" name="Title 1">
            <a:extLst>
              <a:ext uri="{FF2B5EF4-FFF2-40B4-BE49-F238E27FC236}">
                <a16:creationId xmlns:a16="http://schemas.microsoft.com/office/drawing/2014/main" id="{69A803AA-D3AD-4087-B756-DFBABB046BDA}"/>
              </a:ext>
            </a:extLst>
          </p:cNvPr>
          <p:cNvSpPr>
            <a:spLocks noGrp="1"/>
          </p:cNvSpPr>
          <p:nvPr>
            <p:ph type="title"/>
          </p:nvPr>
        </p:nvSpPr>
        <p:spPr>
          <a:xfrm>
            <a:off x="348645" y="59768"/>
            <a:ext cx="11834949" cy="1159909"/>
          </a:xfrm>
        </p:spPr>
        <p:txBody>
          <a:bodyPr/>
          <a:lstStyle/>
          <a:p>
            <a:r>
              <a:rPr lang="en-US" sz="3200" dirty="0"/>
              <a:t>Satisfaction with Water Quality of Portland’s Rivers and Streams (cont.)</a:t>
            </a:r>
          </a:p>
        </p:txBody>
      </p:sp>
      <p:sp>
        <p:nvSpPr>
          <p:cNvPr id="8" name="Action Button: Go Back or Previous 7">
            <a:hlinkClick r:id="rId6" action="ppaction://hlinksldjump" tooltip="Back to beginning of section"/>
            <a:extLst>
              <a:ext uri="{FF2B5EF4-FFF2-40B4-BE49-F238E27FC236}">
                <a16:creationId xmlns:a16="http://schemas.microsoft.com/office/drawing/2014/main" id="{4985636F-E7C2-4519-A5F0-50F4D5B126B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9EFB04EB-53AD-4301-AD44-C289E22226B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361D0C-C3DC-475E-82B7-CAE1D57960A8}"/>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124</a:t>
            </a:r>
          </a:p>
        </p:txBody>
      </p:sp>
      <p:pic>
        <p:nvPicPr>
          <p:cNvPr id="12" name="Picture 11">
            <a:hlinkClick r:id="rId8"/>
            <a:extLst>
              <a:ext uri="{FF2B5EF4-FFF2-40B4-BE49-F238E27FC236}">
                <a16:creationId xmlns:a16="http://schemas.microsoft.com/office/drawing/2014/main" id="{2600EB62-F5D3-4EA5-A4C1-B5CE6D54D5F5}"/>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95631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0" y="0"/>
            <a:ext cx="6352359" cy="1254642"/>
          </a:xfrm>
        </p:spPr>
        <p:txBody>
          <a:bodyPr/>
          <a:lstStyle/>
          <a:p>
            <a:r>
              <a:rPr lang="en-US" sz="3200" dirty="0"/>
              <a:t>Satisfaction with Safety of Parks and Natural Areas Visited</a:t>
            </a:r>
          </a:p>
        </p:txBody>
      </p:sp>
      <p:sp>
        <p:nvSpPr>
          <p:cNvPr id="10" name="Content Placeholder 9">
            <a:extLst>
              <a:ext uri="{FF2B5EF4-FFF2-40B4-BE49-F238E27FC236}">
                <a16:creationId xmlns:a16="http://schemas.microsoft.com/office/drawing/2014/main" id="{AC74FF7B-2C5B-478A-B46E-EC4CECCC6D78}"/>
              </a:ext>
            </a:extLst>
          </p:cNvPr>
          <p:cNvSpPr>
            <a:spLocks noGrp="1"/>
          </p:cNvSpPr>
          <p:nvPr>
            <p:ph idx="1"/>
          </p:nvPr>
        </p:nvSpPr>
        <p:spPr>
          <a:xfrm>
            <a:off x="357051" y="1127052"/>
            <a:ext cx="6352358" cy="1839432"/>
          </a:xfrm>
        </p:spPr>
        <p:txBody>
          <a:bodyPr>
            <a:normAutofit/>
          </a:bodyPr>
          <a:lstStyle/>
          <a:p>
            <a:r>
              <a:rPr lang="en-US" sz="1800" dirty="0"/>
              <a:t>The majority of respondents in all age groups reported satisfaction with the safety of the parks and natural areas that they visited. </a:t>
            </a:r>
          </a:p>
          <a:p>
            <a:r>
              <a:rPr lang="en-US" sz="1800" dirty="0"/>
              <a:t>Those age 45-59 had somewhat lower levels of satisfaction. </a:t>
            </a:r>
          </a:p>
          <a:p>
            <a:r>
              <a:rPr lang="en-US" sz="1800" dirty="0"/>
              <a:t>Income level did not appear to affect satisfaction levels.</a:t>
            </a:r>
          </a:p>
          <a:p>
            <a:endParaRPr lang="en-US" dirty="0"/>
          </a:p>
        </p:txBody>
      </p:sp>
      <p:pic>
        <p:nvPicPr>
          <p:cNvPr id="2" name="Picture 1">
            <a:extLst>
              <a:ext uri="{FF2B5EF4-FFF2-40B4-BE49-F238E27FC236}">
                <a16:creationId xmlns:a16="http://schemas.microsoft.com/office/drawing/2014/main" id="{DF61F1D3-0E4E-4B49-93A9-F475A7339332}"/>
              </a:ext>
            </a:extLst>
          </p:cNvPr>
          <p:cNvPicPr>
            <a:picLocks noChangeAspect="1"/>
          </p:cNvPicPr>
          <p:nvPr/>
        </p:nvPicPr>
        <p:blipFill>
          <a:blip r:embed="rId4"/>
          <a:stretch>
            <a:fillRect/>
          </a:stretch>
        </p:blipFill>
        <p:spPr>
          <a:xfrm>
            <a:off x="1056729" y="2980635"/>
            <a:ext cx="4953000" cy="3695700"/>
          </a:xfrm>
          <a:prstGeom prst="rect">
            <a:avLst/>
          </a:prstGeom>
        </p:spPr>
      </p:pic>
      <p:grpSp>
        <p:nvGrpSpPr>
          <p:cNvPr id="8" name="Group 7">
            <a:extLst>
              <a:ext uri="{FF2B5EF4-FFF2-40B4-BE49-F238E27FC236}">
                <a16:creationId xmlns:a16="http://schemas.microsoft.com/office/drawing/2014/main" id="{57806B37-38BC-4AF1-AFC9-97953B885326}"/>
              </a:ext>
            </a:extLst>
          </p:cNvPr>
          <p:cNvGrpSpPr/>
          <p:nvPr/>
        </p:nvGrpSpPr>
        <p:grpSpPr>
          <a:xfrm>
            <a:off x="7392844" y="0"/>
            <a:ext cx="4469258" cy="3334754"/>
            <a:chOff x="7392844" y="0"/>
            <a:chExt cx="4469258" cy="3334754"/>
          </a:xfrm>
        </p:grpSpPr>
        <p:pic>
          <p:nvPicPr>
            <p:cNvPr id="3" name="Picture 2">
              <a:extLst>
                <a:ext uri="{FF2B5EF4-FFF2-40B4-BE49-F238E27FC236}">
                  <a16:creationId xmlns:a16="http://schemas.microsoft.com/office/drawing/2014/main" id="{9BB24F56-9C45-4982-B96C-37AECCE01AB3}"/>
                </a:ext>
              </a:extLst>
            </p:cNvPr>
            <p:cNvPicPr>
              <a:picLocks noChangeAspect="1"/>
            </p:cNvPicPr>
            <p:nvPr/>
          </p:nvPicPr>
          <p:blipFill>
            <a:blip r:embed="rId5"/>
            <a:stretch>
              <a:fillRect/>
            </a:stretch>
          </p:blipFill>
          <p:spPr>
            <a:xfrm>
              <a:off x="7392844" y="0"/>
              <a:ext cx="4469258" cy="3334754"/>
            </a:xfrm>
            <a:prstGeom prst="rect">
              <a:avLst/>
            </a:prstGeom>
          </p:spPr>
        </p:pic>
        <p:sp>
          <p:nvSpPr>
            <p:cNvPr id="6" name="TextBox 5">
              <a:extLst>
                <a:ext uri="{FF2B5EF4-FFF2-40B4-BE49-F238E27FC236}">
                  <a16:creationId xmlns:a16="http://schemas.microsoft.com/office/drawing/2014/main" id="{7E25702F-0822-4F3B-B0CD-56DCBEAF8A1E}"/>
                </a:ext>
              </a:extLst>
            </p:cNvPr>
            <p:cNvSpPr txBox="1"/>
            <p:nvPr/>
          </p:nvSpPr>
          <p:spPr>
            <a:xfrm>
              <a:off x="9099257" y="352344"/>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6B90C39F-435D-43DA-8218-846325C193C4}"/>
              </a:ext>
            </a:extLst>
          </p:cNvPr>
          <p:cNvGrpSpPr/>
          <p:nvPr/>
        </p:nvGrpSpPr>
        <p:grpSpPr>
          <a:xfrm>
            <a:off x="7392844" y="3429000"/>
            <a:ext cx="4469258" cy="3334754"/>
            <a:chOff x="7392844" y="3429000"/>
            <a:chExt cx="4469258" cy="3334754"/>
          </a:xfrm>
        </p:grpSpPr>
        <p:pic>
          <p:nvPicPr>
            <p:cNvPr id="5" name="Picture 4">
              <a:extLst>
                <a:ext uri="{FF2B5EF4-FFF2-40B4-BE49-F238E27FC236}">
                  <a16:creationId xmlns:a16="http://schemas.microsoft.com/office/drawing/2014/main" id="{23C81C13-DE3C-44CD-8371-38F95DAC4BD9}"/>
                </a:ext>
              </a:extLst>
            </p:cNvPr>
            <p:cNvPicPr>
              <a:picLocks noChangeAspect="1"/>
            </p:cNvPicPr>
            <p:nvPr/>
          </p:nvPicPr>
          <p:blipFill>
            <a:blip r:embed="rId6"/>
            <a:stretch>
              <a:fillRect/>
            </a:stretch>
          </p:blipFill>
          <p:spPr>
            <a:xfrm>
              <a:off x="7392844" y="3429000"/>
              <a:ext cx="4469258" cy="3334754"/>
            </a:xfrm>
            <a:prstGeom prst="rect">
              <a:avLst/>
            </a:prstGeom>
          </p:spPr>
        </p:pic>
        <p:sp>
          <p:nvSpPr>
            <p:cNvPr id="7" name="TextBox 6">
              <a:extLst>
                <a:ext uri="{FF2B5EF4-FFF2-40B4-BE49-F238E27FC236}">
                  <a16:creationId xmlns:a16="http://schemas.microsoft.com/office/drawing/2014/main" id="{D6C85AB6-87FE-42CF-B629-171DB5267036}"/>
                </a:ext>
              </a:extLst>
            </p:cNvPr>
            <p:cNvSpPr txBox="1"/>
            <p:nvPr/>
          </p:nvSpPr>
          <p:spPr>
            <a:xfrm>
              <a:off x="9078123" y="3812661"/>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7C041FAB-8CEF-4D7A-B0A1-0F51A21BEB72}"/>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A0B017F4-713E-46D6-A6B9-BB569CC3820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10918C7-D6CB-4207-91BE-CF3F3F26125A}"/>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125</a:t>
            </a:r>
          </a:p>
        </p:txBody>
      </p:sp>
      <p:pic>
        <p:nvPicPr>
          <p:cNvPr id="14" name="Picture 13">
            <a:hlinkClick r:id="rId9"/>
            <a:extLst>
              <a:ext uri="{FF2B5EF4-FFF2-40B4-BE49-F238E27FC236}">
                <a16:creationId xmlns:a16="http://schemas.microsoft.com/office/drawing/2014/main" id="{CA95B24E-CFF2-415B-8BF2-61D822C200B0}"/>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2682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5AD7-4C59-487F-A6BA-F1C8A1E8FF07}"/>
              </a:ext>
            </a:extLst>
          </p:cNvPr>
          <p:cNvSpPr>
            <a:spLocks noGrp="1"/>
          </p:cNvSpPr>
          <p:nvPr>
            <p:ph type="title"/>
          </p:nvPr>
        </p:nvSpPr>
        <p:spPr>
          <a:xfrm>
            <a:off x="357051" y="0"/>
            <a:ext cx="11050089" cy="1148113"/>
          </a:xfrm>
        </p:spPr>
        <p:txBody>
          <a:bodyPr/>
          <a:lstStyle/>
          <a:p>
            <a:r>
              <a:rPr lang="en-US" sz="3200" dirty="0"/>
              <a:t>Satisfaction with Safety of Parks and Natural Areas Visited (cont.)</a:t>
            </a:r>
          </a:p>
        </p:txBody>
      </p:sp>
      <p:sp>
        <p:nvSpPr>
          <p:cNvPr id="3" name="Content Placeholder 2">
            <a:extLst>
              <a:ext uri="{FF2B5EF4-FFF2-40B4-BE49-F238E27FC236}">
                <a16:creationId xmlns:a16="http://schemas.microsoft.com/office/drawing/2014/main" id="{9216572D-AAA2-4949-9A72-38DF35788321}"/>
              </a:ext>
            </a:extLst>
          </p:cNvPr>
          <p:cNvSpPr>
            <a:spLocks noGrp="1"/>
          </p:cNvSpPr>
          <p:nvPr>
            <p:ph idx="1"/>
          </p:nvPr>
        </p:nvSpPr>
        <p:spPr>
          <a:xfrm>
            <a:off x="1138517" y="1245505"/>
            <a:ext cx="9914965" cy="757874"/>
          </a:xfrm>
        </p:spPr>
        <p:txBody>
          <a:bodyPr>
            <a:normAutofit/>
          </a:bodyPr>
          <a:lstStyle/>
          <a:p>
            <a:r>
              <a:rPr lang="en-US" sz="1800" dirty="0"/>
              <a:t>Satisfaction with the safety of parks and natural areas visited was greater among White non-Hispanic respondents in all age groups.</a:t>
            </a:r>
          </a:p>
          <a:p>
            <a:endParaRPr lang="en-US" sz="1800" dirty="0"/>
          </a:p>
        </p:txBody>
      </p:sp>
      <p:grpSp>
        <p:nvGrpSpPr>
          <p:cNvPr id="9" name="Group 8">
            <a:extLst>
              <a:ext uri="{FF2B5EF4-FFF2-40B4-BE49-F238E27FC236}">
                <a16:creationId xmlns:a16="http://schemas.microsoft.com/office/drawing/2014/main" id="{DC197EEF-5BE3-4CCA-B0F6-DE7B4F9956BD}"/>
              </a:ext>
            </a:extLst>
          </p:cNvPr>
          <p:cNvGrpSpPr/>
          <p:nvPr/>
        </p:nvGrpSpPr>
        <p:grpSpPr>
          <a:xfrm>
            <a:off x="6301561" y="2144149"/>
            <a:ext cx="5293315" cy="4053142"/>
            <a:chOff x="5844229" y="2105132"/>
            <a:chExt cx="4962525" cy="3695700"/>
          </a:xfrm>
        </p:grpSpPr>
        <p:pic>
          <p:nvPicPr>
            <p:cNvPr id="5" name="Picture 4">
              <a:extLst>
                <a:ext uri="{FF2B5EF4-FFF2-40B4-BE49-F238E27FC236}">
                  <a16:creationId xmlns:a16="http://schemas.microsoft.com/office/drawing/2014/main" id="{9C30CBA8-1C93-404F-8E3C-6B30C3AFD37A}"/>
                </a:ext>
              </a:extLst>
            </p:cNvPr>
            <p:cNvPicPr>
              <a:picLocks noChangeAspect="1"/>
            </p:cNvPicPr>
            <p:nvPr/>
          </p:nvPicPr>
          <p:blipFill>
            <a:blip r:embed="rId4"/>
            <a:stretch>
              <a:fillRect/>
            </a:stretch>
          </p:blipFill>
          <p:spPr>
            <a:xfrm>
              <a:off x="5844229" y="2105132"/>
              <a:ext cx="4962525" cy="3695700"/>
            </a:xfrm>
            <a:prstGeom prst="rect">
              <a:avLst/>
            </a:prstGeom>
          </p:spPr>
        </p:pic>
        <p:sp>
          <p:nvSpPr>
            <p:cNvPr id="6" name="TextBox 5">
              <a:extLst>
                <a:ext uri="{FF2B5EF4-FFF2-40B4-BE49-F238E27FC236}">
                  <a16:creationId xmlns:a16="http://schemas.microsoft.com/office/drawing/2014/main" id="{60E4D1E0-20C4-48BB-AD93-018FC3C05454}"/>
                </a:ext>
              </a:extLst>
            </p:cNvPr>
            <p:cNvSpPr txBox="1"/>
            <p:nvPr/>
          </p:nvSpPr>
          <p:spPr>
            <a:xfrm>
              <a:off x="7954347" y="2544559"/>
              <a:ext cx="579005" cy="276999"/>
            </a:xfrm>
            <a:prstGeom prst="rect">
              <a:avLst/>
            </a:prstGeom>
            <a:noFill/>
          </p:spPr>
          <p:txBody>
            <a:bodyPr wrap="none" rtlCol="0">
              <a:spAutoFit/>
            </a:bodyPr>
            <a:lstStyle/>
            <a:p>
              <a:r>
                <a:rPr lang="en-US" sz="1200" dirty="0"/>
                <a:t>W n-H</a:t>
              </a:r>
            </a:p>
          </p:txBody>
        </p:sp>
      </p:grpSp>
      <p:grpSp>
        <p:nvGrpSpPr>
          <p:cNvPr id="8" name="Group 7">
            <a:extLst>
              <a:ext uri="{FF2B5EF4-FFF2-40B4-BE49-F238E27FC236}">
                <a16:creationId xmlns:a16="http://schemas.microsoft.com/office/drawing/2014/main" id="{A9427BBA-FD1F-44B1-9A5E-9267ED0B5AFB}"/>
              </a:ext>
            </a:extLst>
          </p:cNvPr>
          <p:cNvGrpSpPr/>
          <p:nvPr/>
        </p:nvGrpSpPr>
        <p:grpSpPr>
          <a:xfrm>
            <a:off x="597123" y="2144149"/>
            <a:ext cx="5293315" cy="4053142"/>
            <a:chOff x="203717" y="2105132"/>
            <a:chExt cx="4962525" cy="3695700"/>
          </a:xfrm>
        </p:grpSpPr>
        <p:pic>
          <p:nvPicPr>
            <p:cNvPr id="4" name="Picture 3">
              <a:extLst>
                <a:ext uri="{FF2B5EF4-FFF2-40B4-BE49-F238E27FC236}">
                  <a16:creationId xmlns:a16="http://schemas.microsoft.com/office/drawing/2014/main" id="{913620D9-A8C3-4890-8912-FD0E5FD65C7E}"/>
                </a:ext>
              </a:extLst>
            </p:cNvPr>
            <p:cNvPicPr>
              <a:picLocks noChangeAspect="1"/>
            </p:cNvPicPr>
            <p:nvPr/>
          </p:nvPicPr>
          <p:blipFill>
            <a:blip r:embed="rId5"/>
            <a:stretch>
              <a:fillRect/>
            </a:stretch>
          </p:blipFill>
          <p:spPr>
            <a:xfrm>
              <a:off x="203717" y="2105132"/>
              <a:ext cx="4962525" cy="3695700"/>
            </a:xfrm>
            <a:prstGeom prst="rect">
              <a:avLst/>
            </a:prstGeom>
          </p:spPr>
        </p:pic>
        <p:sp>
          <p:nvSpPr>
            <p:cNvPr id="7" name="TextBox 6">
              <a:extLst>
                <a:ext uri="{FF2B5EF4-FFF2-40B4-BE49-F238E27FC236}">
                  <a16:creationId xmlns:a16="http://schemas.microsoft.com/office/drawing/2014/main" id="{D25BB6FF-4E28-42E3-8563-DE3B7C6D224C}"/>
                </a:ext>
              </a:extLst>
            </p:cNvPr>
            <p:cNvSpPr txBox="1"/>
            <p:nvPr/>
          </p:nvSpPr>
          <p:spPr>
            <a:xfrm>
              <a:off x="2323331" y="2549660"/>
              <a:ext cx="570990" cy="276999"/>
            </a:xfrm>
            <a:prstGeom prst="rect">
              <a:avLst/>
            </a:prstGeom>
            <a:noFill/>
          </p:spPr>
          <p:txBody>
            <a:bodyPr wrap="none" rtlCol="0">
              <a:spAutoFit/>
            </a:bodyPr>
            <a:lstStyle/>
            <a:p>
              <a:r>
                <a:rPr lang="en-US" sz="1200" dirty="0"/>
                <a:t>BIPOC</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285EE9CB-C980-4456-90E4-E3B560302A7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4410121F-65EA-4A4F-A940-103D4359C2C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E278C3-14CA-4A36-95BB-3A1C96D775CE}"/>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126</a:t>
            </a:r>
          </a:p>
        </p:txBody>
      </p:sp>
      <p:pic>
        <p:nvPicPr>
          <p:cNvPr id="13" name="Picture 12">
            <a:hlinkClick r:id="rId8"/>
            <a:extLst>
              <a:ext uri="{FF2B5EF4-FFF2-40B4-BE49-F238E27FC236}">
                <a16:creationId xmlns:a16="http://schemas.microsoft.com/office/drawing/2014/main" id="{5CCF6EC4-BEBD-43D7-8542-2F8F94C8C8A0}"/>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7517218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FD8474-D44C-4974-98C7-4C196ADEB995}"/>
              </a:ext>
            </a:extLst>
          </p:cNvPr>
          <p:cNvSpPr>
            <a:spLocks noGrp="1"/>
          </p:cNvSpPr>
          <p:nvPr>
            <p:ph idx="1"/>
          </p:nvPr>
        </p:nvSpPr>
        <p:spPr>
          <a:xfrm>
            <a:off x="1335405" y="1470380"/>
            <a:ext cx="9521190" cy="1566328"/>
          </a:xfrm>
        </p:spPr>
        <p:txBody>
          <a:bodyPr>
            <a:normAutofit/>
          </a:bodyPr>
          <a:lstStyle/>
          <a:p>
            <a:r>
              <a:rPr lang="en-US" sz="1800" dirty="0"/>
              <a:t>Satisfaction levels with the safety of parks and natural areas visited levels were highest in all age groups among respondents who did not identify as male or female.</a:t>
            </a:r>
          </a:p>
          <a:p>
            <a:endParaRPr lang="en-US" sz="1800" dirty="0"/>
          </a:p>
        </p:txBody>
      </p:sp>
      <p:grpSp>
        <p:nvGrpSpPr>
          <p:cNvPr id="10" name="Group 9">
            <a:extLst>
              <a:ext uri="{FF2B5EF4-FFF2-40B4-BE49-F238E27FC236}">
                <a16:creationId xmlns:a16="http://schemas.microsoft.com/office/drawing/2014/main" id="{2BFABC4D-A35D-4609-9AA1-5F5C86B3AFA4}"/>
              </a:ext>
            </a:extLst>
          </p:cNvPr>
          <p:cNvGrpSpPr/>
          <p:nvPr/>
        </p:nvGrpSpPr>
        <p:grpSpPr>
          <a:xfrm>
            <a:off x="80428" y="2917861"/>
            <a:ext cx="3940186" cy="2934342"/>
            <a:chOff x="80428" y="2917861"/>
            <a:chExt cx="3940186" cy="2934342"/>
          </a:xfrm>
        </p:grpSpPr>
        <p:pic>
          <p:nvPicPr>
            <p:cNvPr id="3" name="Picture 2">
              <a:extLst>
                <a:ext uri="{FF2B5EF4-FFF2-40B4-BE49-F238E27FC236}">
                  <a16:creationId xmlns:a16="http://schemas.microsoft.com/office/drawing/2014/main" id="{6E1CE075-C9A2-4F5D-A7E0-9A105A2E2D57}"/>
                </a:ext>
              </a:extLst>
            </p:cNvPr>
            <p:cNvPicPr>
              <a:picLocks noChangeAspect="1"/>
            </p:cNvPicPr>
            <p:nvPr/>
          </p:nvPicPr>
          <p:blipFill>
            <a:blip r:embed="rId4"/>
            <a:stretch>
              <a:fillRect/>
            </a:stretch>
          </p:blipFill>
          <p:spPr>
            <a:xfrm>
              <a:off x="80428" y="2917861"/>
              <a:ext cx="3940186" cy="2934342"/>
            </a:xfrm>
            <a:prstGeom prst="rect">
              <a:avLst/>
            </a:prstGeom>
          </p:spPr>
        </p:pic>
        <p:pic>
          <p:nvPicPr>
            <p:cNvPr id="6" name="Picture 5">
              <a:extLst>
                <a:ext uri="{FF2B5EF4-FFF2-40B4-BE49-F238E27FC236}">
                  <a16:creationId xmlns:a16="http://schemas.microsoft.com/office/drawing/2014/main" id="{ED9F34E2-2ADA-4BF7-B56A-0EFE43963A03}"/>
                </a:ext>
              </a:extLst>
            </p:cNvPr>
            <p:cNvPicPr>
              <a:picLocks noChangeAspect="1"/>
            </p:cNvPicPr>
            <p:nvPr/>
          </p:nvPicPr>
          <p:blipFill>
            <a:blip r:embed="rId5"/>
            <a:stretch>
              <a:fillRect/>
            </a:stretch>
          </p:blipFill>
          <p:spPr>
            <a:xfrm>
              <a:off x="1691309" y="3227442"/>
              <a:ext cx="506012" cy="329213"/>
            </a:xfrm>
            <a:prstGeom prst="rect">
              <a:avLst/>
            </a:prstGeom>
          </p:spPr>
        </p:pic>
      </p:grpSp>
      <p:grpSp>
        <p:nvGrpSpPr>
          <p:cNvPr id="11" name="Group 10">
            <a:extLst>
              <a:ext uri="{FF2B5EF4-FFF2-40B4-BE49-F238E27FC236}">
                <a16:creationId xmlns:a16="http://schemas.microsoft.com/office/drawing/2014/main" id="{4CE8775F-148C-42C3-B933-34BE28735777}"/>
              </a:ext>
            </a:extLst>
          </p:cNvPr>
          <p:cNvGrpSpPr/>
          <p:nvPr/>
        </p:nvGrpSpPr>
        <p:grpSpPr>
          <a:xfrm>
            <a:off x="4125907" y="2917861"/>
            <a:ext cx="3940186" cy="2934342"/>
            <a:chOff x="4125907" y="2917861"/>
            <a:chExt cx="3940186" cy="2934342"/>
          </a:xfrm>
        </p:grpSpPr>
        <p:pic>
          <p:nvPicPr>
            <p:cNvPr id="4" name="Picture 3">
              <a:extLst>
                <a:ext uri="{FF2B5EF4-FFF2-40B4-BE49-F238E27FC236}">
                  <a16:creationId xmlns:a16="http://schemas.microsoft.com/office/drawing/2014/main" id="{3C398C4B-E347-472D-9C9E-25ACC2835214}"/>
                </a:ext>
              </a:extLst>
            </p:cNvPr>
            <p:cNvPicPr>
              <a:picLocks noChangeAspect="1"/>
            </p:cNvPicPr>
            <p:nvPr/>
          </p:nvPicPr>
          <p:blipFill>
            <a:blip r:embed="rId6"/>
            <a:stretch>
              <a:fillRect/>
            </a:stretch>
          </p:blipFill>
          <p:spPr>
            <a:xfrm>
              <a:off x="4125907" y="2917861"/>
              <a:ext cx="3940186" cy="2934342"/>
            </a:xfrm>
            <a:prstGeom prst="rect">
              <a:avLst/>
            </a:prstGeom>
          </p:spPr>
        </p:pic>
        <p:sp>
          <p:nvSpPr>
            <p:cNvPr id="7" name="TextBox 6">
              <a:extLst>
                <a:ext uri="{FF2B5EF4-FFF2-40B4-BE49-F238E27FC236}">
                  <a16:creationId xmlns:a16="http://schemas.microsoft.com/office/drawing/2014/main" id="{D5D61EC6-68EC-469A-9BB3-3DF0A7F497F4}"/>
                </a:ext>
              </a:extLst>
            </p:cNvPr>
            <p:cNvSpPr txBox="1"/>
            <p:nvPr/>
          </p:nvSpPr>
          <p:spPr>
            <a:xfrm>
              <a:off x="5705581" y="3235788"/>
              <a:ext cx="639278" cy="276999"/>
            </a:xfrm>
            <a:prstGeom prst="rect">
              <a:avLst/>
            </a:prstGeom>
            <a:noFill/>
          </p:spPr>
          <p:txBody>
            <a:bodyPr wrap="none" rtlCol="0">
              <a:spAutoFit/>
            </a:bodyPr>
            <a:lstStyle/>
            <a:p>
              <a:r>
                <a:rPr lang="en-US" sz="1200" dirty="0"/>
                <a:t>Female</a:t>
              </a:r>
            </a:p>
          </p:txBody>
        </p:sp>
      </p:grpSp>
      <p:pic>
        <p:nvPicPr>
          <p:cNvPr id="13" name="Picture 12">
            <a:extLst>
              <a:ext uri="{FF2B5EF4-FFF2-40B4-BE49-F238E27FC236}">
                <a16:creationId xmlns:a16="http://schemas.microsoft.com/office/drawing/2014/main" id="{71A4BB85-FDD0-47E0-9FBB-9BB9EAB63728}"/>
              </a:ext>
            </a:extLst>
          </p:cNvPr>
          <p:cNvPicPr>
            <a:picLocks noChangeAspect="1"/>
          </p:cNvPicPr>
          <p:nvPr/>
        </p:nvPicPr>
        <p:blipFill>
          <a:blip r:embed="rId7"/>
          <a:stretch>
            <a:fillRect/>
          </a:stretch>
        </p:blipFill>
        <p:spPr>
          <a:xfrm>
            <a:off x="8168440" y="2916613"/>
            <a:ext cx="3940186" cy="2935589"/>
          </a:xfrm>
          <a:prstGeom prst="rect">
            <a:avLst/>
          </a:prstGeom>
        </p:spPr>
      </p:pic>
      <p:sp>
        <p:nvSpPr>
          <p:cNvPr id="14" name="Title 1">
            <a:extLst>
              <a:ext uri="{FF2B5EF4-FFF2-40B4-BE49-F238E27FC236}">
                <a16:creationId xmlns:a16="http://schemas.microsoft.com/office/drawing/2014/main" id="{4F21C546-6BA7-4F6E-8084-46F75CD87DD0}"/>
              </a:ext>
            </a:extLst>
          </p:cNvPr>
          <p:cNvSpPr>
            <a:spLocks noGrp="1"/>
          </p:cNvSpPr>
          <p:nvPr>
            <p:ph type="title"/>
          </p:nvPr>
        </p:nvSpPr>
        <p:spPr>
          <a:xfrm>
            <a:off x="357051" y="0"/>
            <a:ext cx="11050089" cy="1148113"/>
          </a:xfrm>
        </p:spPr>
        <p:txBody>
          <a:bodyPr/>
          <a:lstStyle/>
          <a:p>
            <a:r>
              <a:rPr lang="en-US" sz="3200" dirty="0"/>
              <a:t>Satisfaction with Safety of Parks and Natural Areas Visited (cont.)</a:t>
            </a:r>
          </a:p>
        </p:txBody>
      </p:sp>
      <p:sp>
        <p:nvSpPr>
          <p:cNvPr id="12" name="Action Button: Go Back or Previous 11">
            <a:hlinkClick r:id="rId8" action="ppaction://hlinksldjump" tooltip="Back to beginning of section"/>
            <a:extLst>
              <a:ext uri="{FF2B5EF4-FFF2-40B4-BE49-F238E27FC236}">
                <a16:creationId xmlns:a16="http://schemas.microsoft.com/office/drawing/2014/main" id="{D407D56D-94AE-4FAE-87A2-EA65E7A2310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rId9" action="ppaction://hlinksldjump" tooltip="Skip to next section"/>
            <a:extLst>
              <a:ext uri="{FF2B5EF4-FFF2-40B4-BE49-F238E27FC236}">
                <a16:creationId xmlns:a16="http://schemas.microsoft.com/office/drawing/2014/main" id="{184E07EC-3A05-4A17-B71D-F88B45D9185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6DA639-EA9B-496B-BB32-76CEC06FA62B}"/>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127</a:t>
            </a:r>
          </a:p>
        </p:txBody>
      </p:sp>
      <p:pic>
        <p:nvPicPr>
          <p:cNvPr id="17" name="Picture 16">
            <a:hlinkClick r:id="rId10"/>
            <a:extLst>
              <a:ext uri="{FF2B5EF4-FFF2-40B4-BE49-F238E27FC236}">
                <a16:creationId xmlns:a16="http://schemas.microsoft.com/office/drawing/2014/main" id="{4CD9F808-E123-45F5-9F8C-3012D4674292}"/>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5958296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74CA1-A3D8-43BA-8E92-FC47116B775F}"/>
              </a:ext>
            </a:extLst>
          </p:cNvPr>
          <p:cNvSpPr>
            <a:spLocks noGrp="1"/>
          </p:cNvSpPr>
          <p:nvPr>
            <p:ph idx="1"/>
          </p:nvPr>
        </p:nvSpPr>
        <p:spPr>
          <a:xfrm>
            <a:off x="1528483" y="980794"/>
            <a:ext cx="9135034" cy="1048178"/>
          </a:xfrm>
        </p:spPr>
        <p:txBody>
          <a:bodyPr>
            <a:normAutofit/>
          </a:bodyPr>
          <a:lstStyle/>
          <a:p>
            <a:r>
              <a:rPr lang="en-US" sz="1800" dirty="0"/>
              <a:t>Satisfaction with the safety of parks and natural areas visited dropped somewhat with age for renters and for owners except for owners age 60+. </a:t>
            </a:r>
          </a:p>
          <a:p>
            <a:r>
              <a:rPr lang="en-US" sz="1800" dirty="0"/>
              <a:t>More renters than owners tended to be very satisfied with the safety of parks.</a:t>
            </a:r>
          </a:p>
          <a:p>
            <a:endParaRPr lang="en-US" dirty="0"/>
          </a:p>
        </p:txBody>
      </p:sp>
      <p:pic>
        <p:nvPicPr>
          <p:cNvPr id="5" name="Picture 4">
            <a:extLst>
              <a:ext uri="{FF2B5EF4-FFF2-40B4-BE49-F238E27FC236}">
                <a16:creationId xmlns:a16="http://schemas.microsoft.com/office/drawing/2014/main" id="{59F8E1D1-52AC-4DD1-9AFB-A51E1E82E742}"/>
              </a:ext>
            </a:extLst>
          </p:cNvPr>
          <p:cNvPicPr>
            <a:picLocks noChangeAspect="1"/>
          </p:cNvPicPr>
          <p:nvPr/>
        </p:nvPicPr>
        <p:blipFill>
          <a:blip r:embed="rId4"/>
          <a:stretch>
            <a:fillRect/>
          </a:stretch>
        </p:blipFill>
        <p:spPr>
          <a:xfrm>
            <a:off x="6263791" y="2196922"/>
            <a:ext cx="5369506" cy="4108880"/>
          </a:xfrm>
          <a:prstGeom prst="rect">
            <a:avLst/>
          </a:prstGeom>
        </p:spPr>
      </p:pic>
      <p:grpSp>
        <p:nvGrpSpPr>
          <p:cNvPr id="7" name="Group 6">
            <a:extLst>
              <a:ext uri="{FF2B5EF4-FFF2-40B4-BE49-F238E27FC236}">
                <a16:creationId xmlns:a16="http://schemas.microsoft.com/office/drawing/2014/main" id="{57AF41A0-6448-4AF4-835B-A150CAA99CB3}"/>
              </a:ext>
            </a:extLst>
          </p:cNvPr>
          <p:cNvGrpSpPr/>
          <p:nvPr/>
        </p:nvGrpSpPr>
        <p:grpSpPr>
          <a:xfrm>
            <a:off x="541176" y="2196922"/>
            <a:ext cx="5387035" cy="4108879"/>
            <a:chOff x="239485" y="2543082"/>
            <a:chExt cx="5647509" cy="4213602"/>
          </a:xfrm>
        </p:grpSpPr>
        <p:pic>
          <p:nvPicPr>
            <p:cNvPr id="4" name="Picture 3">
              <a:extLst>
                <a:ext uri="{FF2B5EF4-FFF2-40B4-BE49-F238E27FC236}">
                  <a16:creationId xmlns:a16="http://schemas.microsoft.com/office/drawing/2014/main" id="{DF8CAE04-F02E-4C83-8A55-3976FCF4AD1B}"/>
                </a:ext>
              </a:extLst>
            </p:cNvPr>
            <p:cNvPicPr>
              <a:picLocks noChangeAspect="1"/>
            </p:cNvPicPr>
            <p:nvPr/>
          </p:nvPicPr>
          <p:blipFill>
            <a:blip r:embed="rId5"/>
            <a:stretch>
              <a:fillRect/>
            </a:stretch>
          </p:blipFill>
          <p:spPr>
            <a:xfrm>
              <a:off x="239485" y="2543082"/>
              <a:ext cx="5647509" cy="4213602"/>
            </a:xfrm>
            <a:prstGeom prst="rect">
              <a:avLst/>
            </a:prstGeom>
          </p:spPr>
        </p:pic>
        <p:sp>
          <p:nvSpPr>
            <p:cNvPr id="6" name="TextBox 5">
              <a:extLst>
                <a:ext uri="{FF2B5EF4-FFF2-40B4-BE49-F238E27FC236}">
                  <a16:creationId xmlns:a16="http://schemas.microsoft.com/office/drawing/2014/main" id="{129888A7-62DA-4FDB-A3C9-52E0AD939352}"/>
                </a:ext>
              </a:extLst>
            </p:cNvPr>
            <p:cNvSpPr txBox="1"/>
            <p:nvPr/>
          </p:nvSpPr>
          <p:spPr>
            <a:xfrm>
              <a:off x="2717074" y="3112812"/>
              <a:ext cx="472309" cy="276999"/>
            </a:xfrm>
            <a:prstGeom prst="rect">
              <a:avLst/>
            </a:prstGeom>
            <a:noFill/>
          </p:spPr>
          <p:txBody>
            <a:bodyPr wrap="none" rtlCol="0">
              <a:spAutoFit/>
            </a:bodyPr>
            <a:lstStyle/>
            <a:p>
              <a:r>
                <a:rPr lang="en-US" sz="1200" dirty="0"/>
                <a:t>Rent</a:t>
              </a:r>
            </a:p>
          </p:txBody>
        </p:sp>
      </p:grpSp>
      <p:sp>
        <p:nvSpPr>
          <p:cNvPr id="10" name="Title 1">
            <a:extLst>
              <a:ext uri="{FF2B5EF4-FFF2-40B4-BE49-F238E27FC236}">
                <a16:creationId xmlns:a16="http://schemas.microsoft.com/office/drawing/2014/main" id="{DE160C45-181F-4023-A1E3-6A0AF8E20577}"/>
              </a:ext>
            </a:extLst>
          </p:cNvPr>
          <p:cNvSpPr>
            <a:spLocks noGrp="1"/>
          </p:cNvSpPr>
          <p:nvPr>
            <p:ph type="title"/>
          </p:nvPr>
        </p:nvSpPr>
        <p:spPr>
          <a:xfrm>
            <a:off x="357051" y="0"/>
            <a:ext cx="11050089" cy="1148113"/>
          </a:xfrm>
        </p:spPr>
        <p:txBody>
          <a:bodyPr/>
          <a:lstStyle/>
          <a:p>
            <a:r>
              <a:rPr lang="en-US" sz="3200" dirty="0"/>
              <a:t>Satisfaction with Safety of Parks and Natural Areas Visited (cont.)</a:t>
            </a:r>
          </a:p>
        </p:txBody>
      </p:sp>
      <p:sp>
        <p:nvSpPr>
          <p:cNvPr id="8" name="Action Button: Go Back or Previous 7">
            <a:hlinkClick r:id="rId6" action="ppaction://hlinksldjump" tooltip="Back to beginning of section"/>
            <a:extLst>
              <a:ext uri="{FF2B5EF4-FFF2-40B4-BE49-F238E27FC236}">
                <a16:creationId xmlns:a16="http://schemas.microsoft.com/office/drawing/2014/main" id="{1576D784-38A3-4F67-AE4A-E2B9FD89D92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638ECABA-62AD-4D17-8471-914DF17574C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F4556F-851D-4EC4-808F-623CDC5A15C6}"/>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128</a:t>
            </a:r>
          </a:p>
        </p:txBody>
      </p:sp>
      <p:pic>
        <p:nvPicPr>
          <p:cNvPr id="12" name="Picture 11">
            <a:hlinkClick r:id="rId8"/>
            <a:extLst>
              <a:ext uri="{FF2B5EF4-FFF2-40B4-BE49-F238E27FC236}">
                <a16:creationId xmlns:a16="http://schemas.microsoft.com/office/drawing/2014/main" id="{FFECEBE3-BE58-4631-93DF-3F712791307C}"/>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9240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90D-3C11-4E35-A266-55C3F3AAF3FD}"/>
              </a:ext>
            </a:extLst>
          </p:cNvPr>
          <p:cNvSpPr>
            <a:spLocks noGrp="1"/>
          </p:cNvSpPr>
          <p:nvPr>
            <p:ph type="title"/>
          </p:nvPr>
        </p:nvSpPr>
        <p:spPr>
          <a:xfrm>
            <a:off x="335786" y="258761"/>
            <a:ext cx="6818049" cy="870857"/>
          </a:xfrm>
        </p:spPr>
        <p:txBody>
          <a:bodyPr/>
          <a:lstStyle/>
          <a:p>
            <a:r>
              <a:rPr lang="en-US" sz="3200" dirty="0"/>
              <a:t>Feelings about Portland’s Future (cont.)</a:t>
            </a:r>
          </a:p>
        </p:txBody>
      </p:sp>
      <p:grpSp>
        <p:nvGrpSpPr>
          <p:cNvPr id="5" name="Group 4">
            <a:extLst>
              <a:ext uri="{FF2B5EF4-FFF2-40B4-BE49-F238E27FC236}">
                <a16:creationId xmlns:a16="http://schemas.microsoft.com/office/drawing/2014/main" id="{DA48DF13-40E6-4F76-B866-85F9030EAF6A}"/>
              </a:ext>
            </a:extLst>
          </p:cNvPr>
          <p:cNvGrpSpPr/>
          <p:nvPr/>
        </p:nvGrpSpPr>
        <p:grpSpPr>
          <a:xfrm>
            <a:off x="566791" y="2517765"/>
            <a:ext cx="5252745" cy="3911833"/>
            <a:chOff x="624905" y="2630399"/>
            <a:chExt cx="5252745" cy="3911833"/>
          </a:xfrm>
        </p:grpSpPr>
        <p:pic>
          <p:nvPicPr>
            <p:cNvPr id="3" name="Picture 2">
              <a:extLst>
                <a:ext uri="{FF2B5EF4-FFF2-40B4-BE49-F238E27FC236}">
                  <a16:creationId xmlns:a16="http://schemas.microsoft.com/office/drawing/2014/main" id="{7AF9D762-76DC-410A-A5E4-36C20669B644}"/>
                </a:ext>
              </a:extLst>
            </p:cNvPr>
            <p:cNvPicPr>
              <a:picLocks noChangeAspect="1"/>
            </p:cNvPicPr>
            <p:nvPr/>
          </p:nvPicPr>
          <p:blipFill>
            <a:blip r:embed="rId4"/>
            <a:stretch>
              <a:fillRect/>
            </a:stretch>
          </p:blipFill>
          <p:spPr>
            <a:xfrm>
              <a:off x="624905" y="2630399"/>
              <a:ext cx="5252745" cy="3911833"/>
            </a:xfrm>
            <a:prstGeom prst="rect">
              <a:avLst/>
            </a:prstGeom>
          </p:spPr>
        </p:pic>
        <p:sp>
          <p:nvSpPr>
            <p:cNvPr id="7" name="TextBox 6">
              <a:extLst>
                <a:ext uri="{FF2B5EF4-FFF2-40B4-BE49-F238E27FC236}">
                  <a16:creationId xmlns:a16="http://schemas.microsoft.com/office/drawing/2014/main" id="{CBFDFDCB-0B92-4842-83F2-8187AAD75F97}"/>
                </a:ext>
              </a:extLst>
            </p:cNvPr>
            <p:cNvSpPr txBox="1"/>
            <p:nvPr/>
          </p:nvSpPr>
          <p:spPr>
            <a:xfrm>
              <a:off x="2826326" y="3124291"/>
              <a:ext cx="570990" cy="276999"/>
            </a:xfrm>
            <a:prstGeom prst="rect">
              <a:avLst/>
            </a:prstGeom>
            <a:noFill/>
          </p:spPr>
          <p:txBody>
            <a:bodyPr wrap="none" rtlCol="0">
              <a:spAutoFit/>
            </a:bodyPr>
            <a:lstStyle/>
            <a:p>
              <a:r>
                <a:rPr lang="en-US" sz="1200" dirty="0"/>
                <a:t>BIPOC</a:t>
              </a:r>
            </a:p>
          </p:txBody>
        </p:sp>
      </p:grpSp>
      <p:grpSp>
        <p:nvGrpSpPr>
          <p:cNvPr id="6" name="Group 5">
            <a:extLst>
              <a:ext uri="{FF2B5EF4-FFF2-40B4-BE49-F238E27FC236}">
                <a16:creationId xmlns:a16="http://schemas.microsoft.com/office/drawing/2014/main" id="{2F8C646E-2789-4E8C-9928-2CC546BBD30A}"/>
              </a:ext>
            </a:extLst>
          </p:cNvPr>
          <p:cNvGrpSpPr/>
          <p:nvPr/>
        </p:nvGrpSpPr>
        <p:grpSpPr>
          <a:xfrm>
            <a:off x="6372465" y="2630397"/>
            <a:ext cx="5252745" cy="3911833"/>
            <a:chOff x="6025428" y="2630399"/>
            <a:chExt cx="5252745" cy="3911833"/>
          </a:xfrm>
        </p:grpSpPr>
        <p:pic>
          <p:nvPicPr>
            <p:cNvPr id="4" name="Picture 3">
              <a:extLst>
                <a:ext uri="{FF2B5EF4-FFF2-40B4-BE49-F238E27FC236}">
                  <a16:creationId xmlns:a16="http://schemas.microsoft.com/office/drawing/2014/main" id="{793075DA-2844-486A-B456-2BD9DC512C0F}"/>
                </a:ext>
              </a:extLst>
            </p:cNvPr>
            <p:cNvPicPr>
              <a:picLocks noChangeAspect="1"/>
            </p:cNvPicPr>
            <p:nvPr/>
          </p:nvPicPr>
          <p:blipFill>
            <a:blip r:embed="rId5"/>
            <a:stretch>
              <a:fillRect/>
            </a:stretch>
          </p:blipFill>
          <p:spPr>
            <a:xfrm>
              <a:off x="6025428" y="2630399"/>
              <a:ext cx="5252745" cy="3911833"/>
            </a:xfrm>
            <a:prstGeom prst="rect">
              <a:avLst/>
            </a:prstGeom>
          </p:spPr>
        </p:pic>
        <p:sp>
          <p:nvSpPr>
            <p:cNvPr id="8" name="TextBox 7">
              <a:extLst>
                <a:ext uri="{FF2B5EF4-FFF2-40B4-BE49-F238E27FC236}">
                  <a16:creationId xmlns:a16="http://schemas.microsoft.com/office/drawing/2014/main" id="{5C898115-A682-4BCC-B7A7-1BCC056D3269}"/>
                </a:ext>
              </a:extLst>
            </p:cNvPr>
            <p:cNvSpPr txBox="1"/>
            <p:nvPr/>
          </p:nvSpPr>
          <p:spPr>
            <a:xfrm>
              <a:off x="8207954" y="3117408"/>
              <a:ext cx="579005" cy="276999"/>
            </a:xfrm>
            <a:prstGeom prst="rect">
              <a:avLst/>
            </a:prstGeom>
            <a:noFill/>
          </p:spPr>
          <p:txBody>
            <a:bodyPr wrap="none" rtlCol="0">
              <a:spAutoFit/>
            </a:bodyPr>
            <a:lstStyle/>
            <a:p>
              <a:r>
                <a:rPr lang="en-US" sz="1200" dirty="0"/>
                <a:t>W n-H</a:t>
              </a:r>
            </a:p>
          </p:txBody>
        </p:sp>
      </p:grpSp>
      <p:sp>
        <p:nvSpPr>
          <p:cNvPr id="9" name="Rectangle 8">
            <a:extLst>
              <a:ext uri="{FF2B5EF4-FFF2-40B4-BE49-F238E27FC236}">
                <a16:creationId xmlns:a16="http://schemas.microsoft.com/office/drawing/2014/main" id="{F0FAFA54-273F-48C8-B978-305027F7B4CD}"/>
              </a:ext>
            </a:extLst>
          </p:cNvPr>
          <p:cNvSpPr/>
          <p:nvPr/>
        </p:nvSpPr>
        <p:spPr>
          <a:xfrm>
            <a:off x="2034138" y="1247719"/>
            <a:ext cx="8123723"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714B25"/>
                </a:solidFill>
              </a:rPr>
              <a:t>The pattern of responses was similar by race/ethnicity across the age groups, although White non-Hispanic respondents over age 29 tended to be a bit less optimistic about Portland’s future than were BIPOC respondents.  </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F4875977-BDFE-4DCF-B968-B4A3C1E6B78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6811A7F3-4074-4EF1-8F7C-8532CDBA183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15559C5-88AC-4C75-8F9B-6E1AE8016327}"/>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13</a:t>
            </a:r>
          </a:p>
        </p:txBody>
      </p:sp>
      <p:pic>
        <p:nvPicPr>
          <p:cNvPr id="13" name="Picture 12">
            <a:hlinkClick r:id="rId8"/>
            <a:extLst>
              <a:ext uri="{FF2B5EF4-FFF2-40B4-BE49-F238E27FC236}">
                <a16:creationId xmlns:a16="http://schemas.microsoft.com/office/drawing/2014/main" id="{E735B262-2553-4A45-8C26-635A46F771C4}"/>
              </a:ext>
            </a:extLst>
          </p:cNvPr>
          <p:cNvPicPr>
            <a:picLocks noChangeAspect="1"/>
          </p:cNvPicPr>
          <p:nvPr/>
        </p:nvPicPr>
        <p:blipFill>
          <a:blip r:embed="rId9"/>
          <a:stretch>
            <a:fillRect/>
          </a:stretch>
        </p:blipFill>
        <p:spPr>
          <a:xfrm>
            <a:off x="0" y="6085030"/>
            <a:ext cx="523569" cy="457200"/>
          </a:xfrm>
          <a:prstGeom prst="rect">
            <a:avLst/>
          </a:prstGeom>
        </p:spPr>
      </p:pic>
    </p:spTree>
    <p:custDataLst>
      <p:tags r:id="rId1"/>
    </p:custDataLst>
    <p:extLst>
      <p:ext uri="{BB962C8B-B14F-4D97-AF65-F5344CB8AC3E}">
        <p14:creationId xmlns:p14="http://schemas.microsoft.com/office/powerpoint/2010/main" val="22334282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5AD7-4C59-487F-A6BA-F1C8A1E8FF07}"/>
              </a:ext>
            </a:extLst>
          </p:cNvPr>
          <p:cNvSpPr>
            <a:spLocks noGrp="1"/>
          </p:cNvSpPr>
          <p:nvPr>
            <p:ph type="title"/>
          </p:nvPr>
        </p:nvSpPr>
        <p:spPr>
          <a:xfrm>
            <a:off x="357051" y="0"/>
            <a:ext cx="6866709" cy="1517983"/>
          </a:xfrm>
        </p:spPr>
        <p:txBody>
          <a:bodyPr/>
          <a:lstStyle/>
          <a:p>
            <a:r>
              <a:rPr lang="en-US" sz="3200" dirty="0"/>
              <a:t>Satisfaction with Cleanliness of Parks and Natural Areas Visited</a:t>
            </a:r>
          </a:p>
        </p:txBody>
      </p:sp>
      <p:sp>
        <p:nvSpPr>
          <p:cNvPr id="10" name="Content Placeholder 9">
            <a:extLst>
              <a:ext uri="{FF2B5EF4-FFF2-40B4-BE49-F238E27FC236}">
                <a16:creationId xmlns:a16="http://schemas.microsoft.com/office/drawing/2014/main" id="{3B007B3C-F438-496F-8F06-F75F66AB7C83}"/>
              </a:ext>
            </a:extLst>
          </p:cNvPr>
          <p:cNvSpPr>
            <a:spLocks noGrp="1"/>
          </p:cNvSpPr>
          <p:nvPr>
            <p:ph idx="1"/>
          </p:nvPr>
        </p:nvSpPr>
        <p:spPr>
          <a:xfrm>
            <a:off x="357051" y="1286540"/>
            <a:ext cx="7061019" cy="1786269"/>
          </a:xfrm>
        </p:spPr>
        <p:txBody>
          <a:bodyPr>
            <a:normAutofit lnSpcReduction="10000"/>
          </a:bodyPr>
          <a:lstStyle/>
          <a:p>
            <a:r>
              <a:rPr lang="en-US" sz="1800" dirty="0"/>
              <a:t>The majority of respondents in all age groups reported satisfaction with the cleanliness of the parks and natural areas that they visited. </a:t>
            </a:r>
          </a:p>
          <a:p>
            <a:r>
              <a:rPr lang="en-US" sz="1800" dirty="0"/>
              <a:t>Those age 45-59 had lower levels of satisfaction with the cleanliness of the parks and natural areas and the youngest and oldest groups the highest levels.</a:t>
            </a:r>
          </a:p>
          <a:p>
            <a:r>
              <a:rPr lang="en-US" sz="1800" dirty="0"/>
              <a:t>Income level did not greatly affect satisfaction levels.</a:t>
            </a:r>
          </a:p>
          <a:p>
            <a:endParaRPr lang="en-US" sz="1800" dirty="0"/>
          </a:p>
        </p:txBody>
      </p:sp>
      <p:pic>
        <p:nvPicPr>
          <p:cNvPr id="3" name="Picture 2">
            <a:extLst>
              <a:ext uri="{FF2B5EF4-FFF2-40B4-BE49-F238E27FC236}">
                <a16:creationId xmlns:a16="http://schemas.microsoft.com/office/drawing/2014/main" id="{FDA34233-9B8A-403E-885A-C04E28BAD9E9}"/>
              </a:ext>
            </a:extLst>
          </p:cNvPr>
          <p:cNvPicPr>
            <a:picLocks noChangeAspect="1"/>
          </p:cNvPicPr>
          <p:nvPr/>
        </p:nvPicPr>
        <p:blipFill>
          <a:blip r:embed="rId4"/>
          <a:stretch>
            <a:fillRect/>
          </a:stretch>
        </p:blipFill>
        <p:spPr>
          <a:xfrm>
            <a:off x="1313905" y="3162300"/>
            <a:ext cx="4953000" cy="3695700"/>
          </a:xfrm>
          <a:prstGeom prst="rect">
            <a:avLst/>
          </a:prstGeom>
        </p:spPr>
      </p:pic>
      <p:grpSp>
        <p:nvGrpSpPr>
          <p:cNvPr id="5" name="Group 4">
            <a:extLst>
              <a:ext uri="{FF2B5EF4-FFF2-40B4-BE49-F238E27FC236}">
                <a16:creationId xmlns:a16="http://schemas.microsoft.com/office/drawing/2014/main" id="{C7D3CE99-6A34-43D9-A56D-F2532378FF89}"/>
              </a:ext>
            </a:extLst>
          </p:cNvPr>
          <p:cNvGrpSpPr/>
          <p:nvPr/>
        </p:nvGrpSpPr>
        <p:grpSpPr>
          <a:xfrm>
            <a:off x="7685070" y="137203"/>
            <a:ext cx="4459308" cy="3327330"/>
            <a:chOff x="7685070" y="137203"/>
            <a:chExt cx="4459308" cy="3327330"/>
          </a:xfrm>
        </p:grpSpPr>
        <p:pic>
          <p:nvPicPr>
            <p:cNvPr id="4" name="Picture 3">
              <a:extLst>
                <a:ext uri="{FF2B5EF4-FFF2-40B4-BE49-F238E27FC236}">
                  <a16:creationId xmlns:a16="http://schemas.microsoft.com/office/drawing/2014/main" id="{09217D45-F580-4CA3-A2FB-451A08E9150F}"/>
                </a:ext>
              </a:extLst>
            </p:cNvPr>
            <p:cNvPicPr>
              <a:picLocks noChangeAspect="1"/>
            </p:cNvPicPr>
            <p:nvPr/>
          </p:nvPicPr>
          <p:blipFill>
            <a:blip r:embed="rId5"/>
            <a:stretch>
              <a:fillRect/>
            </a:stretch>
          </p:blipFill>
          <p:spPr>
            <a:xfrm>
              <a:off x="7685070" y="137203"/>
              <a:ext cx="4459308" cy="3327330"/>
            </a:xfrm>
            <a:prstGeom prst="rect">
              <a:avLst/>
            </a:prstGeom>
          </p:spPr>
        </p:pic>
        <p:sp>
          <p:nvSpPr>
            <p:cNvPr id="7" name="TextBox 6">
              <a:extLst>
                <a:ext uri="{FF2B5EF4-FFF2-40B4-BE49-F238E27FC236}">
                  <a16:creationId xmlns:a16="http://schemas.microsoft.com/office/drawing/2014/main" id="{44B26BAF-4B2F-4CD7-B617-007353C2E046}"/>
                </a:ext>
              </a:extLst>
            </p:cNvPr>
            <p:cNvSpPr txBox="1"/>
            <p:nvPr/>
          </p:nvSpPr>
          <p:spPr>
            <a:xfrm>
              <a:off x="9376337" y="518592"/>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531549DE-E4D7-4279-B48E-E80102D2500E}"/>
              </a:ext>
            </a:extLst>
          </p:cNvPr>
          <p:cNvGrpSpPr/>
          <p:nvPr/>
        </p:nvGrpSpPr>
        <p:grpSpPr>
          <a:xfrm>
            <a:off x="7685070" y="3530671"/>
            <a:ext cx="4459308" cy="3327330"/>
            <a:chOff x="7685070" y="3530671"/>
            <a:chExt cx="4459308" cy="3327330"/>
          </a:xfrm>
        </p:grpSpPr>
        <p:pic>
          <p:nvPicPr>
            <p:cNvPr id="6" name="Picture 5">
              <a:extLst>
                <a:ext uri="{FF2B5EF4-FFF2-40B4-BE49-F238E27FC236}">
                  <a16:creationId xmlns:a16="http://schemas.microsoft.com/office/drawing/2014/main" id="{4E434A3A-B169-44EF-AB9E-133F06F0225B}"/>
                </a:ext>
              </a:extLst>
            </p:cNvPr>
            <p:cNvPicPr>
              <a:picLocks noChangeAspect="1"/>
            </p:cNvPicPr>
            <p:nvPr/>
          </p:nvPicPr>
          <p:blipFill>
            <a:blip r:embed="rId6"/>
            <a:stretch>
              <a:fillRect/>
            </a:stretch>
          </p:blipFill>
          <p:spPr>
            <a:xfrm>
              <a:off x="7685070" y="3530671"/>
              <a:ext cx="4459308" cy="3327330"/>
            </a:xfrm>
            <a:prstGeom prst="rect">
              <a:avLst/>
            </a:prstGeom>
          </p:spPr>
        </p:pic>
        <p:sp>
          <p:nvSpPr>
            <p:cNvPr id="8" name="TextBox 7">
              <a:extLst>
                <a:ext uri="{FF2B5EF4-FFF2-40B4-BE49-F238E27FC236}">
                  <a16:creationId xmlns:a16="http://schemas.microsoft.com/office/drawing/2014/main" id="{4E182F11-7918-4102-85BF-7E18702E1479}"/>
                </a:ext>
              </a:extLst>
            </p:cNvPr>
            <p:cNvSpPr txBox="1"/>
            <p:nvPr/>
          </p:nvSpPr>
          <p:spPr>
            <a:xfrm>
              <a:off x="9376337" y="3916334"/>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6BA77072-CDB3-4DAD-8175-59BDB9BD511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3742B309-E617-4D58-B5D8-9DE94B90ED1F}"/>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1FB68A-143C-46B0-93C5-777A76AEACEE}"/>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129</a:t>
            </a:r>
          </a:p>
        </p:txBody>
      </p:sp>
      <p:pic>
        <p:nvPicPr>
          <p:cNvPr id="14" name="Picture 13">
            <a:hlinkClick r:id="rId9"/>
            <a:extLst>
              <a:ext uri="{FF2B5EF4-FFF2-40B4-BE49-F238E27FC236}">
                <a16:creationId xmlns:a16="http://schemas.microsoft.com/office/drawing/2014/main" id="{E5ED6C8C-254C-4241-842D-70ED239B2923}"/>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0078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5AD7-4C59-487F-A6BA-F1C8A1E8FF07}"/>
              </a:ext>
            </a:extLst>
          </p:cNvPr>
          <p:cNvSpPr>
            <a:spLocks noGrp="1"/>
          </p:cNvSpPr>
          <p:nvPr>
            <p:ph type="title"/>
          </p:nvPr>
        </p:nvSpPr>
        <p:spPr>
          <a:xfrm>
            <a:off x="357050" y="245148"/>
            <a:ext cx="11701599" cy="1020726"/>
          </a:xfrm>
        </p:spPr>
        <p:txBody>
          <a:bodyPr/>
          <a:lstStyle/>
          <a:p>
            <a:r>
              <a:rPr lang="en-US" sz="3200" dirty="0"/>
              <a:t>Satisfaction with Cleanliness of Parks and Natural Areas Visited (cont.)</a:t>
            </a:r>
          </a:p>
        </p:txBody>
      </p:sp>
      <p:sp>
        <p:nvSpPr>
          <p:cNvPr id="7" name="Content Placeholder 6">
            <a:extLst>
              <a:ext uri="{FF2B5EF4-FFF2-40B4-BE49-F238E27FC236}">
                <a16:creationId xmlns:a16="http://schemas.microsoft.com/office/drawing/2014/main" id="{6AF6C176-D817-433F-96D1-CD596709B15A}"/>
              </a:ext>
            </a:extLst>
          </p:cNvPr>
          <p:cNvSpPr>
            <a:spLocks noGrp="1"/>
          </p:cNvSpPr>
          <p:nvPr>
            <p:ph idx="1"/>
          </p:nvPr>
        </p:nvSpPr>
        <p:spPr>
          <a:xfrm>
            <a:off x="1071072" y="1189205"/>
            <a:ext cx="10273553" cy="1020727"/>
          </a:xfrm>
        </p:spPr>
        <p:txBody>
          <a:bodyPr>
            <a:normAutofit/>
          </a:bodyPr>
          <a:lstStyle/>
          <a:p>
            <a:r>
              <a:rPr lang="en-US" sz="1800" dirty="0"/>
              <a:t>White non-Hispanic respondents in the youngest and oldest age groups had somewhat higher levels of satisfaction with the cleanliness of the parks and natural areas they visited than did minority respondents in those age groups. </a:t>
            </a:r>
          </a:p>
          <a:p>
            <a:endParaRPr lang="en-US" sz="1800" dirty="0"/>
          </a:p>
        </p:txBody>
      </p:sp>
      <p:grpSp>
        <p:nvGrpSpPr>
          <p:cNvPr id="8" name="Group 7">
            <a:extLst>
              <a:ext uri="{FF2B5EF4-FFF2-40B4-BE49-F238E27FC236}">
                <a16:creationId xmlns:a16="http://schemas.microsoft.com/office/drawing/2014/main" id="{BC747F7C-D653-4EF9-BEBC-CC6B4FD21782}"/>
              </a:ext>
            </a:extLst>
          </p:cNvPr>
          <p:cNvGrpSpPr/>
          <p:nvPr/>
        </p:nvGrpSpPr>
        <p:grpSpPr>
          <a:xfrm>
            <a:off x="678451" y="2243993"/>
            <a:ext cx="5203195" cy="4122678"/>
            <a:chOff x="357051" y="2053761"/>
            <a:chExt cx="4962525" cy="3695700"/>
          </a:xfrm>
        </p:grpSpPr>
        <p:pic>
          <p:nvPicPr>
            <p:cNvPr id="3" name="Picture 2">
              <a:extLst>
                <a:ext uri="{FF2B5EF4-FFF2-40B4-BE49-F238E27FC236}">
                  <a16:creationId xmlns:a16="http://schemas.microsoft.com/office/drawing/2014/main" id="{514E6415-8AA4-43E8-B95C-9BB695270E7B}"/>
                </a:ext>
              </a:extLst>
            </p:cNvPr>
            <p:cNvPicPr>
              <a:picLocks noChangeAspect="1"/>
            </p:cNvPicPr>
            <p:nvPr/>
          </p:nvPicPr>
          <p:blipFill>
            <a:blip r:embed="rId4"/>
            <a:stretch>
              <a:fillRect/>
            </a:stretch>
          </p:blipFill>
          <p:spPr>
            <a:xfrm>
              <a:off x="357051" y="2053761"/>
              <a:ext cx="4962525" cy="3695700"/>
            </a:xfrm>
            <a:prstGeom prst="rect">
              <a:avLst/>
            </a:prstGeom>
          </p:spPr>
        </p:pic>
        <p:sp>
          <p:nvSpPr>
            <p:cNvPr id="5" name="TextBox 4">
              <a:extLst>
                <a:ext uri="{FF2B5EF4-FFF2-40B4-BE49-F238E27FC236}">
                  <a16:creationId xmlns:a16="http://schemas.microsoft.com/office/drawing/2014/main" id="{A3E61231-AE85-4DCC-ADB0-9D0C270E9A90}"/>
                </a:ext>
              </a:extLst>
            </p:cNvPr>
            <p:cNvSpPr txBox="1"/>
            <p:nvPr/>
          </p:nvSpPr>
          <p:spPr>
            <a:xfrm>
              <a:off x="2461882" y="2503480"/>
              <a:ext cx="570990" cy="276999"/>
            </a:xfrm>
            <a:prstGeom prst="rect">
              <a:avLst/>
            </a:prstGeom>
            <a:noFill/>
          </p:spPr>
          <p:txBody>
            <a:bodyPr wrap="none" rtlCol="0">
              <a:spAutoFit/>
            </a:bodyPr>
            <a:lstStyle/>
            <a:p>
              <a:r>
                <a:rPr lang="en-US" sz="1200" dirty="0"/>
                <a:t>BIPOC</a:t>
              </a:r>
            </a:p>
          </p:txBody>
        </p:sp>
      </p:grpSp>
      <p:grpSp>
        <p:nvGrpSpPr>
          <p:cNvPr id="9" name="Group 8">
            <a:extLst>
              <a:ext uri="{FF2B5EF4-FFF2-40B4-BE49-F238E27FC236}">
                <a16:creationId xmlns:a16="http://schemas.microsoft.com/office/drawing/2014/main" id="{89513C6F-485C-48C3-9761-79D1F5ABAD30}"/>
              </a:ext>
            </a:extLst>
          </p:cNvPr>
          <p:cNvGrpSpPr/>
          <p:nvPr/>
        </p:nvGrpSpPr>
        <p:grpSpPr>
          <a:xfrm>
            <a:off x="6310355" y="2243993"/>
            <a:ext cx="5208401" cy="4122678"/>
            <a:chOff x="5823681" y="2053761"/>
            <a:chExt cx="4962525" cy="3695700"/>
          </a:xfrm>
        </p:grpSpPr>
        <p:pic>
          <p:nvPicPr>
            <p:cNvPr id="4" name="Picture 3">
              <a:extLst>
                <a:ext uri="{FF2B5EF4-FFF2-40B4-BE49-F238E27FC236}">
                  <a16:creationId xmlns:a16="http://schemas.microsoft.com/office/drawing/2014/main" id="{063E1BC0-72AA-4650-9A49-61FE942313EE}"/>
                </a:ext>
              </a:extLst>
            </p:cNvPr>
            <p:cNvPicPr>
              <a:picLocks noChangeAspect="1"/>
            </p:cNvPicPr>
            <p:nvPr/>
          </p:nvPicPr>
          <p:blipFill>
            <a:blip r:embed="rId5"/>
            <a:stretch>
              <a:fillRect/>
            </a:stretch>
          </p:blipFill>
          <p:spPr>
            <a:xfrm>
              <a:off x="5823681" y="2053761"/>
              <a:ext cx="4962525" cy="3695700"/>
            </a:xfrm>
            <a:prstGeom prst="rect">
              <a:avLst/>
            </a:prstGeom>
          </p:spPr>
        </p:pic>
        <p:sp>
          <p:nvSpPr>
            <p:cNvPr id="6" name="TextBox 5">
              <a:extLst>
                <a:ext uri="{FF2B5EF4-FFF2-40B4-BE49-F238E27FC236}">
                  <a16:creationId xmlns:a16="http://schemas.microsoft.com/office/drawing/2014/main" id="{EC5C32A5-0A42-4E12-93BD-73D0841CA50C}"/>
                </a:ext>
              </a:extLst>
            </p:cNvPr>
            <p:cNvSpPr txBox="1"/>
            <p:nvPr/>
          </p:nvSpPr>
          <p:spPr>
            <a:xfrm>
              <a:off x="7954347" y="2498379"/>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FCE501C8-FEE8-4580-BCED-64F36E0E00B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D56201DE-B29B-4548-94AE-38549FBFA86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4E9AEE-F604-4C8F-A893-C923AA1DC3A7}"/>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130</a:t>
            </a:r>
          </a:p>
        </p:txBody>
      </p:sp>
      <p:pic>
        <p:nvPicPr>
          <p:cNvPr id="13" name="Picture 12">
            <a:hlinkClick r:id="rId8"/>
            <a:extLst>
              <a:ext uri="{FF2B5EF4-FFF2-40B4-BE49-F238E27FC236}">
                <a16:creationId xmlns:a16="http://schemas.microsoft.com/office/drawing/2014/main" id="{545DA8F6-4B2E-428C-AFF9-A229D4DE8EDF}"/>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36234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C118203-3202-40C7-B700-3C96448061E1}"/>
              </a:ext>
            </a:extLst>
          </p:cNvPr>
          <p:cNvSpPr>
            <a:spLocks noGrp="1"/>
          </p:cNvSpPr>
          <p:nvPr>
            <p:ph idx="1"/>
          </p:nvPr>
        </p:nvSpPr>
        <p:spPr>
          <a:xfrm>
            <a:off x="950259" y="1721224"/>
            <a:ext cx="10291482" cy="1020726"/>
          </a:xfrm>
        </p:spPr>
        <p:txBody>
          <a:bodyPr>
            <a:normAutofit/>
          </a:bodyPr>
          <a:lstStyle/>
          <a:p>
            <a:r>
              <a:rPr lang="en-US" sz="1800" dirty="0"/>
              <a:t>Satisfaction with the cleanliness of the parks and natural areas visited was lowest among those age 45-59 in all three gender identity groups and was lowest for non-binary/non-conforming respondents age 45+.</a:t>
            </a:r>
          </a:p>
        </p:txBody>
      </p:sp>
      <p:grpSp>
        <p:nvGrpSpPr>
          <p:cNvPr id="11" name="Group 10">
            <a:extLst>
              <a:ext uri="{FF2B5EF4-FFF2-40B4-BE49-F238E27FC236}">
                <a16:creationId xmlns:a16="http://schemas.microsoft.com/office/drawing/2014/main" id="{C9AEBD82-0463-4DB3-BE9C-A2A8EB6C86E7}"/>
              </a:ext>
            </a:extLst>
          </p:cNvPr>
          <p:cNvGrpSpPr/>
          <p:nvPr/>
        </p:nvGrpSpPr>
        <p:grpSpPr>
          <a:xfrm>
            <a:off x="4122478" y="3046316"/>
            <a:ext cx="3947043" cy="2939449"/>
            <a:chOff x="4050553" y="3046317"/>
            <a:chExt cx="3947043" cy="2939449"/>
          </a:xfrm>
        </p:grpSpPr>
        <p:pic>
          <p:nvPicPr>
            <p:cNvPr id="4" name="Picture 3">
              <a:extLst>
                <a:ext uri="{FF2B5EF4-FFF2-40B4-BE49-F238E27FC236}">
                  <a16:creationId xmlns:a16="http://schemas.microsoft.com/office/drawing/2014/main" id="{04828A3E-6D5E-49F1-B3D3-889911C7B6C7}"/>
                </a:ext>
              </a:extLst>
            </p:cNvPr>
            <p:cNvPicPr>
              <a:picLocks noChangeAspect="1"/>
            </p:cNvPicPr>
            <p:nvPr/>
          </p:nvPicPr>
          <p:blipFill>
            <a:blip r:embed="rId4"/>
            <a:stretch>
              <a:fillRect/>
            </a:stretch>
          </p:blipFill>
          <p:spPr>
            <a:xfrm>
              <a:off x="4050553" y="3046317"/>
              <a:ext cx="3947043" cy="2939449"/>
            </a:xfrm>
            <a:prstGeom prst="rect">
              <a:avLst/>
            </a:prstGeom>
          </p:spPr>
        </p:pic>
        <p:sp>
          <p:nvSpPr>
            <p:cNvPr id="7" name="TextBox 6">
              <a:extLst>
                <a:ext uri="{FF2B5EF4-FFF2-40B4-BE49-F238E27FC236}">
                  <a16:creationId xmlns:a16="http://schemas.microsoft.com/office/drawing/2014/main" id="{A7AD7E57-09AB-4631-A44E-D296D1CCDE36}"/>
                </a:ext>
              </a:extLst>
            </p:cNvPr>
            <p:cNvSpPr txBox="1"/>
            <p:nvPr/>
          </p:nvSpPr>
          <p:spPr>
            <a:xfrm>
              <a:off x="5650165" y="3374331"/>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D35F61B8-DD62-46B2-9C03-C757AA4511B1}"/>
              </a:ext>
            </a:extLst>
          </p:cNvPr>
          <p:cNvGrpSpPr/>
          <p:nvPr/>
        </p:nvGrpSpPr>
        <p:grpSpPr>
          <a:xfrm>
            <a:off x="98477" y="3046316"/>
            <a:ext cx="3947043" cy="2939449"/>
            <a:chOff x="0" y="3046317"/>
            <a:chExt cx="3947043" cy="2939449"/>
          </a:xfrm>
        </p:grpSpPr>
        <p:pic>
          <p:nvPicPr>
            <p:cNvPr id="3" name="Picture 2">
              <a:extLst>
                <a:ext uri="{FF2B5EF4-FFF2-40B4-BE49-F238E27FC236}">
                  <a16:creationId xmlns:a16="http://schemas.microsoft.com/office/drawing/2014/main" id="{AF9F5B42-A05F-4C4D-AE51-1171095E267A}"/>
                </a:ext>
              </a:extLst>
            </p:cNvPr>
            <p:cNvPicPr>
              <a:picLocks noChangeAspect="1"/>
            </p:cNvPicPr>
            <p:nvPr/>
          </p:nvPicPr>
          <p:blipFill>
            <a:blip r:embed="rId5"/>
            <a:stretch>
              <a:fillRect/>
            </a:stretch>
          </p:blipFill>
          <p:spPr>
            <a:xfrm>
              <a:off x="0" y="3046317"/>
              <a:ext cx="3947043" cy="2939449"/>
            </a:xfrm>
            <a:prstGeom prst="rect">
              <a:avLst/>
            </a:prstGeom>
          </p:spPr>
        </p:pic>
        <p:pic>
          <p:nvPicPr>
            <p:cNvPr id="8" name="Picture 7">
              <a:extLst>
                <a:ext uri="{FF2B5EF4-FFF2-40B4-BE49-F238E27FC236}">
                  <a16:creationId xmlns:a16="http://schemas.microsoft.com/office/drawing/2014/main" id="{946D3B42-1F67-4989-95CF-6BD3A6767980}"/>
                </a:ext>
              </a:extLst>
            </p:cNvPr>
            <p:cNvPicPr>
              <a:picLocks noChangeAspect="1"/>
            </p:cNvPicPr>
            <p:nvPr/>
          </p:nvPicPr>
          <p:blipFill>
            <a:blip r:embed="rId6"/>
            <a:stretch>
              <a:fillRect/>
            </a:stretch>
          </p:blipFill>
          <p:spPr>
            <a:xfrm>
              <a:off x="1635893" y="3375221"/>
              <a:ext cx="506012" cy="329213"/>
            </a:xfrm>
            <a:prstGeom prst="rect">
              <a:avLst/>
            </a:prstGeom>
          </p:spPr>
        </p:pic>
      </p:grpSp>
      <p:grpSp>
        <p:nvGrpSpPr>
          <p:cNvPr id="15" name="Group 14">
            <a:extLst>
              <a:ext uri="{FF2B5EF4-FFF2-40B4-BE49-F238E27FC236}">
                <a16:creationId xmlns:a16="http://schemas.microsoft.com/office/drawing/2014/main" id="{0047AB72-E983-4D4F-9FAA-0689C35FF181}"/>
              </a:ext>
            </a:extLst>
          </p:cNvPr>
          <p:cNvGrpSpPr/>
          <p:nvPr/>
        </p:nvGrpSpPr>
        <p:grpSpPr>
          <a:xfrm>
            <a:off x="8146479" y="3046317"/>
            <a:ext cx="3947043" cy="2939448"/>
            <a:chOff x="8101106" y="3046317"/>
            <a:chExt cx="3947043" cy="2939448"/>
          </a:xfrm>
        </p:grpSpPr>
        <p:pic>
          <p:nvPicPr>
            <p:cNvPr id="13" name="Picture 12">
              <a:extLst>
                <a:ext uri="{FF2B5EF4-FFF2-40B4-BE49-F238E27FC236}">
                  <a16:creationId xmlns:a16="http://schemas.microsoft.com/office/drawing/2014/main" id="{F1FA9391-12F9-49E0-984D-738214BE89C8}"/>
                </a:ext>
              </a:extLst>
            </p:cNvPr>
            <p:cNvPicPr>
              <a:picLocks noChangeAspect="1"/>
            </p:cNvPicPr>
            <p:nvPr/>
          </p:nvPicPr>
          <p:blipFill>
            <a:blip r:embed="rId7"/>
            <a:stretch>
              <a:fillRect/>
            </a:stretch>
          </p:blipFill>
          <p:spPr>
            <a:xfrm>
              <a:off x="8101106" y="3046317"/>
              <a:ext cx="3947043" cy="2939448"/>
            </a:xfrm>
            <a:prstGeom prst="rect">
              <a:avLst/>
            </a:prstGeom>
          </p:spPr>
        </p:pic>
        <p:sp>
          <p:nvSpPr>
            <p:cNvPr id="14" name="TextBox 13">
              <a:extLst>
                <a:ext uri="{FF2B5EF4-FFF2-40B4-BE49-F238E27FC236}">
                  <a16:creationId xmlns:a16="http://schemas.microsoft.com/office/drawing/2014/main" id="{E09612B1-A6D6-48E3-9841-D4CD242EB5FE}"/>
                </a:ext>
              </a:extLst>
            </p:cNvPr>
            <p:cNvSpPr txBox="1"/>
            <p:nvPr/>
          </p:nvSpPr>
          <p:spPr>
            <a:xfrm>
              <a:off x="9722491" y="3374331"/>
              <a:ext cx="548548" cy="276999"/>
            </a:xfrm>
            <a:prstGeom prst="rect">
              <a:avLst/>
            </a:prstGeom>
            <a:noFill/>
          </p:spPr>
          <p:txBody>
            <a:bodyPr wrap="none" rtlCol="0">
              <a:spAutoFit/>
            </a:bodyPr>
            <a:lstStyle/>
            <a:p>
              <a:r>
                <a:rPr lang="en-US" sz="1200" dirty="0"/>
                <a:t>Other</a:t>
              </a:r>
            </a:p>
          </p:txBody>
        </p:sp>
      </p:grpSp>
      <p:sp>
        <p:nvSpPr>
          <p:cNvPr id="16" name="Title 1">
            <a:extLst>
              <a:ext uri="{FF2B5EF4-FFF2-40B4-BE49-F238E27FC236}">
                <a16:creationId xmlns:a16="http://schemas.microsoft.com/office/drawing/2014/main" id="{3E789699-1B45-47D3-AD4C-7F07F522786A}"/>
              </a:ext>
            </a:extLst>
          </p:cNvPr>
          <p:cNvSpPr txBox="1">
            <a:spLocks/>
          </p:cNvSpPr>
          <p:nvPr/>
        </p:nvSpPr>
        <p:spPr>
          <a:xfrm>
            <a:off x="357050" y="245148"/>
            <a:ext cx="11701599" cy="1020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Satisfaction with Cleanliness of Parks and Natural Areas Visited (cont.)</a:t>
            </a:r>
            <a:endParaRPr lang="en-US" sz="3200" dirty="0"/>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A3425FD9-F42D-4B74-86EE-03030A5078B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94085D85-356B-4920-B041-B6901631951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7869159-E186-427E-BB08-FD8C1A7728B4}"/>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131</a:t>
            </a:r>
          </a:p>
        </p:txBody>
      </p:sp>
      <p:pic>
        <p:nvPicPr>
          <p:cNvPr id="20" name="Picture 19">
            <a:hlinkClick r:id="rId10"/>
            <a:extLst>
              <a:ext uri="{FF2B5EF4-FFF2-40B4-BE49-F238E27FC236}">
                <a16:creationId xmlns:a16="http://schemas.microsoft.com/office/drawing/2014/main" id="{13077535-6E4C-4729-87A2-30C101EF3057}"/>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5683716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25073BC-79C2-410B-A64C-92947A7D8E13}"/>
              </a:ext>
            </a:extLst>
          </p:cNvPr>
          <p:cNvSpPr>
            <a:spLocks noGrp="1"/>
          </p:cNvSpPr>
          <p:nvPr>
            <p:ph idx="1"/>
          </p:nvPr>
        </p:nvSpPr>
        <p:spPr>
          <a:xfrm>
            <a:off x="1232536" y="1232281"/>
            <a:ext cx="9726930" cy="1526835"/>
          </a:xfrm>
        </p:spPr>
        <p:txBody>
          <a:bodyPr>
            <a:normAutofit/>
          </a:bodyPr>
          <a:lstStyle/>
          <a:p>
            <a:r>
              <a:rPr lang="en-US" sz="1800" dirty="0"/>
              <a:t>The majority of renters and owners in all age groups were satisfied with the cleanliness of parks and natural areas, although somewhat fewer respondents age 45-59 were very or somewhat satisfied.  </a:t>
            </a:r>
          </a:p>
          <a:p>
            <a:r>
              <a:rPr lang="en-US" sz="1800" dirty="0"/>
              <a:t>Renters expressed more satisfaction than owners across all ages.</a:t>
            </a:r>
          </a:p>
          <a:p>
            <a:endParaRPr lang="en-US" sz="1800" dirty="0"/>
          </a:p>
        </p:txBody>
      </p:sp>
      <p:grpSp>
        <p:nvGrpSpPr>
          <p:cNvPr id="9" name="Group 8">
            <a:extLst>
              <a:ext uri="{FF2B5EF4-FFF2-40B4-BE49-F238E27FC236}">
                <a16:creationId xmlns:a16="http://schemas.microsoft.com/office/drawing/2014/main" id="{5828E9A6-0664-4594-BAD8-24FA3A7E8CC4}"/>
              </a:ext>
            </a:extLst>
          </p:cNvPr>
          <p:cNvGrpSpPr/>
          <p:nvPr/>
        </p:nvGrpSpPr>
        <p:grpSpPr>
          <a:xfrm>
            <a:off x="558008" y="2348569"/>
            <a:ext cx="5360258" cy="3991900"/>
            <a:chOff x="475735" y="2759116"/>
            <a:chExt cx="5360258" cy="3991900"/>
          </a:xfrm>
        </p:grpSpPr>
        <p:pic>
          <p:nvPicPr>
            <p:cNvPr id="3" name="Picture 2">
              <a:extLst>
                <a:ext uri="{FF2B5EF4-FFF2-40B4-BE49-F238E27FC236}">
                  <a16:creationId xmlns:a16="http://schemas.microsoft.com/office/drawing/2014/main" id="{5D530141-AAAF-4663-B198-6B1F119991AF}"/>
                </a:ext>
              </a:extLst>
            </p:cNvPr>
            <p:cNvPicPr>
              <a:picLocks noChangeAspect="1"/>
            </p:cNvPicPr>
            <p:nvPr/>
          </p:nvPicPr>
          <p:blipFill>
            <a:blip r:embed="rId4"/>
            <a:stretch>
              <a:fillRect/>
            </a:stretch>
          </p:blipFill>
          <p:spPr>
            <a:xfrm>
              <a:off x="475735" y="2759116"/>
              <a:ext cx="5360258" cy="3991900"/>
            </a:xfrm>
            <a:prstGeom prst="rect">
              <a:avLst/>
            </a:prstGeom>
          </p:spPr>
        </p:pic>
        <p:sp>
          <p:nvSpPr>
            <p:cNvPr id="5" name="TextBox 4">
              <a:extLst>
                <a:ext uri="{FF2B5EF4-FFF2-40B4-BE49-F238E27FC236}">
                  <a16:creationId xmlns:a16="http://schemas.microsoft.com/office/drawing/2014/main" id="{27829182-A246-416C-B5AC-02876678946B}"/>
                </a:ext>
              </a:extLst>
            </p:cNvPr>
            <p:cNvSpPr txBox="1"/>
            <p:nvPr/>
          </p:nvSpPr>
          <p:spPr>
            <a:xfrm>
              <a:off x="2845049" y="3290500"/>
              <a:ext cx="472309" cy="276999"/>
            </a:xfrm>
            <a:prstGeom prst="rect">
              <a:avLst/>
            </a:prstGeom>
            <a:noFill/>
          </p:spPr>
          <p:txBody>
            <a:bodyPr wrap="none" rtlCol="0">
              <a:spAutoFit/>
            </a:bodyPr>
            <a:lstStyle/>
            <a:p>
              <a:r>
                <a:rPr lang="en-US" sz="1200" dirty="0"/>
                <a:t>Rent</a:t>
              </a:r>
            </a:p>
          </p:txBody>
        </p:sp>
      </p:grpSp>
      <p:grpSp>
        <p:nvGrpSpPr>
          <p:cNvPr id="8" name="Group 7">
            <a:extLst>
              <a:ext uri="{FF2B5EF4-FFF2-40B4-BE49-F238E27FC236}">
                <a16:creationId xmlns:a16="http://schemas.microsoft.com/office/drawing/2014/main" id="{F6B26606-DA04-4074-BE8C-D5CB7F3060F2}"/>
              </a:ext>
            </a:extLst>
          </p:cNvPr>
          <p:cNvGrpSpPr/>
          <p:nvPr/>
        </p:nvGrpSpPr>
        <p:grpSpPr>
          <a:xfrm>
            <a:off x="6273736" y="2348569"/>
            <a:ext cx="5360258" cy="3991900"/>
            <a:chOff x="6356009" y="2759116"/>
            <a:chExt cx="5360258" cy="3991900"/>
          </a:xfrm>
        </p:grpSpPr>
        <p:pic>
          <p:nvPicPr>
            <p:cNvPr id="4" name="Picture 3">
              <a:extLst>
                <a:ext uri="{FF2B5EF4-FFF2-40B4-BE49-F238E27FC236}">
                  <a16:creationId xmlns:a16="http://schemas.microsoft.com/office/drawing/2014/main" id="{4DEA2A46-54CF-4827-9154-BA7D4028CD00}"/>
                </a:ext>
              </a:extLst>
            </p:cNvPr>
            <p:cNvPicPr>
              <a:picLocks noChangeAspect="1"/>
            </p:cNvPicPr>
            <p:nvPr/>
          </p:nvPicPr>
          <p:blipFill>
            <a:blip r:embed="rId5"/>
            <a:stretch>
              <a:fillRect/>
            </a:stretch>
          </p:blipFill>
          <p:spPr>
            <a:xfrm>
              <a:off x="6356009" y="2759116"/>
              <a:ext cx="5360258" cy="3991900"/>
            </a:xfrm>
            <a:prstGeom prst="rect">
              <a:avLst/>
            </a:prstGeom>
          </p:spPr>
        </p:pic>
        <p:sp>
          <p:nvSpPr>
            <p:cNvPr id="6" name="TextBox 5">
              <a:extLst>
                <a:ext uri="{FF2B5EF4-FFF2-40B4-BE49-F238E27FC236}">
                  <a16:creationId xmlns:a16="http://schemas.microsoft.com/office/drawing/2014/main" id="{518AEEE9-EE19-43B0-B4C9-9EAEE8E4FA18}"/>
                </a:ext>
              </a:extLst>
            </p:cNvPr>
            <p:cNvSpPr txBox="1"/>
            <p:nvPr/>
          </p:nvSpPr>
          <p:spPr>
            <a:xfrm>
              <a:off x="8680357" y="3290500"/>
              <a:ext cx="478016" cy="276999"/>
            </a:xfrm>
            <a:prstGeom prst="rect">
              <a:avLst/>
            </a:prstGeom>
            <a:noFill/>
          </p:spPr>
          <p:txBody>
            <a:bodyPr wrap="none" rtlCol="0">
              <a:spAutoFit/>
            </a:bodyPr>
            <a:lstStyle/>
            <a:p>
              <a:r>
                <a:rPr lang="en-US" sz="1200" dirty="0"/>
                <a:t>Own</a:t>
              </a:r>
            </a:p>
          </p:txBody>
        </p:sp>
      </p:grpSp>
      <p:sp>
        <p:nvSpPr>
          <p:cNvPr id="12" name="Title 1">
            <a:extLst>
              <a:ext uri="{FF2B5EF4-FFF2-40B4-BE49-F238E27FC236}">
                <a16:creationId xmlns:a16="http://schemas.microsoft.com/office/drawing/2014/main" id="{A30FC554-F012-49E7-9A01-7A362E6A62D0}"/>
              </a:ext>
            </a:extLst>
          </p:cNvPr>
          <p:cNvSpPr txBox="1">
            <a:spLocks/>
          </p:cNvSpPr>
          <p:nvPr/>
        </p:nvSpPr>
        <p:spPr>
          <a:xfrm>
            <a:off x="357050" y="245148"/>
            <a:ext cx="11701599" cy="1020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Satisfaction with Cleanliness of Parks and Natural Areas Visited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DEB8F601-2A9B-4CE9-8825-880BC3714B9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83E21605-52D6-40AE-BBA3-105EE798B63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3A8BEC1-4510-4650-9A44-E829B56B0D37}"/>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132</a:t>
            </a:r>
          </a:p>
        </p:txBody>
      </p:sp>
      <p:pic>
        <p:nvPicPr>
          <p:cNvPr id="14" name="Picture 13">
            <a:hlinkClick r:id="rId8"/>
            <a:extLst>
              <a:ext uri="{FF2B5EF4-FFF2-40B4-BE49-F238E27FC236}">
                <a16:creationId xmlns:a16="http://schemas.microsoft.com/office/drawing/2014/main" id="{986F6A23-EEE0-444C-BB89-69E9F2319746}"/>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8856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0E73-74B7-491A-A2CA-2B8FD99E18D5}"/>
              </a:ext>
            </a:extLst>
          </p:cNvPr>
          <p:cNvSpPr>
            <a:spLocks noGrp="1"/>
          </p:cNvSpPr>
          <p:nvPr>
            <p:ph type="title"/>
          </p:nvPr>
        </p:nvSpPr>
        <p:spPr/>
        <p:txBody>
          <a:bodyPr/>
          <a:lstStyle/>
          <a:p>
            <a:r>
              <a:rPr lang="en-US" sz="3600" dirty="0"/>
              <a:t>Disaster Preparedness</a:t>
            </a:r>
          </a:p>
        </p:txBody>
      </p:sp>
      <p:sp>
        <p:nvSpPr>
          <p:cNvPr id="3" name="Content Placeholder 2">
            <a:extLst>
              <a:ext uri="{FF2B5EF4-FFF2-40B4-BE49-F238E27FC236}">
                <a16:creationId xmlns:a16="http://schemas.microsoft.com/office/drawing/2014/main" id="{2E7EA2C6-6B3D-4E8E-8A42-4175408E1047}"/>
              </a:ext>
            </a:extLst>
          </p:cNvPr>
          <p:cNvSpPr>
            <a:spLocks noGrp="1"/>
          </p:cNvSpPr>
          <p:nvPr>
            <p:ph idx="1"/>
          </p:nvPr>
        </p:nvSpPr>
        <p:spPr>
          <a:xfrm>
            <a:off x="1557669" y="1417320"/>
            <a:ext cx="7711837" cy="5418959"/>
          </a:xfrm>
        </p:spPr>
        <p:txBody>
          <a:bodyPr/>
          <a:lstStyle/>
          <a:p>
            <a:r>
              <a:rPr lang="en-US" sz="1800" dirty="0"/>
              <a:t>Findings concerning respondents’ feelings of their own preparedness for a natural disaster, such as an earthquake, are presented in this section.  </a:t>
            </a:r>
          </a:p>
          <a:p>
            <a:endParaRPr lang="en-US" sz="1800" dirty="0"/>
          </a:p>
          <a:p>
            <a:r>
              <a:rPr lang="en-US" sz="1800" dirty="0">
                <a:hlinkClick r:id="rId4" action="ppaction://hlinksldjump"/>
              </a:rPr>
              <a:t>Section summary</a:t>
            </a:r>
            <a:endParaRPr lang="en-US" sz="1800" dirty="0"/>
          </a:p>
          <a:p>
            <a:pPr marL="0" indent="0">
              <a:buNone/>
            </a:pPr>
            <a:endParaRPr lang="en-US" sz="1800" dirty="0"/>
          </a:p>
          <a:p>
            <a:endParaRPr lang="en-US" dirty="0"/>
          </a:p>
        </p:txBody>
      </p:sp>
      <p:sp>
        <p:nvSpPr>
          <p:cNvPr id="7" name="Content Placeholder 3">
            <a:extLst>
              <a:ext uri="{FF2B5EF4-FFF2-40B4-BE49-F238E27FC236}">
                <a16:creationId xmlns:a16="http://schemas.microsoft.com/office/drawing/2014/main" id="{97126F99-38A3-4B7C-A51C-3B4B18B76E45}"/>
              </a:ext>
            </a:extLst>
          </p:cNvPr>
          <p:cNvSpPr>
            <a:spLocks noGrp="1"/>
          </p:cNvSpPr>
          <p:nvPr>
            <p:ph idx="10"/>
          </p:nvPr>
        </p:nvSpPr>
        <p:spPr>
          <a:xfrm>
            <a:off x="114624" y="1151268"/>
            <a:ext cx="1318437" cy="2820249"/>
          </a:xfrm>
        </p:spPr>
        <p:txBody>
          <a:bodyPr/>
          <a:lstStyle/>
          <a:p>
            <a:r>
              <a:rPr lang="en-US" dirty="0"/>
              <a:t>Summary of Key Findings</a:t>
            </a:r>
          </a:p>
          <a:p>
            <a:r>
              <a:rPr lang="en-US" dirty="0">
                <a:hlinkClick r:id="rId5" action="ppaction://hlinksldjump"/>
              </a:rPr>
              <a:t>Portland as a Place</a:t>
            </a:r>
            <a:endParaRPr lang="en-US" dirty="0"/>
          </a:p>
          <a:p>
            <a:r>
              <a:rPr lang="en-US" dirty="0">
                <a:hlinkClick r:id="rId6" action="ppaction://hlinksldjump"/>
              </a:rPr>
              <a:t>Portland as Opportunity</a:t>
            </a:r>
            <a:endParaRPr lang="en-US" dirty="0"/>
          </a:p>
          <a:p>
            <a:r>
              <a:rPr lang="en-US" dirty="0">
                <a:hlinkClick r:id="rId7" action="ppaction://hlinksldjump"/>
              </a:rPr>
              <a:t>Safety Issues</a:t>
            </a:r>
            <a:endParaRPr lang="en-US" dirty="0"/>
          </a:p>
          <a:p>
            <a:r>
              <a:rPr lang="en-US" dirty="0">
                <a:hlinkClick r:id="rId8" action="ppaction://hlinksldjump"/>
              </a:rPr>
              <a:t>Services and Environment</a:t>
            </a:r>
            <a:endParaRPr lang="en-US" dirty="0"/>
          </a:p>
          <a:p>
            <a:r>
              <a:rPr lang="en-US" b="1" dirty="0">
                <a:hlinkClick r:id="rId9" action="ppaction://hlinksldjump"/>
              </a:rPr>
              <a:t>Disaster Preparation</a:t>
            </a:r>
            <a:endParaRPr lang="en-US" b="1" dirty="0"/>
          </a:p>
          <a:p>
            <a:endParaRPr lang="en-US" dirty="0"/>
          </a:p>
        </p:txBody>
      </p:sp>
      <p:sp>
        <p:nvSpPr>
          <p:cNvPr id="5" name="Action Button: Go Forward or Next 4">
            <a:hlinkClick r:id="rId10" action="ppaction://hlinksldjump" tooltip="Skip to next section"/>
            <a:extLst>
              <a:ext uri="{FF2B5EF4-FFF2-40B4-BE49-F238E27FC236}">
                <a16:creationId xmlns:a16="http://schemas.microsoft.com/office/drawing/2014/main" id="{02871EC6-791E-4505-9853-E04DF09BABA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30D0CB-E9FE-4D2E-92FF-7FF7A760601A}"/>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133</a:t>
            </a:r>
          </a:p>
        </p:txBody>
      </p:sp>
      <p:pic>
        <p:nvPicPr>
          <p:cNvPr id="8" name="Picture 7">
            <a:hlinkClick r:id="rId11"/>
            <a:extLst>
              <a:ext uri="{FF2B5EF4-FFF2-40B4-BE49-F238E27FC236}">
                <a16:creationId xmlns:a16="http://schemas.microsoft.com/office/drawing/2014/main" id="{3AEC5EEE-A626-466B-B811-984C6B51DE73}"/>
              </a:ext>
            </a:extLst>
          </p:cNvPr>
          <p:cNvPicPr>
            <a:picLocks noChangeAspect="1"/>
          </p:cNvPicPr>
          <p:nvPr/>
        </p:nvPicPr>
        <p:blipFill>
          <a:blip r:embed="rId12"/>
          <a:stretch>
            <a:fillRect/>
          </a:stretch>
        </p:blipFill>
        <p:spPr>
          <a:xfrm>
            <a:off x="156994" y="6035808"/>
            <a:ext cx="523569" cy="457200"/>
          </a:xfrm>
          <a:prstGeom prst="rect">
            <a:avLst/>
          </a:prstGeom>
        </p:spPr>
      </p:pic>
    </p:spTree>
    <p:custDataLst>
      <p:tags r:id="rId1"/>
    </p:custDataLst>
    <p:extLst>
      <p:ext uri="{BB962C8B-B14F-4D97-AF65-F5344CB8AC3E}">
        <p14:creationId xmlns:p14="http://schemas.microsoft.com/office/powerpoint/2010/main" val="12856110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1" y="88106"/>
            <a:ext cx="6330828" cy="870857"/>
          </a:xfrm>
        </p:spPr>
        <p:txBody>
          <a:bodyPr>
            <a:noAutofit/>
          </a:bodyPr>
          <a:lstStyle/>
          <a:p>
            <a:r>
              <a:rPr lang="en-US" sz="3200" dirty="0"/>
              <a:t>Feel Prepared for a Natural Disaster, such as an Earthquake</a:t>
            </a:r>
          </a:p>
        </p:txBody>
      </p:sp>
      <p:sp>
        <p:nvSpPr>
          <p:cNvPr id="10" name="Content Placeholder 9">
            <a:extLst>
              <a:ext uri="{FF2B5EF4-FFF2-40B4-BE49-F238E27FC236}">
                <a16:creationId xmlns:a16="http://schemas.microsoft.com/office/drawing/2014/main" id="{B753A0DB-FF62-4EC6-AFF5-77C92A172D84}"/>
              </a:ext>
            </a:extLst>
          </p:cNvPr>
          <p:cNvSpPr>
            <a:spLocks noGrp="1"/>
          </p:cNvSpPr>
          <p:nvPr>
            <p:ph idx="1"/>
          </p:nvPr>
        </p:nvSpPr>
        <p:spPr>
          <a:xfrm>
            <a:off x="357051" y="1146810"/>
            <a:ext cx="7015299" cy="1852486"/>
          </a:xfrm>
        </p:spPr>
        <p:txBody>
          <a:bodyPr>
            <a:normAutofit/>
          </a:bodyPr>
          <a:lstStyle/>
          <a:p>
            <a:r>
              <a:rPr lang="en-US" sz="1800" dirty="0"/>
              <a:t>Feelings of preparedness for a natural disaster generally increased with age, but well under half of respondents in any age group felt prepared. </a:t>
            </a:r>
          </a:p>
          <a:p>
            <a:r>
              <a:rPr lang="en-US" sz="1800" dirty="0"/>
              <a:t>Fewer than 20% of those age 20-29 felt prepared. </a:t>
            </a:r>
          </a:p>
          <a:p>
            <a:r>
              <a:rPr lang="en-US" sz="1800" dirty="0"/>
              <a:t>Those with lower incomes in all age groups were less likely to agree that they felt prepared than those with incomes of $75,000 or above.</a:t>
            </a:r>
          </a:p>
        </p:txBody>
      </p:sp>
      <p:pic>
        <p:nvPicPr>
          <p:cNvPr id="3" name="Picture 2">
            <a:extLst>
              <a:ext uri="{FF2B5EF4-FFF2-40B4-BE49-F238E27FC236}">
                <a16:creationId xmlns:a16="http://schemas.microsoft.com/office/drawing/2014/main" id="{6C3BB61D-E31F-4779-8AB4-ACFFF5FD7A1E}"/>
              </a:ext>
            </a:extLst>
          </p:cNvPr>
          <p:cNvPicPr>
            <a:picLocks noChangeAspect="1"/>
          </p:cNvPicPr>
          <p:nvPr/>
        </p:nvPicPr>
        <p:blipFill>
          <a:blip r:embed="rId4"/>
          <a:stretch>
            <a:fillRect/>
          </a:stretch>
        </p:blipFill>
        <p:spPr>
          <a:xfrm>
            <a:off x="888679" y="2885540"/>
            <a:ext cx="5267572" cy="3930420"/>
          </a:xfrm>
          <a:prstGeom prst="rect">
            <a:avLst/>
          </a:prstGeom>
        </p:spPr>
      </p:pic>
      <p:grpSp>
        <p:nvGrpSpPr>
          <p:cNvPr id="8" name="Group 7">
            <a:extLst>
              <a:ext uri="{FF2B5EF4-FFF2-40B4-BE49-F238E27FC236}">
                <a16:creationId xmlns:a16="http://schemas.microsoft.com/office/drawing/2014/main" id="{9DB81FB6-9A14-4E51-8B5A-6ECC81272FA6}"/>
              </a:ext>
            </a:extLst>
          </p:cNvPr>
          <p:cNvGrpSpPr/>
          <p:nvPr/>
        </p:nvGrpSpPr>
        <p:grpSpPr>
          <a:xfrm>
            <a:off x="7592603" y="40531"/>
            <a:ext cx="4517204" cy="3370529"/>
            <a:chOff x="7239000" y="58471"/>
            <a:chExt cx="4517204" cy="3370529"/>
          </a:xfrm>
        </p:grpSpPr>
        <p:pic>
          <p:nvPicPr>
            <p:cNvPr id="4" name="Picture 3">
              <a:extLst>
                <a:ext uri="{FF2B5EF4-FFF2-40B4-BE49-F238E27FC236}">
                  <a16:creationId xmlns:a16="http://schemas.microsoft.com/office/drawing/2014/main" id="{77BB6E34-6FFB-49C0-9421-2CFCFDAFB7DD}"/>
                </a:ext>
              </a:extLst>
            </p:cNvPr>
            <p:cNvPicPr>
              <a:picLocks noChangeAspect="1"/>
            </p:cNvPicPr>
            <p:nvPr/>
          </p:nvPicPr>
          <p:blipFill>
            <a:blip r:embed="rId5"/>
            <a:stretch>
              <a:fillRect/>
            </a:stretch>
          </p:blipFill>
          <p:spPr>
            <a:xfrm>
              <a:off x="7239000" y="58471"/>
              <a:ext cx="4517204" cy="3370529"/>
            </a:xfrm>
            <a:prstGeom prst="rect">
              <a:avLst/>
            </a:prstGeom>
          </p:spPr>
        </p:pic>
        <p:sp>
          <p:nvSpPr>
            <p:cNvPr id="6" name="TextBox 5">
              <a:extLst>
                <a:ext uri="{FF2B5EF4-FFF2-40B4-BE49-F238E27FC236}">
                  <a16:creationId xmlns:a16="http://schemas.microsoft.com/office/drawing/2014/main" id="{D4B366F2-04A3-4D89-B189-ED02FC1F2AB2}"/>
                </a:ext>
              </a:extLst>
            </p:cNvPr>
            <p:cNvSpPr txBox="1"/>
            <p:nvPr/>
          </p:nvSpPr>
          <p:spPr>
            <a:xfrm>
              <a:off x="8923769" y="392343"/>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79048384-07B4-41C9-AFC6-534F41659634}"/>
              </a:ext>
            </a:extLst>
          </p:cNvPr>
          <p:cNvGrpSpPr/>
          <p:nvPr/>
        </p:nvGrpSpPr>
        <p:grpSpPr>
          <a:xfrm>
            <a:off x="7589876" y="3453592"/>
            <a:ext cx="4517203" cy="3370529"/>
            <a:chOff x="7239001" y="3487471"/>
            <a:chExt cx="4517203" cy="3370529"/>
          </a:xfrm>
        </p:grpSpPr>
        <p:pic>
          <p:nvPicPr>
            <p:cNvPr id="5" name="Picture 4">
              <a:extLst>
                <a:ext uri="{FF2B5EF4-FFF2-40B4-BE49-F238E27FC236}">
                  <a16:creationId xmlns:a16="http://schemas.microsoft.com/office/drawing/2014/main" id="{71EEABDB-AC27-4016-BF18-959255F5240A}"/>
                </a:ext>
              </a:extLst>
            </p:cNvPr>
            <p:cNvPicPr>
              <a:picLocks noChangeAspect="1"/>
            </p:cNvPicPr>
            <p:nvPr/>
          </p:nvPicPr>
          <p:blipFill>
            <a:blip r:embed="rId6"/>
            <a:stretch>
              <a:fillRect/>
            </a:stretch>
          </p:blipFill>
          <p:spPr>
            <a:xfrm>
              <a:off x="7239001" y="3487471"/>
              <a:ext cx="4517203" cy="3370529"/>
            </a:xfrm>
            <a:prstGeom prst="rect">
              <a:avLst/>
            </a:prstGeom>
          </p:spPr>
        </p:pic>
        <p:sp>
          <p:nvSpPr>
            <p:cNvPr id="7" name="TextBox 6">
              <a:extLst>
                <a:ext uri="{FF2B5EF4-FFF2-40B4-BE49-F238E27FC236}">
                  <a16:creationId xmlns:a16="http://schemas.microsoft.com/office/drawing/2014/main" id="{02F17CAA-1119-4CC9-91E7-1361088B4128}"/>
                </a:ext>
              </a:extLst>
            </p:cNvPr>
            <p:cNvSpPr txBox="1"/>
            <p:nvPr/>
          </p:nvSpPr>
          <p:spPr>
            <a:xfrm>
              <a:off x="8911307" y="3855095"/>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82641642-5521-43D5-A2B4-E32370BE4C9E}"/>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4E24D128-0FD7-459E-889C-503926FB3B7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A304F5-15C2-47F9-930F-F583733DDC0C}"/>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134</a:t>
            </a:r>
          </a:p>
        </p:txBody>
      </p:sp>
      <p:pic>
        <p:nvPicPr>
          <p:cNvPr id="14" name="Picture 13">
            <a:hlinkClick r:id="rId9"/>
            <a:extLst>
              <a:ext uri="{FF2B5EF4-FFF2-40B4-BE49-F238E27FC236}">
                <a16:creationId xmlns:a16="http://schemas.microsoft.com/office/drawing/2014/main" id="{949CB319-62E8-4871-8DD7-CF2FC3331921}"/>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90783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FC26-0745-4D98-85E4-6968E665E1F4}"/>
              </a:ext>
            </a:extLst>
          </p:cNvPr>
          <p:cNvSpPr>
            <a:spLocks noGrp="1"/>
          </p:cNvSpPr>
          <p:nvPr>
            <p:ph type="title"/>
          </p:nvPr>
        </p:nvSpPr>
        <p:spPr>
          <a:xfrm>
            <a:off x="747126" y="290558"/>
            <a:ext cx="11187249" cy="870857"/>
          </a:xfrm>
        </p:spPr>
        <p:txBody>
          <a:bodyPr/>
          <a:lstStyle/>
          <a:p>
            <a:r>
              <a:rPr lang="en-US" sz="3200" dirty="0"/>
              <a:t>Feel Prepared for a Natural Disaster, such as an Earthquake (cont.)</a:t>
            </a:r>
          </a:p>
        </p:txBody>
      </p:sp>
      <p:sp>
        <p:nvSpPr>
          <p:cNvPr id="3" name="Content Placeholder 2">
            <a:extLst>
              <a:ext uri="{FF2B5EF4-FFF2-40B4-BE49-F238E27FC236}">
                <a16:creationId xmlns:a16="http://schemas.microsoft.com/office/drawing/2014/main" id="{60657B69-0DE9-44C9-969E-4E75FF3745B3}"/>
              </a:ext>
            </a:extLst>
          </p:cNvPr>
          <p:cNvSpPr>
            <a:spLocks noGrp="1"/>
          </p:cNvSpPr>
          <p:nvPr>
            <p:ph idx="1"/>
          </p:nvPr>
        </p:nvSpPr>
        <p:spPr>
          <a:xfrm>
            <a:off x="1544517" y="1236017"/>
            <a:ext cx="9102965" cy="1296551"/>
          </a:xfrm>
        </p:spPr>
        <p:txBody>
          <a:bodyPr>
            <a:normAutofit/>
          </a:bodyPr>
          <a:lstStyle/>
          <a:p>
            <a:r>
              <a:rPr lang="en-US" sz="1800" dirty="0"/>
              <a:t>Feelings of personal preparedness increased with age among both BIPOC and White non-Hispanic respondents.</a:t>
            </a:r>
          </a:p>
          <a:p>
            <a:r>
              <a:rPr lang="en-US" sz="1800" dirty="0"/>
              <a:t>White non-Hispanics in the 60+ age group were those most likely to at least somewhat agree that they felt prepared. </a:t>
            </a:r>
          </a:p>
          <a:p>
            <a:endParaRPr lang="en-US" sz="1800" dirty="0"/>
          </a:p>
        </p:txBody>
      </p:sp>
      <p:grpSp>
        <p:nvGrpSpPr>
          <p:cNvPr id="4" name="Group 3">
            <a:extLst>
              <a:ext uri="{FF2B5EF4-FFF2-40B4-BE49-F238E27FC236}">
                <a16:creationId xmlns:a16="http://schemas.microsoft.com/office/drawing/2014/main" id="{BB066653-02E3-4373-8657-374F91EB2830}"/>
              </a:ext>
            </a:extLst>
          </p:cNvPr>
          <p:cNvGrpSpPr/>
          <p:nvPr/>
        </p:nvGrpSpPr>
        <p:grpSpPr>
          <a:xfrm>
            <a:off x="895733" y="2532568"/>
            <a:ext cx="5104125" cy="3805581"/>
            <a:chOff x="246580" y="0"/>
            <a:chExt cx="4715945" cy="3512067"/>
          </a:xfrm>
        </p:grpSpPr>
        <p:pic>
          <p:nvPicPr>
            <p:cNvPr id="5" name="Picture 4">
              <a:extLst>
                <a:ext uri="{FF2B5EF4-FFF2-40B4-BE49-F238E27FC236}">
                  <a16:creationId xmlns:a16="http://schemas.microsoft.com/office/drawing/2014/main" id="{504AA179-7650-4573-BAA5-4DBB95ACD816}"/>
                </a:ext>
              </a:extLst>
            </p:cNvPr>
            <p:cNvPicPr>
              <a:picLocks noChangeAspect="1"/>
            </p:cNvPicPr>
            <p:nvPr/>
          </p:nvPicPr>
          <p:blipFill>
            <a:blip r:embed="rId4"/>
            <a:stretch>
              <a:fillRect/>
            </a:stretch>
          </p:blipFill>
          <p:spPr>
            <a:xfrm>
              <a:off x="246580" y="0"/>
              <a:ext cx="4715945" cy="3512067"/>
            </a:xfrm>
            <a:prstGeom prst="rect">
              <a:avLst/>
            </a:prstGeom>
          </p:spPr>
        </p:pic>
        <p:sp>
          <p:nvSpPr>
            <p:cNvPr id="6" name="TextBox 5">
              <a:extLst>
                <a:ext uri="{FF2B5EF4-FFF2-40B4-BE49-F238E27FC236}">
                  <a16:creationId xmlns:a16="http://schemas.microsoft.com/office/drawing/2014/main" id="{8AA8AC7C-5BA4-469E-8C00-DB524CB705C4}"/>
                </a:ext>
              </a:extLst>
            </p:cNvPr>
            <p:cNvSpPr txBox="1"/>
            <p:nvPr/>
          </p:nvSpPr>
          <p:spPr>
            <a:xfrm>
              <a:off x="2266950" y="435428"/>
              <a:ext cx="570990" cy="276999"/>
            </a:xfrm>
            <a:prstGeom prst="rect">
              <a:avLst/>
            </a:prstGeom>
            <a:noFill/>
          </p:spPr>
          <p:txBody>
            <a:bodyPr wrap="none" rtlCol="0">
              <a:spAutoFit/>
            </a:bodyPr>
            <a:lstStyle/>
            <a:p>
              <a:r>
                <a:rPr lang="en-US" sz="1200" dirty="0"/>
                <a:t>BIPOC</a:t>
              </a:r>
            </a:p>
          </p:txBody>
        </p:sp>
      </p:grpSp>
      <p:grpSp>
        <p:nvGrpSpPr>
          <p:cNvPr id="7" name="Group 6">
            <a:extLst>
              <a:ext uri="{FF2B5EF4-FFF2-40B4-BE49-F238E27FC236}">
                <a16:creationId xmlns:a16="http://schemas.microsoft.com/office/drawing/2014/main" id="{30448708-A5EE-49ED-BFD1-93BFA0C1A3B0}"/>
              </a:ext>
            </a:extLst>
          </p:cNvPr>
          <p:cNvGrpSpPr/>
          <p:nvPr/>
        </p:nvGrpSpPr>
        <p:grpSpPr>
          <a:xfrm>
            <a:off x="6192144" y="2532567"/>
            <a:ext cx="5104125" cy="3805581"/>
            <a:chOff x="5072996" y="0"/>
            <a:chExt cx="4852054" cy="3613430"/>
          </a:xfrm>
        </p:grpSpPr>
        <p:pic>
          <p:nvPicPr>
            <p:cNvPr id="8" name="Picture 7">
              <a:extLst>
                <a:ext uri="{FF2B5EF4-FFF2-40B4-BE49-F238E27FC236}">
                  <a16:creationId xmlns:a16="http://schemas.microsoft.com/office/drawing/2014/main" id="{3FABAA31-2942-4A3F-9BBB-9F00116B0A73}"/>
                </a:ext>
              </a:extLst>
            </p:cNvPr>
            <p:cNvPicPr>
              <a:picLocks noChangeAspect="1"/>
            </p:cNvPicPr>
            <p:nvPr/>
          </p:nvPicPr>
          <p:blipFill>
            <a:blip r:embed="rId5"/>
            <a:stretch>
              <a:fillRect/>
            </a:stretch>
          </p:blipFill>
          <p:spPr>
            <a:xfrm>
              <a:off x="5072996" y="0"/>
              <a:ext cx="4852054" cy="3613430"/>
            </a:xfrm>
            <a:prstGeom prst="rect">
              <a:avLst/>
            </a:prstGeom>
          </p:spPr>
        </p:pic>
        <p:sp>
          <p:nvSpPr>
            <p:cNvPr id="9" name="TextBox 8">
              <a:extLst>
                <a:ext uri="{FF2B5EF4-FFF2-40B4-BE49-F238E27FC236}">
                  <a16:creationId xmlns:a16="http://schemas.microsoft.com/office/drawing/2014/main" id="{D838FBEC-4474-40ED-B02C-C6FB3A3D6605}"/>
                </a:ext>
              </a:extLst>
            </p:cNvPr>
            <p:cNvSpPr txBox="1"/>
            <p:nvPr/>
          </p:nvSpPr>
          <p:spPr>
            <a:xfrm>
              <a:off x="7114887" y="435428"/>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226A39BB-4E36-4112-82EB-5F3E5D43105E}"/>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0E09BF57-2224-40DF-961C-B68055FCE22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D9D6A2-FA00-463C-9258-379B90491DBB}"/>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135</a:t>
            </a:r>
          </a:p>
        </p:txBody>
      </p:sp>
      <p:pic>
        <p:nvPicPr>
          <p:cNvPr id="13" name="Picture 12">
            <a:hlinkClick r:id="rId8"/>
            <a:extLst>
              <a:ext uri="{FF2B5EF4-FFF2-40B4-BE49-F238E27FC236}">
                <a16:creationId xmlns:a16="http://schemas.microsoft.com/office/drawing/2014/main" id="{5410E5EB-9BED-4C2B-B349-1497E9DC7094}"/>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919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066B5C-AC16-4205-A713-718CC16BA76B}"/>
              </a:ext>
            </a:extLst>
          </p:cNvPr>
          <p:cNvSpPr>
            <a:spLocks noGrp="1"/>
          </p:cNvSpPr>
          <p:nvPr>
            <p:ph idx="1"/>
          </p:nvPr>
        </p:nvSpPr>
        <p:spPr>
          <a:xfrm>
            <a:off x="1488141" y="1381994"/>
            <a:ext cx="9448799" cy="2604799"/>
          </a:xfrm>
        </p:spPr>
        <p:txBody>
          <a:bodyPr>
            <a:normAutofit/>
          </a:bodyPr>
          <a:lstStyle/>
          <a:p>
            <a:r>
              <a:rPr lang="en-US" sz="1800" dirty="0"/>
              <a:t>Feelings of personal preparedness for a natural disaster generally increased with age for male, female, and other respondents alike.</a:t>
            </a:r>
          </a:p>
          <a:p>
            <a:r>
              <a:rPr lang="en-US" sz="1800" dirty="0"/>
              <a:t>Non-binary, non-conforming respondents were less likely to feel prepared than were male or female respondents, except for those age 60+, who were evenly split between somewhat agreeing they felt prepared and strongly disagreeing that they felt prepared for a natural disaster.  </a:t>
            </a:r>
          </a:p>
          <a:p>
            <a:endParaRPr lang="en-US" sz="1800" dirty="0"/>
          </a:p>
        </p:txBody>
      </p:sp>
      <p:grpSp>
        <p:nvGrpSpPr>
          <p:cNvPr id="17" name="Group 16">
            <a:extLst>
              <a:ext uri="{FF2B5EF4-FFF2-40B4-BE49-F238E27FC236}">
                <a16:creationId xmlns:a16="http://schemas.microsoft.com/office/drawing/2014/main" id="{BB9C0D2E-AF3D-4DE3-AAFA-48AA45DFD5A3}"/>
              </a:ext>
            </a:extLst>
          </p:cNvPr>
          <p:cNvGrpSpPr/>
          <p:nvPr/>
        </p:nvGrpSpPr>
        <p:grpSpPr>
          <a:xfrm>
            <a:off x="129309" y="3289351"/>
            <a:ext cx="3877915" cy="2838882"/>
            <a:chOff x="129309" y="3971636"/>
            <a:chExt cx="3614737" cy="2691973"/>
          </a:xfrm>
        </p:grpSpPr>
        <p:pic>
          <p:nvPicPr>
            <p:cNvPr id="8" name="Picture 7">
              <a:extLst>
                <a:ext uri="{FF2B5EF4-FFF2-40B4-BE49-F238E27FC236}">
                  <a16:creationId xmlns:a16="http://schemas.microsoft.com/office/drawing/2014/main" id="{1C19F507-BF49-4CC9-A469-3B5A440D0AEA}"/>
                </a:ext>
              </a:extLst>
            </p:cNvPr>
            <p:cNvPicPr>
              <a:picLocks noChangeAspect="1"/>
            </p:cNvPicPr>
            <p:nvPr/>
          </p:nvPicPr>
          <p:blipFill>
            <a:blip r:embed="rId4"/>
            <a:stretch>
              <a:fillRect/>
            </a:stretch>
          </p:blipFill>
          <p:spPr>
            <a:xfrm>
              <a:off x="129309" y="3971636"/>
              <a:ext cx="3614737" cy="2691973"/>
            </a:xfrm>
            <a:prstGeom prst="rect">
              <a:avLst/>
            </a:prstGeom>
          </p:spPr>
        </p:pic>
        <p:pic>
          <p:nvPicPr>
            <p:cNvPr id="13" name="Picture 12">
              <a:extLst>
                <a:ext uri="{FF2B5EF4-FFF2-40B4-BE49-F238E27FC236}">
                  <a16:creationId xmlns:a16="http://schemas.microsoft.com/office/drawing/2014/main" id="{C3E58D6E-4947-4C2C-A509-3DB620288FCA}"/>
                </a:ext>
              </a:extLst>
            </p:cNvPr>
            <p:cNvPicPr>
              <a:picLocks noChangeAspect="1"/>
            </p:cNvPicPr>
            <p:nvPr/>
          </p:nvPicPr>
          <p:blipFill>
            <a:blip r:embed="rId5"/>
            <a:stretch>
              <a:fillRect/>
            </a:stretch>
          </p:blipFill>
          <p:spPr>
            <a:xfrm>
              <a:off x="1609783" y="4206499"/>
              <a:ext cx="506012" cy="329213"/>
            </a:xfrm>
            <a:prstGeom prst="rect">
              <a:avLst/>
            </a:prstGeom>
          </p:spPr>
        </p:pic>
      </p:grpSp>
      <p:grpSp>
        <p:nvGrpSpPr>
          <p:cNvPr id="18" name="Group 17">
            <a:extLst>
              <a:ext uri="{FF2B5EF4-FFF2-40B4-BE49-F238E27FC236}">
                <a16:creationId xmlns:a16="http://schemas.microsoft.com/office/drawing/2014/main" id="{4CEA71FC-89BB-4D78-B03F-63BCF81EF071}"/>
              </a:ext>
            </a:extLst>
          </p:cNvPr>
          <p:cNvGrpSpPr/>
          <p:nvPr/>
        </p:nvGrpSpPr>
        <p:grpSpPr>
          <a:xfrm>
            <a:off x="4152382" y="3297815"/>
            <a:ext cx="3812003" cy="2838882"/>
            <a:chOff x="3884286" y="3971636"/>
            <a:chExt cx="3614737" cy="2691973"/>
          </a:xfrm>
        </p:grpSpPr>
        <p:pic>
          <p:nvPicPr>
            <p:cNvPr id="9" name="Picture 8">
              <a:extLst>
                <a:ext uri="{FF2B5EF4-FFF2-40B4-BE49-F238E27FC236}">
                  <a16:creationId xmlns:a16="http://schemas.microsoft.com/office/drawing/2014/main" id="{C64AE0F9-DE1B-4732-BBEC-6E039B30F977}"/>
                </a:ext>
              </a:extLst>
            </p:cNvPr>
            <p:cNvPicPr>
              <a:picLocks noChangeAspect="1"/>
            </p:cNvPicPr>
            <p:nvPr/>
          </p:nvPicPr>
          <p:blipFill>
            <a:blip r:embed="rId6"/>
            <a:stretch>
              <a:fillRect/>
            </a:stretch>
          </p:blipFill>
          <p:spPr>
            <a:xfrm>
              <a:off x="3884286" y="3971636"/>
              <a:ext cx="3614737" cy="2691973"/>
            </a:xfrm>
            <a:prstGeom prst="rect">
              <a:avLst/>
            </a:prstGeom>
          </p:spPr>
        </p:pic>
        <p:sp>
          <p:nvSpPr>
            <p:cNvPr id="14" name="TextBox 13">
              <a:extLst>
                <a:ext uri="{FF2B5EF4-FFF2-40B4-BE49-F238E27FC236}">
                  <a16:creationId xmlns:a16="http://schemas.microsoft.com/office/drawing/2014/main" id="{3E8016A0-8A76-48E1-8596-75D1732F02E5}"/>
                </a:ext>
              </a:extLst>
            </p:cNvPr>
            <p:cNvSpPr txBox="1"/>
            <p:nvPr/>
          </p:nvSpPr>
          <p:spPr>
            <a:xfrm>
              <a:off x="5307363" y="4232605"/>
              <a:ext cx="639278" cy="276999"/>
            </a:xfrm>
            <a:prstGeom prst="rect">
              <a:avLst/>
            </a:prstGeom>
            <a:noFill/>
          </p:spPr>
          <p:txBody>
            <a:bodyPr wrap="none" rtlCol="0">
              <a:spAutoFit/>
            </a:bodyPr>
            <a:lstStyle/>
            <a:p>
              <a:r>
                <a:rPr lang="en-US" sz="1200" dirty="0"/>
                <a:t>Female</a:t>
              </a:r>
            </a:p>
          </p:txBody>
        </p:sp>
      </p:grpSp>
      <p:grpSp>
        <p:nvGrpSpPr>
          <p:cNvPr id="21" name="Group 20">
            <a:extLst>
              <a:ext uri="{FF2B5EF4-FFF2-40B4-BE49-F238E27FC236}">
                <a16:creationId xmlns:a16="http://schemas.microsoft.com/office/drawing/2014/main" id="{2087FA18-DD60-48A2-AFF2-9656E1BBCA8B}"/>
              </a:ext>
            </a:extLst>
          </p:cNvPr>
          <p:cNvGrpSpPr/>
          <p:nvPr/>
        </p:nvGrpSpPr>
        <p:grpSpPr>
          <a:xfrm>
            <a:off x="8109543" y="3289351"/>
            <a:ext cx="3953148" cy="2838882"/>
            <a:chOff x="8379997" y="3849188"/>
            <a:chExt cx="3812004" cy="2838882"/>
          </a:xfrm>
        </p:grpSpPr>
        <p:pic>
          <p:nvPicPr>
            <p:cNvPr id="2" name="Picture 1">
              <a:extLst>
                <a:ext uri="{FF2B5EF4-FFF2-40B4-BE49-F238E27FC236}">
                  <a16:creationId xmlns:a16="http://schemas.microsoft.com/office/drawing/2014/main" id="{0FCD6F04-A5A8-4684-B94C-B4C242790C58}"/>
                </a:ext>
              </a:extLst>
            </p:cNvPr>
            <p:cNvPicPr>
              <a:picLocks noChangeAspect="1"/>
            </p:cNvPicPr>
            <p:nvPr/>
          </p:nvPicPr>
          <p:blipFill>
            <a:blip r:embed="rId7"/>
            <a:stretch>
              <a:fillRect/>
            </a:stretch>
          </p:blipFill>
          <p:spPr>
            <a:xfrm>
              <a:off x="8379997" y="3849188"/>
              <a:ext cx="3812004" cy="2838882"/>
            </a:xfrm>
            <a:prstGeom prst="rect">
              <a:avLst/>
            </a:prstGeom>
          </p:spPr>
        </p:pic>
        <p:sp>
          <p:nvSpPr>
            <p:cNvPr id="20" name="TextBox 19">
              <a:extLst>
                <a:ext uri="{FF2B5EF4-FFF2-40B4-BE49-F238E27FC236}">
                  <a16:creationId xmlns:a16="http://schemas.microsoft.com/office/drawing/2014/main" id="{AF62C4E2-8DC8-40A1-86F5-27FEE201B112}"/>
                </a:ext>
              </a:extLst>
            </p:cNvPr>
            <p:cNvSpPr txBox="1"/>
            <p:nvPr/>
          </p:nvSpPr>
          <p:spPr>
            <a:xfrm>
              <a:off x="9948970" y="4143411"/>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662945EB-761B-4A9C-B6D5-52FF625F0BE9}"/>
              </a:ext>
            </a:extLst>
          </p:cNvPr>
          <p:cNvSpPr>
            <a:spLocks noGrp="1"/>
          </p:cNvSpPr>
          <p:nvPr>
            <p:ph type="title"/>
          </p:nvPr>
        </p:nvSpPr>
        <p:spPr>
          <a:xfrm>
            <a:off x="747126" y="290558"/>
            <a:ext cx="11187249" cy="870857"/>
          </a:xfrm>
        </p:spPr>
        <p:txBody>
          <a:bodyPr/>
          <a:lstStyle/>
          <a:p>
            <a:r>
              <a:rPr lang="en-US" sz="3200" dirty="0"/>
              <a:t>Feel Prepared for a Natural Disaster, such as an Earthquake (cont.)</a:t>
            </a:r>
          </a:p>
        </p:txBody>
      </p:sp>
      <p:sp>
        <p:nvSpPr>
          <p:cNvPr id="16" name="Action Button: Go Back or Previous 15">
            <a:hlinkClick r:id="rId8" action="ppaction://hlinksldjump" tooltip="Back to beginning of section"/>
            <a:extLst>
              <a:ext uri="{FF2B5EF4-FFF2-40B4-BE49-F238E27FC236}">
                <a16:creationId xmlns:a16="http://schemas.microsoft.com/office/drawing/2014/main" id="{0845B497-CB05-4E25-A89F-4E5BA3A4A4C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rId9" action="ppaction://hlinksldjump" tooltip="Skip to next section"/>
            <a:extLst>
              <a:ext uri="{FF2B5EF4-FFF2-40B4-BE49-F238E27FC236}">
                <a16:creationId xmlns:a16="http://schemas.microsoft.com/office/drawing/2014/main" id="{455C56FD-F2C1-47B5-B43D-BBB371D93D2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5DE072-F3C5-43F0-98E5-BB0A53322D10}"/>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136</a:t>
            </a:r>
          </a:p>
        </p:txBody>
      </p:sp>
      <p:pic>
        <p:nvPicPr>
          <p:cNvPr id="23" name="Picture 22">
            <a:hlinkClick r:id="rId10"/>
            <a:extLst>
              <a:ext uri="{FF2B5EF4-FFF2-40B4-BE49-F238E27FC236}">
                <a16:creationId xmlns:a16="http://schemas.microsoft.com/office/drawing/2014/main" id="{D3FCE272-B67C-49FB-A66D-20A7D7522BB9}"/>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78949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96D09-971E-443A-8F54-269F5E38A518}"/>
              </a:ext>
            </a:extLst>
          </p:cNvPr>
          <p:cNvSpPr>
            <a:spLocks noGrp="1"/>
          </p:cNvSpPr>
          <p:nvPr>
            <p:ph idx="1"/>
          </p:nvPr>
        </p:nvSpPr>
        <p:spPr>
          <a:xfrm>
            <a:off x="1667435" y="1386783"/>
            <a:ext cx="8857130" cy="870858"/>
          </a:xfrm>
        </p:spPr>
        <p:txBody>
          <a:bodyPr>
            <a:normAutofit/>
          </a:bodyPr>
          <a:lstStyle/>
          <a:p>
            <a:r>
              <a:rPr lang="en-US" sz="1800" dirty="0"/>
              <a:t>Feelings of preparedness increased with age among both renters and owners, but owners in all age groups felt more prepared than did renters.</a:t>
            </a:r>
          </a:p>
          <a:p>
            <a:endParaRPr lang="en-US" sz="1800" dirty="0"/>
          </a:p>
        </p:txBody>
      </p:sp>
      <p:grpSp>
        <p:nvGrpSpPr>
          <p:cNvPr id="5" name="Group 4">
            <a:extLst>
              <a:ext uri="{FF2B5EF4-FFF2-40B4-BE49-F238E27FC236}">
                <a16:creationId xmlns:a16="http://schemas.microsoft.com/office/drawing/2014/main" id="{C9D0F8B4-EB23-4B1B-8943-C956E6F3A937}"/>
              </a:ext>
            </a:extLst>
          </p:cNvPr>
          <p:cNvGrpSpPr/>
          <p:nvPr/>
        </p:nvGrpSpPr>
        <p:grpSpPr>
          <a:xfrm>
            <a:off x="6340750" y="2435290"/>
            <a:ext cx="5025074" cy="3818708"/>
            <a:chOff x="5582083" y="1849593"/>
            <a:chExt cx="4962525" cy="3695700"/>
          </a:xfrm>
        </p:grpSpPr>
        <p:pic>
          <p:nvPicPr>
            <p:cNvPr id="6" name="Picture 5">
              <a:extLst>
                <a:ext uri="{FF2B5EF4-FFF2-40B4-BE49-F238E27FC236}">
                  <a16:creationId xmlns:a16="http://schemas.microsoft.com/office/drawing/2014/main" id="{CFAB047D-275C-4116-BB48-87623B3F2566}"/>
                </a:ext>
              </a:extLst>
            </p:cNvPr>
            <p:cNvPicPr>
              <a:picLocks noChangeAspect="1"/>
            </p:cNvPicPr>
            <p:nvPr/>
          </p:nvPicPr>
          <p:blipFill>
            <a:blip r:embed="rId4"/>
            <a:stretch>
              <a:fillRect/>
            </a:stretch>
          </p:blipFill>
          <p:spPr>
            <a:xfrm>
              <a:off x="5582083" y="1849593"/>
              <a:ext cx="4962525" cy="3695700"/>
            </a:xfrm>
            <a:prstGeom prst="rect">
              <a:avLst/>
            </a:prstGeom>
          </p:spPr>
        </p:pic>
        <p:sp>
          <p:nvSpPr>
            <p:cNvPr id="7" name="TextBox 6">
              <a:extLst>
                <a:ext uri="{FF2B5EF4-FFF2-40B4-BE49-F238E27FC236}">
                  <a16:creationId xmlns:a16="http://schemas.microsoft.com/office/drawing/2014/main" id="{6B489696-F96B-4AB2-9BD2-403F8236222B}"/>
                </a:ext>
              </a:extLst>
            </p:cNvPr>
            <p:cNvSpPr txBox="1"/>
            <p:nvPr/>
          </p:nvSpPr>
          <p:spPr>
            <a:xfrm>
              <a:off x="7724299" y="2295145"/>
              <a:ext cx="478016" cy="276999"/>
            </a:xfrm>
            <a:prstGeom prst="rect">
              <a:avLst/>
            </a:prstGeom>
            <a:noFill/>
          </p:spPr>
          <p:txBody>
            <a:bodyPr wrap="none" rtlCol="0">
              <a:spAutoFit/>
            </a:bodyPr>
            <a:lstStyle/>
            <a:p>
              <a:r>
                <a:rPr lang="en-US" sz="1200" dirty="0"/>
                <a:t>Own</a:t>
              </a:r>
            </a:p>
          </p:txBody>
        </p:sp>
      </p:grpSp>
      <p:grpSp>
        <p:nvGrpSpPr>
          <p:cNvPr id="9" name="Group 8">
            <a:extLst>
              <a:ext uri="{FF2B5EF4-FFF2-40B4-BE49-F238E27FC236}">
                <a16:creationId xmlns:a16="http://schemas.microsoft.com/office/drawing/2014/main" id="{46F3F0B0-FE42-4BE5-86F5-A22DD46DB6F2}"/>
              </a:ext>
            </a:extLst>
          </p:cNvPr>
          <p:cNvGrpSpPr/>
          <p:nvPr/>
        </p:nvGrpSpPr>
        <p:grpSpPr>
          <a:xfrm>
            <a:off x="826176" y="2435290"/>
            <a:ext cx="5025076" cy="3818708"/>
            <a:chOff x="6536315" y="114279"/>
            <a:chExt cx="4302125" cy="3203885"/>
          </a:xfrm>
        </p:grpSpPr>
        <p:pic>
          <p:nvPicPr>
            <p:cNvPr id="4" name="Content Placeholder 3">
              <a:extLst>
                <a:ext uri="{FF2B5EF4-FFF2-40B4-BE49-F238E27FC236}">
                  <a16:creationId xmlns:a16="http://schemas.microsoft.com/office/drawing/2014/main" id="{796E8DE4-2AD1-4054-8EBB-302FDCDE9A6B}"/>
                </a:ext>
              </a:extLst>
            </p:cNvPr>
            <p:cNvPicPr>
              <a:picLocks noChangeAspect="1"/>
            </p:cNvPicPr>
            <p:nvPr/>
          </p:nvPicPr>
          <p:blipFill>
            <a:blip r:embed="rId5"/>
            <a:stretch>
              <a:fillRect/>
            </a:stretch>
          </p:blipFill>
          <p:spPr>
            <a:xfrm>
              <a:off x="6536315" y="114279"/>
              <a:ext cx="4302125" cy="3203885"/>
            </a:xfrm>
            <a:prstGeom prst="rect">
              <a:avLst/>
            </a:prstGeom>
          </p:spPr>
        </p:pic>
        <p:sp>
          <p:nvSpPr>
            <p:cNvPr id="8" name="TextBox 7">
              <a:extLst>
                <a:ext uri="{FF2B5EF4-FFF2-40B4-BE49-F238E27FC236}">
                  <a16:creationId xmlns:a16="http://schemas.microsoft.com/office/drawing/2014/main" id="{FAFC1BC3-0368-463F-B739-82ADFD2B1571}"/>
                </a:ext>
              </a:extLst>
            </p:cNvPr>
            <p:cNvSpPr txBox="1"/>
            <p:nvPr/>
          </p:nvSpPr>
          <p:spPr>
            <a:xfrm>
              <a:off x="8354876" y="471057"/>
              <a:ext cx="472309" cy="276999"/>
            </a:xfrm>
            <a:prstGeom prst="rect">
              <a:avLst/>
            </a:prstGeom>
            <a:noFill/>
          </p:spPr>
          <p:txBody>
            <a:bodyPr wrap="none" rtlCol="0">
              <a:spAutoFit/>
            </a:bodyPr>
            <a:lstStyle/>
            <a:p>
              <a:r>
                <a:rPr lang="en-US" sz="1200" dirty="0"/>
                <a:t>Rent</a:t>
              </a:r>
            </a:p>
          </p:txBody>
        </p:sp>
      </p:grpSp>
      <p:sp>
        <p:nvSpPr>
          <p:cNvPr id="12" name="Title 1">
            <a:extLst>
              <a:ext uri="{FF2B5EF4-FFF2-40B4-BE49-F238E27FC236}">
                <a16:creationId xmlns:a16="http://schemas.microsoft.com/office/drawing/2014/main" id="{CF4C8F25-A49B-4F3B-A830-46E91A041312}"/>
              </a:ext>
            </a:extLst>
          </p:cNvPr>
          <p:cNvSpPr>
            <a:spLocks noGrp="1"/>
          </p:cNvSpPr>
          <p:nvPr>
            <p:ph type="title"/>
          </p:nvPr>
        </p:nvSpPr>
        <p:spPr>
          <a:xfrm>
            <a:off x="747126" y="290558"/>
            <a:ext cx="11187249" cy="870857"/>
          </a:xfrm>
        </p:spPr>
        <p:txBody>
          <a:bodyPr/>
          <a:lstStyle/>
          <a:p>
            <a:r>
              <a:rPr lang="en-US" sz="3200" dirty="0"/>
              <a:t>Feel Prepared for a Natural Disaster, such as an Earthquake (cont.)</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81885DB1-0166-4EF0-9110-5C172F3B4F5F}"/>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6EA7F17E-6F6E-4025-AE1D-C300B8163DB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73D47E-3975-49E4-BBC3-65B003D4DCFF}"/>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137</a:t>
            </a:r>
          </a:p>
        </p:txBody>
      </p:sp>
      <p:pic>
        <p:nvPicPr>
          <p:cNvPr id="14" name="Picture 13">
            <a:hlinkClick r:id="rId8"/>
            <a:extLst>
              <a:ext uri="{FF2B5EF4-FFF2-40B4-BE49-F238E27FC236}">
                <a16:creationId xmlns:a16="http://schemas.microsoft.com/office/drawing/2014/main" id="{51A1A01B-1021-4F9F-B59E-7E1B267CCD7B}"/>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3588276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04A1-2BEC-4544-B8A4-339586202644}"/>
              </a:ext>
            </a:extLst>
          </p:cNvPr>
          <p:cNvSpPr>
            <a:spLocks noGrp="1"/>
          </p:cNvSpPr>
          <p:nvPr>
            <p:ph type="title"/>
          </p:nvPr>
        </p:nvSpPr>
        <p:spPr>
          <a:xfrm>
            <a:off x="2125980" y="1576493"/>
            <a:ext cx="8846820" cy="1852507"/>
          </a:xfrm>
        </p:spPr>
        <p:txBody>
          <a:bodyPr/>
          <a:lstStyle/>
          <a:p>
            <a:pPr algn="ctr">
              <a:lnSpc>
                <a:spcPct val="150000"/>
              </a:lnSpc>
              <a:spcBef>
                <a:spcPts val="0"/>
              </a:spcBef>
            </a:pPr>
            <a:r>
              <a:rPr lang="en-US" sz="4800" dirty="0"/>
              <a:t>End of Livability in Portland by Age</a:t>
            </a:r>
          </a:p>
        </p:txBody>
      </p:sp>
      <p:sp>
        <p:nvSpPr>
          <p:cNvPr id="3" name="Subtitle 2">
            <a:extLst>
              <a:ext uri="{FF2B5EF4-FFF2-40B4-BE49-F238E27FC236}">
                <a16:creationId xmlns:a16="http://schemas.microsoft.com/office/drawing/2014/main" id="{79F19C8B-B1A5-46DB-BE11-282DF01EF47D}"/>
              </a:ext>
            </a:extLst>
          </p:cNvPr>
          <p:cNvSpPr>
            <a:spLocks noGrp="1"/>
          </p:cNvSpPr>
          <p:nvPr>
            <p:ph idx="1"/>
          </p:nvPr>
        </p:nvSpPr>
        <p:spPr>
          <a:xfrm>
            <a:off x="4205710" y="3429000"/>
            <a:ext cx="4252116" cy="748514"/>
          </a:xfrm>
        </p:spPr>
        <p:txBody>
          <a:bodyPr>
            <a:noAutofit/>
          </a:bodyPr>
          <a:lstStyle/>
          <a:p>
            <a:pPr marL="0" indent="0" algn="ctr">
              <a:buNone/>
            </a:pPr>
            <a:r>
              <a:rPr lang="en-US" sz="2400" dirty="0"/>
              <a:t>Findings from the City’s 2019 Survey of Residents</a:t>
            </a:r>
          </a:p>
        </p:txBody>
      </p:sp>
      <p:sp>
        <p:nvSpPr>
          <p:cNvPr id="7" name="Content Placeholder 3">
            <a:extLst>
              <a:ext uri="{FF2B5EF4-FFF2-40B4-BE49-F238E27FC236}">
                <a16:creationId xmlns:a16="http://schemas.microsoft.com/office/drawing/2014/main" id="{4B24ECCA-7002-4734-A629-75322D38D42E}"/>
              </a:ext>
            </a:extLst>
          </p:cNvPr>
          <p:cNvSpPr>
            <a:spLocks noGrp="1"/>
          </p:cNvSpPr>
          <p:nvPr>
            <p:ph idx="10"/>
          </p:nvPr>
        </p:nvSpPr>
        <p:spPr>
          <a:xfrm>
            <a:off x="114624" y="1151268"/>
            <a:ext cx="1318437" cy="2820249"/>
          </a:xfrm>
        </p:spPr>
        <p:txBody>
          <a:bodyPr/>
          <a:lstStyle/>
          <a:p>
            <a:r>
              <a:rPr lang="en-US" dirty="0"/>
              <a:t>Summary of Key Findings</a:t>
            </a:r>
          </a:p>
          <a:p>
            <a:r>
              <a:rPr lang="en-US" dirty="0">
                <a:hlinkClick r:id="rId4" action="ppaction://hlinksldjump"/>
              </a:rPr>
              <a:t>Portland as a Place</a:t>
            </a:r>
            <a:endParaRPr lang="en-US" dirty="0"/>
          </a:p>
          <a:p>
            <a:r>
              <a:rPr lang="en-US" dirty="0">
                <a:hlinkClick r:id="rId5" action="ppaction://hlinksldjump"/>
              </a:rPr>
              <a:t>Portland as Opportunity</a:t>
            </a:r>
            <a:endParaRPr lang="en-US" dirty="0"/>
          </a:p>
          <a:p>
            <a:r>
              <a:rPr lang="en-US" dirty="0">
                <a:hlinkClick r:id="rId6" action="ppaction://hlinksldjump"/>
              </a:rPr>
              <a:t>Safety Issues</a:t>
            </a:r>
            <a:endParaRPr lang="en-US" dirty="0"/>
          </a:p>
          <a:p>
            <a:r>
              <a:rPr lang="en-US" dirty="0">
                <a:hlinkClick r:id="rId7" action="ppaction://hlinksldjump"/>
              </a:rPr>
              <a:t>Services and Environment</a:t>
            </a:r>
            <a:endParaRPr lang="en-US" dirty="0"/>
          </a:p>
          <a:p>
            <a:r>
              <a:rPr lang="en-US" dirty="0">
                <a:hlinkClick r:id="rId8" action="ppaction://hlinksldjump"/>
              </a:rPr>
              <a:t>Disaster Preparation</a:t>
            </a:r>
            <a:endParaRPr lang="en-US" dirty="0"/>
          </a:p>
          <a:p>
            <a:endParaRPr lang="en-US" dirty="0"/>
          </a:p>
        </p:txBody>
      </p:sp>
      <p:pic>
        <p:nvPicPr>
          <p:cNvPr id="5" name="Picture 4">
            <a:extLst>
              <a:ext uri="{FF2B5EF4-FFF2-40B4-BE49-F238E27FC236}">
                <a16:creationId xmlns:a16="http://schemas.microsoft.com/office/drawing/2014/main" id="{B1307ECB-8E91-47C5-AFED-4FD49DB22F27}"/>
              </a:ext>
            </a:extLst>
          </p:cNvPr>
          <p:cNvPicPr>
            <a:picLocks noChangeAspect="1"/>
          </p:cNvPicPr>
          <p:nvPr/>
        </p:nvPicPr>
        <p:blipFill>
          <a:blip r:embed="rId9"/>
          <a:stretch>
            <a:fillRect/>
          </a:stretch>
        </p:blipFill>
        <p:spPr>
          <a:xfrm>
            <a:off x="8982045" y="6000553"/>
            <a:ext cx="3009671" cy="713869"/>
          </a:xfrm>
          <a:prstGeom prst="rect">
            <a:avLst/>
          </a:prstGeom>
        </p:spPr>
      </p:pic>
      <p:sp>
        <p:nvSpPr>
          <p:cNvPr id="6" name="TextBox 5">
            <a:extLst>
              <a:ext uri="{FF2B5EF4-FFF2-40B4-BE49-F238E27FC236}">
                <a16:creationId xmlns:a16="http://schemas.microsoft.com/office/drawing/2014/main" id="{3D36FFDB-CAE8-4A0F-8933-880FBD1112AD}"/>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138</a:t>
            </a:r>
          </a:p>
        </p:txBody>
      </p:sp>
      <p:pic>
        <p:nvPicPr>
          <p:cNvPr id="8" name="Picture 7">
            <a:hlinkClick r:id="rId10"/>
            <a:extLst>
              <a:ext uri="{FF2B5EF4-FFF2-40B4-BE49-F238E27FC236}">
                <a16:creationId xmlns:a16="http://schemas.microsoft.com/office/drawing/2014/main" id="{463F34AB-F82B-4BB4-A67B-7FBAEC09AFC7}"/>
              </a:ext>
            </a:extLst>
          </p:cNvPr>
          <p:cNvPicPr>
            <a:picLocks noChangeAspect="1"/>
          </p:cNvPicPr>
          <p:nvPr/>
        </p:nvPicPr>
        <p:blipFill>
          <a:blip r:embed="rId11"/>
          <a:stretch>
            <a:fillRect/>
          </a:stretch>
        </p:blipFill>
        <p:spPr>
          <a:xfrm>
            <a:off x="114624" y="6306559"/>
            <a:ext cx="523569" cy="407863"/>
          </a:xfrm>
          <a:prstGeom prst="rect">
            <a:avLst/>
          </a:prstGeom>
        </p:spPr>
      </p:pic>
      <p:sp>
        <p:nvSpPr>
          <p:cNvPr id="9" name="TextBox 8">
            <a:extLst>
              <a:ext uri="{FF2B5EF4-FFF2-40B4-BE49-F238E27FC236}">
                <a16:creationId xmlns:a16="http://schemas.microsoft.com/office/drawing/2014/main" id="{C947A54C-E77C-4359-95CB-000B9FF86074}"/>
              </a:ext>
            </a:extLst>
          </p:cNvPr>
          <p:cNvSpPr txBox="1"/>
          <p:nvPr/>
        </p:nvSpPr>
        <p:spPr>
          <a:xfrm>
            <a:off x="3455258" y="5907407"/>
            <a:ext cx="2389487" cy="523220"/>
          </a:xfrm>
          <a:prstGeom prst="rect">
            <a:avLst/>
          </a:prstGeom>
          <a:noFill/>
        </p:spPr>
        <p:txBody>
          <a:bodyPr wrap="square">
            <a:spAutoFit/>
          </a:bodyPr>
          <a:lstStyle/>
          <a:p>
            <a:r>
              <a:rPr lang="en-US" sz="1400" u="sng" dirty="0">
                <a:solidFill>
                  <a:srgbClr val="714B25"/>
                </a:solidFill>
              </a:rPr>
              <a:t>PowerPoint file:                  </a:t>
            </a:r>
            <a:r>
              <a:rPr lang="en-US" sz="1400" u="sng" dirty="0">
                <a:solidFill>
                  <a:schemeClr val="accent4">
                    <a:lumMod val="20000"/>
                    <a:lumOff val="80000"/>
                  </a:schemeClr>
                </a:solidFill>
              </a:rPr>
              <a:t>.</a:t>
            </a:r>
          </a:p>
          <a:p>
            <a:r>
              <a:rPr lang="en-US" sz="1400" dirty="0">
                <a:solidFill>
                  <a:srgbClr val="714B25"/>
                </a:solidFill>
              </a:rPr>
              <a:t>Liv Charts_6.25.21_L.pptx</a:t>
            </a:r>
          </a:p>
        </p:txBody>
      </p:sp>
    </p:spTree>
    <p:custDataLst>
      <p:tags r:id="rId1"/>
    </p:custDataLst>
    <p:extLst>
      <p:ext uri="{BB962C8B-B14F-4D97-AF65-F5344CB8AC3E}">
        <p14:creationId xmlns:p14="http://schemas.microsoft.com/office/powerpoint/2010/main" val="91305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90D-3C11-4E35-A266-55C3F3AAF3FD}"/>
              </a:ext>
            </a:extLst>
          </p:cNvPr>
          <p:cNvSpPr>
            <a:spLocks noGrp="1"/>
          </p:cNvSpPr>
          <p:nvPr>
            <p:ph type="title"/>
          </p:nvPr>
        </p:nvSpPr>
        <p:spPr>
          <a:xfrm>
            <a:off x="338390" y="276906"/>
            <a:ext cx="6636151" cy="870857"/>
          </a:xfrm>
        </p:spPr>
        <p:txBody>
          <a:bodyPr/>
          <a:lstStyle/>
          <a:p>
            <a:r>
              <a:rPr lang="en-US" sz="3200" dirty="0"/>
              <a:t>Feelings about Portland’s Future (cont.)</a:t>
            </a:r>
          </a:p>
        </p:txBody>
      </p:sp>
      <p:grpSp>
        <p:nvGrpSpPr>
          <p:cNvPr id="4" name="Group 3">
            <a:extLst>
              <a:ext uri="{FF2B5EF4-FFF2-40B4-BE49-F238E27FC236}">
                <a16:creationId xmlns:a16="http://schemas.microsoft.com/office/drawing/2014/main" id="{564DF4C4-E3AD-4F10-A074-240644C6F46D}"/>
              </a:ext>
            </a:extLst>
          </p:cNvPr>
          <p:cNvGrpSpPr/>
          <p:nvPr/>
        </p:nvGrpSpPr>
        <p:grpSpPr>
          <a:xfrm>
            <a:off x="4132976" y="3162555"/>
            <a:ext cx="3963907" cy="2952008"/>
            <a:chOff x="4107528" y="3610426"/>
            <a:chExt cx="3963907" cy="2952008"/>
          </a:xfrm>
        </p:grpSpPr>
        <p:pic>
          <p:nvPicPr>
            <p:cNvPr id="7" name="Picture 6">
              <a:extLst>
                <a:ext uri="{FF2B5EF4-FFF2-40B4-BE49-F238E27FC236}">
                  <a16:creationId xmlns:a16="http://schemas.microsoft.com/office/drawing/2014/main" id="{0FE00288-F3F1-4AD7-ABF4-2AFA218A1197}"/>
                </a:ext>
              </a:extLst>
            </p:cNvPr>
            <p:cNvPicPr>
              <a:picLocks noChangeAspect="1"/>
            </p:cNvPicPr>
            <p:nvPr/>
          </p:nvPicPr>
          <p:blipFill>
            <a:blip r:embed="rId4"/>
            <a:stretch>
              <a:fillRect/>
            </a:stretch>
          </p:blipFill>
          <p:spPr>
            <a:xfrm>
              <a:off x="4107528" y="3610426"/>
              <a:ext cx="3963907" cy="2952008"/>
            </a:xfrm>
            <a:prstGeom prst="rect">
              <a:avLst/>
            </a:prstGeom>
          </p:spPr>
        </p:pic>
        <p:sp>
          <p:nvSpPr>
            <p:cNvPr id="10" name="TextBox 9">
              <a:extLst>
                <a:ext uri="{FF2B5EF4-FFF2-40B4-BE49-F238E27FC236}">
                  <a16:creationId xmlns:a16="http://schemas.microsoft.com/office/drawing/2014/main" id="{C8CFD9ED-1696-44CF-B033-5BD592ABFD75}"/>
                </a:ext>
              </a:extLst>
            </p:cNvPr>
            <p:cNvSpPr txBox="1"/>
            <p:nvPr/>
          </p:nvSpPr>
          <p:spPr>
            <a:xfrm>
              <a:off x="5638403" y="3906980"/>
              <a:ext cx="639278" cy="276999"/>
            </a:xfrm>
            <a:prstGeom prst="rect">
              <a:avLst/>
            </a:prstGeom>
            <a:noFill/>
          </p:spPr>
          <p:txBody>
            <a:bodyPr wrap="none" rtlCol="0">
              <a:spAutoFit/>
            </a:bodyPr>
            <a:lstStyle/>
            <a:p>
              <a:r>
                <a:rPr lang="en-US" sz="1200" dirty="0"/>
                <a:t>Female</a:t>
              </a:r>
            </a:p>
          </p:txBody>
        </p:sp>
      </p:grpSp>
      <p:grpSp>
        <p:nvGrpSpPr>
          <p:cNvPr id="3" name="Group 2">
            <a:extLst>
              <a:ext uri="{FF2B5EF4-FFF2-40B4-BE49-F238E27FC236}">
                <a16:creationId xmlns:a16="http://schemas.microsoft.com/office/drawing/2014/main" id="{C716C4A8-7C61-4045-85E7-95D588886FDB}"/>
              </a:ext>
            </a:extLst>
          </p:cNvPr>
          <p:cNvGrpSpPr/>
          <p:nvPr/>
        </p:nvGrpSpPr>
        <p:grpSpPr>
          <a:xfrm>
            <a:off x="125332" y="3162555"/>
            <a:ext cx="3963909" cy="2952009"/>
            <a:chOff x="77210" y="3610426"/>
            <a:chExt cx="3963909" cy="2952009"/>
          </a:xfrm>
        </p:grpSpPr>
        <p:pic>
          <p:nvPicPr>
            <p:cNvPr id="6" name="Picture 5">
              <a:extLst>
                <a:ext uri="{FF2B5EF4-FFF2-40B4-BE49-F238E27FC236}">
                  <a16:creationId xmlns:a16="http://schemas.microsoft.com/office/drawing/2014/main" id="{95D5C991-2B8B-439E-833F-89DAB1020269}"/>
                </a:ext>
              </a:extLst>
            </p:cNvPr>
            <p:cNvPicPr>
              <a:picLocks noChangeAspect="1"/>
            </p:cNvPicPr>
            <p:nvPr/>
          </p:nvPicPr>
          <p:blipFill>
            <a:blip r:embed="rId5"/>
            <a:stretch>
              <a:fillRect/>
            </a:stretch>
          </p:blipFill>
          <p:spPr>
            <a:xfrm>
              <a:off x="77210" y="3610426"/>
              <a:ext cx="3963909" cy="2952009"/>
            </a:xfrm>
            <a:prstGeom prst="rect">
              <a:avLst/>
            </a:prstGeom>
          </p:spPr>
        </p:pic>
        <p:sp>
          <p:nvSpPr>
            <p:cNvPr id="11" name="TextBox 10">
              <a:extLst>
                <a:ext uri="{FF2B5EF4-FFF2-40B4-BE49-F238E27FC236}">
                  <a16:creationId xmlns:a16="http://schemas.microsoft.com/office/drawing/2014/main" id="{11FDBFD4-DE49-4B1E-BD44-96DD63016202}"/>
                </a:ext>
              </a:extLst>
            </p:cNvPr>
            <p:cNvSpPr txBox="1"/>
            <p:nvPr/>
          </p:nvSpPr>
          <p:spPr>
            <a:xfrm>
              <a:off x="1752648" y="3906980"/>
              <a:ext cx="502061" cy="276999"/>
            </a:xfrm>
            <a:prstGeom prst="rect">
              <a:avLst/>
            </a:prstGeom>
            <a:noFill/>
          </p:spPr>
          <p:txBody>
            <a:bodyPr wrap="none" rtlCol="0">
              <a:spAutoFit/>
            </a:bodyPr>
            <a:lstStyle/>
            <a:p>
              <a:r>
                <a:rPr lang="en-US" sz="1200" dirty="0"/>
                <a:t>Male</a:t>
              </a:r>
            </a:p>
          </p:txBody>
        </p:sp>
      </p:grpSp>
      <p:grpSp>
        <p:nvGrpSpPr>
          <p:cNvPr id="14" name="Group 13">
            <a:extLst>
              <a:ext uri="{FF2B5EF4-FFF2-40B4-BE49-F238E27FC236}">
                <a16:creationId xmlns:a16="http://schemas.microsoft.com/office/drawing/2014/main" id="{30C55605-D326-4D71-9856-24CEF87E87F0}"/>
              </a:ext>
            </a:extLst>
          </p:cNvPr>
          <p:cNvGrpSpPr/>
          <p:nvPr/>
        </p:nvGrpSpPr>
        <p:grpSpPr>
          <a:xfrm>
            <a:off x="8140619" y="3162555"/>
            <a:ext cx="3963910" cy="2952010"/>
            <a:chOff x="8150883" y="3610424"/>
            <a:chExt cx="3963910" cy="2952010"/>
          </a:xfrm>
        </p:grpSpPr>
        <p:pic>
          <p:nvPicPr>
            <p:cNvPr id="12" name="Picture 11">
              <a:extLst>
                <a:ext uri="{FF2B5EF4-FFF2-40B4-BE49-F238E27FC236}">
                  <a16:creationId xmlns:a16="http://schemas.microsoft.com/office/drawing/2014/main" id="{EF790DF9-9D13-4CED-8FC8-526820B0CBA2}"/>
                </a:ext>
              </a:extLst>
            </p:cNvPr>
            <p:cNvPicPr>
              <a:picLocks noChangeAspect="1"/>
            </p:cNvPicPr>
            <p:nvPr/>
          </p:nvPicPr>
          <p:blipFill>
            <a:blip r:embed="rId6"/>
            <a:stretch>
              <a:fillRect/>
            </a:stretch>
          </p:blipFill>
          <p:spPr>
            <a:xfrm>
              <a:off x="8150883" y="3610424"/>
              <a:ext cx="3963910" cy="2952010"/>
            </a:xfrm>
            <a:prstGeom prst="rect">
              <a:avLst/>
            </a:prstGeom>
          </p:spPr>
        </p:pic>
        <p:sp>
          <p:nvSpPr>
            <p:cNvPr id="13" name="TextBox 12">
              <a:extLst>
                <a:ext uri="{FF2B5EF4-FFF2-40B4-BE49-F238E27FC236}">
                  <a16:creationId xmlns:a16="http://schemas.microsoft.com/office/drawing/2014/main" id="{99974A4F-3A3C-4857-8CEB-9B7841019796}"/>
                </a:ext>
              </a:extLst>
            </p:cNvPr>
            <p:cNvSpPr txBox="1"/>
            <p:nvPr/>
          </p:nvSpPr>
          <p:spPr>
            <a:xfrm>
              <a:off x="9772077" y="3916175"/>
              <a:ext cx="548548" cy="276999"/>
            </a:xfrm>
            <a:prstGeom prst="rect">
              <a:avLst/>
            </a:prstGeom>
            <a:noFill/>
          </p:spPr>
          <p:txBody>
            <a:bodyPr wrap="none" rtlCol="0">
              <a:spAutoFit/>
            </a:bodyPr>
            <a:lstStyle/>
            <a:p>
              <a:r>
                <a:rPr lang="en-US" sz="1200" dirty="0"/>
                <a:t>Other</a:t>
              </a:r>
            </a:p>
          </p:txBody>
        </p:sp>
      </p:grpSp>
      <p:sp>
        <p:nvSpPr>
          <p:cNvPr id="5" name="Rectangle 4">
            <a:extLst>
              <a:ext uri="{FF2B5EF4-FFF2-40B4-BE49-F238E27FC236}">
                <a16:creationId xmlns:a16="http://schemas.microsoft.com/office/drawing/2014/main" id="{B82A4850-37BC-488F-9790-2E96C4B71BAC}"/>
              </a:ext>
            </a:extLst>
          </p:cNvPr>
          <p:cNvSpPr/>
          <p:nvPr/>
        </p:nvSpPr>
        <p:spPr>
          <a:xfrm>
            <a:off x="2155096" y="1354951"/>
            <a:ext cx="7656788"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714B25"/>
                </a:solidFill>
              </a:rPr>
              <a:t>Respondents who did not identify as male or female (“other,” meaning non-binary or non-conforming, in the remainder of this presentation – see note in Introduction), especially older adults, felt much less positive about the future of Portland. </a:t>
            </a:r>
          </a:p>
        </p:txBody>
      </p:sp>
      <p:sp>
        <p:nvSpPr>
          <p:cNvPr id="15" name="Action Button: Go Back or Previous 14">
            <a:hlinkClick r:id="rId7" action="ppaction://hlinksldjump" tooltip="Back to beginning of section"/>
            <a:extLst>
              <a:ext uri="{FF2B5EF4-FFF2-40B4-BE49-F238E27FC236}">
                <a16:creationId xmlns:a16="http://schemas.microsoft.com/office/drawing/2014/main" id="{077BD7DA-86F7-4A34-95EA-CF73509977DE}"/>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rId8" action="ppaction://hlinksldjump" tooltip="Skip to next section"/>
            <a:extLst>
              <a:ext uri="{FF2B5EF4-FFF2-40B4-BE49-F238E27FC236}">
                <a16:creationId xmlns:a16="http://schemas.microsoft.com/office/drawing/2014/main" id="{F765B328-8D1B-40C9-88D5-2960AF753B6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E432172-1759-4D94-A972-F6745B5F278A}"/>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14</a:t>
            </a:r>
          </a:p>
        </p:txBody>
      </p:sp>
      <p:pic>
        <p:nvPicPr>
          <p:cNvPr id="18" name="Picture 17">
            <a:hlinkClick r:id="rId9"/>
            <a:extLst>
              <a:ext uri="{FF2B5EF4-FFF2-40B4-BE49-F238E27FC236}">
                <a16:creationId xmlns:a16="http://schemas.microsoft.com/office/drawing/2014/main" id="{97559C54-A3D3-4123-8961-F526B99B82A0}"/>
              </a:ext>
            </a:extLst>
          </p:cNvPr>
          <p:cNvPicPr>
            <a:picLocks noChangeAspect="1"/>
          </p:cNvPicPr>
          <p:nvPr/>
        </p:nvPicPr>
        <p:blipFill>
          <a:blip r:embed="rId10"/>
          <a:stretch>
            <a:fillRect/>
          </a:stretch>
        </p:blipFill>
        <p:spPr>
          <a:xfrm>
            <a:off x="0" y="6114563"/>
            <a:ext cx="523569" cy="457200"/>
          </a:xfrm>
          <a:prstGeom prst="rect">
            <a:avLst/>
          </a:prstGeom>
        </p:spPr>
      </p:pic>
    </p:spTree>
    <p:custDataLst>
      <p:tags r:id="rId1"/>
    </p:custDataLst>
    <p:extLst>
      <p:ext uri="{BB962C8B-B14F-4D97-AF65-F5344CB8AC3E}">
        <p14:creationId xmlns:p14="http://schemas.microsoft.com/office/powerpoint/2010/main" val="22318857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Livability</a:t>
            </a: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10549466" cy="5817325"/>
          </a:xfrm>
        </p:spPr>
        <p:txBody>
          <a:bodyPr>
            <a:normAutofit/>
          </a:bodyPr>
          <a:lstStyle/>
          <a:p>
            <a:r>
              <a:rPr lang="en-US" sz="2000" dirty="0"/>
              <a:t>The researchers working on the State of Aging in Portland project recognize the complicated, evolving nature of language that pertains to race, ethnicity, Hispanic origin, and gender. </a:t>
            </a:r>
          </a:p>
          <a:p>
            <a:r>
              <a:rPr lang="en-US" sz="2000" dirty="0"/>
              <a:t>We have used the term Black, Indigenous, People of Color (“BIPOC”) in this section to dichotomize the race variable and compare with White non-Hispanic respondents (“W n-H”). Although we feel it is important to understand and report the experiences of specific racial and ethnic groups – as in the section on race and age – we were limited by the available data and chose BIPOC to best organize our findings for the reader.   </a:t>
            </a:r>
          </a:p>
          <a:p>
            <a:r>
              <a:rPr lang="en-US" sz="2000" dirty="0"/>
              <a:t>We capitalize White, rather than leaving it as a lowercase “w” in following the lead of the National Association of Black Journalist (NABJ; Reference: </a:t>
            </a:r>
            <a:r>
              <a:rPr lang="en-US" sz="2000" dirty="0">
                <a:hlinkClick r:id="rId4"/>
              </a:rPr>
              <a:t>NABJ Style guide</a:t>
            </a:r>
            <a:r>
              <a:rPr lang="en-US" sz="2000" dirty="0"/>
              <a:t>). NABJ recommended that “whenever a color is used to appropriately describe race then it should be capitalized, including White and Brown.</a:t>
            </a:r>
          </a:p>
          <a:p>
            <a:r>
              <a:rPr lang="en-US" sz="2000" dirty="0"/>
              <a:t>We have used three gender categories in this section – “male”, “female”, and “other” – to trichotomize the variable. Although we feel it is important to understand the experiences of people with all gender identities, and the term “other” is far from adequate, we were limited by the available data and chose the term to best organize our findings for the reader. It is important to note that the “other” category includes respondents who identify, for example, as non-binary, transgender, questioning, and Two Spirit. </a:t>
            </a:r>
          </a:p>
        </p:txBody>
      </p:sp>
      <p:sp>
        <p:nvSpPr>
          <p:cNvPr id="5" name="Rectangle: Rounded Corners 4">
            <a:extLst>
              <a:ext uri="{FF2B5EF4-FFF2-40B4-BE49-F238E27FC236}">
                <a16:creationId xmlns:a16="http://schemas.microsoft.com/office/drawing/2014/main" id="{BF12188C-5F1F-435F-885C-5D45E14CD688}"/>
              </a:ext>
            </a:extLst>
          </p:cNvPr>
          <p:cNvSpPr/>
          <p:nvPr/>
        </p:nvSpPr>
        <p:spPr>
          <a:xfrm>
            <a:off x="86464" y="6002139"/>
            <a:ext cx="1490410" cy="7277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hlinkClick r:id="rId5" action="ppaction://hlinksldjump"/>
              </a:rPr>
              <a:t>Back to Introduction  </a:t>
            </a:r>
            <a:endParaRPr lang="en-US" b="1" dirty="0">
              <a:solidFill>
                <a:schemeClr val="tx1"/>
              </a:solidFill>
            </a:endParaRPr>
          </a:p>
        </p:txBody>
      </p:sp>
      <p:sp>
        <p:nvSpPr>
          <p:cNvPr id="6" name="TextBox 5">
            <a:extLst>
              <a:ext uri="{FF2B5EF4-FFF2-40B4-BE49-F238E27FC236}">
                <a16:creationId xmlns:a16="http://schemas.microsoft.com/office/drawing/2014/main" id="{E7823070-053F-41DF-8FD1-28E12C486F4F}"/>
              </a:ext>
            </a:extLst>
          </p:cNvPr>
          <p:cNvSpPr txBox="1"/>
          <p:nvPr/>
        </p:nvSpPr>
        <p:spPr>
          <a:xfrm>
            <a:off x="11700294" y="86566"/>
            <a:ext cx="491706" cy="276999"/>
          </a:xfrm>
          <a:prstGeom prst="rect">
            <a:avLst/>
          </a:prstGeom>
          <a:noFill/>
        </p:spPr>
        <p:txBody>
          <a:bodyPr wrap="square" lIns="0" tIns="0" rIns="0" bIns="0" rtlCol="0">
            <a:spAutoFit/>
          </a:bodyPr>
          <a:lstStyle/>
          <a:p>
            <a:r>
              <a:rPr lang="en-US" b="1" dirty="0">
                <a:solidFill>
                  <a:srgbClr val="714B25"/>
                </a:solidFill>
              </a:rPr>
              <a:t>139</a:t>
            </a:r>
          </a:p>
        </p:txBody>
      </p:sp>
      <p:pic>
        <p:nvPicPr>
          <p:cNvPr id="7" name="Picture 6">
            <a:hlinkClick r:id="rId6"/>
            <a:extLst>
              <a:ext uri="{FF2B5EF4-FFF2-40B4-BE49-F238E27FC236}">
                <a16:creationId xmlns:a16="http://schemas.microsoft.com/office/drawing/2014/main" id="{B0121A37-9A0B-4E31-8AB8-B3D5A1DC4B39}"/>
              </a:ext>
            </a:extLst>
          </p:cNvPr>
          <p:cNvPicPr>
            <a:picLocks noChangeAspect="1"/>
          </p:cNvPicPr>
          <p:nvPr/>
        </p:nvPicPr>
        <p:blipFill>
          <a:blip r:embed="rId7"/>
          <a:stretch>
            <a:fillRect/>
          </a:stretch>
        </p:blipFill>
        <p:spPr>
          <a:xfrm>
            <a:off x="10555" y="5544939"/>
            <a:ext cx="523569" cy="457200"/>
          </a:xfrm>
          <a:prstGeom prst="rect">
            <a:avLst/>
          </a:prstGeom>
        </p:spPr>
      </p:pic>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90D-3C11-4E35-A266-55C3F3AAF3FD}"/>
              </a:ext>
            </a:extLst>
          </p:cNvPr>
          <p:cNvSpPr>
            <a:spLocks noGrp="1"/>
          </p:cNvSpPr>
          <p:nvPr>
            <p:ph type="title"/>
          </p:nvPr>
        </p:nvSpPr>
        <p:spPr>
          <a:xfrm>
            <a:off x="357051" y="0"/>
            <a:ext cx="6634299" cy="870857"/>
          </a:xfrm>
        </p:spPr>
        <p:txBody>
          <a:bodyPr/>
          <a:lstStyle/>
          <a:p>
            <a:r>
              <a:rPr lang="en-US" sz="3200" dirty="0"/>
              <a:t>Feelings about Portland’s Future (cont.)</a:t>
            </a:r>
          </a:p>
        </p:txBody>
      </p:sp>
      <p:grpSp>
        <p:nvGrpSpPr>
          <p:cNvPr id="7" name="Group 6">
            <a:extLst>
              <a:ext uri="{FF2B5EF4-FFF2-40B4-BE49-F238E27FC236}">
                <a16:creationId xmlns:a16="http://schemas.microsoft.com/office/drawing/2014/main" id="{A7E1FFC3-5335-484B-8CBA-6B797929AF39}"/>
              </a:ext>
            </a:extLst>
          </p:cNvPr>
          <p:cNvGrpSpPr/>
          <p:nvPr/>
        </p:nvGrpSpPr>
        <p:grpSpPr>
          <a:xfrm>
            <a:off x="811112" y="3162300"/>
            <a:ext cx="4962525" cy="3695700"/>
            <a:chOff x="357051" y="1946865"/>
            <a:chExt cx="4962525" cy="3695700"/>
          </a:xfrm>
        </p:grpSpPr>
        <p:pic>
          <p:nvPicPr>
            <p:cNvPr id="4" name="Picture 3">
              <a:extLst>
                <a:ext uri="{FF2B5EF4-FFF2-40B4-BE49-F238E27FC236}">
                  <a16:creationId xmlns:a16="http://schemas.microsoft.com/office/drawing/2014/main" id="{B282333A-0B6C-43E6-B420-0867E2D88F81}"/>
                </a:ext>
              </a:extLst>
            </p:cNvPr>
            <p:cNvPicPr>
              <a:picLocks noChangeAspect="1"/>
            </p:cNvPicPr>
            <p:nvPr/>
          </p:nvPicPr>
          <p:blipFill>
            <a:blip r:embed="rId4"/>
            <a:stretch>
              <a:fillRect/>
            </a:stretch>
          </p:blipFill>
          <p:spPr>
            <a:xfrm>
              <a:off x="357051" y="1946865"/>
              <a:ext cx="4962525" cy="3695700"/>
            </a:xfrm>
            <a:prstGeom prst="rect">
              <a:avLst/>
            </a:prstGeom>
          </p:spPr>
        </p:pic>
        <p:sp>
          <p:nvSpPr>
            <p:cNvPr id="3" name="TextBox 2">
              <a:extLst>
                <a:ext uri="{FF2B5EF4-FFF2-40B4-BE49-F238E27FC236}">
                  <a16:creationId xmlns:a16="http://schemas.microsoft.com/office/drawing/2014/main" id="{2F010E98-EAC5-45F3-84DA-CFEEEDC6532D}"/>
                </a:ext>
              </a:extLst>
            </p:cNvPr>
            <p:cNvSpPr txBox="1"/>
            <p:nvPr/>
          </p:nvSpPr>
          <p:spPr>
            <a:xfrm>
              <a:off x="2508068" y="2392218"/>
              <a:ext cx="472309" cy="276999"/>
            </a:xfrm>
            <a:prstGeom prst="rect">
              <a:avLst/>
            </a:prstGeom>
            <a:noFill/>
          </p:spPr>
          <p:txBody>
            <a:bodyPr wrap="none" rtlCol="0">
              <a:spAutoFit/>
            </a:bodyPr>
            <a:lstStyle/>
            <a:p>
              <a:r>
                <a:rPr lang="en-US" sz="1200" dirty="0"/>
                <a:t>Rent</a:t>
              </a:r>
            </a:p>
          </p:txBody>
        </p:sp>
      </p:grpSp>
      <p:grpSp>
        <p:nvGrpSpPr>
          <p:cNvPr id="8" name="Group 7">
            <a:extLst>
              <a:ext uri="{FF2B5EF4-FFF2-40B4-BE49-F238E27FC236}">
                <a16:creationId xmlns:a16="http://schemas.microsoft.com/office/drawing/2014/main" id="{1770871A-5F28-4351-A054-0D539821BAE5}"/>
              </a:ext>
            </a:extLst>
          </p:cNvPr>
          <p:cNvGrpSpPr/>
          <p:nvPr/>
        </p:nvGrpSpPr>
        <p:grpSpPr>
          <a:xfrm>
            <a:off x="6500952" y="3061290"/>
            <a:ext cx="4962525" cy="3695700"/>
            <a:chOff x="6210156" y="1946865"/>
            <a:chExt cx="4962525" cy="3695700"/>
          </a:xfrm>
        </p:grpSpPr>
        <p:pic>
          <p:nvPicPr>
            <p:cNvPr id="5" name="Picture 4">
              <a:extLst>
                <a:ext uri="{FF2B5EF4-FFF2-40B4-BE49-F238E27FC236}">
                  <a16:creationId xmlns:a16="http://schemas.microsoft.com/office/drawing/2014/main" id="{D4DC64F8-E65B-4CB2-957A-9134B9A1E962}"/>
                </a:ext>
              </a:extLst>
            </p:cNvPr>
            <p:cNvPicPr>
              <a:picLocks noChangeAspect="1"/>
            </p:cNvPicPr>
            <p:nvPr/>
          </p:nvPicPr>
          <p:blipFill>
            <a:blip r:embed="rId5"/>
            <a:stretch>
              <a:fillRect/>
            </a:stretch>
          </p:blipFill>
          <p:spPr>
            <a:xfrm>
              <a:off x="6210156" y="1946865"/>
              <a:ext cx="4962525" cy="3695700"/>
            </a:xfrm>
            <a:prstGeom prst="rect">
              <a:avLst/>
            </a:prstGeom>
          </p:spPr>
        </p:pic>
        <p:sp>
          <p:nvSpPr>
            <p:cNvPr id="6" name="TextBox 5">
              <a:extLst>
                <a:ext uri="{FF2B5EF4-FFF2-40B4-BE49-F238E27FC236}">
                  <a16:creationId xmlns:a16="http://schemas.microsoft.com/office/drawing/2014/main" id="{7D272E34-2416-464D-BC1A-E54A5FE4504A}"/>
                </a:ext>
              </a:extLst>
            </p:cNvPr>
            <p:cNvSpPr txBox="1"/>
            <p:nvPr/>
          </p:nvSpPr>
          <p:spPr>
            <a:xfrm>
              <a:off x="8331201" y="2401408"/>
              <a:ext cx="478016" cy="276999"/>
            </a:xfrm>
            <a:prstGeom prst="rect">
              <a:avLst/>
            </a:prstGeom>
            <a:noFill/>
          </p:spPr>
          <p:txBody>
            <a:bodyPr wrap="none" rtlCol="0">
              <a:spAutoFit/>
            </a:bodyPr>
            <a:lstStyle/>
            <a:p>
              <a:r>
                <a:rPr lang="en-US" sz="1200" dirty="0"/>
                <a:t>Own</a:t>
              </a:r>
            </a:p>
          </p:txBody>
        </p:sp>
      </p:grpSp>
      <p:sp>
        <p:nvSpPr>
          <p:cNvPr id="9" name="TextBox 8">
            <a:extLst>
              <a:ext uri="{FF2B5EF4-FFF2-40B4-BE49-F238E27FC236}">
                <a16:creationId xmlns:a16="http://schemas.microsoft.com/office/drawing/2014/main" id="{7AC59CE1-518D-45D6-A9FD-2E6FD175A6D4}"/>
              </a:ext>
            </a:extLst>
          </p:cNvPr>
          <p:cNvSpPr txBox="1"/>
          <p:nvPr/>
        </p:nvSpPr>
        <p:spPr>
          <a:xfrm>
            <a:off x="1672043" y="870857"/>
            <a:ext cx="8847914"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In this sample of Portland residents, owners outnumbered renters 2 to 1 (owners = 4,834; renters = 2,374; another 322 did not respond or responded “other”).</a:t>
            </a:r>
          </a:p>
          <a:p>
            <a:endParaRPr lang="en-US" dirty="0">
              <a:solidFill>
                <a:srgbClr val="714B25"/>
              </a:solidFill>
            </a:endParaRPr>
          </a:p>
          <a:p>
            <a:pPr marL="285750" indent="-285750">
              <a:buFont typeface="Arial" panose="020B0604020202020204" pitchFamily="34" charset="0"/>
              <a:buChar char="•"/>
            </a:pPr>
            <a:r>
              <a:rPr lang="en-US" dirty="0">
                <a:solidFill>
                  <a:srgbClr val="714B25"/>
                </a:solidFill>
              </a:rPr>
              <a:t>Younger respondents generally felt more positive about Portland’s future than did older respondents, with respondents in the youngest age group (20-29), among both renters and owners, being the most optimistic. Young (20-29) owners felt the most positive, and older (60+) owners the least positive.  </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CDF3B421-C54A-44A2-B693-7E60BC72F67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9A632922-AB32-4693-80AD-A63B4569064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AD7966-CB2F-4B71-B35B-42598392C4FA}"/>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15</a:t>
            </a:r>
          </a:p>
        </p:txBody>
      </p:sp>
      <p:pic>
        <p:nvPicPr>
          <p:cNvPr id="13" name="Picture 12">
            <a:hlinkClick r:id="rId8"/>
            <a:extLst>
              <a:ext uri="{FF2B5EF4-FFF2-40B4-BE49-F238E27FC236}">
                <a16:creationId xmlns:a16="http://schemas.microsoft.com/office/drawing/2014/main" id="{506FD4ED-71F6-490A-9003-446B62FC3ECC}"/>
              </a:ext>
            </a:extLst>
          </p:cNvPr>
          <p:cNvPicPr>
            <a:picLocks noChangeAspect="1"/>
          </p:cNvPicPr>
          <p:nvPr/>
        </p:nvPicPr>
        <p:blipFill>
          <a:blip r:embed="rId9"/>
          <a:stretch>
            <a:fillRect/>
          </a:stretch>
        </p:blipFill>
        <p:spPr>
          <a:xfrm>
            <a:off x="-17024" y="6035808"/>
            <a:ext cx="523569" cy="457200"/>
          </a:xfrm>
          <a:prstGeom prst="rect">
            <a:avLst/>
          </a:prstGeom>
        </p:spPr>
      </p:pic>
    </p:spTree>
    <p:custDataLst>
      <p:tags r:id="rId1"/>
    </p:custDataLst>
    <p:extLst>
      <p:ext uri="{BB962C8B-B14F-4D97-AF65-F5344CB8AC3E}">
        <p14:creationId xmlns:p14="http://schemas.microsoft.com/office/powerpoint/2010/main" val="420917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280399" y="216631"/>
            <a:ext cx="7118117" cy="870857"/>
          </a:xfrm>
        </p:spPr>
        <p:txBody>
          <a:bodyPr>
            <a:noAutofit/>
          </a:bodyPr>
          <a:lstStyle/>
          <a:p>
            <a:r>
              <a:rPr lang="en-US" sz="3200" dirty="0"/>
              <a:t>Satisfaction with Portland as a Place to Live</a:t>
            </a:r>
          </a:p>
        </p:txBody>
      </p:sp>
      <p:pic>
        <p:nvPicPr>
          <p:cNvPr id="4" name="Picture 3">
            <a:extLst>
              <a:ext uri="{FF2B5EF4-FFF2-40B4-BE49-F238E27FC236}">
                <a16:creationId xmlns:a16="http://schemas.microsoft.com/office/drawing/2014/main" id="{79A68E3D-05C4-43F5-B288-1B550277643C}"/>
              </a:ext>
            </a:extLst>
          </p:cNvPr>
          <p:cNvPicPr>
            <a:picLocks noChangeAspect="1"/>
          </p:cNvPicPr>
          <p:nvPr/>
        </p:nvPicPr>
        <p:blipFill>
          <a:blip r:embed="rId4"/>
          <a:stretch>
            <a:fillRect/>
          </a:stretch>
        </p:blipFill>
        <p:spPr>
          <a:xfrm>
            <a:off x="1299140" y="2735031"/>
            <a:ext cx="5080633" cy="3790934"/>
          </a:xfrm>
          <a:prstGeom prst="rect">
            <a:avLst/>
          </a:prstGeom>
        </p:spPr>
      </p:pic>
      <p:grpSp>
        <p:nvGrpSpPr>
          <p:cNvPr id="3" name="Group 2">
            <a:extLst>
              <a:ext uri="{FF2B5EF4-FFF2-40B4-BE49-F238E27FC236}">
                <a16:creationId xmlns:a16="http://schemas.microsoft.com/office/drawing/2014/main" id="{D79BB079-43D6-4C2F-9A12-9523F3B1C03D}"/>
              </a:ext>
            </a:extLst>
          </p:cNvPr>
          <p:cNvGrpSpPr/>
          <p:nvPr/>
        </p:nvGrpSpPr>
        <p:grpSpPr>
          <a:xfrm>
            <a:off x="7448762" y="55418"/>
            <a:ext cx="4595569" cy="3345873"/>
            <a:chOff x="7448763" y="0"/>
            <a:chExt cx="4595567" cy="3429000"/>
          </a:xfrm>
        </p:grpSpPr>
        <p:pic>
          <p:nvPicPr>
            <p:cNvPr id="8" name="Picture 7">
              <a:extLst>
                <a:ext uri="{FF2B5EF4-FFF2-40B4-BE49-F238E27FC236}">
                  <a16:creationId xmlns:a16="http://schemas.microsoft.com/office/drawing/2014/main" id="{A1A2E573-712E-4E5B-9F04-BF9CCA02E0D3}"/>
                </a:ext>
              </a:extLst>
            </p:cNvPr>
            <p:cNvPicPr>
              <a:picLocks noChangeAspect="1"/>
            </p:cNvPicPr>
            <p:nvPr/>
          </p:nvPicPr>
          <p:blipFill>
            <a:blip r:embed="rId5"/>
            <a:stretch>
              <a:fillRect/>
            </a:stretch>
          </p:blipFill>
          <p:spPr>
            <a:xfrm>
              <a:off x="7448763" y="0"/>
              <a:ext cx="4595567" cy="3429000"/>
            </a:xfrm>
            <a:prstGeom prst="rect">
              <a:avLst/>
            </a:prstGeom>
          </p:spPr>
        </p:pic>
        <p:sp>
          <p:nvSpPr>
            <p:cNvPr id="6" name="TextBox 5">
              <a:extLst>
                <a:ext uri="{FF2B5EF4-FFF2-40B4-BE49-F238E27FC236}">
                  <a16:creationId xmlns:a16="http://schemas.microsoft.com/office/drawing/2014/main" id="{3F514509-AEEE-4676-94A5-577302E4F529}"/>
                </a:ext>
              </a:extLst>
            </p:cNvPr>
            <p:cNvSpPr txBox="1"/>
            <p:nvPr/>
          </p:nvSpPr>
          <p:spPr>
            <a:xfrm>
              <a:off x="9344744" y="334466"/>
              <a:ext cx="1069524" cy="276999"/>
            </a:xfrm>
            <a:prstGeom prst="rect">
              <a:avLst/>
            </a:prstGeom>
            <a:noFill/>
          </p:spPr>
          <p:txBody>
            <a:bodyPr wrap="none" rtlCol="0">
              <a:spAutoFit/>
            </a:bodyPr>
            <a:lstStyle/>
            <a:p>
              <a:r>
                <a:rPr lang="en-US" sz="1200" dirty="0"/>
                <a:t>Lower Income</a:t>
              </a:r>
            </a:p>
          </p:txBody>
        </p:sp>
      </p:grpSp>
      <p:grpSp>
        <p:nvGrpSpPr>
          <p:cNvPr id="5" name="Group 4">
            <a:extLst>
              <a:ext uri="{FF2B5EF4-FFF2-40B4-BE49-F238E27FC236}">
                <a16:creationId xmlns:a16="http://schemas.microsoft.com/office/drawing/2014/main" id="{489173C9-7C35-49E6-ADFE-1A2CC423CA1B}"/>
              </a:ext>
            </a:extLst>
          </p:cNvPr>
          <p:cNvGrpSpPr/>
          <p:nvPr/>
        </p:nvGrpSpPr>
        <p:grpSpPr>
          <a:xfrm>
            <a:off x="7448762" y="3429000"/>
            <a:ext cx="4595567" cy="3429000"/>
            <a:chOff x="7448763" y="3429000"/>
            <a:chExt cx="4595566" cy="3429000"/>
          </a:xfrm>
        </p:grpSpPr>
        <p:pic>
          <p:nvPicPr>
            <p:cNvPr id="9" name="Picture 8">
              <a:extLst>
                <a:ext uri="{FF2B5EF4-FFF2-40B4-BE49-F238E27FC236}">
                  <a16:creationId xmlns:a16="http://schemas.microsoft.com/office/drawing/2014/main" id="{74F2BC9F-4748-4614-869C-A28B701D0B1E}"/>
                </a:ext>
              </a:extLst>
            </p:cNvPr>
            <p:cNvPicPr>
              <a:picLocks noChangeAspect="1"/>
            </p:cNvPicPr>
            <p:nvPr/>
          </p:nvPicPr>
          <p:blipFill>
            <a:blip r:embed="rId6"/>
            <a:stretch>
              <a:fillRect/>
            </a:stretch>
          </p:blipFill>
          <p:spPr>
            <a:xfrm>
              <a:off x="7448763" y="3429000"/>
              <a:ext cx="4595566" cy="3429000"/>
            </a:xfrm>
            <a:prstGeom prst="rect">
              <a:avLst/>
            </a:prstGeom>
          </p:spPr>
        </p:pic>
        <p:sp>
          <p:nvSpPr>
            <p:cNvPr id="7" name="TextBox 6">
              <a:extLst>
                <a:ext uri="{FF2B5EF4-FFF2-40B4-BE49-F238E27FC236}">
                  <a16:creationId xmlns:a16="http://schemas.microsoft.com/office/drawing/2014/main" id="{2FD1EC83-6C8F-4898-8CDE-F6483A3E6DAF}"/>
                </a:ext>
              </a:extLst>
            </p:cNvPr>
            <p:cNvSpPr txBox="1"/>
            <p:nvPr/>
          </p:nvSpPr>
          <p:spPr>
            <a:xfrm>
              <a:off x="9330157" y="3762732"/>
              <a:ext cx="1098699" cy="276999"/>
            </a:xfrm>
            <a:prstGeom prst="rect">
              <a:avLst/>
            </a:prstGeom>
            <a:noFill/>
          </p:spPr>
          <p:txBody>
            <a:bodyPr wrap="none" rtlCol="0">
              <a:spAutoFit/>
            </a:bodyPr>
            <a:lstStyle/>
            <a:p>
              <a:r>
                <a:rPr lang="en-US" sz="1200" dirty="0"/>
                <a:t>Higher Income</a:t>
              </a:r>
            </a:p>
          </p:txBody>
        </p:sp>
      </p:grpSp>
      <p:sp>
        <p:nvSpPr>
          <p:cNvPr id="10" name="TextBox 9">
            <a:extLst>
              <a:ext uri="{FF2B5EF4-FFF2-40B4-BE49-F238E27FC236}">
                <a16:creationId xmlns:a16="http://schemas.microsoft.com/office/drawing/2014/main" id="{C20E3091-E51D-4FFE-AA6D-FACD92B501D2}"/>
              </a:ext>
            </a:extLst>
          </p:cNvPr>
          <p:cNvSpPr txBox="1"/>
          <p:nvPr/>
        </p:nvSpPr>
        <p:spPr>
          <a:xfrm>
            <a:off x="280400" y="1311095"/>
            <a:ext cx="7118117"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Generally, respondents felt satisfied with Portland as a place to live, although this was true for even more of those in the youngest and oldest age groups, and especially among those with higher incomes. </a:t>
            </a:r>
          </a:p>
          <a:p>
            <a:endParaRPr lang="en-US" dirty="0"/>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1CF224BC-75E6-40C8-8D55-4E7FBA4D517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B663CA5D-6208-4969-8C0E-C44C00FC648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F4AA63F-0A85-4E0D-95AD-A8BD4BDBFA6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16</a:t>
            </a:r>
          </a:p>
        </p:txBody>
      </p:sp>
      <p:pic>
        <p:nvPicPr>
          <p:cNvPr id="14" name="Picture 13">
            <a:hlinkClick r:id="rId9"/>
            <a:extLst>
              <a:ext uri="{FF2B5EF4-FFF2-40B4-BE49-F238E27FC236}">
                <a16:creationId xmlns:a16="http://schemas.microsoft.com/office/drawing/2014/main" id="{AE947141-C3F2-4F4C-AD6F-A44894757F76}"/>
              </a:ext>
            </a:extLst>
          </p:cNvPr>
          <p:cNvPicPr>
            <a:picLocks noChangeAspect="1"/>
          </p:cNvPicPr>
          <p:nvPr/>
        </p:nvPicPr>
        <p:blipFill>
          <a:blip r:embed="rId10"/>
          <a:stretch>
            <a:fillRect/>
          </a:stretch>
        </p:blipFill>
        <p:spPr>
          <a:xfrm>
            <a:off x="-31634" y="6068765"/>
            <a:ext cx="523569" cy="457200"/>
          </a:xfrm>
          <a:prstGeom prst="rect">
            <a:avLst/>
          </a:prstGeom>
        </p:spPr>
      </p:pic>
    </p:spTree>
    <p:custDataLst>
      <p:tags r:id="rId1"/>
    </p:custDataLst>
    <p:extLst>
      <p:ext uri="{BB962C8B-B14F-4D97-AF65-F5344CB8AC3E}">
        <p14:creationId xmlns:p14="http://schemas.microsoft.com/office/powerpoint/2010/main" val="133302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A804E-2462-4C8A-9350-D56FA6037657}"/>
              </a:ext>
            </a:extLst>
          </p:cNvPr>
          <p:cNvSpPr>
            <a:spLocks noGrp="1"/>
          </p:cNvSpPr>
          <p:nvPr>
            <p:ph type="title"/>
          </p:nvPr>
        </p:nvSpPr>
        <p:spPr>
          <a:xfrm>
            <a:off x="357050" y="192426"/>
            <a:ext cx="8240408" cy="870857"/>
          </a:xfrm>
        </p:spPr>
        <p:txBody>
          <a:bodyPr/>
          <a:lstStyle/>
          <a:p>
            <a:r>
              <a:rPr lang="en-US" sz="3200" dirty="0"/>
              <a:t>Satisfaction with Portland as a Place to Live (cont.)</a:t>
            </a:r>
          </a:p>
        </p:txBody>
      </p:sp>
      <p:grpSp>
        <p:nvGrpSpPr>
          <p:cNvPr id="8" name="Group 7">
            <a:extLst>
              <a:ext uri="{FF2B5EF4-FFF2-40B4-BE49-F238E27FC236}">
                <a16:creationId xmlns:a16="http://schemas.microsoft.com/office/drawing/2014/main" id="{2FD6B4C4-C8EE-437D-A7A4-5447921783DE}"/>
              </a:ext>
            </a:extLst>
          </p:cNvPr>
          <p:cNvGrpSpPr/>
          <p:nvPr/>
        </p:nvGrpSpPr>
        <p:grpSpPr>
          <a:xfrm>
            <a:off x="6405699" y="2702213"/>
            <a:ext cx="4962525" cy="3695700"/>
            <a:chOff x="6173209" y="1730663"/>
            <a:chExt cx="4962525" cy="3695700"/>
          </a:xfrm>
        </p:grpSpPr>
        <p:pic>
          <p:nvPicPr>
            <p:cNvPr id="6" name="Picture 5">
              <a:extLst>
                <a:ext uri="{FF2B5EF4-FFF2-40B4-BE49-F238E27FC236}">
                  <a16:creationId xmlns:a16="http://schemas.microsoft.com/office/drawing/2014/main" id="{524479ED-21DE-4CD8-8FA1-FB5CD987EF6A}"/>
                </a:ext>
              </a:extLst>
            </p:cNvPr>
            <p:cNvPicPr>
              <a:picLocks noChangeAspect="1"/>
            </p:cNvPicPr>
            <p:nvPr/>
          </p:nvPicPr>
          <p:blipFill>
            <a:blip r:embed="rId4"/>
            <a:stretch>
              <a:fillRect/>
            </a:stretch>
          </p:blipFill>
          <p:spPr>
            <a:xfrm>
              <a:off x="6173209" y="1730663"/>
              <a:ext cx="4962525" cy="3695700"/>
            </a:xfrm>
            <a:prstGeom prst="rect">
              <a:avLst/>
            </a:prstGeom>
          </p:spPr>
        </p:pic>
        <p:sp>
          <p:nvSpPr>
            <p:cNvPr id="5" name="TextBox 4">
              <a:extLst>
                <a:ext uri="{FF2B5EF4-FFF2-40B4-BE49-F238E27FC236}">
                  <a16:creationId xmlns:a16="http://schemas.microsoft.com/office/drawing/2014/main" id="{28FB2657-C8D5-4599-B389-A0A443D8B01E}"/>
                </a:ext>
              </a:extLst>
            </p:cNvPr>
            <p:cNvSpPr txBox="1"/>
            <p:nvPr/>
          </p:nvSpPr>
          <p:spPr>
            <a:xfrm>
              <a:off x="8364968" y="2128980"/>
              <a:ext cx="579005" cy="276999"/>
            </a:xfrm>
            <a:prstGeom prst="rect">
              <a:avLst/>
            </a:prstGeom>
            <a:noFill/>
          </p:spPr>
          <p:txBody>
            <a:bodyPr wrap="none" rtlCol="0">
              <a:spAutoFit/>
            </a:bodyPr>
            <a:lstStyle/>
            <a:p>
              <a:r>
                <a:rPr lang="en-US" sz="1200" dirty="0"/>
                <a:t>W n-H</a:t>
              </a:r>
            </a:p>
          </p:txBody>
        </p:sp>
      </p:grpSp>
      <p:grpSp>
        <p:nvGrpSpPr>
          <p:cNvPr id="9" name="Group 8">
            <a:extLst>
              <a:ext uri="{FF2B5EF4-FFF2-40B4-BE49-F238E27FC236}">
                <a16:creationId xmlns:a16="http://schemas.microsoft.com/office/drawing/2014/main" id="{8C13A49B-173A-4A28-B916-B911B506E08E}"/>
              </a:ext>
            </a:extLst>
          </p:cNvPr>
          <p:cNvGrpSpPr/>
          <p:nvPr/>
        </p:nvGrpSpPr>
        <p:grpSpPr>
          <a:xfrm>
            <a:off x="699951" y="2702213"/>
            <a:ext cx="4962525" cy="3695700"/>
            <a:chOff x="357051" y="1747404"/>
            <a:chExt cx="4962525" cy="3695700"/>
          </a:xfrm>
        </p:grpSpPr>
        <p:pic>
          <p:nvPicPr>
            <p:cNvPr id="3" name="Picture 2">
              <a:extLst>
                <a:ext uri="{FF2B5EF4-FFF2-40B4-BE49-F238E27FC236}">
                  <a16:creationId xmlns:a16="http://schemas.microsoft.com/office/drawing/2014/main" id="{1B0749F0-A4D0-4FD2-ADAB-911307BE5584}"/>
                </a:ext>
              </a:extLst>
            </p:cNvPr>
            <p:cNvPicPr>
              <a:picLocks noChangeAspect="1"/>
            </p:cNvPicPr>
            <p:nvPr/>
          </p:nvPicPr>
          <p:blipFill>
            <a:blip r:embed="rId5"/>
            <a:stretch>
              <a:fillRect/>
            </a:stretch>
          </p:blipFill>
          <p:spPr>
            <a:xfrm>
              <a:off x="357051" y="1747404"/>
              <a:ext cx="4962525" cy="3695700"/>
            </a:xfrm>
            <a:prstGeom prst="rect">
              <a:avLst/>
            </a:prstGeom>
          </p:spPr>
        </p:pic>
        <p:sp>
          <p:nvSpPr>
            <p:cNvPr id="7" name="TextBox 6">
              <a:extLst>
                <a:ext uri="{FF2B5EF4-FFF2-40B4-BE49-F238E27FC236}">
                  <a16:creationId xmlns:a16="http://schemas.microsoft.com/office/drawing/2014/main" id="{F51560BF-5934-49E4-9948-25AA7FBF6944}"/>
                </a:ext>
              </a:extLst>
            </p:cNvPr>
            <p:cNvSpPr txBox="1"/>
            <p:nvPr/>
          </p:nvSpPr>
          <p:spPr>
            <a:xfrm>
              <a:off x="2552818" y="2128981"/>
              <a:ext cx="570990" cy="276999"/>
            </a:xfrm>
            <a:prstGeom prst="rect">
              <a:avLst/>
            </a:prstGeom>
            <a:noFill/>
          </p:spPr>
          <p:txBody>
            <a:bodyPr wrap="none" rtlCol="0">
              <a:spAutoFit/>
            </a:bodyPr>
            <a:lstStyle/>
            <a:p>
              <a:r>
                <a:rPr lang="en-US" sz="1200" dirty="0"/>
                <a:t>BIPOC</a:t>
              </a:r>
            </a:p>
          </p:txBody>
        </p:sp>
      </p:grpSp>
      <p:sp>
        <p:nvSpPr>
          <p:cNvPr id="4" name="TextBox 3">
            <a:extLst>
              <a:ext uri="{FF2B5EF4-FFF2-40B4-BE49-F238E27FC236}">
                <a16:creationId xmlns:a16="http://schemas.microsoft.com/office/drawing/2014/main" id="{13F2EC0A-893F-4A9D-BCB9-E691B01D7F18}"/>
              </a:ext>
            </a:extLst>
          </p:cNvPr>
          <p:cNvSpPr txBox="1"/>
          <p:nvPr/>
        </p:nvSpPr>
        <p:spPr>
          <a:xfrm>
            <a:off x="2369082" y="1444860"/>
            <a:ext cx="7742376" cy="996170"/>
          </a:xfrm>
          <a:prstGeom prst="rect">
            <a:avLst/>
          </a:prstGeom>
          <a:noFill/>
        </p:spPr>
        <p:txBody>
          <a:bodyPr wrap="non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Satisfaction generally decreased with age.</a:t>
            </a:r>
          </a:p>
          <a:p>
            <a:pPr marL="285750" indent="-285750">
              <a:lnSpc>
                <a:spcPct val="90000"/>
              </a:lnSpc>
              <a:spcBef>
                <a:spcPts val="1000"/>
              </a:spcBef>
              <a:buFont typeface="Arial" panose="020B0604020202020204" pitchFamily="34" charset="0"/>
              <a:buChar char="•"/>
            </a:pPr>
            <a:r>
              <a:rPr lang="en-US" dirty="0">
                <a:solidFill>
                  <a:srgbClr val="714B25"/>
                </a:solidFill>
              </a:rPr>
              <a:t>White non-Hispanics were more likely to be satisfied than other racial groups.</a:t>
            </a:r>
          </a:p>
          <a:p>
            <a:endParaRPr lang="en-US"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2D8E1EBB-084C-4820-801E-257013FEDC8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EE7C6EED-0FF6-4603-817E-814AEFA7349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40F04C-5F74-4FAE-8238-806245070B8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17</a:t>
            </a:r>
          </a:p>
        </p:txBody>
      </p:sp>
      <p:pic>
        <p:nvPicPr>
          <p:cNvPr id="13" name="Picture 12">
            <a:hlinkClick r:id="rId8"/>
            <a:extLst>
              <a:ext uri="{FF2B5EF4-FFF2-40B4-BE49-F238E27FC236}">
                <a16:creationId xmlns:a16="http://schemas.microsoft.com/office/drawing/2014/main" id="{0C9259F2-6DD9-415D-8A86-70D3B1E57577}"/>
              </a:ext>
            </a:extLst>
          </p:cNvPr>
          <p:cNvPicPr>
            <a:picLocks noChangeAspect="1"/>
          </p:cNvPicPr>
          <p:nvPr/>
        </p:nvPicPr>
        <p:blipFill>
          <a:blip r:embed="rId9"/>
          <a:stretch>
            <a:fillRect/>
          </a:stretch>
        </p:blipFill>
        <p:spPr>
          <a:xfrm>
            <a:off x="-43272" y="6035808"/>
            <a:ext cx="523569" cy="457200"/>
          </a:xfrm>
          <a:prstGeom prst="rect">
            <a:avLst/>
          </a:prstGeom>
        </p:spPr>
      </p:pic>
    </p:spTree>
    <p:custDataLst>
      <p:tags r:id="rId1"/>
    </p:custDataLst>
    <p:extLst>
      <p:ext uri="{BB962C8B-B14F-4D97-AF65-F5344CB8AC3E}">
        <p14:creationId xmlns:p14="http://schemas.microsoft.com/office/powerpoint/2010/main" val="363429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90D-3C11-4E35-A266-55C3F3AAF3FD}"/>
              </a:ext>
            </a:extLst>
          </p:cNvPr>
          <p:cNvSpPr>
            <a:spLocks noGrp="1"/>
          </p:cNvSpPr>
          <p:nvPr>
            <p:ph type="title"/>
          </p:nvPr>
        </p:nvSpPr>
        <p:spPr>
          <a:xfrm>
            <a:off x="357051" y="226031"/>
            <a:ext cx="8226879" cy="870857"/>
          </a:xfrm>
        </p:spPr>
        <p:txBody>
          <a:bodyPr/>
          <a:lstStyle/>
          <a:p>
            <a:r>
              <a:rPr lang="en-US" sz="3200" dirty="0"/>
              <a:t>Satisfaction with Portland as a Place to Live (cont.)</a:t>
            </a:r>
          </a:p>
        </p:txBody>
      </p:sp>
      <p:grpSp>
        <p:nvGrpSpPr>
          <p:cNvPr id="9" name="Group 8">
            <a:extLst>
              <a:ext uri="{FF2B5EF4-FFF2-40B4-BE49-F238E27FC236}">
                <a16:creationId xmlns:a16="http://schemas.microsoft.com/office/drawing/2014/main" id="{07407C92-160A-4ED5-9E5C-8C72E01E6B07}"/>
              </a:ext>
            </a:extLst>
          </p:cNvPr>
          <p:cNvGrpSpPr/>
          <p:nvPr/>
        </p:nvGrpSpPr>
        <p:grpSpPr>
          <a:xfrm>
            <a:off x="192692" y="2983435"/>
            <a:ext cx="3865927" cy="2879040"/>
            <a:chOff x="199138" y="2983436"/>
            <a:chExt cx="3865927" cy="2879040"/>
          </a:xfrm>
        </p:grpSpPr>
        <p:pic>
          <p:nvPicPr>
            <p:cNvPr id="3" name="Picture 2">
              <a:extLst>
                <a:ext uri="{FF2B5EF4-FFF2-40B4-BE49-F238E27FC236}">
                  <a16:creationId xmlns:a16="http://schemas.microsoft.com/office/drawing/2014/main" id="{EB3D44CA-DD1D-47EF-AD50-8E84EB58B7C5}"/>
                </a:ext>
              </a:extLst>
            </p:cNvPr>
            <p:cNvPicPr>
              <a:picLocks noChangeAspect="1"/>
            </p:cNvPicPr>
            <p:nvPr/>
          </p:nvPicPr>
          <p:blipFill>
            <a:blip r:embed="rId4"/>
            <a:stretch>
              <a:fillRect/>
            </a:stretch>
          </p:blipFill>
          <p:spPr>
            <a:xfrm>
              <a:off x="199138" y="2983436"/>
              <a:ext cx="3865927" cy="2879040"/>
            </a:xfrm>
            <a:prstGeom prst="rect">
              <a:avLst/>
            </a:prstGeom>
          </p:spPr>
        </p:pic>
        <p:sp>
          <p:nvSpPr>
            <p:cNvPr id="6" name="TextBox 5">
              <a:extLst>
                <a:ext uri="{FF2B5EF4-FFF2-40B4-BE49-F238E27FC236}">
                  <a16:creationId xmlns:a16="http://schemas.microsoft.com/office/drawing/2014/main" id="{3A290D64-124D-4571-941C-B798250F8159}"/>
                </a:ext>
              </a:extLst>
            </p:cNvPr>
            <p:cNvSpPr txBox="1"/>
            <p:nvPr/>
          </p:nvSpPr>
          <p:spPr>
            <a:xfrm>
              <a:off x="1834890" y="3297562"/>
              <a:ext cx="502061" cy="276999"/>
            </a:xfrm>
            <a:prstGeom prst="rect">
              <a:avLst/>
            </a:prstGeom>
            <a:noFill/>
          </p:spPr>
          <p:txBody>
            <a:bodyPr wrap="none" rtlCol="0">
              <a:spAutoFit/>
            </a:bodyPr>
            <a:lstStyle/>
            <a:p>
              <a:r>
                <a:rPr lang="en-US" sz="1200" dirty="0"/>
                <a:t>Male</a:t>
              </a:r>
            </a:p>
          </p:txBody>
        </p:sp>
      </p:grpSp>
      <p:grpSp>
        <p:nvGrpSpPr>
          <p:cNvPr id="20" name="Group 19">
            <a:extLst>
              <a:ext uri="{FF2B5EF4-FFF2-40B4-BE49-F238E27FC236}">
                <a16:creationId xmlns:a16="http://schemas.microsoft.com/office/drawing/2014/main" id="{54A9E9EF-50AC-4925-B8A4-2EF767953467}"/>
              </a:ext>
            </a:extLst>
          </p:cNvPr>
          <p:cNvGrpSpPr/>
          <p:nvPr/>
        </p:nvGrpSpPr>
        <p:grpSpPr>
          <a:xfrm>
            <a:off x="8202735" y="2983435"/>
            <a:ext cx="3865927" cy="2879040"/>
            <a:chOff x="8202735" y="2983435"/>
            <a:chExt cx="3865927" cy="2879040"/>
          </a:xfrm>
        </p:grpSpPr>
        <p:pic>
          <p:nvPicPr>
            <p:cNvPr id="14" name="Picture 13">
              <a:extLst>
                <a:ext uri="{FF2B5EF4-FFF2-40B4-BE49-F238E27FC236}">
                  <a16:creationId xmlns:a16="http://schemas.microsoft.com/office/drawing/2014/main" id="{F7CFD1E2-7AB9-4C84-889F-BE47B72E41EE}"/>
                </a:ext>
              </a:extLst>
            </p:cNvPr>
            <p:cNvPicPr>
              <a:picLocks noChangeAspect="1"/>
            </p:cNvPicPr>
            <p:nvPr/>
          </p:nvPicPr>
          <p:blipFill>
            <a:blip r:embed="rId5"/>
            <a:stretch>
              <a:fillRect/>
            </a:stretch>
          </p:blipFill>
          <p:spPr>
            <a:xfrm>
              <a:off x="8202735" y="2983435"/>
              <a:ext cx="3865927" cy="2879040"/>
            </a:xfrm>
            <a:prstGeom prst="rect">
              <a:avLst/>
            </a:prstGeom>
          </p:spPr>
        </p:pic>
        <p:sp>
          <p:nvSpPr>
            <p:cNvPr id="16" name="TextBox 15">
              <a:extLst>
                <a:ext uri="{FF2B5EF4-FFF2-40B4-BE49-F238E27FC236}">
                  <a16:creationId xmlns:a16="http://schemas.microsoft.com/office/drawing/2014/main" id="{A5391416-EEE8-4AC7-B0D7-EAA9FFEE97D4}"/>
                </a:ext>
              </a:extLst>
            </p:cNvPr>
            <p:cNvSpPr txBox="1"/>
            <p:nvPr/>
          </p:nvSpPr>
          <p:spPr>
            <a:xfrm>
              <a:off x="9787300" y="3281264"/>
              <a:ext cx="548548" cy="276999"/>
            </a:xfrm>
            <a:prstGeom prst="rect">
              <a:avLst/>
            </a:prstGeom>
            <a:noFill/>
          </p:spPr>
          <p:txBody>
            <a:bodyPr wrap="none" rtlCol="0">
              <a:spAutoFit/>
            </a:bodyPr>
            <a:lstStyle/>
            <a:p>
              <a:r>
                <a:rPr lang="en-US" sz="1200" dirty="0"/>
                <a:t>Other</a:t>
              </a:r>
            </a:p>
          </p:txBody>
        </p:sp>
      </p:grpSp>
      <p:grpSp>
        <p:nvGrpSpPr>
          <p:cNvPr id="19" name="Group 18">
            <a:extLst>
              <a:ext uri="{FF2B5EF4-FFF2-40B4-BE49-F238E27FC236}">
                <a16:creationId xmlns:a16="http://schemas.microsoft.com/office/drawing/2014/main" id="{8F723700-6AE9-4825-BEC0-2B016E0AE09E}"/>
              </a:ext>
            </a:extLst>
          </p:cNvPr>
          <p:cNvGrpSpPr/>
          <p:nvPr/>
        </p:nvGrpSpPr>
        <p:grpSpPr>
          <a:xfrm>
            <a:off x="4188559" y="2983435"/>
            <a:ext cx="3878327" cy="2888275"/>
            <a:chOff x="4188559" y="2983435"/>
            <a:chExt cx="3878327" cy="2888275"/>
          </a:xfrm>
        </p:grpSpPr>
        <p:pic>
          <p:nvPicPr>
            <p:cNvPr id="17" name="Picture 16">
              <a:extLst>
                <a:ext uri="{FF2B5EF4-FFF2-40B4-BE49-F238E27FC236}">
                  <a16:creationId xmlns:a16="http://schemas.microsoft.com/office/drawing/2014/main" id="{5C5E2F31-6176-4A43-90BE-B4CC2125AEB6}"/>
                </a:ext>
              </a:extLst>
            </p:cNvPr>
            <p:cNvPicPr>
              <a:picLocks noChangeAspect="1"/>
            </p:cNvPicPr>
            <p:nvPr/>
          </p:nvPicPr>
          <p:blipFill>
            <a:blip r:embed="rId6"/>
            <a:stretch>
              <a:fillRect/>
            </a:stretch>
          </p:blipFill>
          <p:spPr>
            <a:xfrm>
              <a:off x="4188559" y="2983435"/>
              <a:ext cx="3878327" cy="2888275"/>
            </a:xfrm>
            <a:prstGeom prst="rect">
              <a:avLst/>
            </a:prstGeom>
          </p:spPr>
        </p:pic>
        <p:sp>
          <p:nvSpPr>
            <p:cNvPr id="18" name="TextBox 17">
              <a:extLst>
                <a:ext uri="{FF2B5EF4-FFF2-40B4-BE49-F238E27FC236}">
                  <a16:creationId xmlns:a16="http://schemas.microsoft.com/office/drawing/2014/main" id="{E4988FD6-D60C-414E-AE00-71993E054C0C}"/>
                </a:ext>
              </a:extLst>
            </p:cNvPr>
            <p:cNvSpPr txBox="1"/>
            <p:nvPr/>
          </p:nvSpPr>
          <p:spPr>
            <a:xfrm>
              <a:off x="5724959" y="3290499"/>
              <a:ext cx="639278" cy="276999"/>
            </a:xfrm>
            <a:prstGeom prst="rect">
              <a:avLst/>
            </a:prstGeom>
            <a:noFill/>
          </p:spPr>
          <p:txBody>
            <a:bodyPr wrap="none" rtlCol="0">
              <a:spAutoFit/>
            </a:bodyPr>
            <a:lstStyle/>
            <a:p>
              <a:r>
                <a:rPr lang="en-US" sz="1200" dirty="0"/>
                <a:t>Female</a:t>
              </a:r>
            </a:p>
          </p:txBody>
        </p:sp>
      </p:grpSp>
      <p:sp>
        <p:nvSpPr>
          <p:cNvPr id="4" name="TextBox 3">
            <a:extLst>
              <a:ext uri="{FF2B5EF4-FFF2-40B4-BE49-F238E27FC236}">
                <a16:creationId xmlns:a16="http://schemas.microsoft.com/office/drawing/2014/main" id="{80BF05FA-EADA-4E8B-93CB-CD6A3EFCECD0}"/>
              </a:ext>
            </a:extLst>
          </p:cNvPr>
          <p:cNvSpPr txBox="1"/>
          <p:nvPr/>
        </p:nvSpPr>
        <p:spPr>
          <a:xfrm>
            <a:off x="2099761" y="1253872"/>
            <a:ext cx="8055921"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When looking at the four age groups by gender identity, males’ and females’ responses did not differ greatly, but among other respondents, there was less satisfaction with Portland as a place to live for all age groups except those 45-59, with those 60+ least likely to be somewhat or very satisfied.</a:t>
            </a:r>
          </a:p>
          <a:p>
            <a:endParaRPr lang="en-US" dirty="0"/>
          </a:p>
        </p:txBody>
      </p:sp>
      <p:sp>
        <p:nvSpPr>
          <p:cNvPr id="13" name="Action Button: Go Back or Previous 12">
            <a:hlinkClick r:id="rId7" action="ppaction://hlinksldjump" tooltip="Back to beginning of section"/>
            <a:extLst>
              <a:ext uri="{FF2B5EF4-FFF2-40B4-BE49-F238E27FC236}">
                <a16:creationId xmlns:a16="http://schemas.microsoft.com/office/drawing/2014/main" id="{FDDEC19C-25A9-40E2-9DFC-84E652D38CC2}"/>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rId8" action="ppaction://hlinksldjump" tooltip="Skip to next section"/>
            <a:extLst>
              <a:ext uri="{FF2B5EF4-FFF2-40B4-BE49-F238E27FC236}">
                <a16:creationId xmlns:a16="http://schemas.microsoft.com/office/drawing/2014/main" id="{9404B18B-80DE-4C7A-B68D-CA148013AE5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629A33A-8A4F-4A4A-AF24-A4289ACF103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18</a:t>
            </a:r>
          </a:p>
        </p:txBody>
      </p:sp>
      <p:pic>
        <p:nvPicPr>
          <p:cNvPr id="22" name="Picture 21">
            <a:hlinkClick r:id="rId9"/>
            <a:extLst>
              <a:ext uri="{FF2B5EF4-FFF2-40B4-BE49-F238E27FC236}">
                <a16:creationId xmlns:a16="http://schemas.microsoft.com/office/drawing/2014/main" id="{4CD5F15F-4CBA-4978-8FB7-447E29DBF3BF}"/>
              </a:ext>
            </a:extLst>
          </p:cNvPr>
          <p:cNvPicPr>
            <a:picLocks noChangeAspect="1"/>
          </p:cNvPicPr>
          <p:nvPr/>
        </p:nvPicPr>
        <p:blipFill>
          <a:blip r:embed="rId10"/>
          <a:stretch>
            <a:fillRect/>
          </a:stretch>
        </p:blipFill>
        <p:spPr>
          <a:xfrm>
            <a:off x="0" y="6114710"/>
            <a:ext cx="523569" cy="457200"/>
          </a:xfrm>
          <a:prstGeom prst="rect">
            <a:avLst/>
          </a:prstGeom>
        </p:spPr>
      </p:pic>
    </p:spTree>
    <p:custDataLst>
      <p:tags r:id="rId1"/>
    </p:custDataLst>
    <p:extLst>
      <p:ext uri="{BB962C8B-B14F-4D97-AF65-F5344CB8AC3E}">
        <p14:creationId xmlns:p14="http://schemas.microsoft.com/office/powerpoint/2010/main" val="4088172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90D-3C11-4E35-A266-55C3F3AAF3FD}"/>
              </a:ext>
            </a:extLst>
          </p:cNvPr>
          <p:cNvSpPr>
            <a:spLocks noGrp="1"/>
          </p:cNvSpPr>
          <p:nvPr>
            <p:ph type="title"/>
          </p:nvPr>
        </p:nvSpPr>
        <p:spPr>
          <a:xfrm>
            <a:off x="357050" y="0"/>
            <a:ext cx="8341179" cy="870857"/>
          </a:xfrm>
        </p:spPr>
        <p:txBody>
          <a:bodyPr/>
          <a:lstStyle/>
          <a:p>
            <a:r>
              <a:rPr lang="en-US" sz="3200" dirty="0"/>
              <a:t>Satisfaction with Portland as a Place to Live (cont.)</a:t>
            </a:r>
          </a:p>
        </p:txBody>
      </p:sp>
      <p:grpSp>
        <p:nvGrpSpPr>
          <p:cNvPr id="10" name="Group 9">
            <a:extLst>
              <a:ext uri="{FF2B5EF4-FFF2-40B4-BE49-F238E27FC236}">
                <a16:creationId xmlns:a16="http://schemas.microsoft.com/office/drawing/2014/main" id="{2EC68589-DCE1-4451-BDF9-895B38574BDA}"/>
              </a:ext>
            </a:extLst>
          </p:cNvPr>
          <p:cNvGrpSpPr/>
          <p:nvPr/>
        </p:nvGrpSpPr>
        <p:grpSpPr>
          <a:xfrm>
            <a:off x="6279139" y="2506183"/>
            <a:ext cx="4962525" cy="3695700"/>
            <a:chOff x="5831464" y="1969077"/>
            <a:chExt cx="4962525" cy="3695700"/>
          </a:xfrm>
        </p:grpSpPr>
        <p:pic>
          <p:nvPicPr>
            <p:cNvPr id="4" name="Picture 3">
              <a:extLst>
                <a:ext uri="{FF2B5EF4-FFF2-40B4-BE49-F238E27FC236}">
                  <a16:creationId xmlns:a16="http://schemas.microsoft.com/office/drawing/2014/main" id="{8B838B7B-17AD-4355-B7E9-9B635C6668A0}"/>
                </a:ext>
              </a:extLst>
            </p:cNvPr>
            <p:cNvPicPr>
              <a:picLocks noChangeAspect="1"/>
            </p:cNvPicPr>
            <p:nvPr/>
          </p:nvPicPr>
          <p:blipFill>
            <a:blip r:embed="rId4"/>
            <a:stretch>
              <a:fillRect/>
            </a:stretch>
          </p:blipFill>
          <p:spPr>
            <a:xfrm>
              <a:off x="5831464" y="1969077"/>
              <a:ext cx="4962525" cy="3695700"/>
            </a:xfrm>
            <a:prstGeom prst="rect">
              <a:avLst/>
            </a:prstGeom>
          </p:spPr>
        </p:pic>
        <p:sp>
          <p:nvSpPr>
            <p:cNvPr id="5" name="TextBox 4">
              <a:extLst>
                <a:ext uri="{FF2B5EF4-FFF2-40B4-BE49-F238E27FC236}">
                  <a16:creationId xmlns:a16="http://schemas.microsoft.com/office/drawing/2014/main" id="{7086EEFA-3166-482D-B155-370506BA13A2}"/>
                </a:ext>
              </a:extLst>
            </p:cNvPr>
            <p:cNvSpPr txBox="1"/>
            <p:nvPr/>
          </p:nvSpPr>
          <p:spPr>
            <a:xfrm>
              <a:off x="7980220" y="2401408"/>
              <a:ext cx="478016" cy="276999"/>
            </a:xfrm>
            <a:prstGeom prst="rect">
              <a:avLst/>
            </a:prstGeom>
            <a:noFill/>
          </p:spPr>
          <p:txBody>
            <a:bodyPr wrap="none" rtlCol="0">
              <a:spAutoFit/>
            </a:bodyPr>
            <a:lstStyle/>
            <a:p>
              <a:r>
                <a:rPr lang="en-US" sz="1200" dirty="0"/>
                <a:t>Own</a:t>
              </a:r>
            </a:p>
          </p:txBody>
        </p:sp>
      </p:grpSp>
      <p:grpSp>
        <p:nvGrpSpPr>
          <p:cNvPr id="7" name="Group 6">
            <a:extLst>
              <a:ext uri="{FF2B5EF4-FFF2-40B4-BE49-F238E27FC236}">
                <a16:creationId xmlns:a16="http://schemas.microsoft.com/office/drawing/2014/main" id="{F056776F-0B9D-477E-8CA8-80DDE6CEC070}"/>
              </a:ext>
            </a:extLst>
          </p:cNvPr>
          <p:cNvGrpSpPr/>
          <p:nvPr/>
        </p:nvGrpSpPr>
        <p:grpSpPr>
          <a:xfrm>
            <a:off x="950336" y="2506183"/>
            <a:ext cx="4962525" cy="3695700"/>
            <a:chOff x="271173" y="1969077"/>
            <a:chExt cx="4962525" cy="3695700"/>
          </a:xfrm>
        </p:grpSpPr>
        <p:pic>
          <p:nvPicPr>
            <p:cNvPr id="3" name="Picture 2">
              <a:extLst>
                <a:ext uri="{FF2B5EF4-FFF2-40B4-BE49-F238E27FC236}">
                  <a16:creationId xmlns:a16="http://schemas.microsoft.com/office/drawing/2014/main" id="{5B1C2F52-387D-4D4E-AE49-74BFC8739AF3}"/>
                </a:ext>
              </a:extLst>
            </p:cNvPr>
            <p:cNvPicPr>
              <a:picLocks noChangeAspect="1"/>
            </p:cNvPicPr>
            <p:nvPr/>
          </p:nvPicPr>
          <p:blipFill>
            <a:blip r:embed="rId5"/>
            <a:stretch>
              <a:fillRect/>
            </a:stretch>
          </p:blipFill>
          <p:spPr>
            <a:xfrm>
              <a:off x="271173" y="1969077"/>
              <a:ext cx="4962525" cy="3695700"/>
            </a:xfrm>
            <a:prstGeom prst="rect">
              <a:avLst/>
            </a:prstGeom>
          </p:spPr>
        </p:pic>
        <p:sp>
          <p:nvSpPr>
            <p:cNvPr id="6" name="TextBox 5">
              <a:extLst>
                <a:ext uri="{FF2B5EF4-FFF2-40B4-BE49-F238E27FC236}">
                  <a16:creationId xmlns:a16="http://schemas.microsoft.com/office/drawing/2014/main" id="{8E2EC3AF-31B1-4A27-A943-893A9D62C566}"/>
                </a:ext>
              </a:extLst>
            </p:cNvPr>
            <p:cNvSpPr txBox="1"/>
            <p:nvPr/>
          </p:nvSpPr>
          <p:spPr>
            <a:xfrm>
              <a:off x="2424944" y="2392218"/>
              <a:ext cx="472309" cy="276999"/>
            </a:xfrm>
            <a:prstGeom prst="rect">
              <a:avLst/>
            </a:prstGeom>
            <a:noFill/>
          </p:spPr>
          <p:txBody>
            <a:bodyPr wrap="none" rtlCol="0">
              <a:spAutoFit/>
            </a:bodyPr>
            <a:lstStyle/>
            <a:p>
              <a:r>
                <a:rPr lang="en-US" sz="1200" dirty="0"/>
                <a:t>Rent</a:t>
              </a:r>
            </a:p>
          </p:txBody>
        </p:sp>
      </p:grpSp>
      <p:sp>
        <p:nvSpPr>
          <p:cNvPr id="8" name="TextBox 7">
            <a:extLst>
              <a:ext uri="{FF2B5EF4-FFF2-40B4-BE49-F238E27FC236}">
                <a16:creationId xmlns:a16="http://schemas.microsoft.com/office/drawing/2014/main" id="{5922EDFD-ACF0-4CCF-8310-C4CDA74DF9DF}"/>
              </a:ext>
            </a:extLst>
          </p:cNvPr>
          <p:cNvSpPr txBox="1"/>
          <p:nvPr/>
        </p:nvSpPr>
        <p:spPr>
          <a:xfrm>
            <a:off x="2750127" y="1088355"/>
            <a:ext cx="7058024"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The majority of respondents in all age groups were satisfied with Portland as a place to live, owners and renters alike. Among both renters and owners, those age 20-29 were most likely to be satisfied.  </a:t>
            </a:r>
          </a:p>
          <a:p>
            <a:endParaRPr lang="en-US" dirty="0"/>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75B2E9BB-B3DF-4A07-BE61-7FBBD870CE2F}"/>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637682F0-4F2B-42ED-821A-44A75F6EFC9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BCA3E3-1632-4602-B471-E577B8C55DB6}"/>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19</a:t>
            </a:r>
          </a:p>
        </p:txBody>
      </p:sp>
      <p:pic>
        <p:nvPicPr>
          <p:cNvPr id="14" name="Picture 13">
            <a:hlinkClick r:id="rId8"/>
            <a:extLst>
              <a:ext uri="{FF2B5EF4-FFF2-40B4-BE49-F238E27FC236}">
                <a16:creationId xmlns:a16="http://schemas.microsoft.com/office/drawing/2014/main" id="{460E245C-5F9D-4D97-838D-2B8EBB26B650}"/>
              </a:ext>
            </a:extLst>
          </p:cNvPr>
          <p:cNvPicPr>
            <a:picLocks noChangeAspect="1"/>
          </p:cNvPicPr>
          <p:nvPr/>
        </p:nvPicPr>
        <p:blipFill>
          <a:blip r:embed="rId9"/>
          <a:stretch>
            <a:fillRect/>
          </a:stretch>
        </p:blipFill>
        <p:spPr>
          <a:xfrm>
            <a:off x="7156" y="6035808"/>
            <a:ext cx="523569" cy="457200"/>
          </a:xfrm>
          <a:prstGeom prst="rect">
            <a:avLst/>
          </a:prstGeom>
        </p:spPr>
      </p:pic>
    </p:spTree>
    <p:custDataLst>
      <p:tags r:id="rId1"/>
    </p:custDataLst>
    <p:extLst>
      <p:ext uri="{BB962C8B-B14F-4D97-AF65-F5344CB8AC3E}">
        <p14:creationId xmlns:p14="http://schemas.microsoft.com/office/powerpoint/2010/main" val="397581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0E73-74B7-491A-A2CA-2B8FD99E18D5}"/>
              </a:ext>
            </a:extLst>
          </p:cNvPr>
          <p:cNvSpPr>
            <a:spLocks noGrp="1"/>
          </p:cNvSpPr>
          <p:nvPr>
            <p:ph type="title"/>
          </p:nvPr>
        </p:nvSpPr>
        <p:spPr/>
        <p:txBody>
          <a:bodyPr/>
          <a:lstStyle/>
          <a:p>
            <a:r>
              <a:rPr lang="en-US" sz="3600" dirty="0"/>
              <a:t>Introduction</a:t>
            </a:r>
            <a:endParaRPr lang="en-US" sz="3200" dirty="0"/>
          </a:p>
        </p:txBody>
      </p:sp>
      <p:sp>
        <p:nvSpPr>
          <p:cNvPr id="3" name="Content Placeholder 2">
            <a:extLst>
              <a:ext uri="{FF2B5EF4-FFF2-40B4-BE49-F238E27FC236}">
                <a16:creationId xmlns:a16="http://schemas.microsoft.com/office/drawing/2014/main" id="{2E7EA2C6-6B3D-4E8E-8A42-4175408E1047}"/>
              </a:ext>
            </a:extLst>
          </p:cNvPr>
          <p:cNvSpPr>
            <a:spLocks noGrp="1"/>
          </p:cNvSpPr>
          <p:nvPr>
            <p:ph idx="1"/>
          </p:nvPr>
        </p:nvSpPr>
        <p:spPr>
          <a:xfrm>
            <a:off x="1566999" y="1010194"/>
            <a:ext cx="5123361" cy="5931782"/>
          </a:xfrm>
        </p:spPr>
        <p:txBody>
          <a:bodyPr>
            <a:normAutofit fontScale="92500" lnSpcReduction="20000"/>
          </a:bodyPr>
          <a:lstStyle/>
          <a:p>
            <a:pPr>
              <a:lnSpc>
                <a:spcPct val="110000"/>
              </a:lnSpc>
            </a:pPr>
            <a:r>
              <a:rPr lang="en-US" sz="1900" dirty="0"/>
              <a:t>This presentation is based on the City of Portland’s </a:t>
            </a:r>
            <a:r>
              <a:rPr lang="en-US" sz="1900" b="1" i="1" dirty="0"/>
              <a:t>2019 Portland Insights Survey </a:t>
            </a:r>
            <a:r>
              <a:rPr lang="en-US" sz="1900" dirty="0"/>
              <a:t>and specifically examines the </a:t>
            </a:r>
            <a:r>
              <a:rPr lang="en-US" sz="1900" i="1" dirty="0"/>
              <a:t>age-related </a:t>
            </a:r>
            <a:r>
              <a:rPr lang="en-US" sz="1900" dirty="0"/>
              <a:t>findings. The general findings from the study were analyzed by the City and can be found, along with a detailed description of the study’s methodology, at: </a:t>
            </a:r>
            <a:r>
              <a:rPr lang="en-US" sz="1900" b="1" dirty="0">
                <a:solidFill>
                  <a:srgbClr val="0070C0"/>
                </a:solidFill>
                <a:hlinkClick r:id="rId4"/>
              </a:rPr>
              <a:t>https://www.portlandoregon.gov/cbo/79177</a:t>
            </a:r>
            <a:endParaRPr lang="en-US" sz="1900" b="1" dirty="0">
              <a:solidFill>
                <a:srgbClr val="0070C0"/>
              </a:solidFill>
            </a:endParaRPr>
          </a:p>
          <a:p>
            <a:pPr>
              <a:lnSpc>
                <a:spcPct val="110000"/>
              </a:lnSpc>
            </a:pPr>
            <a:r>
              <a:rPr lang="en-US" sz="1900" dirty="0"/>
              <a:t>In the study, 30 quantitative questions were asked. The findings presented here include data only from </a:t>
            </a:r>
            <a:r>
              <a:rPr lang="en-US" sz="1900" b="1" dirty="0"/>
              <a:t>respondents age 20 and over and who were residents of the city </a:t>
            </a:r>
            <a:r>
              <a:rPr lang="en-US" sz="1900" dirty="0"/>
              <a:t>(n </a:t>
            </a:r>
            <a:r>
              <a:rPr lang="en-US" sz="1900" u="sng" dirty="0"/>
              <a:t>&lt;</a:t>
            </a:r>
            <a:r>
              <a:rPr lang="en-US" sz="1900" dirty="0"/>
              <a:t> 7,645, depending on the question).  </a:t>
            </a:r>
          </a:p>
          <a:p>
            <a:pPr>
              <a:lnSpc>
                <a:spcPct val="110000"/>
              </a:lnSpc>
            </a:pPr>
            <a:r>
              <a:rPr lang="en-US" sz="1900" dirty="0"/>
              <a:t>Although every attempt was made by the City to include all residents of the city in the study, including special outreach to traditionally under-represented groups, </a:t>
            </a:r>
            <a:r>
              <a:rPr lang="en-US" sz="1900" b="1" dirty="0"/>
              <a:t>the respondents do not necessary comprise a representative sample</a:t>
            </a:r>
            <a:r>
              <a:rPr lang="en-US" sz="1900" dirty="0"/>
              <a:t>. Individuals who held strong beliefs, positive or negative, may have been more likely to respond to the survey. Thus, caution should be used in interpreting the results.</a:t>
            </a:r>
          </a:p>
        </p:txBody>
      </p:sp>
      <p:sp>
        <p:nvSpPr>
          <p:cNvPr id="4" name="Content Placeholder 3">
            <a:extLst>
              <a:ext uri="{FF2B5EF4-FFF2-40B4-BE49-F238E27FC236}">
                <a16:creationId xmlns:a16="http://schemas.microsoft.com/office/drawing/2014/main" id="{2889AFC3-2A56-4593-A1D9-C2FD938556A6}"/>
              </a:ext>
            </a:extLst>
          </p:cNvPr>
          <p:cNvSpPr>
            <a:spLocks noGrp="1"/>
          </p:cNvSpPr>
          <p:nvPr>
            <p:ph idx="10"/>
          </p:nvPr>
        </p:nvSpPr>
        <p:spPr>
          <a:xfrm>
            <a:off x="114624" y="1151268"/>
            <a:ext cx="1318437" cy="2820249"/>
          </a:xfrm>
        </p:spPr>
        <p:txBody>
          <a:bodyPr/>
          <a:lstStyle/>
          <a:p>
            <a:r>
              <a:rPr lang="en-US" b="1" dirty="0"/>
              <a:t>Summary of Key Findings</a:t>
            </a:r>
          </a:p>
          <a:p>
            <a:r>
              <a:rPr lang="en-US" dirty="0">
                <a:hlinkClick r:id="rId5" action="ppaction://hlinksldjump"/>
              </a:rPr>
              <a:t>Portland as a Place</a:t>
            </a:r>
            <a:endParaRPr lang="en-US" dirty="0"/>
          </a:p>
          <a:p>
            <a:r>
              <a:rPr lang="en-US" dirty="0">
                <a:hlinkClick r:id="rId6" action="ppaction://hlinksldjump"/>
              </a:rPr>
              <a:t>Portland as Opportunity</a:t>
            </a:r>
            <a:endParaRPr lang="en-US" dirty="0"/>
          </a:p>
          <a:p>
            <a:r>
              <a:rPr lang="en-US" dirty="0">
                <a:hlinkClick r:id="rId7" action="ppaction://hlinksldjump"/>
              </a:rPr>
              <a:t>Safety Issues</a:t>
            </a:r>
            <a:endParaRPr lang="en-US" dirty="0"/>
          </a:p>
          <a:p>
            <a:r>
              <a:rPr lang="en-US" dirty="0">
                <a:hlinkClick r:id="rId8" action="ppaction://hlinksldjump"/>
              </a:rPr>
              <a:t>Services and Environment</a:t>
            </a:r>
            <a:endParaRPr lang="en-US" dirty="0"/>
          </a:p>
          <a:p>
            <a:r>
              <a:rPr lang="en-US" dirty="0">
                <a:hlinkClick r:id="rId9" action="ppaction://hlinksldjump"/>
              </a:rPr>
              <a:t>Disaster Preparation</a:t>
            </a:r>
            <a:endParaRPr lang="en-US" dirty="0"/>
          </a:p>
          <a:p>
            <a:endParaRPr lang="en-US" dirty="0"/>
          </a:p>
        </p:txBody>
      </p:sp>
      <p:pic>
        <p:nvPicPr>
          <p:cNvPr id="5" name="Picture 4">
            <a:extLst>
              <a:ext uri="{FF2B5EF4-FFF2-40B4-BE49-F238E27FC236}">
                <a16:creationId xmlns:a16="http://schemas.microsoft.com/office/drawing/2014/main" id="{E4CF5A91-86C9-427D-94DA-7BFCA187F3E3}"/>
              </a:ext>
            </a:extLst>
          </p:cNvPr>
          <p:cNvPicPr>
            <a:picLocks noChangeAspect="1"/>
          </p:cNvPicPr>
          <p:nvPr/>
        </p:nvPicPr>
        <p:blipFill rotWithShape="1">
          <a:blip r:embed="rId10"/>
          <a:srcRect l="4658" t="1931" r="3975" b="4573"/>
          <a:stretch/>
        </p:blipFill>
        <p:spPr>
          <a:xfrm>
            <a:off x="6895641" y="1010193"/>
            <a:ext cx="5296359" cy="4129365"/>
          </a:xfrm>
          <a:prstGeom prst="rect">
            <a:avLst/>
          </a:prstGeom>
        </p:spPr>
      </p:pic>
      <p:sp>
        <p:nvSpPr>
          <p:cNvPr id="6" name="TextBox 5">
            <a:extLst>
              <a:ext uri="{FF2B5EF4-FFF2-40B4-BE49-F238E27FC236}">
                <a16:creationId xmlns:a16="http://schemas.microsoft.com/office/drawing/2014/main" id="{181ACDE0-A6C0-4AD6-B189-4B0C931DB06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a:t>
            </a:r>
          </a:p>
        </p:txBody>
      </p:sp>
      <p:grpSp>
        <p:nvGrpSpPr>
          <p:cNvPr id="18" name="Group 17">
            <a:extLst>
              <a:ext uri="{FF2B5EF4-FFF2-40B4-BE49-F238E27FC236}">
                <a16:creationId xmlns:a16="http://schemas.microsoft.com/office/drawing/2014/main" id="{33E584F8-A03C-4631-ABF6-432990FF87B8}"/>
              </a:ext>
            </a:extLst>
          </p:cNvPr>
          <p:cNvGrpSpPr/>
          <p:nvPr/>
        </p:nvGrpSpPr>
        <p:grpSpPr>
          <a:xfrm>
            <a:off x="8597756" y="7499311"/>
            <a:ext cx="3098800" cy="1275491"/>
            <a:chOff x="8285772" y="5532489"/>
            <a:chExt cx="3098800" cy="1275491"/>
          </a:xfrm>
        </p:grpSpPr>
        <p:sp>
          <p:nvSpPr>
            <p:cNvPr id="7" name="TextBox 6">
              <a:extLst>
                <a:ext uri="{FF2B5EF4-FFF2-40B4-BE49-F238E27FC236}">
                  <a16:creationId xmlns:a16="http://schemas.microsoft.com/office/drawing/2014/main" id="{205E9415-0767-44AA-B090-4B75C8B3D206}"/>
                </a:ext>
              </a:extLst>
            </p:cNvPr>
            <p:cNvSpPr txBox="1"/>
            <p:nvPr/>
          </p:nvSpPr>
          <p:spPr>
            <a:xfrm>
              <a:off x="8285772" y="5532489"/>
              <a:ext cx="3098800" cy="1200329"/>
            </a:xfrm>
            <a:prstGeom prst="rect">
              <a:avLst/>
            </a:prstGeom>
            <a:solidFill>
              <a:schemeClr val="accent4">
                <a:lumMod val="20000"/>
                <a:lumOff val="80000"/>
              </a:schemeClr>
            </a:solidFill>
          </p:spPr>
          <p:txBody>
            <a:bodyPr wrap="square" rtlCol="0">
              <a:spAutoFit/>
            </a:bodyPr>
            <a:lstStyle/>
            <a:p>
              <a:pPr algn="ctr"/>
              <a:r>
                <a:rPr lang="en-US" sz="1600" b="1" dirty="0"/>
                <a:t>Navigation Tools</a:t>
              </a:r>
            </a:p>
            <a:p>
              <a:pPr algn="ctr"/>
              <a:endParaRPr lang="en-US" b="1" dirty="0"/>
            </a:p>
            <a:p>
              <a:pPr algn="ctr"/>
              <a:endParaRPr lang="en-US" b="1" dirty="0"/>
            </a:p>
            <a:p>
              <a:pPr algn="ctr"/>
              <a:endParaRPr lang="en-US" b="1" dirty="0"/>
            </a:p>
          </p:txBody>
        </p:sp>
        <p:sp>
          <p:nvSpPr>
            <p:cNvPr id="8" name="Action Button: Go Back or Previous 7">
              <a:hlinkClick r:id="rId5" action="ppaction://hlinksldjump" tooltip="Back to beginning of section"/>
              <a:extLst>
                <a:ext uri="{FF2B5EF4-FFF2-40B4-BE49-F238E27FC236}">
                  <a16:creationId xmlns:a16="http://schemas.microsoft.com/office/drawing/2014/main" id="{B722BA7A-5844-442B-AC70-9A7C6D0C1CD0}"/>
                </a:ext>
              </a:extLst>
            </p:cNvPr>
            <p:cNvSpPr/>
            <p:nvPr/>
          </p:nvSpPr>
          <p:spPr>
            <a:xfrm>
              <a:off x="9400648" y="5940526"/>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6" action="ppaction://hlinksldjump" tooltip="Skip to next section"/>
              <a:extLst>
                <a:ext uri="{FF2B5EF4-FFF2-40B4-BE49-F238E27FC236}">
                  <a16:creationId xmlns:a16="http://schemas.microsoft.com/office/drawing/2014/main" id="{9DFFA8B3-7C59-4F82-9AEF-D07FC0EF2A45}"/>
                </a:ext>
              </a:extLst>
            </p:cNvPr>
            <p:cNvSpPr/>
            <p:nvPr/>
          </p:nvSpPr>
          <p:spPr>
            <a:xfrm>
              <a:off x="9661905" y="5940526"/>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56F738-B29F-43CF-86BB-EDC93BB56436}"/>
                </a:ext>
              </a:extLst>
            </p:cNvPr>
            <p:cNvSpPr txBox="1"/>
            <p:nvPr/>
          </p:nvSpPr>
          <p:spPr>
            <a:xfrm>
              <a:off x="9967545" y="5831613"/>
              <a:ext cx="880743" cy="523220"/>
            </a:xfrm>
            <a:prstGeom prst="rect">
              <a:avLst/>
            </a:prstGeom>
            <a:noFill/>
          </p:spPr>
          <p:txBody>
            <a:bodyPr wrap="square" rtlCol="0">
              <a:spAutoFit/>
            </a:bodyPr>
            <a:lstStyle/>
            <a:p>
              <a:r>
                <a:rPr lang="en-US" sz="1400" dirty="0"/>
                <a:t>Next </a:t>
              </a:r>
            </a:p>
            <a:p>
              <a:r>
                <a:rPr lang="en-US" sz="1400" dirty="0"/>
                <a:t>section</a:t>
              </a:r>
            </a:p>
          </p:txBody>
        </p:sp>
        <p:sp>
          <p:nvSpPr>
            <p:cNvPr id="13" name="TextBox 12">
              <a:extLst>
                <a:ext uri="{FF2B5EF4-FFF2-40B4-BE49-F238E27FC236}">
                  <a16:creationId xmlns:a16="http://schemas.microsoft.com/office/drawing/2014/main" id="{4B5AB203-7D0B-4EEC-9831-DDA1ADEF8E55}"/>
                </a:ext>
              </a:extLst>
            </p:cNvPr>
            <p:cNvSpPr txBox="1"/>
            <p:nvPr/>
          </p:nvSpPr>
          <p:spPr>
            <a:xfrm>
              <a:off x="8357631" y="5831613"/>
              <a:ext cx="1043017" cy="523220"/>
            </a:xfrm>
            <a:prstGeom prst="rect">
              <a:avLst/>
            </a:prstGeom>
            <a:noFill/>
          </p:spPr>
          <p:txBody>
            <a:bodyPr wrap="square" rtlCol="0">
              <a:spAutoFit/>
            </a:bodyPr>
            <a:lstStyle/>
            <a:p>
              <a:pPr algn="r"/>
              <a:r>
                <a:rPr lang="en-US" sz="1400" dirty="0"/>
                <a:t>Beginning of section</a:t>
              </a:r>
            </a:p>
          </p:txBody>
        </p:sp>
        <p:pic>
          <p:nvPicPr>
            <p:cNvPr id="15" name="Picture 14">
              <a:hlinkClick r:id="rId11"/>
              <a:extLst>
                <a:ext uri="{FF2B5EF4-FFF2-40B4-BE49-F238E27FC236}">
                  <a16:creationId xmlns:a16="http://schemas.microsoft.com/office/drawing/2014/main" id="{58747C36-9551-4E37-9E27-0897C3417355}"/>
                </a:ext>
              </a:extLst>
            </p:cNvPr>
            <p:cNvPicPr>
              <a:picLocks noChangeAspect="1"/>
            </p:cNvPicPr>
            <p:nvPr/>
          </p:nvPicPr>
          <p:blipFill>
            <a:blip r:embed="rId12"/>
            <a:stretch>
              <a:fillRect/>
            </a:stretch>
          </p:blipFill>
          <p:spPr>
            <a:xfrm>
              <a:off x="9102264" y="6429995"/>
              <a:ext cx="432854" cy="377985"/>
            </a:xfrm>
            <a:prstGeom prst="rect">
              <a:avLst/>
            </a:prstGeom>
          </p:spPr>
        </p:pic>
        <p:sp>
          <p:nvSpPr>
            <p:cNvPr id="16" name="TextBox 15">
              <a:extLst>
                <a:ext uri="{FF2B5EF4-FFF2-40B4-BE49-F238E27FC236}">
                  <a16:creationId xmlns:a16="http://schemas.microsoft.com/office/drawing/2014/main" id="{4F60543D-0951-417D-B5C2-152637DB4844}"/>
                </a:ext>
              </a:extLst>
            </p:cNvPr>
            <p:cNvSpPr txBox="1"/>
            <p:nvPr/>
          </p:nvSpPr>
          <p:spPr>
            <a:xfrm>
              <a:off x="9404684" y="6426431"/>
              <a:ext cx="1468625" cy="307777"/>
            </a:xfrm>
            <a:prstGeom prst="rect">
              <a:avLst/>
            </a:prstGeom>
            <a:noFill/>
          </p:spPr>
          <p:txBody>
            <a:bodyPr wrap="square" rtlCol="0">
              <a:spAutoFit/>
            </a:bodyPr>
            <a:lstStyle/>
            <a:p>
              <a:r>
                <a:rPr lang="en-US" sz="1400" dirty="0"/>
                <a:t>Back to Overview</a:t>
              </a:r>
            </a:p>
          </p:txBody>
        </p:sp>
      </p:grpSp>
      <p:pic>
        <p:nvPicPr>
          <p:cNvPr id="17" name="Picture 16">
            <a:extLst>
              <a:ext uri="{FF2B5EF4-FFF2-40B4-BE49-F238E27FC236}">
                <a16:creationId xmlns:a16="http://schemas.microsoft.com/office/drawing/2014/main" id="{A85AF0F4-16A8-4573-A1F3-71211E7075C3}"/>
              </a:ext>
            </a:extLst>
          </p:cNvPr>
          <p:cNvPicPr>
            <a:picLocks noChangeAspect="1"/>
          </p:cNvPicPr>
          <p:nvPr/>
        </p:nvPicPr>
        <p:blipFill>
          <a:blip r:embed="rId13"/>
          <a:stretch>
            <a:fillRect/>
          </a:stretch>
        </p:blipFill>
        <p:spPr>
          <a:xfrm>
            <a:off x="7938886" y="5436933"/>
            <a:ext cx="3103133" cy="1292464"/>
          </a:xfrm>
          <a:prstGeom prst="rect">
            <a:avLst/>
          </a:prstGeom>
        </p:spPr>
      </p:pic>
      <p:pic>
        <p:nvPicPr>
          <p:cNvPr id="20" name="Picture 19">
            <a:hlinkClick r:id="rId11"/>
            <a:extLst>
              <a:ext uri="{FF2B5EF4-FFF2-40B4-BE49-F238E27FC236}">
                <a16:creationId xmlns:a16="http://schemas.microsoft.com/office/drawing/2014/main" id="{10CD83CD-5CF5-46C0-B34C-E0869D449C0F}"/>
              </a:ext>
            </a:extLst>
          </p:cNvPr>
          <p:cNvPicPr>
            <a:picLocks noChangeAspect="1"/>
          </p:cNvPicPr>
          <p:nvPr/>
        </p:nvPicPr>
        <p:blipFill>
          <a:blip r:embed="rId12"/>
          <a:stretch>
            <a:fillRect/>
          </a:stretch>
        </p:blipFill>
        <p:spPr>
          <a:xfrm>
            <a:off x="6387307" y="8132662"/>
            <a:ext cx="432854" cy="377985"/>
          </a:xfrm>
          <a:prstGeom prst="rect">
            <a:avLst/>
          </a:prstGeom>
        </p:spPr>
      </p:pic>
      <p:pic>
        <p:nvPicPr>
          <p:cNvPr id="21" name="Picture 20">
            <a:hlinkClick r:id="rId11"/>
            <a:extLst>
              <a:ext uri="{FF2B5EF4-FFF2-40B4-BE49-F238E27FC236}">
                <a16:creationId xmlns:a16="http://schemas.microsoft.com/office/drawing/2014/main" id="{82A2D5A7-C324-40D3-973D-3D29B5A69C7B}"/>
              </a:ext>
            </a:extLst>
          </p:cNvPr>
          <p:cNvPicPr>
            <a:picLocks noChangeAspect="1"/>
          </p:cNvPicPr>
          <p:nvPr/>
        </p:nvPicPr>
        <p:blipFill>
          <a:blip r:embed="rId12"/>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32283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19CD-542E-4E88-B337-57C0EB93EA73}"/>
              </a:ext>
            </a:extLst>
          </p:cNvPr>
          <p:cNvSpPr>
            <a:spLocks noGrp="1"/>
          </p:cNvSpPr>
          <p:nvPr>
            <p:ph type="title"/>
          </p:nvPr>
        </p:nvSpPr>
        <p:spPr>
          <a:xfrm>
            <a:off x="128134" y="179006"/>
            <a:ext cx="5374571" cy="870857"/>
          </a:xfrm>
        </p:spPr>
        <p:txBody>
          <a:bodyPr/>
          <a:lstStyle/>
          <a:p>
            <a:r>
              <a:rPr lang="en-US" sz="3200" dirty="0"/>
              <a:t>Satisfaction with Portland as a Place to Raise Children</a:t>
            </a:r>
          </a:p>
        </p:txBody>
      </p:sp>
      <p:pic>
        <p:nvPicPr>
          <p:cNvPr id="4" name="Picture 3">
            <a:extLst>
              <a:ext uri="{FF2B5EF4-FFF2-40B4-BE49-F238E27FC236}">
                <a16:creationId xmlns:a16="http://schemas.microsoft.com/office/drawing/2014/main" id="{EA441F46-0D89-45A2-B3FE-B8B6725D7741}"/>
              </a:ext>
            </a:extLst>
          </p:cNvPr>
          <p:cNvPicPr>
            <a:picLocks noChangeAspect="1"/>
          </p:cNvPicPr>
          <p:nvPr/>
        </p:nvPicPr>
        <p:blipFill>
          <a:blip r:embed="rId4"/>
          <a:stretch>
            <a:fillRect/>
          </a:stretch>
        </p:blipFill>
        <p:spPr>
          <a:xfrm>
            <a:off x="1379774" y="2983294"/>
            <a:ext cx="4953000" cy="3695700"/>
          </a:xfrm>
          <a:prstGeom prst="rect">
            <a:avLst/>
          </a:prstGeom>
        </p:spPr>
      </p:pic>
      <p:grpSp>
        <p:nvGrpSpPr>
          <p:cNvPr id="3" name="Group 2">
            <a:extLst>
              <a:ext uri="{FF2B5EF4-FFF2-40B4-BE49-F238E27FC236}">
                <a16:creationId xmlns:a16="http://schemas.microsoft.com/office/drawing/2014/main" id="{E29E9C67-D46A-4393-9D78-805D6A63F4C4}"/>
              </a:ext>
            </a:extLst>
          </p:cNvPr>
          <p:cNvGrpSpPr/>
          <p:nvPr/>
        </p:nvGrpSpPr>
        <p:grpSpPr>
          <a:xfrm>
            <a:off x="7511616" y="47901"/>
            <a:ext cx="4552250" cy="3362049"/>
            <a:chOff x="7575451" y="8752"/>
            <a:chExt cx="4552250" cy="3396679"/>
          </a:xfrm>
        </p:grpSpPr>
        <p:pic>
          <p:nvPicPr>
            <p:cNvPr id="6" name="Picture 5">
              <a:extLst>
                <a:ext uri="{FF2B5EF4-FFF2-40B4-BE49-F238E27FC236}">
                  <a16:creationId xmlns:a16="http://schemas.microsoft.com/office/drawing/2014/main" id="{C58B080C-6120-4CA8-B029-DB0992E52B4A}"/>
                </a:ext>
              </a:extLst>
            </p:cNvPr>
            <p:cNvPicPr>
              <a:picLocks noChangeAspect="1"/>
            </p:cNvPicPr>
            <p:nvPr/>
          </p:nvPicPr>
          <p:blipFill>
            <a:blip r:embed="rId5"/>
            <a:stretch>
              <a:fillRect/>
            </a:stretch>
          </p:blipFill>
          <p:spPr>
            <a:xfrm>
              <a:off x="7575451" y="8752"/>
              <a:ext cx="4552250" cy="3396679"/>
            </a:xfrm>
            <a:prstGeom prst="rect">
              <a:avLst/>
            </a:prstGeom>
          </p:spPr>
        </p:pic>
        <p:sp>
          <p:nvSpPr>
            <p:cNvPr id="7" name="TextBox 6">
              <a:extLst>
                <a:ext uri="{FF2B5EF4-FFF2-40B4-BE49-F238E27FC236}">
                  <a16:creationId xmlns:a16="http://schemas.microsoft.com/office/drawing/2014/main" id="{FCFB5324-2050-4C60-BB76-F742B7B0CD63}"/>
                </a:ext>
              </a:extLst>
            </p:cNvPr>
            <p:cNvSpPr txBox="1"/>
            <p:nvPr/>
          </p:nvSpPr>
          <p:spPr>
            <a:xfrm>
              <a:off x="9404054" y="389288"/>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FCC76FF1-E196-4EEB-B165-99BAA9448A79}"/>
              </a:ext>
            </a:extLst>
          </p:cNvPr>
          <p:cNvGrpSpPr/>
          <p:nvPr/>
        </p:nvGrpSpPr>
        <p:grpSpPr>
          <a:xfrm>
            <a:off x="7511616" y="3432470"/>
            <a:ext cx="4552250" cy="3396679"/>
            <a:chOff x="7741705" y="3461321"/>
            <a:chExt cx="4552250" cy="3396679"/>
          </a:xfrm>
        </p:grpSpPr>
        <p:pic>
          <p:nvPicPr>
            <p:cNvPr id="5" name="Picture 4">
              <a:extLst>
                <a:ext uri="{FF2B5EF4-FFF2-40B4-BE49-F238E27FC236}">
                  <a16:creationId xmlns:a16="http://schemas.microsoft.com/office/drawing/2014/main" id="{5E0CE670-A729-40EE-B205-6B7D803C0A94}"/>
                </a:ext>
              </a:extLst>
            </p:cNvPr>
            <p:cNvPicPr>
              <a:picLocks noChangeAspect="1"/>
            </p:cNvPicPr>
            <p:nvPr/>
          </p:nvPicPr>
          <p:blipFill>
            <a:blip r:embed="rId6"/>
            <a:stretch>
              <a:fillRect/>
            </a:stretch>
          </p:blipFill>
          <p:spPr>
            <a:xfrm>
              <a:off x="7741705" y="3461321"/>
              <a:ext cx="4552250" cy="3396679"/>
            </a:xfrm>
            <a:prstGeom prst="rect">
              <a:avLst/>
            </a:prstGeom>
          </p:spPr>
        </p:pic>
        <p:sp>
          <p:nvSpPr>
            <p:cNvPr id="8" name="TextBox 7">
              <a:extLst>
                <a:ext uri="{FF2B5EF4-FFF2-40B4-BE49-F238E27FC236}">
                  <a16:creationId xmlns:a16="http://schemas.microsoft.com/office/drawing/2014/main" id="{91F89E54-744D-496E-8E28-01F24FF787EF}"/>
                </a:ext>
              </a:extLst>
            </p:cNvPr>
            <p:cNvSpPr txBox="1"/>
            <p:nvPr/>
          </p:nvSpPr>
          <p:spPr>
            <a:xfrm>
              <a:off x="9570308" y="3837105"/>
              <a:ext cx="1098699" cy="276999"/>
            </a:xfrm>
            <a:prstGeom prst="rect">
              <a:avLst/>
            </a:prstGeom>
            <a:noFill/>
          </p:spPr>
          <p:txBody>
            <a:bodyPr wrap="none" rtlCol="0">
              <a:spAutoFit/>
            </a:bodyPr>
            <a:lstStyle/>
            <a:p>
              <a:r>
                <a:rPr lang="en-US" sz="1200" dirty="0"/>
                <a:t>Higher Income</a:t>
              </a:r>
            </a:p>
          </p:txBody>
        </p:sp>
      </p:grpSp>
      <p:sp>
        <p:nvSpPr>
          <p:cNvPr id="10" name="TextBox 9">
            <a:extLst>
              <a:ext uri="{FF2B5EF4-FFF2-40B4-BE49-F238E27FC236}">
                <a16:creationId xmlns:a16="http://schemas.microsoft.com/office/drawing/2014/main" id="{8186CB84-A023-4683-91BB-ABBED5E81B99}"/>
              </a:ext>
            </a:extLst>
          </p:cNvPr>
          <p:cNvSpPr txBox="1"/>
          <p:nvPr/>
        </p:nvSpPr>
        <p:spPr>
          <a:xfrm>
            <a:off x="128135" y="1180967"/>
            <a:ext cx="7240854" cy="1719958"/>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sz="1650" dirty="0">
                <a:solidFill>
                  <a:srgbClr val="714B25"/>
                </a:solidFill>
              </a:rPr>
              <a:t>There was little variation by age, except those who responded in the 75+ age group were most likely to be satisfied with Portland as a place to raise children.</a:t>
            </a:r>
          </a:p>
          <a:p>
            <a:pPr marL="285750" indent="-285750">
              <a:lnSpc>
                <a:spcPct val="90000"/>
              </a:lnSpc>
              <a:spcBef>
                <a:spcPts val="1000"/>
              </a:spcBef>
              <a:buFont typeface="Arial" panose="020B0604020202020204" pitchFamily="34" charset="0"/>
              <a:buChar char="•"/>
            </a:pPr>
            <a:r>
              <a:rPr lang="en-US" sz="1650" dirty="0">
                <a:solidFill>
                  <a:srgbClr val="714B25"/>
                </a:solidFill>
              </a:rPr>
              <a:t>Respondents with higher incomes in all age groups were more likely to be satisfied.</a:t>
            </a:r>
          </a:p>
          <a:p>
            <a:pPr marL="285750" indent="-285750">
              <a:lnSpc>
                <a:spcPct val="90000"/>
              </a:lnSpc>
              <a:spcBef>
                <a:spcPts val="1000"/>
              </a:spcBef>
              <a:buFont typeface="Arial" panose="020B0604020202020204" pitchFamily="34" charset="0"/>
              <a:buChar char="•"/>
            </a:pPr>
            <a:r>
              <a:rPr lang="en-US" sz="1650" dirty="0">
                <a:solidFill>
                  <a:srgbClr val="714B25"/>
                </a:solidFill>
              </a:rPr>
              <a:t>(Note that several older respondents indicated the question was not applicable.)</a:t>
            </a:r>
            <a:endParaRPr lang="en-US" sz="1650" dirty="0"/>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BD33DE58-6FD3-4114-B38F-648549E2D8DF}"/>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079A3AAB-3A83-4946-A235-984C4BC6362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C4FD81-85A5-4B8B-B801-BDAD16825BD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20</a:t>
            </a:r>
          </a:p>
        </p:txBody>
      </p:sp>
      <p:pic>
        <p:nvPicPr>
          <p:cNvPr id="14" name="Picture 13">
            <a:hlinkClick r:id="rId9"/>
            <a:extLst>
              <a:ext uri="{FF2B5EF4-FFF2-40B4-BE49-F238E27FC236}">
                <a16:creationId xmlns:a16="http://schemas.microsoft.com/office/drawing/2014/main" id="{5585ADC7-049D-4DF7-A367-17B540C120F1}"/>
              </a:ext>
            </a:extLst>
          </p:cNvPr>
          <p:cNvPicPr>
            <a:picLocks noChangeAspect="1"/>
          </p:cNvPicPr>
          <p:nvPr/>
        </p:nvPicPr>
        <p:blipFill>
          <a:blip r:embed="rId10"/>
          <a:stretch>
            <a:fillRect/>
          </a:stretch>
        </p:blipFill>
        <p:spPr>
          <a:xfrm>
            <a:off x="0" y="6035808"/>
            <a:ext cx="523569" cy="457200"/>
          </a:xfrm>
          <a:prstGeom prst="rect">
            <a:avLst/>
          </a:prstGeom>
        </p:spPr>
      </p:pic>
    </p:spTree>
    <p:custDataLst>
      <p:tags r:id="rId1"/>
    </p:custDataLst>
    <p:extLst>
      <p:ext uri="{BB962C8B-B14F-4D97-AF65-F5344CB8AC3E}">
        <p14:creationId xmlns:p14="http://schemas.microsoft.com/office/powerpoint/2010/main" val="7362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34D2-C729-40F2-A627-9695A2B9132E}"/>
              </a:ext>
            </a:extLst>
          </p:cNvPr>
          <p:cNvSpPr>
            <a:spLocks noGrp="1"/>
          </p:cNvSpPr>
          <p:nvPr>
            <p:ph type="title"/>
          </p:nvPr>
        </p:nvSpPr>
        <p:spPr>
          <a:xfrm>
            <a:off x="263744" y="171785"/>
            <a:ext cx="10023256" cy="870857"/>
          </a:xfrm>
        </p:spPr>
        <p:txBody>
          <a:bodyPr/>
          <a:lstStyle/>
          <a:p>
            <a:r>
              <a:rPr lang="en-US" sz="3200" dirty="0"/>
              <a:t>Satisfaction with Portland as a Place to Raise Children (cont.)</a:t>
            </a:r>
          </a:p>
        </p:txBody>
      </p:sp>
      <p:pic>
        <p:nvPicPr>
          <p:cNvPr id="7" name="Content Placeholder 6">
            <a:extLst>
              <a:ext uri="{FF2B5EF4-FFF2-40B4-BE49-F238E27FC236}">
                <a16:creationId xmlns:a16="http://schemas.microsoft.com/office/drawing/2014/main" id="{F032A972-D427-45ED-ADC6-A58CAAE9C7CD}"/>
              </a:ext>
            </a:extLst>
          </p:cNvPr>
          <p:cNvPicPr>
            <a:picLocks noGrp="1" noChangeAspect="1"/>
          </p:cNvPicPr>
          <p:nvPr>
            <p:ph idx="1"/>
          </p:nvPr>
        </p:nvPicPr>
        <p:blipFill>
          <a:blip r:embed="rId4"/>
          <a:stretch>
            <a:fillRect/>
          </a:stretch>
        </p:blipFill>
        <p:spPr>
          <a:xfrm>
            <a:off x="934172" y="2386028"/>
            <a:ext cx="4958434" cy="3692652"/>
          </a:xfrm>
          <a:prstGeom prst="rect">
            <a:avLst/>
          </a:prstGeom>
        </p:spPr>
      </p:pic>
      <p:sp>
        <p:nvSpPr>
          <p:cNvPr id="4" name="TextBox 3">
            <a:extLst>
              <a:ext uri="{FF2B5EF4-FFF2-40B4-BE49-F238E27FC236}">
                <a16:creationId xmlns:a16="http://schemas.microsoft.com/office/drawing/2014/main" id="{04AE757C-639D-4071-996F-74CDE36A36AC}"/>
              </a:ext>
            </a:extLst>
          </p:cNvPr>
          <p:cNvSpPr txBox="1"/>
          <p:nvPr/>
        </p:nvSpPr>
        <p:spPr>
          <a:xfrm>
            <a:off x="3042169" y="2823535"/>
            <a:ext cx="570990" cy="276999"/>
          </a:xfrm>
          <a:prstGeom prst="rect">
            <a:avLst/>
          </a:prstGeom>
          <a:noFill/>
        </p:spPr>
        <p:txBody>
          <a:bodyPr wrap="none" rtlCol="0">
            <a:spAutoFit/>
          </a:bodyPr>
          <a:lstStyle/>
          <a:p>
            <a:r>
              <a:rPr lang="en-US" sz="1200" dirty="0"/>
              <a:t>BIPOC</a:t>
            </a:r>
          </a:p>
        </p:txBody>
      </p:sp>
      <p:grpSp>
        <p:nvGrpSpPr>
          <p:cNvPr id="11" name="Group 10">
            <a:extLst>
              <a:ext uri="{FF2B5EF4-FFF2-40B4-BE49-F238E27FC236}">
                <a16:creationId xmlns:a16="http://schemas.microsoft.com/office/drawing/2014/main" id="{8B8DDB30-80BF-43A3-B2CD-8A782CB3EE71}"/>
              </a:ext>
            </a:extLst>
          </p:cNvPr>
          <p:cNvGrpSpPr/>
          <p:nvPr/>
        </p:nvGrpSpPr>
        <p:grpSpPr>
          <a:xfrm>
            <a:off x="6381028" y="2382980"/>
            <a:ext cx="4962525" cy="3695700"/>
            <a:chOff x="5923828" y="1942376"/>
            <a:chExt cx="4962525" cy="3695700"/>
          </a:xfrm>
        </p:grpSpPr>
        <p:pic>
          <p:nvPicPr>
            <p:cNvPr id="9" name="Picture 8">
              <a:extLst>
                <a:ext uri="{FF2B5EF4-FFF2-40B4-BE49-F238E27FC236}">
                  <a16:creationId xmlns:a16="http://schemas.microsoft.com/office/drawing/2014/main" id="{C20BCBF6-1E68-4B17-80B6-7A2E93B72A17}"/>
                </a:ext>
              </a:extLst>
            </p:cNvPr>
            <p:cNvPicPr>
              <a:picLocks noChangeAspect="1"/>
            </p:cNvPicPr>
            <p:nvPr/>
          </p:nvPicPr>
          <p:blipFill>
            <a:blip r:embed="rId5"/>
            <a:stretch>
              <a:fillRect/>
            </a:stretch>
          </p:blipFill>
          <p:spPr>
            <a:xfrm>
              <a:off x="5923828" y="1942376"/>
              <a:ext cx="4962525" cy="3695700"/>
            </a:xfrm>
            <a:prstGeom prst="rect">
              <a:avLst/>
            </a:prstGeom>
          </p:spPr>
        </p:pic>
        <p:sp>
          <p:nvSpPr>
            <p:cNvPr id="10" name="TextBox 9">
              <a:extLst>
                <a:ext uri="{FF2B5EF4-FFF2-40B4-BE49-F238E27FC236}">
                  <a16:creationId xmlns:a16="http://schemas.microsoft.com/office/drawing/2014/main" id="{EEE811D1-0EC0-4C88-878F-5C14F8D5EE27}"/>
                </a:ext>
              </a:extLst>
            </p:cNvPr>
            <p:cNvSpPr txBox="1"/>
            <p:nvPr/>
          </p:nvSpPr>
          <p:spPr>
            <a:xfrm>
              <a:off x="8017162" y="2382932"/>
              <a:ext cx="579005" cy="276999"/>
            </a:xfrm>
            <a:prstGeom prst="rect">
              <a:avLst/>
            </a:prstGeom>
            <a:noFill/>
          </p:spPr>
          <p:txBody>
            <a:bodyPr wrap="none" rtlCol="0">
              <a:spAutoFit/>
            </a:bodyPr>
            <a:lstStyle/>
            <a:p>
              <a:r>
                <a:rPr lang="en-US" sz="1200" dirty="0"/>
                <a:t>W n-H</a:t>
              </a:r>
            </a:p>
          </p:txBody>
        </p:sp>
      </p:grpSp>
      <p:sp>
        <p:nvSpPr>
          <p:cNvPr id="3" name="TextBox 2">
            <a:extLst>
              <a:ext uri="{FF2B5EF4-FFF2-40B4-BE49-F238E27FC236}">
                <a16:creationId xmlns:a16="http://schemas.microsoft.com/office/drawing/2014/main" id="{36FD577D-1F15-47AD-8294-746F50C15110}"/>
              </a:ext>
            </a:extLst>
          </p:cNvPr>
          <p:cNvSpPr txBox="1"/>
          <p:nvPr/>
        </p:nvSpPr>
        <p:spPr>
          <a:xfrm>
            <a:off x="2794229" y="1288456"/>
            <a:ext cx="6603542"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The pattern of responses did not differ greatly by race/ethnicity. </a:t>
            </a:r>
          </a:p>
          <a:p>
            <a:pPr marL="285750" indent="-285750">
              <a:buFont typeface="Arial" panose="020B0604020202020204" pitchFamily="34" charset="0"/>
              <a:buChar char="•"/>
            </a:pPr>
            <a:endParaRPr lang="en-US" dirty="0"/>
          </a:p>
        </p:txBody>
      </p:sp>
      <p:sp>
        <p:nvSpPr>
          <p:cNvPr id="12" name="Action Button: Go Back or Previous 11">
            <a:hlinkClick r:id="rId6" action="ppaction://hlinksldjump" tooltip="Back to beginning of section"/>
            <a:extLst>
              <a:ext uri="{FF2B5EF4-FFF2-40B4-BE49-F238E27FC236}">
                <a16:creationId xmlns:a16="http://schemas.microsoft.com/office/drawing/2014/main" id="{1CE83150-1312-4117-B329-790161165D2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rId7" action="ppaction://hlinksldjump" tooltip="Skip to next section"/>
            <a:extLst>
              <a:ext uri="{FF2B5EF4-FFF2-40B4-BE49-F238E27FC236}">
                <a16:creationId xmlns:a16="http://schemas.microsoft.com/office/drawing/2014/main" id="{8615E344-52C8-49E4-9264-2845BBED3D6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881878-B114-416E-AC7B-B1312B99C7D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21</a:t>
            </a:r>
          </a:p>
        </p:txBody>
      </p:sp>
      <p:pic>
        <p:nvPicPr>
          <p:cNvPr id="15" name="Picture 14">
            <a:hlinkClick r:id="rId8"/>
            <a:extLst>
              <a:ext uri="{FF2B5EF4-FFF2-40B4-BE49-F238E27FC236}">
                <a16:creationId xmlns:a16="http://schemas.microsoft.com/office/drawing/2014/main" id="{71E63D94-6D1F-416C-AAA3-C2A8E41D7DC8}"/>
              </a:ext>
            </a:extLst>
          </p:cNvPr>
          <p:cNvPicPr>
            <a:picLocks noChangeAspect="1"/>
          </p:cNvPicPr>
          <p:nvPr/>
        </p:nvPicPr>
        <p:blipFill>
          <a:blip r:embed="rId9"/>
          <a:stretch>
            <a:fillRect/>
          </a:stretch>
        </p:blipFill>
        <p:spPr>
          <a:xfrm>
            <a:off x="0" y="6078680"/>
            <a:ext cx="523569" cy="457200"/>
          </a:xfrm>
          <a:prstGeom prst="rect">
            <a:avLst/>
          </a:prstGeom>
        </p:spPr>
      </p:pic>
    </p:spTree>
    <p:custDataLst>
      <p:tags r:id="rId1"/>
    </p:custDataLst>
    <p:extLst>
      <p:ext uri="{BB962C8B-B14F-4D97-AF65-F5344CB8AC3E}">
        <p14:creationId xmlns:p14="http://schemas.microsoft.com/office/powerpoint/2010/main" val="103339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24C224-CBC7-4366-89EF-F942F616A171}"/>
              </a:ext>
            </a:extLst>
          </p:cNvPr>
          <p:cNvGrpSpPr/>
          <p:nvPr/>
        </p:nvGrpSpPr>
        <p:grpSpPr>
          <a:xfrm>
            <a:off x="182555" y="3005516"/>
            <a:ext cx="4020182" cy="2995987"/>
            <a:chOff x="80427" y="2609634"/>
            <a:chExt cx="4022962" cy="2995987"/>
          </a:xfrm>
        </p:grpSpPr>
        <p:pic>
          <p:nvPicPr>
            <p:cNvPr id="7" name="Picture 6">
              <a:extLst>
                <a:ext uri="{FF2B5EF4-FFF2-40B4-BE49-F238E27FC236}">
                  <a16:creationId xmlns:a16="http://schemas.microsoft.com/office/drawing/2014/main" id="{6DBF2CF4-005C-40EC-B4C1-5B14AB3FD071}"/>
                </a:ext>
              </a:extLst>
            </p:cNvPr>
            <p:cNvPicPr>
              <a:picLocks noChangeAspect="1"/>
            </p:cNvPicPr>
            <p:nvPr/>
          </p:nvPicPr>
          <p:blipFill>
            <a:blip r:embed="rId4"/>
            <a:stretch>
              <a:fillRect/>
            </a:stretch>
          </p:blipFill>
          <p:spPr>
            <a:xfrm>
              <a:off x="80427" y="2609634"/>
              <a:ext cx="4022962" cy="2995987"/>
            </a:xfrm>
            <a:prstGeom prst="rect">
              <a:avLst/>
            </a:prstGeom>
          </p:spPr>
        </p:pic>
        <p:pic>
          <p:nvPicPr>
            <p:cNvPr id="8" name="Picture 7">
              <a:extLst>
                <a:ext uri="{FF2B5EF4-FFF2-40B4-BE49-F238E27FC236}">
                  <a16:creationId xmlns:a16="http://schemas.microsoft.com/office/drawing/2014/main" id="{BA5CED90-3B3F-46A0-B06E-601380A55BBA}"/>
                </a:ext>
              </a:extLst>
            </p:cNvPr>
            <p:cNvPicPr>
              <a:picLocks noChangeAspect="1"/>
            </p:cNvPicPr>
            <p:nvPr/>
          </p:nvPicPr>
          <p:blipFill>
            <a:blip r:embed="rId5"/>
            <a:stretch>
              <a:fillRect/>
            </a:stretch>
          </p:blipFill>
          <p:spPr>
            <a:xfrm>
              <a:off x="1792722" y="2931884"/>
              <a:ext cx="506012" cy="329213"/>
            </a:xfrm>
            <a:prstGeom prst="rect">
              <a:avLst/>
            </a:prstGeom>
          </p:spPr>
        </p:pic>
      </p:grpSp>
      <p:grpSp>
        <p:nvGrpSpPr>
          <p:cNvPr id="9" name="Group 8">
            <a:extLst>
              <a:ext uri="{FF2B5EF4-FFF2-40B4-BE49-F238E27FC236}">
                <a16:creationId xmlns:a16="http://schemas.microsoft.com/office/drawing/2014/main" id="{9710E89C-050B-452E-973F-0447C1E2BEBA}"/>
              </a:ext>
            </a:extLst>
          </p:cNvPr>
          <p:cNvGrpSpPr/>
          <p:nvPr/>
        </p:nvGrpSpPr>
        <p:grpSpPr>
          <a:xfrm>
            <a:off x="4294529" y="3005516"/>
            <a:ext cx="4022962" cy="2995987"/>
            <a:chOff x="4103389" y="2609635"/>
            <a:chExt cx="4022962" cy="2995987"/>
          </a:xfrm>
        </p:grpSpPr>
        <p:pic>
          <p:nvPicPr>
            <p:cNvPr id="5" name="Picture 4">
              <a:extLst>
                <a:ext uri="{FF2B5EF4-FFF2-40B4-BE49-F238E27FC236}">
                  <a16:creationId xmlns:a16="http://schemas.microsoft.com/office/drawing/2014/main" id="{E1D92103-0F72-4AC5-9290-A40A2463F391}"/>
                </a:ext>
              </a:extLst>
            </p:cNvPr>
            <p:cNvPicPr>
              <a:picLocks noChangeAspect="1"/>
            </p:cNvPicPr>
            <p:nvPr/>
          </p:nvPicPr>
          <p:blipFill>
            <a:blip r:embed="rId6"/>
            <a:stretch>
              <a:fillRect/>
            </a:stretch>
          </p:blipFill>
          <p:spPr>
            <a:xfrm>
              <a:off x="4103389" y="2609635"/>
              <a:ext cx="4022962" cy="2995987"/>
            </a:xfrm>
            <a:prstGeom prst="rect">
              <a:avLst/>
            </a:prstGeom>
          </p:spPr>
        </p:pic>
        <p:sp>
          <p:nvSpPr>
            <p:cNvPr id="12" name="TextBox 11">
              <a:extLst>
                <a:ext uri="{FF2B5EF4-FFF2-40B4-BE49-F238E27FC236}">
                  <a16:creationId xmlns:a16="http://schemas.microsoft.com/office/drawing/2014/main" id="{9701F8F8-2B6A-4EAE-9088-79C7020DD6ED}"/>
                </a:ext>
              </a:extLst>
            </p:cNvPr>
            <p:cNvSpPr txBox="1"/>
            <p:nvPr/>
          </p:nvSpPr>
          <p:spPr>
            <a:xfrm>
              <a:off x="5757889" y="2959592"/>
              <a:ext cx="639278" cy="276999"/>
            </a:xfrm>
            <a:prstGeom prst="rect">
              <a:avLst/>
            </a:prstGeom>
            <a:noFill/>
          </p:spPr>
          <p:txBody>
            <a:bodyPr wrap="none" rtlCol="0">
              <a:spAutoFit/>
            </a:bodyPr>
            <a:lstStyle/>
            <a:p>
              <a:r>
                <a:rPr lang="en-US" sz="1200" dirty="0"/>
                <a:t>Female</a:t>
              </a:r>
            </a:p>
          </p:txBody>
        </p:sp>
      </p:grpSp>
      <p:grpSp>
        <p:nvGrpSpPr>
          <p:cNvPr id="15" name="Group 14">
            <a:extLst>
              <a:ext uri="{FF2B5EF4-FFF2-40B4-BE49-F238E27FC236}">
                <a16:creationId xmlns:a16="http://schemas.microsoft.com/office/drawing/2014/main" id="{62298D5F-46C8-43E1-8749-4835540C427E}"/>
              </a:ext>
            </a:extLst>
          </p:cNvPr>
          <p:cNvGrpSpPr/>
          <p:nvPr/>
        </p:nvGrpSpPr>
        <p:grpSpPr>
          <a:xfrm>
            <a:off x="8242807" y="3005516"/>
            <a:ext cx="4022962" cy="2995987"/>
            <a:chOff x="8088613" y="2609634"/>
            <a:chExt cx="4022962" cy="2995987"/>
          </a:xfrm>
        </p:grpSpPr>
        <p:pic>
          <p:nvPicPr>
            <p:cNvPr id="11" name="Picture 10">
              <a:extLst>
                <a:ext uri="{FF2B5EF4-FFF2-40B4-BE49-F238E27FC236}">
                  <a16:creationId xmlns:a16="http://schemas.microsoft.com/office/drawing/2014/main" id="{3195DFEC-A9D4-4060-B0B6-D61D5369C887}"/>
                </a:ext>
              </a:extLst>
            </p:cNvPr>
            <p:cNvPicPr>
              <a:picLocks noChangeAspect="1"/>
            </p:cNvPicPr>
            <p:nvPr/>
          </p:nvPicPr>
          <p:blipFill>
            <a:blip r:embed="rId7"/>
            <a:stretch>
              <a:fillRect/>
            </a:stretch>
          </p:blipFill>
          <p:spPr>
            <a:xfrm>
              <a:off x="8088613" y="2609634"/>
              <a:ext cx="4022962" cy="2995987"/>
            </a:xfrm>
            <a:prstGeom prst="rect">
              <a:avLst/>
            </a:prstGeom>
          </p:spPr>
        </p:pic>
        <p:sp>
          <p:nvSpPr>
            <p:cNvPr id="14" name="TextBox 13">
              <a:extLst>
                <a:ext uri="{FF2B5EF4-FFF2-40B4-BE49-F238E27FC236}">
                  <a16:creationId xmlns:a16="http://schemas.microsoft.com/office/drawing/2014/main" id="{2A6F7B37-0316-4154-A7F4-8BA032DD87FB}"/>
                </a:ext>
              </a:extLst>
            </p:cNvPr>
            <p:cNvSpPr txBox="1"/>
            <p:nvPr/>
          </p:nvSpPr>
          <p:spPr>
            <a:xfrm>
              <a:off x="9762379" y="2957950"/>
              <a:ext cx="548548" cy="276999"/>
            </a:xfrm>
            <a:prstGeom prst="rect">
              <a:avLst/>
            </a:prstGeom>
            <a:noFill/>
          </p:spPr>
          <p:txBody>
            <a:bodyPr wrap="none" rtlCol="0">
              <a:spAutoFit/>
            </a:bodyPr>
            <a:lstStyle/>
            <a:p>
              <a:r>
                <a:rPr lang="en-US" sz="1200" dirty="0"/>
                <a:t>Other</a:t>
              </a:r>
            </a:p>
          </p:txBody>
        </p:sp>
      </p:grpSp>
      <p:sp>
        <p:nvSpPr>
          <p:cNvPr id="6" name="TextBox 5">
            <a:extLst>
              <a:ext uri="{FF2B5EF4-FFF2-40B4-BE49-F238E27FC236}">
                <a16:creationId xmlns:a16="http://schemas.microsoft.com/office/drawing/2014/main" id="{3A2CC369-0E87-45FC-B1DE-4067808129DA}"/>
              </a:ext>
            </a:extLst>
          </p:cNvPr>
          <p:cNvSpPr txBox="1"/>
          <p:nvPr/>
        </p:nvSpPr>
        <p:spPr>
          <a:xfrm>
            <a:off x="1957327" y="1371104"/>
            <a:ext cx="81642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Although male and female respondents’ views did not differ greatly, other respondents in all age groups, but especially those who were 60+ and responded, were considerably less satisfied with Portland as a place to raise children. </a:t>
            </a:r>
          </a:p>
          <a:p>
            <a:endParaRPr lang="en-US" dirty="0"/>
          </a:p>
        </p:txBody>
      </p:sp>
      <p:sp>
        <p:nvSpPr>
          <p:cNvPr id="16" name="Title 1">
            <a:extLst>
              <a:ext uri="{FF2B5EF4-FFF2-40B4-BE49-F238E27FC236}">
                <a16:creationId xmlns:a16="http://schemas.microsoft.com/office/drawing/2014/main" id="{7AFD5EE4-7D6B-4A52-A1CE-5479B2D392ED}"/>
              </a:ext>
            </a:extLst>
          </p:cNvPr>
          <p:cNvSpPr>
            <a:spLocks noGrp="1"/>
          </p:cNvSpPr>
          <p:nvPr>
            <p:ph type="title"/>
          </p:nvPr>
        </p:nvSpPr>
        <p:spPr>
          <a:xfrm>
            <a:off x="263744" y="171785"/>
            <a:ext cx="10023256" cy="870857"/>
          </a:xfrm>
        </p:spPr>
        <p:txBody>
          <a:bodyPr/>
          <a:lstStyle/>
          <a:p>
            <a:r>
              <a:rPr lang="en-US" sz="3200" dirty="0"/>
              <a:t>Satisfaction with Portland as a Place to Raise Children (cont.)</a:t>
            </a:r>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54DE05C5-50BD-4DB8-9F28-FDF9691FB33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rId9" action="ppaction://hlinksldjump" tooltip="Skip to next section"/>
            <a:extLst>
              <a:ext uri="{FF2B5EF4-FFF2-40B4-BE49-F238E27FC236}">
                <a16:creationId xmlns:a16="http://schemas.microsoft.com/office/drawing/2014/main" id="{B59400FE-44E0-4202-99FE-675B2E955EA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A43BE8-F553-4C40-90F5-5607441A910F}"/>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22</a:t>
            </a:r>
          </a:p>
        </p:txBody>
      </p:sp>
      <p:pic>
        <p:nvPicPr>
          <p:cNvPr id="19" name="Picture 18">
            <a:hlinkClick r:id="rId10"/>
            <a:extLst>
              <a:ext uri="{FF2B5EF4-FFF2-40B4-BE49-F238E27FC236}">
                <a16:creationId xmlns:a16="http://schemas.microsoft.com/office/drawing/2014/main" id="{AC81E9A3-4428-47EF-91EB-BD13A6CD6F73}"/>
              </a:ext>
            </a:extLst>
          </p:cNvPr>
          <p:cNvPicPr>
            <a:picLocks noChangeAspect="1"/>
          </p:cNvPicPr>
          <p:nvPr/>
        </p:nvPicPr>
        <p:blipFill>
          <a:blip r:embed="rId11"/>
          <a:stretch>
            <a:fillRect/>
          </a:stretch>
        </p:blipFill>
        <p:spPr>
          <a:xfrm>
            <a:off x="-22724" y="6133372"/>
            <a:ext cx="523569" cy="457200"/>
          </a:xfrm>
          <a:prstGeom prst="rect">
            <a:avLst/>
          </a:prstGeom>
        </p:spPr>
      </p:pic>
    </p:spTree>
    <p:custDataLst>
      <p:tags r:id="rId1"/>
    </p:custDataLst>
    <p:extLst>
      <p:ext uri="{BB962C8B-B14F-4D97-AF65-F5344CB8AC3E}">
        <p14:creationId xmlns:p14="http://schemas.microsoft.com/office/powerpoint/2010/main" val="236393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E68CD-99CF-4D82-ACFE-E64F65E52105}"/>
              </a:ext>
            </a:extLst>
          </p:cNvPr>
          <p:cNvGrpSpPr/>
          <p:nvPr/>
        </p:nvGrpSpPr>
        <p:grpSpPr>
          <a:xfrm>
            <a:off x="923678" y="2679700"/>
            <a:ext cx="4962525" cy="3695700"/>
            <a:chOff x="224991" y="1784350"/>
            <a:chExt cx="4962525" cy="3695700"/>
          </a:xfrm>
        </p:grpSpPr>
        <p:pic>
          <p:nvPicPr>
            <p:cNvPr id="3" name="Picture 2">
              <a:extLst>
                <a:ext uri="{FF2B5EF4-FFF2-40B4-BE49-F238E27FC236}">
                  <a16:creationId xmlns:a16="http://schemas.microsoft.com/office/drawing/2014/main" id="{CE835655-071E-4D21-9260-E52016C4AB73}"/>
                </a:ext>
              </a:extLst>
            </p:cNvPr>
            <p:cNvPicPr>
              <a:picLocks noChangeAspect="1"/>
            </p:cNvPicPr>
            <p:nvPr/>
          </p:nvPicPr>
          <p:blipFill>
            <a:blip r:embed="rId4"/>
            <a:stretch>
              <a:fillRect/>
            </a:stretch>
          </p:blipFill>
          <p:spPr>
            <a:xfrm>
              <a:off x="224991" y="1784350"/>
              <a:ext cx="4962525" cy="3695700"/>
            </a:xfrm>
            <a:prstGeom prst="rect">
              <a:avLst/>
            </a:prstGeom>
          </p:spPr>
        </p:pic>
        <p:sp>
          <p:nvSpPr>
            <p:cNvPr id="5" name="TextBox 4">
              <a:extLst>
                <a:ext uri="{FF2B5EF4-FFF2-40B4-BE49-F238E27FC236}">
                  <a16:creationId xmlns:a16="http://schemas.microsoft.com/office/drawing/2014/main" id="{8746E9CB-0D65-4212-A040-2ADD94667A52}"/>
                </a:ext>
              </a:extLst>
            </p:cNvPr>
            <p:cNvSpPr txBox="1"/>
            <p:nvPr/>
          </p:nvSpPr>
          <p:spPr>
            <a:xfrm>
              <a:off x="2378764" y="2225970"/>
              <a:ext cx="472309" cy="276999"/>
            </a:xfrm>
            <a:prstGeom prst="rect">
              <a:avLst/>
            </a:prstGeom>
            <a:noFill/>
          </p:spPr>
          <p:txBody>
            <a:bodyPr wrap="none" rtlCol="0">
              <a:spAutoFit/>
            </a:bodyPr>
            <a:lstStyle/>
            <a:p>
              <a:r>
                <a:rPr lang="en-US" sz="1200" dirty="0"/>
                <a:t>Rent</a:t>
              </a:r>
            </a:p>
          </p:txBody>
        </p:sp>
      </p:grpSp>
      <p:grpSp>
        <p:nvGrpSpPr>
          <p:cNvPr id="8" name="Group 7">
            <a:extLst>
              <a:ext uri="{FF2B5EF4-FFF2-40B4-BE49-F238E27FC236}">
                <a16:creationId xmlns:a16="http://schemas.microsoft.com/office/drawing/2014/main" id="{FF84937A-CB20-42C7-8975-DB960E70F078}"/>
              </a:ext>
            </a:extLst>
          </p:cNvPr>
          <p:cNvGrpSpPr/>
          <p:nvPr/>
        </p:nvGrpSpPr>
        <p:grpSpPr>
          <a:xfrm>
            <a:off x="6305797" y="2679700"/>
            <a:ext cx="4962525" cy="3695700"/>
            <a:chOff x="5766809" y="1784350"/>
            <a:chExt cx="4962525" cy="3695700"/>
          </a:xfrm>
        </p:grpSpPr>
        <p:pic>
          <p:nvPicPr>
            <p:cNvPr id="4" name="Picture 3">
              <a:extLst>
                <a:ext uri="{FF2B5EF4-FFF2-40B4-BE49-F238E27FC236}">
                  <a16:creationId xmlns:a16="http://schemas.microsoft.com/office/drawing/2014/main" id="{F0B6A333-B9B1-4BC0-BB58-ED7FD44B929A}"/>
                </a:ext>
              </a:extLst>
            </p:cNvPr>
            <p:cNvPicPr>
              <a:picLocks noChangeAspect="1"/>
            </p:cNvPicPr>
            <p:nvPr/>
          </p:nvPicPr>
          <p:blipFill>
            <a:blip r:embed="rId5"/>
            <a:stretch>
              <a:fillRect/>
            </a:stretch>
          </p:blipFill>
          <p:spPr>
            <a:xfrm>
              <a:off x="5766809" y="1784350"/>
              <a:ext cx="4962525" cy="3695700"/>
            </a:xfrm>
            <a:prstGeom prst="rect">
              <a:avLst/>
            </a:prstGeom>
          </p:spPr>
        </p:pic>
        <p:sp>
          <p:nvSpPr>
            <p:cNvPr id="6" name="TextBox 5">
              <a:extLst>
                <a:ext uri="{FF2B5EF4-FFF2-40B4-BE49-F238E27FC236}">
                  <a16:creationId xmlns:a16="http://schemas.microsoft.com/office/drawing/2014/main" id="{72FB37F8-2D5A-4C6C-B441-A63847126B5A}"/>
                </a:ext>
              </a:extLst>
            </p:cNvPr>
            <p:cNvSpPr txBox="1"/>
            <p:nvPr/>
          </p:nvSpPr>
          <p:spPr>
            <a:xfrm>
              <a:off x="7924804" y="2216687"/>
              <a:ext cx="478016" cy="276999"/>
            </a:xfrm>
            <a:prstGeom prst="rect">
              <a:avLst/>
            </a:prstGeom>
            <a:noFill/>
          </p:spPr>
          <p:txBody>
            <a:bodyPr wrap="none" rtlCol="0">
              <a:spAutoFit/>
            </a:bodyPr>
            <a:lstStyle/>
            <a:p>
              <a:r>
                <a:rPr lang="en-US" sz="1200" dirty="0"/>
                <a:t>Own</a:t>
              </a:r>
            </a:p>
          </p:txBody>
        </p:sp>
      </p:grpSp>
      <p:sp>
        <p:nvSpPr>
          <p:cNvPr id="10" name="TextBox 9">
            <a:extLst>
              <a:ext uri="{FF2B5EF4-FFF2-40B4-BE49-F238E27FC236}">
                <a16:creationId xmlns:a16="http://schemas.microsoft.com/office/drawing/2014/main" id="{9A46752B-09D9-4779-91F5-588DD06CBFD0}"/>
              </a:ext>
            </a:extLst>
          </p:cNvPr>
          <p:cNvSpPr txBox="1"/>
          <p:nvPr/>
        </p:nvSpPr>
        <p:spPr>
          <a:xfrm>
            <a:off x="2341734" y="1506232"/>
            <a:ext cx="7508532"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Renters’ and owners’ views did not differ greatly, nor were there major differences by age and rent/own status.</a:t>
            </a:r>
          </a:p>
          <a:p>
            <a:pPr marL="285750" indent="-285750">
              <a:buFont typeface="Arial" panose="020B0604020202020204" pitchFamily="34" charset="0"/>
              <a:buChar char="•"/>
            </a:pPr>
            <a:endParaRPr lang="en-US" dirty="0">
              <a:solidFill>
                <a:srgbClr val="714B25"/>
              </a:solidFill>
            </a:endParaRPr>
          </a:p>
        </p:txBody>
      </p:sp>
      <p:sp>
        <p:nvSpPr>
          <p:cNvPr id="12" name="Title 1">
            <a:extLst>
              <a:ext uri="{FF2B5EF4-FFF2-40B4-BE49-F238E27FC236}">
                <a16:creationId xmlns:a16="http://schemas.microsoft.com/office/drawing/2014/main" id="{44402CC0-285F-46EF-8BC6-FCD737DE0DD2}"/>
              </a:ext>
            </a:extLst>
          </p:cNvPr>
          <p:cNvSpPr>
            <a:spLocks noGrp="1"/>
          </p:cNvSpPr>
          <p:nvPr>
            <p:ph type="title"/>
          </p:nvPr>
        </p:nvSpPr>
        <p:spPr>
          <a:xfrm>
            <a:off x="263744" y="171785"/>
            <a:ext cx="10023256" cy="870857"/>
          </a:xfrm>
        </p:spPr>
        <p:txBody>
          <a:bodyPr/>
          <a:lstStyle/>
          <a:p>
            <a:r>
              <a:rPr lang="en-US" sz="3200" dirty="0"/>
              <a:t>Satisfaction with Portland as a Place to Raise Children (cont.)</a:t>
            </a:r>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4CA63438-7E9C-489C-9139-8091A4325EC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rId7" action="ppaction://hlinksldjump" tooltip="Skip to next section"/>
            <a:extLst>
              <a:ext uri="{FF2B5EF4-FFF2-40B4-BE49-F238E27FC236}">
                <a16:creationId xmlns:a16="http://schemas.microsoft.com/office/drawing/2014/main" id="{363378CC-DC68-4D49-9664-88B32E27347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664AABE-C276-4612-B166-696A570A963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23</a:t>
            </a:r>
          </a:p>
        </p:txBody>
      </p:sp>
      <p:pic>
        <p:nvPicPr>
          <p:cNvPr id="15" name="Picture 14">
            <a:hlinkClick r:id="rId8"/>
            <a:extLst>
              <a:ext uri="{FF2B5EF4-FFF2-40B4-BE49-F238E27FC236}">
                <a16:creationId xmlns:a16="http://schemas.microsoft.com/office/drawing/2014/main" id="{AE66AF90-8A28-411D-8AEA-D85973B0E512}"/>
              </a:ext>
            </a:extLst>
          </p:cNvPr>
          <p:cNvPicPr>
            <a:picLocks noChangeAspect="1"/>
          </p:cNvPicPr>
          <p:nvPr/>
        </p:nvPicPr>
        <p:blipFill>
          <a:blip r:embed="rId9"/>
          <a:stretch>
            <a:fillRect/>
          </a:stretch>
        </p:blipFill>
        <p:spPr>
          <a:xfrm>
            <a:off x="14841" y="6035808"/>
            <a:ext cx="523569" cy="457200"/>
          </a:xfrm>
          <a:prstGeom prst="rect">
            <a:avLst/>
          </a:prstGeom>
        </p:spPr>
      </p:pic>
    </p:spTree>
    <p:custDataLst>
      <p:tags r:id="rId1"/>
    </p:custDataLst>
    <p:extLst>
      <p:ext uri="{BB962C8B-B14F-4D97-AF65-F5344CB8AC3E}">
        <p14:creationId xmlns:p14="http://schemas.microsoft.com/office/powerpoint/2010/main" val="3315981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280398" y="171983"/>
            <a:ext cx="6767649" cy="870857"/>
          </a:xfrm>
        </p:spPr>
        <p:txBody>
          <a:bodyPr>
            <a:noAutofit/>
          </a:bodyPr>
          <a:lstStyle/>
          <a:p>
            <a:r>
              <a:rPr lang="en-US" sz="3200" dirty="0"/>
              <a:t>Satisfaction with Portland as a Place to </a:t>
            </a:r>
            <a:br>
              <a:rPr lang="en-US" sz="3200" dirty="0"/>
            </a:br>
            <a:r>
              <a:rPr lang="en-US" sz="3200" dirty="0"/>
              <a:t>Work/Go to School</a:t>
            </a:r>
          </a:p>
        </p:txBody>
      </p:sp>
      <p:pic>
        <p:nvPicPr>
          <p:cNvPr id="3" name="Picture 2">
            <a:extLst>
              <a:ext uri="{FF2B5EF4-FFF2-40B4-BE49-F238E27FC236}">
                <a16:creationId xmlns:a16="http://schemas.microsoft.com/office/drawing/2014/main" id="{0C38BF7F-8FA1-47F1-AE0D-A2AE1F7456A1}"/>
              </a:ext>
            </a:extLst>
          </p:cNvPr>
          <p:cNvPicPr>
            <a:picLocks noChangeAspect="1"/>
          </p:cNvPicPr>
          <p:nvPr/>
        </p:nvPicPr>
        <p:blipFill>
          <a:blip r:embed="rId4"/>
          <a:stretch>
            <a:fillRect/>
          </a:stretch>
        </p:blipFill>
        <p:spPr>
          <a:xfrm>
            <a:off x="1362392" y="3061967"/>
            <a:ext cx="4953000" cy="3695700"/>
          </a:xfrm>
          <a:prstGeom prst="rect">
            <a:avLst/>
          </a:prstGeom>
        </p:spPr>
      </p:pic>
      <p:grpSp>
        <p:nvGrpSpPr>
          <p:cNvPr id="4" name="Group 3">
            <a:extLst>
              <a:ext uri="{FF2B5EF4-FFF2-40B4-BE49-F238E27FC236}">
                <a16:creationId xmlns:a16="http://schemas.microsoft.com/office/drawing/2014/main" id="{D22FA0D3-0265-45C0-B47B-40B81495B498}"/>
              </a:ext>
            </a:extLst>
          </p:cNvPr>
          <p:cNvGrpSpPr/>
          <p:nvPr/>
        </p:nvGrpSpPr>
        <p:grpSpPr>
          <a:xfrm>
            <a:off x="7749308" y="98513"/>
            <a:ext cx="4442688" cy="3304309"/>
            <a:chOff x="7746714" y="0"/>
            <a:chExt cx="4445285" cy="3307008"/>
          </a:xfrm>
        </p:grpSpPr>
        <p:pic>
          <p:nvPicPr>
            <p:cNvPr id="5" name="Picture 4">
              <a:extLst>
                <a:ext uri="{FF2B5EF4-FFF2-40B4-BE49-F238E27FC236}">
                  <a16:creationId xmlns:a16="http://schemas.microsoft.com/office/drawing/2014/main" id="{D99AF7A4-3158-4F64-8D5C-71C4B25794C8}"/>
                </a:ext>
              </a:extLst>
            </p:cNvPr>
            <p:cNvPicPr>
              <a:picLocks noChangeAspect="1"/>
            </p:cNvPicPr>
            <p:nvPr/>
          </p:nvPicPr>
          <p:blipFill>
            <a:blip r:embed="rId5"/>
            <a:stretch>
              <a:fillRect/>
            </a:stretch>
          </p:blipFill>
          <p:spPr>
            <a:xfrm>
              <a:off x="7746714" y="0"/>
              <a:ext cx="4445285" cy="3307008"/>
            </a:xfrm>
            <a:prstGeom prst="rect">
              <a:avLst/>
            </a:prstGeom>
          </p:spPr>
        </p:pic>
        <p:sp>
          <p:nvSpPr>
            <p:cNvPr id="7" name="TextBox 6">
              <a:extLst>
                <a:ext uri="{FF2B5EF4-FFF2-40B4-BE49-F238E27FC236}">
                  <a16:creationId xmlns:a16="http://schemas.microsoft.com/office/drawing/2014/main" id="{396F4E00-2EC5-4CB4-A053-E78214280499}"/>
                </a:ext>
              </a:extLst>
            </p:cNvPr>
            <p:cNvSpPr txBox="1"/>
            <p:nvPr/>
          </p:nvSpPr>
          <p:spPr>
            <a:xfrm>
              <a:off x="9570314" y="370816"/>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A75C02A9-0E8F-40CB-B721-7C2A9407B8AE}"/>
              </a:ext>
            </a:extLst>
          </p:cNvPr>
          <p:cNvGrpSpPr/>
          <p:nvPr/>
        </p:nvGrpSpPr>
        <p:grpSpPr>
          <a:xfrm>
            <a:off x="7749308" y="3455178"/>
            <a:ext cx="4442687" cy="3304309"/>
            <a:chOff x="7666182" y="3429000"/>
            <a:chExt cx="4525817" cy="3376956"/>
          </a:xfrm>
        </p:grpSpPr>
        <p:pic>
          <p:nvPicPr>
            <p:cNvPr id="6" name="Picture 5">
              <a:extLst>
                <a:ext uri="{FF2B5EF4-FFF2-40B4-BE49-F238E27FC236}">
                  <a16:creationId xmlns:a16="http://schemas.microsoft.com/office/drawing/2014/main" id="{19FEEEAB-74F4-45A2-8575-5B1783D213EE}"/>
                </a:ext>
              </a:extLst>
            </p:cNvPr>
            <p:cNvPicPr>
              <a:picLocks noChangeAspect="1"/>
            </p:cNvPicPr>
            <p:nvPr/>
          </p:nvPicPr>
          <p:blipFill>
            <a:blip r:embed="rId6"/>
            <a:stretch>
              <a:fillRect/>
            </a:stretch>
          </p:blipFill>
          <p:spPr>
            <a:xfrm>
              <a:off x="7666182" y="3429000"/>
              <a:ext cx="4525817" cy="3376956"/>
            </a:xfrm>
            <a:prstGeom prst="rect">
              <a:avLst/>
            </a:prstGeom>
          </p:spPr>
        </p:pic>
        <p:sp>
          <p:nvSpPr>
            <p:cNvPr id="8" name="TextBox 7">
              <a:extLst>
                <a:ext uri="{FF2B5EF4-FFF2-40B4-BE49-F238E27FC236}">
                  <a16:creationId xmlns:a16="http://schemas.microsoft.com/office/drawing/2014/main" id="{792C5D7A-6DBC-4778-B695-79189B4AAC4E}"/>
                </a:ext>
              </a:extLst>
            </p:cNvPr>
            <p:cNvSpPr txBox="1"/>
            <p:nvPr/>
          </p:nvSpPr>
          <p:spPr>
            <a:xfrm>
              <a:off x="9524113" y="3808912"/>
              <a:ext cx="1098699" cy="276999"/>
            </a:xfrm>
            <a:prstGeom prst="rect">
              <a:avLst/>
            </a:prstGeom>
            <a:noFill/>
          </p:spPr>
          <p:txBody>
            <a:bodyPr wrap="none" rtlCol="0">
              <a:spAutoFit/>
            </a:bodyPr>
            <a:lstStyle/>
            <a:p>
              <a:r>
                <a:rPr lang="en-US" sz="1200" dirty="0"/>
                <a:t>Higher Income</a:t>
              </a:r>
            </a:p>
          </p:txBody>
        </p:sp>
      </p:grpSp>
      <p:sp>
        <p:nvSpPr>
          <p:cNvPr id="10" name="TextBox 9">
            <a:extLst>
              <a:ext uri="{FF2B5EF4-FFF2-40B4-BE49-F238E27FC236}">
                <a16:creationId xmlns:a16="http://schemas.microsoft.com/office/drawing/2014/main" id="{71F94CDA-EF29-4CB9-B5E7-FDE89A846B30}"/>
              </a:ext>
            </a:extLst>
          </p:cNvPr>
          <p:cNvSpPr txBox="1"/>
          <p:nvPr/>
        </p:nvSpPr>
        <p:spPr>
          <a:xfrm>
            <a:off x="279106" y="1240364"/>
            <a:ext cx="7119572"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The majority of respondents felt satisfied with Portland as a place to work or go to school. </a:t>
            </a:r>
          </a:p>
          <a:p>
            <a:pPr marL="285750" indent="-285750">
              <a:buFont typeface="Arial" panose="020B0604020202020204" pitchFamily="34" charset="0"/>
              <a:buChar char="•"/>
            </a:pPr>
            <a:r>
              <a:rPr lang="en-US" dirty="0">
                <a:solidFill>
                  <a:srgbClr val="714B25"/>
                </a:solidFill>
              </a:rPr>
              <a:t>Those in the youngest group were more likely to be satisfied, with satisfaction decreasing by age until the age 75+ group.  </a:t>
            </a:r>
          </a:p>
          <a:p>
            <a:pPr marL="285750" indent="-285750">
              <a:buFont typeface="Arial" panose="020B0604020202020204" pitchFamily="34" charset="0"/>
              <a:buChar char="•"/>
            </a:pPr>
            <a:r>
              <a:rPr lang="en-US" dirty="0">
                <a:solidFill>
                  <a:srgbClr val="714B25"/>
                </a:solidFill>
              </a:rPr>
              <a:t>People with higher incomes were considerably more likely to be satisfied. </a:t>
            </a:r>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1816AEB8-EAE0-445A-AB36-274E39D78D82}"/>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A8967445-13FC-4EDA-A1A6-8F749819543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E61954-46FC-4855-B4BF-21C862D9748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24</a:t>
            </a:r>
          </a:p>
        </p:txBody>
      </p:sp>
      <p:pic>
        <p:nvPicPr>
          <p:cNvPr id="14" name="Picture 13">
            <a:hlinkClick r:id="rId9"/>
            <a:extLst>
              <a:ext uri="{FF2B5EF4-FFF2-40B4-BE49-F238E27FC236}">
                <a16:creationId xmlns:a16="http://schemas.microsoft.com/office/drawing/2014/main" id="{E9147CB2-B0D2-48EB-B64A-4BCD4CEC5B64}"/>
              </a:ext>
            </a:extLst>
          </p:cNvPr>
          <p:cNvPicPr>
            <a:picLocks noChangeAspect="1"/>
          </p:cNvPicPr>
          <p:nvPr/>
        </p:nvPicPr>
        <p:blipFill>
          <a:blip r:embed="rId10"/>
          <a:stretch>
            <a:fillRect/>
          </a:stretch>
        </p:blipFill>
        <p:spPr>
          <a:xfrm>
            <a:off x="17321" y="6035808"/>
            <a:ext cx="523569" cy="457200"/>
          </a:xfrm>
          <a:prstGeom prst="rect">
            <a:avLst/>
          </a:prstGeom>
        </p:spPr>
      </p:pic>
    </p:spTree>
    <p:custDataLst>
      <p:tags r:id="rId1"/>
    </p:custDataLst>
    <p:extLst>
      <p:ext uri="{BB962C8B-B14F-4D97-AF65-F5344CB8AC3E}">
        <p14:creationId xmlns:p14="http://schemas.microsoft.com/office/powerpoint/2010/main" val="18420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291736" y="158620"/>
            <a:ext cx="10886804" cy="870857"/>
          </a:xfrm>
        </p:spPr>
        <p:txBody>
          <a:bodyPr>
            <a:noAutofit/>
          </a:bodyPr>
          <a:lstStyle/>
          <a:p>
            <a:r>
              <a:rPr lang="en-US" sz="3200" dirty="0"/>
              <a:t>Satisfaction with Portland as a Place to Work/Go to School (cont.)</a:t>
            </a:r>
          </a:p>
        </p:txBody>
      </p:sp>
      <p:grpSp>
        <p:nvGrpSpPr>
          <p:cNvPr id="8" name="Group 7">
            <a:extLst>
              <a:ext uri="{FF2B5EF4-FFF2-40B4-BE49-F238E27FC236}">
                <a16:creationId xmlns:a16="http://schemas.microsoft.com/office/drawing/2014/main" id="{DDC52220-DFBB-4880-AA15-598C7E6EE919}"/>
              </a:ext>
            </a:extLst>
          </p:cNvPr>
          <p:cNvGrpSpPr/>
          <p:nvPr/>
        </p:nvGrpSpPr>
        <p:grpSpPr>
          <a:xfrm>
            <a:off x="6343649" y="2649680"/>
            <a:ext cx="5133975" cy="4021989"/>
            <a:chOff x="6096000" y="1858242"/>
            <a:chExt cx="4962525" cy="3695700"/>
          </a:xfrm>
        </p:grpSpPr>
        <p:pic>
          <p:nvPicPr>
            <p:cNvPr id="4" name="Picture 3">
              <a:extLst>
                <a:ext uri="{FF2B5EF4-FFF2-40B4-BE49-F238E27FC236}">
                  <a16:creationId xmlns:a16="http://schemas.microsoft.com/office/drawing/2014/main" id="{C01A1888-567F-47F8-BF34-2F269A447ED7}"/>
                </a:ext>
              </a:extLst>
            </p:cNvPr>
            <p:cNvPicPr>
              <a:picLocks noChangeAspect="1"/>
            </p:cNvPicPr>
            <p:nvPr/>
          </p:nvPicPr>
          <p:blipFill>
            <a:blip r:embed="rId4"/>
            <a:stretch>
              <a:fillRect/>
            </a:stretch>
          </p:blipFill>
          <p:spPr>
            <a:xfrm>
              <a:off x="6096000" y="1858242"/>
              <a:ext cx="4962525" cy="3695700"/>
            </a:xfrm>
            <a:prstGeom prst="rect">
              <a:avLst/>
            </a:prstGeom>
          </p:spPr>
        </p:pic>
        <p:sp>
          <p:nvSpPr>
            <p:cNvPr id="5" name="TextBox 4">
              <a:extLst>
                <a:ext uri="{FF2B5EF4-FFF2-40B4-BE49-F238E27FC236}">
                  <a16:creationId xmlns:a16="http://schemas.microsoft.com/office/drawing/2014/main" id="{C60AD5E2-8EDB-4DFF-B5C8-E08D959F8971}"/>
                </a:ext>
              </a:extLst>
            </p:cNvPr>
            <p:cNvSpPr txBox="1"/>
            <p:nvPr/>
          </p:nvSpPr>
          <p:spPr>
            <a:xfrm>
              <a:off x="8287759" y="2285998"/>
              <a:ext cx="579005" cy="276999"/>
            </a:xfrm>
            <a:prstGeom prst="rect">
              <a:avLst/>
            </a:prstGeom>
            <a:noFill/>
          </p:spPr>
          <p:txBody>
            <a:bodyPr wrap="none" rtlCol="0">
              <a:spAutoFit/>
            </a:bodyPr>
            <a:lstStyle/>
            <a:p>
              <a:r>
                <a:rPr lang="en-US" sz="1200" dirty="0"/>
                <a:t>W n-H</a:t>
              </a:r>
            </a:p>
          </p:txBody>
        </p:sp>
      </p:grpSp>
      <p:grpSp>
        <p:nvGrpSpPr>
          <p:cNvPr id="7" name="Group 6">
            <a:extLst>
              <a:ext uri="{FF2B5EF4-FFF2-40B4-BE49-F238E27FC236}">
                <a16:creationId xmlns:a16="http://schemas.microsoft.com/office/drawing/2014/main" id="{9AD49EC0-4AAA-4284-AE54-6A2A67D0798B}"/>
              </a:ext>
            </a:extLst>
          </p:cNvPr>
          <p:cNvGrpSpPr/>
          <p:nvPr/>
        </p:nvGrpSpPr>
        <p:grpSpPr>
          <a:xfrm>
            <a:off x="809625" y="2650545"/>
            <a:ext cx="5133975" cy="4021989"/>
            <a:chOff x="539028" y="1858241"/>
            <a:chExt cx="4962525" cy="3695700"/>
          </a:xfrm>
        </p:grpSpPr>
        <p:pic>
          <p:nvPicPr>
            <p:cNvPr id="3" name="Picture 2">
              <a:extLst>
                <a:ext uri="{FF2B5EF4-FFF2-40B4-BE49-F238E27FC236}">
                  <a16:creationId xmlns:a16="http://schemas.microsoft.com/office/drawing/2014/main" id="{A3911DE1-39BB-4B35-8724-4C9AFD50FF04}"/>
                </a:ext>
              </a:extLst>
            </p:cNvPr>
            <p:cNvPicPr>
              <a:picLocks noChangeAspect="1"/>
            </p:cNvPicPr>
            <p:nvPr/>
          </p:nvPicPr>
          <p:blipFill>
            <a:blip r:embed="rId5"/>
            <a:stretch>
              <a:fillRect/>
            </a:stretch>
          </p:blipFill>
          <p:spPr>
            <a:xfrm>
              <a:off x="539028" y="1858241"/>
              <a:ext cx="4962525" cy="3695700"/>
            </a:xfrm>
            <a:prstGeom prst="rect">
              <a:avLst/>
            </a:prstGeom>
          </p:spPr>
        </p:pic>
        <p:sp>
          <p:nvSpPr>
            <p:cNvPr id="6" name="TextBox 5">
              <a:extLst>
                <a:ext uri="{FF2B5EF4-FFF2-40B4-BE49-F238E27FC236}">
                  <a16:creationId xmlns:a16="http://schemas.microsoft.com/office/drawing/2014/main" id="{8246DA36-2206-4C5B-9A9A-BCDE0AD0DBD7}"/>
                </a:ext>
              </a:extLst>
            </p:cNvPr>
            <p:cNvSpPr txBox="1"/>
            <p:nvPr/>
          </p:nvSpPr>
          <p:spPr>
            <a:xfrm>
              <a:off x="2734795" y="2285998"/>
              <a:ext cx="570990" cy="276999"/>
            </a:xfrm>
            <a:prstGeom prst="rect">
              <a:avLst/>
            </a:prstGeom>
            <a:noFill/>
          </p:spPr>
          <p:txBody>
            <a:bodyPr wrap="none" rtlCol="0">
              <a:spAutoFit/>
            </a:bodyPr>
            <a:lstStyle/>
            <a:p>
              <a:r>
                <a:rPr lang="en-US" sz="1200" dirty="0"/>
                <a:t>BIPOC</a:t>
              </a:r>
            </a:p>
          </p:txBody>
        </p:sp>
      </p:grpSp>
      <p:sp>
        <p:nvSpPr>
          <p:cNvPr id="10" name="TextBox 9">
            <a:extLst>
              <a:ext uri="{FF2B5EF4-FFF2-40B4-BE49-F238E27FC236}">
                <a16:creationId xmlns:a16="http://schemas.microsoft.com/office/drawing/2014/main" id="{913F3CA8-9297-479D-A504-01ED5A04574D}"/>
              </a:ext>
            </a:extLst>
          </p:cNvPr>
          <p:cNvSpPr txBox="1"/>
          <p:nvPr/>
        </p:nvSpPr>
        <p:spPr>
          <a:xfrm>
            <a:off x="1739154" y="1238982"/>
            <a:ext cx="790687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White non-Hispanics were more likely to be satisfied with Portland as a place to work or go to school than Black, Indigenous, and People of Color.</a:t>
            </a:r>
          </a:p>
          <a:p>
            <a:pPr marL="285750" indent="-285750">
              <a:buFont typeface="Arial" panose="020B0604020202020204" pitchFamily="34" charset="0"/>
              <a:buChar char="•"/>
            </a:pPr>
            <a:endParaRPr lang="en-US" dirty="0">
              <a:solidFill>
                <a:srgbClr val="714B25"/>
              </a:solidFill>
            </a:endParaRPr>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4047A82F-0277-4154-8AE0-E0C7550387C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B0C01D63-B0E5-443B-8DEB-FA1AAE2F454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EE7FEE-BA91-4D79-942C-78A384BFFE4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25</a:t>
            </a:r>
          </a:p>
        </p:txBody>
      </p:sp>
      <p:pic>
        <p:nvPicPr>
          <p:cNvPr id="14" name="Picture 13">
            <a:hlinkClick r:id="rId8"/>
            <a:extLst>
              <a:ext uri="{FF2B5EF4-FFF2-40B4-BE49-F238E27FC236}">
                <a16:creationId xmlns:a16="http://schemas.microsoft.com/office/drawing/2014/main" id="{15026789-09CB-48BD-9800-0AD508B9878D}"/>
              </a:ext>
            </a:extLst>
          </p:cNvPr>
          <p:cNvPicPr>
            <a:picLocks noChangeAspect="1"/>
          </p:cNvPicPr>
          <p:nvPr/>
        </p:nvPicPr>
        <p:blipFill>
          <a:blip r:embed="rId9"/>
          <a:stretch>
            <a:fillRect/>
          </a:stretch>
        </p:blipFill>
        <p:spPr>
          <a:xfrm>
            <a:off x="14841" y="6035808"/>
            <a:ext cx="523569" cy="457200"/>
          </a:xfrm>
          <a:prstGeom prst="rect">
            <a:avLst/>
          </a:prstGeom>
        </p:spPr>
      </p:pic>
    </p:spTree>
    <p:custDataLst>
      <p:tags r:id="rId1"/>
    </p:custDataLst>
    <p:extLst>
      <p:ext uri="{BB962C8B-B14F-4D97-AF65-F5344CB8AC3E}">
        <p14:creationId xmlns:p14="http://schemas.microsoft.com/office/powerpoint/2010/main" val="3644905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390D-3C11-4E35-A266-55C3F3AAF3FD}"/>
              </a:ext>
            </a:extLst>
          </p:cNvPr>
          <p:cNvSpPr>
            <a:spLocks noGrp="1"/>
          </p:cNvSpPr>
          <p:nvPr>
            <p:ph type="title"/>
          </p:nvPr>
        </p:nvSpPr>
        <p:spPr>
          <a:xfrm>
            <a:off x="347526" y="93202"/>
            <a:ext cx="10713044" cy="870857"/>
          </a:xfrm>
        </p:spPr>
        <p:txBody>
          <a:bodyPr/>
          <a:lstStyle/>
          <a:p>
            <a:r>
              <a:rPr lang="en-US" sz="3200" dirty="0"/>
              <a:t>Satisfaction with Portland as a Place to Work/Go to School (cont.)</a:t>
            </a:r>
          </a:p>
        </p:txBody>
      </p:sp>
      <p:grpSp>
        <p:nvGrpSpPr>
          <p:cNvPr id="11" name="Group 10">
            <a:extLst>
              <a:ext uri="{FF2B5EF4-FFF2-40B4-BE49-F238E27FC236}">
                <a16:creationId xmlns:a16="http://schemas.microsoft.com/office/drawing/2014/main" id="{6A2D8217-DB4D-4313-B053-5C1E7AAE0B7D}"/>
              </a:ext>
            </a:extLst>
          </p:cNvPr>
          <p:cNvGrpSpPr/>
          <p:nvPr/>
        </p:nvGrpSpPr>
        <p:grpSpPr>
          <a:xfrm>
            <a:off x="119541" y="2890233"/>
            <a:ext cx="3922101" cy="2920874"/>
            <a:chOff x="26805" y="2890233"/>
            <a:chExt cx="3922101" cy="2920874"/>
          </a:xfrm>
        </p:grpSpPr>
        <p:pic>
          <p:nvPicPr>
            <p:cNvPr id="3" name="Picture 2">
              <a:extLst>
                <a:ext uri="{FF2B5EF4-FFF2-40B4-BE49-F238E27FC236}">
                  <a16:creationId xmlns:a16="http://schemas.microsoft.com/office/drawing/2014/main" id="{458DDF78-230F-40E8-B4FA-EB7FD9629F31}"/>
                </a:ext>
              </a:extLst>
            </p:cNvPr>
            <p:cNvPicPr>
              <a:picLocks noChangeAspect="1"/>
            </p:cNvPicPr>
            <p:nvPr/>
          </p:nvPicPr>
          <p:blipFill>
            <a:blip r:embed="rId4"/>
            <a:stretch>
              <a:fillRect/>
            </a:stretch>
          </p:blipFill>
          <p:spPr>
            <a:xfrm>
              <a:off x="26805" y="2890233"/>
              <a:ext cx="3922101" cy="2920874"/>
            </a:xfrm>
            <a:prstGeom prst="rect">
              <a:avLst/>
            </a:prstGeom>
          </p:spPr>
        </p:pic>
        <p:pic>
          <p:nvPicPr>
            <p:cNvPr id="6" name="Picture 5">
              <a:extLst>
                <a:ext uri="{FF2B5EF4-FFF2-40B4-BE49-F238E27FC236}">
                  <a16:creationId xmlns:a16="http://schemas.microsoft.com/office/drawing/2014/main" id="{8D8B67A4-9A00-4976-A1B0-DF622E4B0559}"/>
                </a:ext>
              </a:extLst>
            </p:cNvPr>
            <p:cNvPicPr>
              <a:picLocks noChangeAspect="1"/>
            </p:cNvPicPr>
            <p:nvPr/>
          </p:nvPicPr>
          <p:blipFill>
            <a:blip r:embed="rId5"/>
            <a:stretch>
              <a:fillRect/>
            </a:stretch>
          </p:blipFill>
          <p:spPr>
            <a:xfrm>
              <a:off x="1658918" y="3218214"/>
              <a:ext cx="506012" cy="329213"/>
            </a:xfrm>
            <a:prstGeom prst="rect">
              <a:avLst/>
            </a:prstGeom>
          </p:spPr>
        </p:pic>
      </p:grpSp>
      <p:grpSp>
        <p:nvGrpSpPr>
          <p:cNvPr id="10" name="Group 9">
            <a:extLst>
              <a:ext uri="{FF2B5EF4-FFF2-40B4-BE49-F238E27FC236}">
                <a16:creationId xmlns:a16="http://schemas.microsoft.com/office/drawing/2014/main" id="{3EA5E0AA-D53B-4174-9212-7368D4BC70C2}"/>
              </a:ext>
            </a:extLst>
          </p:cNvPr>
          <p:cNvGrpSpPr/>
          <p:nvPr/>
        </p:nvGrpSpPr>
        <p:grpSpPr>
          <a:xfrm>
            <a:off x="4138611" y="2890233"/>
            <a:ext cx="3914778" cy="2915419"/>
            <a:chOff x="4015471" y="2895688"/>
            <a:chExt cx="3914778" cy="2915419"/>
          </a:xfrm>
        </p:grpSpPr>
        <p:pic>
          <p:nvPicPr>
            <p:cNvPr id="4" name="Picture 3">
              <a:extLst>
                <a:ext uri="{FF2B5EF4-FFF2-40B4-BE49-F238E27FC236}">
                  <a16:creationId xmlns:a16="http://schemas.microsoft.com/office/drawing/2014/main" id="{5CCF92E6-21B6-4A96-A823-17B0558C46B0}"/>
                </a:ext>
              </a:extLst>
            </p:cNvPr>
            <p:cNvPicPr>
              <a:picLocks noChangeAspect="1"/>
            </p:cNvPicPr>
            <p:nvPr/>
          </p:nvPicPr>
          <p:blipFill>
            <a:blip r:embed="rId6"/>
            <a:stretch>
              <a:fillRect/>
            </a:stretch>
          </p:blipFill>
          <p:spPr>
            <a:xfrm>
              <a:off x="4015471" y="2895688"/>
              <a:ext cx="3914778" cy="2915419"/>
            </a:xfrm>
            <a:prstGeom prst="rect">
              <a:avLst/>
            </a:prstGeom>
          </p:spPr>
        </p:pic>
        <p:sp>
          <p:nvSpPr>
            <p:cNvPr id="7" name="TextBox 6">
              <a:extLst>
                <a:ext uri="{FF2B5EF4-FFF2-40B4-BE49-F238E27FC236}">
                  <a16:creationId xmlns:a16="http://schemas.microsoft.com/office/drawing/2014/main" id="{8C03379E-F4A0-4A3E-AC84-58887CC27224}"/>
                </a:ext>
              </a:extLst>
            </p:cNvPr>
            <p:cNvSpPr txBox="1"/>
            <p:nvPr/>
          </p:nvSpPr>
          <p:spPr>
            <a:xfrm>
              <a:off x="5581833" y="3236686"/>
              <a:ext cx="639278" cy="276999"/>
            </a:xfrm>
            <a:prstGeom prst="rect">
              <a:avLst/>
            </a:prstGeom>
            <a:noFill/>
          </p:spPr>
          <p:txBody>
            <a:bodyPr wrap="none" rtlCol="0">
              <a:spAutoFit/>
            </a:bodyPr>
            <a:lstStyle/>
            <a:p>
              <a:r>
                <a:rPr lang="en-US" sz="1200" dirty="0"/>
                <a:t>Female</a:t>
              </a:r>
            </a:p>
          </p:txBody>
        </p:sp>
      </p:grpSp>
      <p:grpSp>
        <p:nvGrpSpPr>
          <p:cNvPr id="14" name="Group 13">
            <a:extLst>
              <a:ext uri="{FF2B5EF4-FFF2-40B4-BE49-F238E27FC236}">
                <a16:creationId xmlns:a16="http://schemas.microsoft.com/office/drawing/2014/main" id="{09472954-BBB3-4E1B-B6B2-004B6D5FFA10}"/>
              </a:ext>
            </a:extLst>
          </p:cNvPr>
          <p:cNvGrpSpPr/>
          <p:nvPr/>
        </p:nvGrpSpPr>
        <p:grpSpPr>
          <a:xfrm>
            <a:off x="8150359" y="2890233"/>
            <a:ext cx="3922101" cy="2920874"/>
            <a:chOff x="8121504" y="2890233"/>
            <a:chExt cx="3922101" cy="2920874"/>
          </a:xfrm>
        </p:grpSpPr>
        <p:pic>
          <p:nvPicPr>
            <p:cNvPr id="12" name="Picture 11">
              <a:extLst>
                <a:ext uri="{FF2B5EF4-FFF2-40B4-BE49-F238E27FC236}">
                  <a16:creationId xmlns:a16="http://schemas.microsoft.com/office/drawing/2014/main" id="{F757345B-68B1-49F9-A960-604B066A001F}"/>
                </a:ext>
              </a:extLst>
            </p:cNvPr>
            <p:cNvPicPr>
              <a:picLocks noChangeAspect="1"/>
            </p:cNvPicPr>
            <p:nvPr/>
          </p:nvPicPr>
          <p:blipFill>
            <a:blip r:embed="rId7"/>
            <a:stretch>
              <a:fillRect/>
            </a:stretch>
          </p:blipFill>
          <p:spPr>
            <a:xfrm>
              <a:off x="8121504" y="2890233"/>
              <a:ext cx="3922101" cy="2920874"/>
            </a:xfrm>
            <a:prstGeom prst="rect">
              <a:avLst/>
            </a:prstGeom>
          </p:spPr>
        </p:pic>
        <p:sp>
          <p:nvSpPr>
            <p:cNvPr id="13" name="TextBox 12">
              <a:extLst>
                <a:ext uri="{FF2B5EF4-FFF2-40B4-BE49-F238E27FC236}">
                  <a16:creationId xmlns:a16="http://schemas.microsoft.com/office/drawing/2014/main" id="{E137D1B5-6E46-4855-A1C0-939F661F3BF1}"/>
                </a:ext>
              </a:extLst>
            </p:cNvPr>
            <p:cNvSpPr txBox="1"/>
            <p:nvPr/>
          </p:nvSpPr>
          <p:spPr>
            <a:xfrm>
              <a:off x="9725892" y="3218925"/>
              <a:ext cx="548548" cy="276999"/>
            </a:xfrm>
            <a:prstGeom prst="rect">
              <a:avLst/>
            </a:prstGeom>
            <a:noFill/>
          </p:spPr>
          <p:txBody>
            <a:bodyPr wrap="none" rtlCol="0">
              <a:spAutoFit/>
            </a:bodyPr>
            <a:lstStyle/>
            <a:p>
              <a:r>
                <a:rPr lang="en-US" sz="1200" dirty="0"/>
                <a:t>Other</a:t>
              </a:r>
            </a:p>
          </p:txBody>
        </p:sp>
      </p:grpSp>
      <p:sp>
        <p:nvSpPr>
          <p:cNvPr id="5" name="TextBox 4">
            <a:extLst>
              <a:ext uri="{FF2B5EF4-FFF2-40B4-BE49-F238E27FC236}">
                <a16:creationId xmlns:a16="http://schemas.microsoft.com/office/drawing/2014/main" id="{C20B78CF-B9CD-4E51-A4E8-D16DEED65E2B}"/>
              </a:ext>
            </a:extLst>
          </p:cNvPr>
          <p:cNvSpPr txBox="1"/>
          <p:nvPr/>
        </p:nvSpPr>
        <p:spPr>
          <a:xfrm>
            <a:off x="5591175" y="1428750"/>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FDA25687-8AE0-4CE7-9053-566EC93B732E}"/>
              </a:ext>
            </a:extLst>
          </p:cNvPr>
          <p:cNvSpPr txBox="1"/>
          <p:nvPr/>
        </p:nvSpPr>
        <p:spPr>
          <a:xfrm>
            <a:off x="1627932" y="1046893"/>
            <a:ext cx="9432638" cy="1754326"/>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rgbClr val="714B25"/>
                </a:solidFill>
              </a:rPr>
              <a:t>Among respondents who identified as male or female, those in the youngest age group reported the most satisfaction.</a:t>
            </a:r>
          </a:p>
          <a:p>
            <a:pPr marL="171450" indent="-171450">
              <a:buFont typeface="Arial" panose="020B0604020202020204" pitchFamily="34" charset="0"/>
              <a:buChar char="•"/>
            </a:pPr>
            <a:endParaRPr lang="en-US" dirty="0">
              <a:solidFill>
                <a:srgbClr val="714B25"/>
              </a:solidFill>
            </a:endParaRPr>
          </a:p>
          <a:p>
            <a:pPr marL="171450" indent="-171450">
              <a:buFont typeface="Arial" panose="020B0604020202020204" pitchFamily="34" charset="0"/>
              <a:buChar char="•"/>
            </a:pPr>
            <a:r>
              <a:rPr lang="en-US" dirty="0">
                <a:solidFill>
                  <a:srgbClr val="714B25"/>
                </a:solidFill>
              </a:rPr>
              <a:t>Other respondents’ patterns of responses differed, with people age 45-59 most likely to be somewhat or very satisfied and those age 60+ least satisfied.   </a:t>
            </a:r>
          </a:p>
          <a:p>
            <a:endParaRPr lang="en-US" dirty="0"/>
          </a:p>
        </p:txBody>
      </p:sp>
      <p:sp>
        <p:nvSpPr>
          <p:cNvPr id="15" name="Action Button: Go Back or Previous 14">
            <a:hlinkClick r:id="rId8" action="ppaction://hlinksldjump" tooltip="Back to beginning of section"/>
            <a:extLst>
              <a:ext uri="{FF2B5EF4-FFF2-40B4-BE49-F238E27FC236}">
                <a16:creationId xmlns:a16="http://schemas.microsoft.com/office/drawing/2014/main" id="{38C0E5B2-21FC-4F43-A51C-0F4BC8B0815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rId9" action="ppaction://hlinksldjump" tooltip="Skip to next section"/>
            <a:extLst>
              <a:ext uri="{FF2B5EF4-FFF2-40B4-BE49-F238E27FC236}">
                <a16:creationId xmlns:a16="http://schemas.microsoft.com/office/drawing/2014/main" id="{E9396D7E-2FD1-4F3E-BCE0-0A6C6FB08EB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AA9EA2-1355-49D0-961C-12951444337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26</a:t>
            </a:r>
          </a:p>
        </p:txBody>
      </p:sp>
      <p:pic>
        <p:nvPicPr>
          <p:cNvPr id="18" name="Picture 17">
            <a:hlinkClick r:id="rId10"/>
            <a:extLst>
              <a:ext uri="{FF2B5EF4-FFF2-40B4-BE49-F238E27FC236}">
                <a16:creationId xmlns:a16="http://schemas.microsoft.com/office/drawing/2014/main" id="{9C359F57-31ED-4023-834A-2FC5FF1E8C20}"/>
              </a:ext>
            </a:extLst>
          </p:cNvPr>
          <p:cNvPicPr>
            <a:picLocks noChangeAspect="1"/>
          </p:cNvPicPr>
          <p:nvPr/>
        </p:nvPicPr>
        <p:blipFill>
          <a:blip r:embed="rId11"/>
          <a:stretch>
            <a:fillRect/>
          </a:stretch>
        </p:blipFill>
        <p:spPr>
          <a:xfrm>
            <a:off x="0" y="6098876"/>
            <a:ext cx="523569" cy="457200"/>
          </a:xfrm>
          <a:prstGeom prst="rect">
            <a:avLst/>
          </a:prstGeom>
        </p:spPr>
      </p:pic>
    </p:spTree>
    <p:custDataLst>
      <p:tags r:id="rId1"/>
    </p:custDataLst>
    <p:extLst>
      <p:ext uri="{BB962C8B-B14F-4D97-AF65-F5344CB8AC3E}">
        <p14:creationId xmlns:p14="http://schemas.microsoft.com/office/powerpoint/2010/main" val="4604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72C8-4ADD-4713-BC66-6CD52B6EEF99}"/>
              </a:ext>
            </a:extLst>
          </p:cNvPr>
          <p:cNvSpPr>
            <a:spLocks noGrp="1"/>
          </p:cNvSpPr>
          <p:nvPr>
            <p:ph type="title"/>
          </p:nvPr>
        </p:nvSpPr>
        <p:spPr>
          <a:xfrm>
            <a:off x="347813" y="147781"/>
            <a:ext cx="10922167" cy="870857"/>
          </a:xfrm>
        </p:spPr>
        <p:txBody>
          <a:bodyPr/>
          <a:lstStyle/>
          <a:p>
            <a:r>
              <a:rPr lang="en-US" sz="3200" dirty="0"/>
              <a:t>Satisfaction with Portland as a Place to Work/Go to School (cont.)</a:t>
            </a:r>
          </a:p>
        </p:txBody>
      </p:sp>
      <p:grpSp>
        <p:nvGrpSpPr>
          <p:cNvPr id="3" name="Group 2">
            <a:extLst>
              <a:ext uri="{FF2B5EF4-FFF2-40B4-BE49-F238E27FC236}">
                <a16:creationId xmlns:a16="http://schemas.microsoft.com/office/drawing/2014/main" id="{2FBFFA6B-6E40-427C-BB84-AA7381B408B4}"/>
              </a:ext>
            </a:extLst>
          </p:cNvPr>
          <p:cNvGrpSpPr/>
          <p:nvPr/>
        </p:nvGrpSpPr>
        <p:grpSpPr>
          <a:xfrm>
            <a:off x="6403135" y="2808437"/>
            <a:ext cx="4962525" cy="3695700"/>
            <a:chOff x="5480483" y="2001043"/>
            <a:chExt cx="4962525" cy="3695700"/>
          </a:xfrm>
        </p:grpSpPr>
        <p:pic>
          <p:nvPicPr>
            <p:cNvPr id="5" name="Picture 4">
              <a:extLst>
                <a:ext uri="{FF2B5EF4-FFF2-40B4-BE49-F238E27FC236}">
                  <a16:creationId xmlns:a16="http://schemas.microsoft.com/office/drawing/2014/main" id="{AF9A0B2E-EEE3-4C16-8042-00F8FD49543A}"/>
                </a:ext>
              </a:extLst>
            </p:cNvPr>
            <p:cNvPicPr>
              <a:picLocks noChangeAspect="1"/>
            </p:cNvPicPr>
            <p:nvPr/>
          </p:nvPicPr>
          <p:blipFill>
            <a:blip r:embed="rId4"/>
            <a:stretch>
              <a:fillRect/>
            </a:stretch>
          </p:blipFill>
          <p:spPr>
            <a:xfrm>
              <a:off x="5480483" y="2001043"/>
              <a:ext cx="4962525" cy="3695700"/>
            </a:xfrm>
            <a:prstGeom prst="rect">
              <a:avLst/>
            </a:prstGeom>
          </p:spPr>
        </p:pic>
        <p:sp>
          <p:nvSpPr>
            <p:cNvPr id="6" name="TextBox 5">
              <a:extLst>
                <a:ext uri="{FF2B5EF4-FFF2-40B4-BE49-F238E27FC236}">
                  <a16:creationId xmlns:a16="http://schemas.microsoft.com/office/drawing/2014/main" id="{9E63A51E-F18A-4AF2-A43F-1C162E617BF5}"/>
                </a:ext>
              </a:extLst>
            </p:cNvPr>
            <p:cNvSpPr txBox="1"/>
            <p:nvPr/>
          </p:nvSpPr>
          <p:spPr>
            <a:xfrm>
              <a:off x="7656951" y="2438352"/>
              <a:ext cx="478016" cy="276999"/>
            </a:xfrm>
            <a:prstGeom prst="rect">
              <a:avLst/>
            </a:prstGeom>
            <a:noFill/>
          </p:spPr>
          <p:txBody>
            <a:bodyPr wrap="none" rtlCol="0">
              <a:spAutoFit/>
            </a:bodyPr>
            <a:lstStyle/>
            <a:p>
              <a:r>
                <a:rPr lang="en-US" sz="1200" dirty="0"/>
                <a:t>Own</a:t>
              </a:r>
            </a:p>
          </p:txBody>
        </p:sp>
      </p:grpSp>
      <p:grpSp>
        <p:nvGrpSpPr>
          <p:cNvPr id="14" name="Group 13">
            <a:extLst>
              <a:ext uri="{FF2B5EF4-FFF2-40B4-BE49-F238E27FC236}">
                <a16:creationId xmlns:a16="http://schemas.microsoft.com/office/drawing/2014/main" id="{7B46327C-F6BA-4123-8EF3-EF817DB37680}"/>
              </a:ext>
            </a:extLst>
          </p:cNvPr>
          <p:cNvGrpSpPr/>
          <p:nvPr/>
        </p:nvGrpSpPr>
        <p:grpSpPr>
          <a:xfrm>
            <a:off x="826340" y="2808438"/>
            <a:ext cx="4962525" cy="3695700"/>
            <a:chOff x="668340" y="2001042"/>
            <a:chExt cx="4962525" cy="3695700"/>
          </a:xfrm>
        </p:grpSpPr>
        <p:pic>
          <p:nvPicPr>
            <p:cNvPr id="10" name="Picture 9">
              <a:extLst>
                <a:ext uri="{FF2B5EF4-FFF2-40B4-BE49-F238E27FC236}">
                  <a16:creationId xmlns:a16="http://schemas.microsoft.com/office/drawing/2014/main" id="{F2E24452-46B0-4CD3-97CA-13F6D73BED50}"/>
                </a:ext>
              </a:extLst>
            </p:cNvPr>
            <p:cNvPicPr>
              <a:picLocks noChangeAspect="1"/>
            </p:cNvPicPr>
            <p:nvPr/>
          </p:nvPicPr>
          <p:blipFill>
            <a:blip r:embed="rId5"/>
            <a:stretch>
              <a:fillRect/>
            </a:stretch>
          </p:blipFill>
          <p:spPr>
            <a:xfrm>
              <a:off x="668340" y="2001042"/>
              <a:ext cx="4962525" cy="3695700"/>
            </a:xfrm>
            <a:prstGeom prst="rect">
              <a:avLst/>
            </a:prstGeom>
          </p:spPr>
        </p:pic>
        <p:sp>
          <p:nvSpPr>
            <p:cNvPr id="13" name="TextBox 12">
              <a:extLst>
                <a:ext uri="{FF2B5EF4-FFF2-40B4-BE49-F238E27FC236}">
                  <a16:creationId xmlns:a16="http://schemas.microsoft.com/office/drawing/2014/main" id="{4A603484-FAC7-4876-BA87-BD2CA4710E73}"/>
                </a:ext>
              </a:extLst>
            </p:cNvPr>
            <p:cNvSpPr txBox="1"/>
            <p:nvPr/>
          </p:nvSpPr>
          <p:spPr>
            <a:xfrm>
              <a:off x="2817092" y="2447492"/>
              <a:ext cx="472309" cy="276999"/>
            </a:xfrm>
            <a:prstGeom prst="rect">
              <a:avLst/>
            </a:prstGeom>
            <a:noFill/>
          </p:spPr>
          <p:txBody>
            <a:bodyPr wrap="none" rtlCol="0">
              <a:spAutoFit/>
            </a:bodyPr>
            <a:lstStyle/>
            <a:p>
              <a:r>
                <a:rPr lang="en-US" sz="1200" dirty="0"/>
                <a:t>Rent</a:t>
              </a:r>
            </a:p>
          </p:txBody>
        </p:sp>
      </p:grpSp>
      <p:sp>
        <p:nvSpPr>
          <p:cNvPr id="4" name="TextBox 3">
            <a:extLst>
              <a:ext uri="{FF2B5EF4-FFF2-40B4-BE49-F238E27FC236}">
                <a16:creationId xmlns:a16="http://schemas.microsoft.com/office/drawing/2014/main" id="{9912632E-B26D-494F-970D-1C2ED5A59C0D}"/>
              </a:ext>
            </a:extLst>
          </p:cNvPr>
          <p:cNvSpPr txBox="1"/>
          <p:nvPr/>
        </p:nvSpPr>
        <p:spPr>
          <a:xfrm>
            <a:off x="1759417" y="1451872"/>
            <a:ext cx="9287435"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The pattern of responses by age was similar for renters compared to owners. In both groups, those age 20-29 were most satisfied with Portland as a place to work or go to school.</a:t>
            </a:r>
          </a:p>
          <a:p>
            <a:endParaRPr lang="en-US" dirty="0">
              <a:solidFill>
                <a:srgbClr val="714B25"/>
              </a:solidFill>
            </a:endParaRPr>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944B1095-B7E6-41A2-9EF6-2BDCFEFF20C3}"/>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63469370-2C5B-436E-9821-5D6CEF5A147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6A0F67-3F04-4AFA-86D5-E719AABA3330}"/>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27</a:t>
            </a:r>
          </a:p>
        </p:txBody>
      </p:sp>
      <p:pic>
        <p:nvPicPr>
          <p:cNvPr id="16" name="Picture 15">
            <a:hlinkClick r:id="rId8"/>
            <a:extLst>
              <a:ext uri="{FF2B5EF4-FFF2-40B4-BE49-F238E27FC236}">
                <a16:creationId xmlns:a16="http://schemas.microsoft.com/office/drawing/2014/main" id="{9408F39B-94E3-4A74-AD31-E4DFF11A1505}"/>
              </a:ext>
            </a:extLst>
          </p:cNvPr>
          <p:cNvPicPr>
            <a:picLocks noChangeAspect="1"/>
          </p:cNvPicPr>
          <p:nvPr/>
        </p:nvPicPr>
        <p:blipFill>
          <a:blip r:embed="rId9"/>
          <a:stretch>
            <a:fillRect/>
          </a:stretch>
        </p:blipFill>
        <p:spPr>
          <a:xfrm>
            <a:off x="-4364" y="6046937"/>
            <a:ext cx="523569" cy="457200"/>
          </a:xfrm>
          <a:prstGeom prst="rect">
            <a:avLst/>
          </a:prstGeom>
        </p:spPr>
      </p:pic>
    </p:spTree>
    <p:custDataLst>
      <p:tags r:id="rId1"/>
    </p:custDataLst>
    <p:extLst>
      <p:ext uri="{BB962C8B-B14F-4D97-AF65-F5344CB8AC3E}">
        <p14:creationId xmlns:p14="http://schemas.microsoft.com/office/powerpoint/2010/main" val="1669342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1" y="158397"/>
            <a:ext cx="5399937" cy="870857"/>
          </a:xfrm>
        </p:spPr>
        <p:txBody>
          <a:bodyPr>
            <a:noAutofit/>
          </a:bodyPr>
          <a:lstStyle/>
          <a:p>
            <a:r>
              <a:rPr lang="en-US" sz="3200" dirty="0"/>
              <a:t>Satisfaction with Portland as a Place to be Part of a Community</a:t>
            </a:r>
          </a:p>
        </p:txBody>
      </p:sp>
      <p:pic>
        <p:nvPicPr>
          <p:cNvPr id="3" name="Picture 2">
            <a:extLst>
              <a:ext uri="{FF2B5EF4-FFF2-40B4-BE49-F238E27FC236}">
                <a16:creationId xmlns:a16="http://schemas.microsoft.com/office/drawing/2014/main" id="{C5E5A7A4-1FA2-48B5-A7BD-6F0F468C03D3}"/>
              </a:ext>
            </a:extLst>
          </p:cNvPr>
          <p:cNvPicPr>
            <a:picLocks noChangeAspect="1"/>
          </p:cNvPicPr>
          <p:nvPr/>
        </p:nvPicPr>
        <p:blipFill>
          <a:blip r:embed="rId4"/>
          <a:stretch>
            <a:fillRect/>
          </a:stretch>
        </p:blipFill>
        <p:spPr>
          <a:xfrm>
            <a:off x="890451" y="2658014"/>
            <a:ext cx="5481774" cy="4090247"/>
          </a:xfrm>
          <a:prstGeom prst="rect">
            <a:avLst/>
          </a:prstGeom>
        </p:spPr>
      </p:pic>
      <p:grpSp>
        <p:nvGrpSpPr>
          <p:cNvPr id="8" name="Group 7">
            <a:extLst>
              <a:ext uri="{FF2B5EF4-FFF2-40B4-BE49-F238E27FC236}">
                <a16:creationId xmlns:a16="http://schemas.microsoft.com/office/drawing/2014/main" id="{13631236-32FE-4E70-A1FA-2A918053CD4B}"/>
              </a:ext>
            </a:extLst>
          </p:cNvPr>
          <p:cNvGrpSpPr/>
          <p:nvPr/>
        </p:nvGrpSpPr>
        <p:grpSpPr>
          <a:xfrm>
            <a:off x="7335744" y="0"/>
            <a:ext cx="4627228" cy="3435726"/>
            <a:chOff x="7335744" y="0"/>
            <a:chExt cx="4627228" cy="3452624"/>
          </a:xfrm>
        </p:grpSpPr>
        <p:pic>
          <p:nvPicPr>
            <p:cNvPr id="4" name="Picture 3">
              <a:extLst>
                <a:ext uri="{FF2B5EF4-FFF2-40B4-BE49-F238E27FC236}">
                  <a16:creationId xmlns:a16="http://schemas.microsoft.com/office/drawing/2014/main" id="{65F82DF0-C8EB-4EF6-9668-A9CAB1A88CDB}"/>
                </a:ext>
              </a:extLst>
            </p:cNvPr>
            <p:cNvPicPr>
              <a:picLocks noChangeAspect="1"/>
            </p:cNvPicPr>
            <p:nvPr/>
          </p:nvPicPr>
          <p:blipFill>
            <a:blip r:embed="rId5"/>
            <a:stretch>
              <a:fillRect/>
            </a:stretch>
          </p:blipFill>
          <p:spPr>
            <a:xfrm>
              <a:off x="7335744" y="0"/>
              <a:ext cx="4627228" cy="3452624"/>
            </a:xfrm>
            <a:prstGeom prst="rect">
              <a:avLst/>
            </a:prstGeom>
          </p:spPr>
        </p:pic>
        <p:sp>
          <p:nvSpPr>
            <p:cNvPr id="6" name="TextBox 5">
              <a:extLst>
                <a:ext uri="{FF2B5EF4-FFF2-40B4-BE49-F238E27FC236}">
                  <a16:creationId xmlns:a16="http://schemas.microsoft.com/office/drawing/2014/main" id="{6A55D2A3-9A72-4B88-8E68-DBAED743CE2F}"/>
                </a:ext>
              </a:extLst>
            </p:cNvPr>
            <p:cNvSpPr txBox="1"/>
            <p:nvPr/>
          </p:nvSpPr>
          <p:spPr>
            <a:xfrm>
              <a:off x="9200855" y="426192"/>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7A312F60-D83B-4110-96BA-2EE5F1694777}"/>
              </a:ext>
            </a:extLst>
          </p:cNvPr>
          <p:cNvGrpSpPr/>
          <p:nvPr/>
        </p:nvGrpSpPr>
        <p:grpSpPr>
          <a:xfrm>
            <a:off x="7335744" y="3480940"/>
            <a:ext cx="4627229" cy="3349245"/>
            <a:chOff x="7335745" y="3452622"/>
            <a:chExt cx="4627227" cy="3452623"/>
          </a:xfrm>
        </p:grpSpPr>
        <p:pic>
          <p:nvPicPr>
            <p:cNvPr id="5" name="Picture 4">
              <a:extLst>
                <a:ext uri="{FF2B5EF4-FFF2-40B4-BE49-F238E27FC236}">
                  <a16:creationId xmlns:a16="http://schemas.microsoft.com/office/drawing/2014/main" id="{D303A5F8-EA08-43B8-A789-7DF5E64E6771}"/>
                </a:ext>
              </a:extLst>
            </p:cNvPr>
            <p:cNvPicPr>
              <a:picLocks noChangeAspect="1"/>
            </p:cNvPicPr>
            <p:nvPr/>
          </p:nvPicPr>
          <p:blipFill>
            <a:blip r:embed="rId6"/>
            <a:stretch>
              <a:fillRect/>
            </a:stretch>
          </p:blipFill>
          <p:spPr>
            <a:xfrm>
              <a:off x="7335745" y="3452622"/>
              <a:ext cx="4627227" cy="3452623"/>
            </a:xfrm>
            <a:prstGeom prst="rect">
              <a:avLst/>
            </a:prstGeom>
          </p:spPr>
        </p:pic>
        <p:sp>
          <p:nvSpPr>
            <p:cNvPr id="7" name="TextBox 6">
              <a:extLst>
                <a:ext uri="{FF2B5EF4-FFF2-40B4-BE49-F238E27FC236}">
                  <a16:creationId xmlns:a16="http://schemas.microsoft.com/office/drawing/2014/main" id="{8EC03727-1DD0-401F-8608-625D17995895}"/>
                </a:ext>
              </a:extLst>
            </p:cNvPr>
            <p:cNvSpPr txBox="1"/>
            <p:nvPr/>
          </p:nvSpPr>
          <p:spPr>
            <a:xfrm>
              <a:off x="9247033" y="3882800"/>
              <a:ext cx="1098699" cy="276999"/>
            </a:xfrm>
            <a:prstGeom prst="rect">
              <a:avLst/>
            </a:prstGeom>
            <a:noFill/>
          </p:spPr>
          <p:txBody>
            <a:bodyPr wrap="none" rtlCol="0">
              <a:spAutoFit/>
            </a:bodyPr>
            <a:lstStyle/>
            <a:p>
              <a:r>
                <a:rPr lang="en-US" sz="1200" dirty="0"/>
                <a:t>Higher Income</a:t>
              </a:r>
            </a:p>
          </p:txBody>
        </p:sp>
      </p:grpSp>
      <p:sp>
        <p:nvSpPr>
          <p:cNvPr id="10" name="TextBox 9">
            <a:extLst>
              <a:ext uri="{FF2B5EF4-FFF2-40B4-BE49-F238E27FC236}">
                <a16:creationId xmlns:a16="http://schemas.microsoft.com/office/drawing/2014/main" id="{5D3C0187-76D4-46A9-BA98-A4500726A003}"/>
              </a:ext>
            </a:extLst>
          </p:cNvPr>
          <p:cNvSpPr txBox="1"/>
          <p:nvPr/>
        </p:nvSpPr>
        <p:spPr>
          <a:xfrm>
            <a:off x="357051" y="1247855"/>
            <a:ext cx="6548574" cy="1477328"/>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rgbClr val="714B25"/>
                </a:solidFill>
              </a:rPr>
              <a:t>60% or more respondents in each age group were somewhat or very satisfied with Portland as a place to be part of a community. </a:t>
            </a:r>
          </a:p>
          <a:p>
            <a:pPr marL="171450" indent="-171450">
              <a:buFont typeface="Arial" panose="020B0604020202020204" pitchFamily="34" charset="0"/>
              <a:buChar char="•"/>
            </a:pPr>
            <a:r>
              <a:rPr lang="en-US" dirty="0">
                <a:solidFill>
                  <a:srgbClr val="714B25"/>
                </a:solidFill>
              </a:rPr>
              <a:t>There was little difference by age. </a:t>
            </a:r>
          </a:p>
          <a:p>
            <a:pPr marL="171450" indent="-171450">
              <a:buFont typeface="Arial" panose="020B0604020202020204" pitchFamily="34" charset="0"/>
              <a:buChar char="•"/>
            </a:pPr>
            <a:r>
              <a:rPr lang="en-US" dirty="0">
                <a:solidFill>
                  <a:srgbClr val="714B25"/>
                </a:solidFill>
              </a:rPr>
              <a:t>Respondents with higher incomes were more satisfied. </a:t>
            </a:r>
          </a:p>
          <a:p>
            <a:endParaRPr lang="en-US" dirty="0">
              <a:solidFill>
                <a:srgbClr val="714B25"/>
              </a:solidFill>
            </a:endParaRPr>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DC22CA9F-77D0-4D0F-AB16-260B9B157533}"/>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F6938B45-2E09-4441-9165-295DF9142B2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184B83-6455-4E04-A8F7-D6F7E72A3260}"/>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28</a:t>
            </a:r>
          </a:p>
        </p:txBody>
      </p:sp>
      <p:pic>
        <p:nvPicPr>
          <p:cNvPr id="14" name="Picture 13">
            <a:hlinkClick r:id="rId9"/>
            <a:extLst>
              <a:ext uri="{FF2B5EF4-FFF2-40B4-BE49-F238E27FC236}">
                <a16:creationId xmlns:a16="http://schemas.microsoft.com/office/drawing/2014/main" id="{BC833085-C915-4C90-BFB9-7DA85CA50EBD}"/>
              </a:ext>
            </a:extLst>
          </p:cNvPr>
          <p:cNvPicPr>
            <a:picLocks noChangeAspect="1"/>
          </p:cNvPicPr>
          <p:nvPr/>
        </p:nvPicPr>
        <p:blipFill>
          <a:blip r:embed="rId10"/>
          <a:stretch>
            <a:fillRect/>
          </a:stretch>
        </p:blipFill>
        <p:spPr>
          <a:xfrm>
            <a:off x="29681" y="6035808"/>
            <a:ext cx="523569" cy="457200"/>
          </a:xfrm>
          <a:prstGeom prst="rect">
            <a:avLst/>
          </a:prstGeom>
        </p:spPr>
      </p:pic>
    </p:spTree>
    <p:custDataLst>
      <p:tags r:id="rId1"/>
    </p:custDataLst>
    <p:extLst>
      <p:ext uri="{BB962C8B-B14F-4D97-AF65-F5344CB8AC3E}">
        <p14:creationId xmlns:p14="http://schemas.microsoft.com/office/powerpoint/2010/main" val="27057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269472" y="104775"/>
            <a:ext cx="11697737" cy="870857"/>
          </a:xfrm>
        </p:spPr>
        <p:txBody>
          <a:bodyPr>
            <a:noAutofit/>
          </a:bodyPr>
          <a:lstStyle/>
          <a:p>
            <a:r>
              <a:rPr lang="en-US" sz="3200" dirty="0"/>
              <a:t>Satisfaction with Portland as a Place to be Part of a Community (cont.)</a:t>
            </a:r>
          </a:p>
        </p:txBody>
      </p:sp>
      <p:grpSp>
        <p:nvGrpSpPr>
          <p:cNvPr id="3" name="Group 2">
            <a:extLst>
              <a:ext uri="{FF2B5EF4-FFF2-40B4-BE49-F238E27FC236}">
                <a16:creationId xmlns:a16="http://schemas.microsoft.com/office/drawing/2014/main" id="{B75BE07E-8559-410C-AB5E-9B182B6FBD10}"/>
              </a:ext>
            </a:extLst>
          </p:cNvPr>
          <p:cNvGrpSpPr/>
          <p:nvPr/>
        </p:nvGrpSpPr>
        <p:grpSpPr>
          <a:xfrm>
            <a:off x="957838" y="2889156"/>
            <a:ext cx="4962525" cy="3695700"/>
            <a:chOff x="548264" y="1849005"/>
            <a:chExt cx="4962525" cy="3695700"/>
          </a:xfrm>
        </p:grpSpPr>
        <p:pic>
          <p:nvPicPr>
            <p:cNvPr id="5" name="Picture 4">
              <a:extLst>
                <a:ext uri="{FF2B5EF4-FFF2-40B4-BE49-F238E27FC236}">
                  <a16:creationId xmlns:a16="http://schemas.microsoft.com/office/drawing/2014/main" id="{57CAE739-2ED7-4A4B-A89B-5A05D04E6B8C}"/>
                </a:ext>
              </a:extLst>
            </p:cNvPr>
            <p:cNvPicPr>
              <a:picLocks noChangeAspect="1"/>
            </p:cNvPicPr>
            <p:nvPr/>
          </p:nvPicPr>
          <p:blipFill>
            <a:blip r:embed="rId4"/>
            <a:stretch>
              <a:fillRect/>
            </a:stretch>
          </p:blipFill>
          <p:spPr>
            <a:xfrm>
              <a:off x="548264" y="1849005"/>
              <a:ext cx="4962525" cy="3695700"/>
            </a:xfrm>
            <a:prstGeom prst="rect">
              <a:avLst/>
            </a:prstGeom>
          </p:spPr>
        </p:pic>
        <p:sp>
          <p:nvSpPr>
            <p:cNvPr id="7" name="TextBox 6">
              <a:extLst>
                <a:ext uri="{FF2B5EF4-FFF2-40B4-BE49-F238E27FC236}">
                  <a16:creationId xmlns:a16="http://schemas.microsoft.com/office/drawing/2014/main" id="{76032669-EB5B-4883-AE36-5F0EDEC55D6B}"/>
                </a:ext>
              </a:extLst>
            </p:cNvPr>
            <p:cNvSpPr txBox="1"/>
            <p:nvPr/>
          </p:nvSpPr>
          <p:spPr>
            <a:xfrm>
              <a:off x="2744031" y="2302163"/>
              <a:ext cx="570990" cy="276999"/>
            </a:xfrm>
            <a:prstGeom prst="rect">
              <a:avLst/>
            </a:prstGeom>
            <a:noFill/>
          </p:spPr>
          <p:txBody>
            <a:bodyPr wrap="none" rtlCol="0">
              <a:spAutoFit/>
            </a:bodyPr>
            <a:lstStyle/>
            <a:p>
              <a:r>
                <a:rPr lang="en-US" sz="1200" dirty="0"/>
                <a:t>BIPOC</a:t>
              </a:r>
            </a:p>
          </p:txBody>
        </p:sp>
      </p:grpSp>
      <p:grpSp>
        <p:nvGrpSpPr>
          <p:cNvPr id="4" name="Group 3">
            <a:extLst>
              <a:ext uri="{FF2B5EF4-FFF2-40B4-BE49-F238E27FC236}">
                <a16:creationId xmlns:a16="http://schemas.microsoft.com/office/drawing/2014/main" id="{67561D67-6D95-407B-B2FB-CABF4BE3A641}"/>
              </a:ext>
            </a:extLst>
          </p:cNvPr>
          <p:cNvGrpSpPr/>
          <p:nvPr/>
        </p:nvGrpSpPr>
        <p:grpSpPr>
          <a:xfrm>
            <a:off x="6271637" y="2889156"/>
            <a:ext cx="4962525" cy="3695700"/>
            <a:chOff x="6163974" y="1869210"/>
            <a:chExt cx="4962525" cy="3695700"/>
          </a:xfrm>
        </p:grpSpPr>
        <p:pic>
          <p:nvPicPr>
            <p:cNvPr id="6" name="Picture 5">
              <a:extLst>
                <a:ext uri="{FF2B5EF4-FFF2-40B4-BE49-F238E27FC236}">
                  <a16:creationId xmlns:a16="http://schemas.microsoft.com/office/drawing/2014/main" id="{7369ECB9-4C16-4232-B39F-C30A03A910F8}"/>
                </a:ext>
              </a:extLst>
            </p:cNvPr>
            <p:cNvPicPr>
              <a:picLocks noChangeAspect="1"/>
            </p:cNvPicPr>
            <p:nvPr/>
          </p:nvPicPr>
          <p:blipFill>
            <a:blip r:embed="rId5"/>
            <a:stretch>
              <a:fillRect/>
            </a:stretch>
          </p:blipFill>
          <p:spPr>
            <a:xfrm>
              <a:off x="6163974" y="1869210"/>
              <a:ext cx="4962525" cy="3695700"/>
            </a:xfrm>
            <a:prstGeom prst="rect">
              <a:avLst/>
            </a:prstGeom>
          </p:spPr>
        </p:pic>
        <p:sp>
          <p:nvSpPr>
            <p:cNvPr id="8" name="TextBox 7">
              <a:extLst>
                <a:ext uri="{FF2B5EF4-FFF2-40B4-BE49-F238E27FC236}">
                  <a16:creationId xmlns:a16="http://schemas.microsoft.com/office/drawing/2014/main" id="{B0F9EE17-E48A-4BCB-AD96-7A0B01E09E64}"/>
                </a:ext>
              </a:extLst>
            </p:cNvPr>
            <p:cNvSpPr txBox="1"/>
            <p:nvPr/>
          </p:nvSpPr>
          <p:spPr>
            <a:xfrm>
              <a:off x="8287759" y="2322942"/>
              <a:ext cx="579005" cy="276999"/>
            </a:xfrm>
            <a:prstGeom prst="rect">
              <a:avLst/>
            </a:prstGeom>
            <a:noFill/>
          </p:spPr>
          <p:txBody>
            <a:bodyPr wrap="none" rtlCol="0">
              <a:spAutoFit/>
            </a:bodyPr>
            <a:lstStyle/>
            <a:p>
              <a:r>
                <a:rPr lang="en-US" sz="1200" dirty="0"/>
                <a:t>W n-H</a:t>
              </a:r>
            </a:p>
          </p:txBody>
        </p:sp>
      </p:grpSp>
      <p:sp>
        <p:nvSpPr>
          <p:cNvPr id="10" name="TextBox 9">
            <a:extLst>
              <a:ext uri="{FF2B5EF4-FFF2-40B4-BE49-F238E27FC236}">
                <a16:creationId xmlns:a16="http://schemas.microsoft.com/office/drawing/2014/main" id="{24022A9A-DB2F-4BD8-89BC-6DE37F071E9C}"/>
              </a:ext>
            </a:extLst>
          </p:cNvPr>
          <p:cNvSpPr txBox="1"/>
          <p:nvPr/>
        </p:nvSpPr>
        <p:spPr>
          <a:xfrm>
            <a:off x="1845756" y="1332229"/>
            <a:ext cx="8500487"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Satisfaction levels, while still above 50% for all age groups, were 10 or more percentage points lower among BIPOC respondents than among White non-Hispanics. </a:t>
            </a:r>
          </a:p>
          <a:p>
            <a:pPr marL="285750" indent="-285750">
              <a:buFont typeface="Arial" panose="020B0604020202020204" pitchFamily="34" charset="0"/>
              <a:buChar char="•"/>
            </a:pPr>
            <a:endParaRPr lang="en-US" dirty="0">
              <a:solidFill>
                <a:srgbClr val="714B25"/>
              </a:solidFill>
            </a:endParaRPr>
          </a:p>
          <a:p>
            <a:endParaRPr lang="en-US" dirty="0"/>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3D382D3A-9FA6-4050-9D93-1FAF167162F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4ED3D9C8-D5B8-4688-8CD1-48BC9A66783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CBD4D8-8273-4EE5-8761-0A1ACAD6D192}"/>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29</a:t>
            </a:r>
          </a:p>
        </p:txBody>
      </p:sp>
      <p:pic>
        <p:nvPicPr>
          <p:cNvPr id="14" name="Picture 13">
            <a:hlinkClick r:id="rId8"/>
            <a:extLst>
              <a:ext uri="{FF2B5EF4-FFF2-40B4-BE49-F238E27FC236}">
                <a16:creationId xmlns:a16="http://schemas.microsoft.com/office/drawing/2014/main" id="{A2152173-079C-4687-9FEF-5938029BDD18}"/>
              </a:ext>
            </a:extLst>
          </p:cNvPr>
          <p:cNvPicPr>
            <a:picLocks noChangeAspect="1"/>
          </p:cNvPicPr>
          <p:nvPr/>
        </p:nvPicPr>
        <p:blipFill>
          <a:blip r:embed="rId9"/>
          <a:stretch>
            <a:fillRect/>
          </a:stretch>
        </p:blipFill>
        <p:spPr>
          <a:xfrm>
            <a:off x="22524" y="6035808"/>
            <a:ext cx="523569" cy="457200"/>
          </a:xfrm>
          <a:prstGeom prst="rect">
            <a:avLst/>
          </a:prstGeom>
        </p:spPr>
      </p:pic>
    </p:spTree>
    <p:custDataLst>
      <p:tags r:id="rId1"/>
    </p:custDataLst>
    <p:extLst>
      <p:ext uri="{BB962C8B-B14F-4D97-AF65-F5344CB8AC3E}">
        <p14:creationId xmlns:p14="http://schemas.microsoft.com/office/powerpoint/2010/main" val="1617216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57AE-F6FC-4678-8286-C65F90E40CE0}"/>
              </a:ext>
            </a:extLst>
          </p:cNvPr>
          <p:cNvSpPr>
            <a:spLocks noGrp="1"/>
          </p:cNvSpPr>
          <p:nvPr>
            <p:ph type="title"/>
          </p:nvPr>
        </p:nvSpPr>
        <p:spPr/>
        <p:txBody>
          <a:bodyPr/>
          <a:lstStyle/>
          <a:p>
            <a:r>
              <a:rPr lang="en-US" sz="3200" dirty="0"/>
              <a:t>Introduction (cont.)</a:t>
            </a:r>
          </a:p>
        </p:txBody>
      </p:sp>
      <p:sp>
        <p:nvSpPr>
          <p:cNvPr id="3" name="Content Placeholder 2">
            <a:extLst>
              <a:ext uri="{FF2B5EF4-FFF2-40B4-BE49-F238E27FC236}">
                <a16:creationId xmlns:a16="http://schemas.microsoft.com/office/drawing/2014/main" id="{F6D479D7-C36D-4E42-AC06-1B754B182179}"/>
              </a:ext>
            </a:extLst>
          </p:cNvPr>
          <p:cNvSpPr>
            <a:spLocks noGrp="1"/>
          </p:cNvSpPr>
          <p:nvPr>
            <p:ph idx="1"/>
          </p:nvPr>
        </p:nvSpPr>
        <p:spPr>
          <a:xfrm>
            <a:off x="604837" y="903514"/>
            <a:ext cx="11120998" cy="5780200"/>
          </a:xfrm>
        </p:spPr>
        <p:txBody>
          <a:bodyPr>
            <a:normAutofit/>
          </a:bodyPr>
          <a:lstStyle/>
          <a:p>
            <a:r>
              <a:rPr lang="en-US" sz="1800" dirty="0"/>
              <a:t>Because older adults and females were over-represented among the respondents, we </a:t>
            </a:r>
            <a:r>
              <a:rPr lang="en-US" sz="1800" b="1" dirty="0"/>
              <a:t>weighted the results by age and gender </a:t>
            </a:r>
            <a:r>
              <a:rPr lang="en-US" sz="1800" dirty="0"/>
              <a:t>(using data from 2017 American Communities Survey Public Use Microdata. (It should be noted that people with higher incomes also were overrepresented, but no weighting by income was applied.)</a:t>
            </a:r>
          </a:p>
          <a:p>
            <a:r>
              <a:rPr lang="en-US" sz="1800" dirty="0"/>
              <a:t>Similarities and differences in responses by age of respondents are presented and then further examined by four key variables: income, race/ethnicity, gender, and rent/own status. </a:t>
            </a:r>
          </a:p>
          <a:p>
            <a:r>
              <a:rPr lang="en-US" sz="1800" dirty="0"/>
              <a:t>To facilitate the comparisons and because of limited subsample sizes, the data for these four variables are di- or tri-</a:t>
            </a:r>
            <a:r>
              <a:rPr lang="en-US" sz="1800" dirty="0" err="1"/>
              <a:t>chotomized</a:t>
            </a:r>
            <a:r>
              <a:rPr lang="en-US" sz="1800" dirty="0"/>
              <a:t>, as follows:   </a:t>
            </a:r>
          </a:p>
          <a:p>
            <a:pPr marL="457200" lvl="1" indent="0">
              <a:buNone/>
            </a:pPr>
            <a:r>
              <a:rPr lang="en-US" sz="1800" b="1" dirty="0"/>
              <a:t>Income</a:t>
            </a:r>
            <a:r>
              <a:rPr lang="en-US" sz="1800" dirty="0"/>
              <a:t>: </a:t>
            </a:r>
          </a:p>
          <a:p>
            <a:pPr lvl="2"/>
            <a:r>
              <a:rPr lang="en-US" sz="1800" dirty="0"/>
              <a:t>Below $75,000 and $75,000 or above based on the 2017 5-Year American Communities Survey Public Use Microdata based on responses from 2013 to 2017.</a:t>
            </a:r>
          </a:p>
          <a:p>
            <a:pPr marL="457200" lvl="1" indent="0">
              <a:buNone/>
            </a:pPr>
            <a:r>
              <a:rPr lang="en-US" sz="1800" b="1" dirty="0"/>
              <a:t>Race/ethnicity </a:t>
            </a:r>
            <a:r>
              <a:rPr lang="en-US" sz="1800" dirty="0"/>
              <a:t>(</a:t>
            </a:r>
            <a:r>
              <a:rPr lang="en-US" sz="1800" dirty="0">
                <a:hlinkClick r:id="rId4" action="ppaction://hlinksldjump"/>
              </a:rPr>
              <a:t>click here </a:t>
            </a:r>
            <a:r>
              <a:rPr lang="en-US" sz="1800" dirty="0"/>
              <a:t>to learn about the nomenclature for race and ethnicity in this section)</a:t>
            </a:r>
            <a:r>
              <a:rPr lang="en-US" sz="1800" b="1" dirty="0"/>
              <a:t>:</a:t>
            </a:r>
            <a:r>
              <a:rPr lang="en-US" sz="1800" dirty="0"/>
              <a:t> </a:t>
            </a:r>
          </a:p>
          <a:p>
            <a:pPr lvl="2"/>
            <a:r>
              <a:rPr lang="en-US" sz="1800" dirty="0"/>
              <a:t>Black, Indigenous, People of Color (“BIPOC”) compared with White non-Hispanic respondents (“W n-H”).</a:t>
            </a:r>
          </a:p>
          <a:p>
            <a:pPr marL="457200" lvl="1" indent="0">
              <a:buNone/>
            </a:pPr>
            <a:r>
              <a:rPr lang="en-US" sz="1800" b="1" dirty="0"/>
              <a:t>Gender </a:t>
            </a:r>
            <a:r>
              <a:rPr lang="en-US" sz="1800" dirty="0"/>
              <a:t>(</a:t>
            </a:r>
            <a:r>
              <a:rPr lang="en-US" sz="1800" dirty="0">
                <a:hlinkClick r:id="rId4" action="ppaction://hlinksldjump"/>
              </a:rPr>
              <a:t>click here </a:t>
            </a:r>
            <a:r>
              <a:rPr lang="en-US" sz="1800" dirty="0"/>
              <a:t>to learn about the nomenclature for race and gender in this section)</a:t>
            </a:r>
            <a:r>
              <a:rPr lang="en-US" sz="1800" b="1" dirty="0"/>
              <a:t>:</a:t>
            </a:r>
            <a:r>
              <a:rPr lang="en-US" sz="1800" dirty="0"/>
              <a:t> </a:t>
            </a:r>
          </a:p>
          <a:p>
            <a:pPr lvl="2"/>
            <a:r>
              <a:rPr lang="en-US" sz="1800" dirty="0"/>
              <a:t>“Male”, “Female”, and “Other.” This third group includes respondents who identify, for example, as non-binary, transgender, questioning, and Two Spirit. It is important to note that the number of respondents in this group is small (</a:t>
            </a:r>
            <a:r>
              <a:rPr lang="en-US" sz="1800" u="sng" dirty="0"/>
              <a:t>&lt;</a:t>
            </a:r>
            <a:r>
              <a:rPr lang="en-US" sz="1800" dirty="0"/>
              <a:t> 194) and thus subject to greater sampling error. However, in preliminary examinations of the data, the group’s responses often appeared to differ from those of males and females and we felt it was important to explore this further.</a:t>
            </a:r>
          </a:p>
          <a:p>
            <a:pPr marL="457200" lvl="1" indent="0">
              <a:buNone/>
            </a:pPr>
            <a:r>
              <a:rPr lang="en-US" sz="1800" b="1" dirty="0"/>
              <a:t>Tenure: </a:t>
            </a:r>
            <a:r>
              <a:rPr lang="en-US" sz="1800" dirty="0"/>
              <a:t>Respondents who “Rent” compared to those who “Own” their residences.</a:t>
            </a:r>
            <a:endParaRPr lang="en-US" sz="1800" b="1" dirty="0"/>
          </a:p>
        </p:txBody>
      </p:sp>
      <p:sp>
        <p:nvSpPr>
          <p:cNvPr id="4" name="TextBox 3">
            <a:extLst>
              <a:ext uri="{FF2B5EF4-FFF2-40B4-BE49-F238E27FC236}">
                <a16:creationId xmlns:a16="http://schemas.microsoft.com/office/drawing/2014/main" id="{D539CA0D-DE00-4C7E-A1A0-3CDDDC92CCC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a:t>
            </a:r>
          </a:p>
        </p:txBody>
      </p:sp>
      <p:pic>
        <p:nvPicPr>
          <p:cNvPr id="5" name="Picture 4">
            <a:hlinkClick r:id="rId5"/>
            <a:extLst>
              <a:ext uri="{FF2B5EF4-FFF2-40B4-BE49-F238E27FC236}">
                <a16:creationId xmlns:a16="http://schemas.microsoft.com/office/drawing/2014/main" id="{D980B9AC-BB04-4166-9272-C4F4C9E4D00A}"/>
              </a:ext>
            </a:extLst>
          </p:cNvPr>
          <p:cNvPicPr>
            <a:picLocks noChangeAspect="1"/>
          </p:cNvPicPr>
          <p:nvPr/>
        </p:nvPicPr>
        <p:blipFill>
          <a:blip r:embed="rId6"/>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41382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EA4A-4880-4C4D-9EBF-FF015FBE93BB}"/>
              </a:ext>
            </a:extLst>
          </p:cNvPr>
          <p:cNvSpPr>
            <a:spLocks noGrp="1"/>
          </p:cNvSpPr>
          <p:nvPr>
            <p:ph type="title"/>
          </p:nvPr>
        </p:nvSpPr>
        <p:spPr>
          <a:xfrm>
            <a:off x="357050" y="245292"/>
            <a:ext cx="11610160" cy="870857"/>
          </a:xfrm>
        </p:spPr>
        <p:txBody>
          <a:bodyPr/>
          <a:lstStyle/>
          <a:p>
            <a:r>
              <a:rPr lang="en-US" sz="3200" dirty="0"/>
              <a:t>Satisfaction with Portland as a Place to be Part of a Community (cont.)</a:t>
            </a:r>
          </a:p>
        </p:txBody>
      </p:sp>
      <p:grpSp>
        <p:nvGrpSpPr>
          <p:cNvPr id="3" name="Group 2">
            <a:extLst>
              <a:ext uri="{FF2B5EF4-FFF2-40B4-BE49-F238E27FC236}">
                <a16:creationId xmlns:a16="http://schemas.microsoft.com/office/drawing/2014/main" id="{D75652BC-DF2D-455D-ADC1-979D02FF8E5F}"/>
              </a:ext>
            </a:extLst>
          </p:cNvPr>
          <p:cNvGrpSpPr/>
          <p:nvPr/>
        </p:nvGrpSpPr>
        <p:grpSpPr>
          <a:xfrm>
            <a:off x="4091083" y="3185880"/>
            <a:ext cx="4009834" cy="3010708"/>
            <a:chOff x="4198984" y="2562306"/>
            <a:chExt cx="3901932" cy="2905853"/>
          </a:xfrm>
        </p:grpSpPr>
        <p:pic>
          <p:nvPicPr>
            <p:cNvPr id="5" name="Picture 4">
              <a:extLst>
                <a:ext uri="{FF2B5EF4-FFF2-40B4-BE49-F238E27FC236}">
                  <a16:creationId xmlns:a16="http://schemas.microsoft.com/office/drawing/2014/main" id="{6C7AB1CF-6F9B-4B57-9CD3-63C424F40124}"/>
                </a:ext>
              </a:extLst>
            </p:cNvPr>
            <p:cNvPicPr>
              <a:picLocks noChangeAspect="1"/>
            </p:cNvPicPr>
            <p:nvPr/>
          </p:nvPicPr>
          <p:blipFill>
            <a:blip r:embed="rId4"/>
            <a:stretch>
              <a:fillRect/>
            </a:stretch>
          </p:blipFill>
          <p:spPr>
            <a:xfrm>
              <a:off x="4198984" y="2562306"/>
              <a:ext cx="3901932" cy="2905853"/>
            </a:xfrm>
            <a:prstGeom prst="rect">
              <a:avLst/>
            </a:prstGeom>
          </p:spPr>
        </p:pic>
        <p:sp>
          <p:nvSpPr>
            <p:cNvPr id="9" name="TextBox 8">
              <a:extLst>
                <a:ext uri="{FF2B5EF4-FFF2-40B4-BE49-F238E27FC236}">
                  <a16:creationId xmlns:a16="http://schemas.microsoft.com/office/drawing/2014/main" id="{5830EEA8-9466-4113-BD20-A121E7F8D8C1}"/>
                </a:ext>
              </a:extLst>
            </p:cNvPr>
            <p:cNvSpPr txBox="1"/>
            <p:nvPr/>
          </p:nvSpPr>
          <p:spPr>
            <a:xfrm>
              <a:off x="5776361" y="2884060"/>
              <a:ext cx="639278" cy="276999"/>
            </a:xfrm>
            <a:prstGeom prst="rect">
              <a:avLst/>
            </a:prstGeom>
            <a:noFill/>
          </p:spPr>
          <p:txBody>
            <a:bodyPr wrap="none" rtlCol="0">
              <a:spAutoFit/>
            </a:bodyPr>
            <a:lstStyle/>
            <a:p>
              <a:r>
                <a:rPr lang="en-US" sz="1200" dirty="0"/>
                <a:t>Female</a:t>
              </a:r>
            </a:p>
          </p:txBody>
        </p:sp>
      </p:grpSp>
      <p:grpSp>
        <p:nvGrpSpPr>
          <p:cNvPr id="17" name="Group 16">
            <a:extLst>
              <a:ext uri="{FF2B5EF4-FFF2-40B4-BE49-F238E27FC236}">
                <a16:creationId xmlns:a16="http://schemas.microsoft.com/office/drawing/2014/main" id="{29007300-8650-494F-8AD7-82C79F2B5219}"/>
              </a:ext>
            </a:extLst>
          </p:cNvPr>
          <p:cNvGrpSpPr/>
          <p:nvPr/>
        </p:nvGrpSpPr>
        <p:grpSpPr>
          <a:xfrm>
            <a:off x="108759" y="3185880"/>
            <a:ext cx="3939450" cy="3010708"/>
            <a:chOff x="189151" y="2562306"/>
            <a:chExt cx="3901933" cy="2905854"/>
          </a:xfrm>
        </p:grpSpPr>
        <p:pic>
          <p:nvPicPr>
            <p:cNvPr id="15" name="Picture 14">
              <a:extLst>
                <a:ext uri="{FF2B5EF4-FFF2-40B4-BE49-F238E27FC236}">
                  <a16:creationId xmlns:a16="http://schemas.microsoft.com/office/drawing/2014/main" id="{44624000-DE71-434F-90EC-2B24E325A5F0}"/>
                </a:ext>
              </a:extLst>
            </p:cNvPr>
            <p:cNvPicPr>
              <a:picLocks noChangeAspect="1"/>
            </p:cNvPicPr>
            <p:nvPr/>
          </p:nvPicPr>
          <p:blipFill>
            <a:blip r:embed="rId5"/>
            <a:stretch>
              <a:fillRect/>
            </a:stretch>
          </p:blipFill>
          <p:spPr>
            <a:xfrm>
              <a:off x="189151" y="2562306"/>
              <a:ext cx="3901933" cy="2905854"/>
            </a:xfrm>
            <a:prstGeom prst="rect">
              <a:avLst/>
            </a:prstGeom>
          </p:spPr>
        </p:pic>
        <p:sp>
          <p:nvSpPr>
            <p:cNvPr id="16" name="TextBox 15">
              <a:extLst>
                <a:ext uri="{FF2B5EF4-FFF2-40B4-BE49-F238E27FC236}">
                  <a16:creationId xmlns:a16="http://schemas.microsoft.com/office/drawing/2014/main" id="{23AB6AB0-604B-4D5C-BC7F-6501AEEB0CEA}"/>
                </a:ext>
              </a:extLst>
            </p:cNvPr>
            <p:cNvSpPr txBox="1"/>
            <p:nvPr/>
          </p:nvSpPr>
          <p:spPr>
            <a:xfrm>
              <a:off x="1807608" y="2895564"/>
              <a:ext cx="502061" cy="276999"/>
            </a:xfrm>
            <a:prstGeom prst="rect">
              <a:avLst/>
            </a:prstGeom>
            <a:noFill/>
          </p:spPr>
          <p:txBody>
            <a:bodyPr wrap="none" rtlCol="0">
              <a:spAutoFit/>
            </a:bodyPr>
            <a:lstStyle/>
            <a:p>
              <a:r>
                <a:rPr lang="en-US" sz="1200" dirty="0"/>
                <a:t>Male</a:t>
              </a:r>
            </a:p>
          </p:txBody>
        </p:sp>
      </p:grpSp>
      <p:grpSp>
        <p:nvGrpSpPr>
          <p:cNvPr id="11" name="Group 10">
            <a:extLst>
              <a:ext uri="{FF2B5EF4-FFF2-40B4-BE49-F238E27FC236}">
                <a16:creationId xmlns:a16="http://schemas.microsoft.com/office/drawing/2014/main" id="{A9B4331C-3F55-47EF-A915-C41296086E1C}"/>
              </a:ext>
            </a:extLst>
          </p:cNvPr>
          <p:cNvGrpSpPr/>
          <p:nvPr/>
        </p:nvGrpSpPr>
        <p:grpSpPr>
          <a:xfrm>
            <a:off x="8143791" y="3185880"/>
            <a:ext cx="3999616" cy="3010710"/>
            <a:chOff x="8125709" y="2562306"/>
            <a:chExt cx="3901934" cy="2905855"/>
          </a:xfrm>
        </p:grpSpPr>
        <p:pic>
          <p:nvPicPr>
            <p:cNvPr id="4" name="Picture 3">
              <a:extLst>
                <a:ext uri="{FF2B5EF4-FFF2-40B4-BE49-F238E27FC236}">
                  <a16:creationId xmlns:a16="http://schemas.microsoft.com/office/drawing/2014/main" id="{D2A83556-BA9F-47FB-8767-C1A83AEA4F42}"/>
                </a:ext>
              </a:extLst>
            </p:cNvPr>
            <p:cNvPicPr>
              <a:picLocks noChangeAspect="1"/>
            </p:cNvPicPr>
            <p:nvPr/>
          </p:nvPicPr>
          <p:blipFill>
            <a:blip r:embed="rId6"/>
            <a:stretch>
              <a:fillRect/>
            </a:stretch>
          </p:blipFill>
          <p:spPr>
            <a:xfrm>
              <a:off x="8125709" y="2562306"/>
              <a:ext cx="3901934" cy="2905855"/>
            </a:xfrm>
            <a:prstGeom prst="rect">
              <a:avLst/>
            </a:prstGeom>
          </p:spPr>
        </p:pic>
        <p:sp>
          <p:nvSpPr>
            <p:cNvPr id="10" name="TextBox 9">
              <a:extLst>
                <a:ext uri="{FF2B5EF4-FFF2-40B4-BE49-F238E27FC236}">
                  <a16:creationId xmlns:a16="http://schemas.microsoft.com/office/drawing/2014/main" id="{6B2C3B2F-66A3-4237-A76A-9BBC26F89613}"/>
                </a:ext>
              </a:extLst>
            </p:cNvPr>
            <p:cNvSpPr txBox="1"/>
            <p:nvPr/>
          </p:nvSpPr>
          <p:spPr>
            <a:xfrm>
              <a:off x="9724473" y="2874783"/>
              <a:ext cx="548548" cy="276999"/>
            </a:xfrm>
            <a:prstGeom prst="rect">
              <a:avLst/>
            </a:prstGeom>
            <a:noFill/>
          </p:spPr>
          <p:txBody>
            <a:bodyPr wrap="none" rtlCol="0">
              <a:spAutoFit/>
            </a:bodyPr>
            <a:lstStyle/>
            <a:p>
              <a:r>
                <a:rPr lang="en-US" sz="1200" dirty="0"/>
                <a:t>Other</a:t>
              </a:r>
            </a:p>
          </p:txBody>
        </p:sp>
      </p:grpSp>
      <p:sp>
        <p:nvSpPr>
          <p:cNvPr id="6" name="TextBox 5">
            <a:extLst>
              <a:ext uri="{FF2B5EF4-FFF2-40B4-BE49-F238E27FC236}">
                <a16:creationId xmlns:a16="http://schemas.microsoft.com/office/drawing/2014/main" id="{0E43B848-82DD-4247-9A58-B8E125BDF6F9}"/>
              </a:ext>
            </a:extLst>
          </p:cNvPr>
          <p:cNvSpPr txBox="1"/>
          <p:nvPr/>
        </p:nvSpPr>
        <p:spPr>
          <a:xfrm>
            <a:off x="1604124" y="1550850"/>
            <a:ext cx="8983752"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Respondents identifying as male or female in the different age groups responded similarly, but other respondents age 30-44 were less likely to be satisfied, and those age 45 and older more likely to be satisfied, although only “somewhat” satisfied. </a:t>
            </a:r>
          </a:p>
          <a:p>
            <a:endParaRPr lang="en-US" dirty="0">
              <a:solidFill>
                <a:srgbClr val="714B25"/>
              </a:solidFill>
            </a:endParaRPr>
          </a:p>
        </p:txBody>
      </p:sp>
      <p:sp>
        <p:nvSpPr>
          <p:cNvPr id="13" name="Action Button: Go Back or Previous 12">
            <a:hlinkClick r:id="rId7" action="ppaction://hlinksldjump" tooltip="Back to beginning of section"/>
            <a:extLst>
              <a:ext uri="{FF2B5EF4-FFF2-40B4-BE49-F238E27FC236}">
                <a16:creationId xmlns:a16="http://schemas.microsoft.com/office/drawing/2014/main" id="{FCF41DE6-9B43-4E36-8415-C90B2EF320B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8" action="ppaction://hlinksldjump" tooltip="Skip to next section"/>
            <a:extLst>
              <a:ext uri="{FF2B5EF4-FFF2-40B4-BE49-F238E27FC236}">
                <a16:creationId xmlns:a16="http://schemas.microsoft.com/office/drawing/2014/main" id="{9E91ABB7-DA58-4923-BF1F-8534FC4A7D8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E425E10-4E82-43A6-9646-12123F0A8D6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30</a:t>
            </a:r>
          </a:p>
        </p:txBody>
      </p:sp>
      <p:pic>
        <p:nvPicPr>
          <p:cNvPr id="19" name="Picture 18">
            <a:hlinkClick r:id="rId9"/>
            <a:extLst>
              <a:ext uri="{FF2B5EF4-FFF2-40B4-BE49-F238E27FC236}">
                <a16:creationId xmlns:a16="http://schemas.microsoft.com/office/drawing/2014/main" id="{A31AE728-CC6B-47D5-8015-E1BDA5F9C907}"/>
              </a:ext>
            </a:extLst>
          </p:cNvPr>
          <p:cNvPicPr>
            <a:picLocks noChangeAspect="1"/>
          </p:cNvPicPr>
          <p:nvPr/>
        </p:nvPicPr>
        <p:blipFill>
          <a:blip r:embed="rId10"/>
          <a:stretch>
            <a:fillRect/>
          </a:stretch>
        </p:blipFill>
        <p:spPr>
          <a:xfrm>
            <a:off x="-20350" y="6116198"/>
            <a:ext cx="523569" cy="457200"/>
          </a:xfrm>
          <a:prstGeom prst="rect">
            <a:avLst/>
          </a:prstGeom>
        </p:spPr>
      </p:pic>
    </p:spTree>
    <p:custDataLst>
      <p:tags r:id="rId1"/>
    </p:custDataLst>
    <p:extLst>
      <p:ext uri="{BB962C8B-B14F-4D97-AF65-F5344CB8AC3E}">
        <p14:creationId xmlns:p14="http://schemas.microsoft.com/office/powerpoint/2010/main" val="399887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ECD8-1061-4144-A02A-7ECF7BF1E801}"/>
              </a:ext>
            </a:extLst>
          </p:cNvPr>
          <p:cNvSpPr>
            <a:spLocks noGrp="1"/>
          </p:cNvSpPr>
          <p:nvPr>
            <p:ph type="title"/>
          </p:nvPr>
        </p:nvSpPr>
        <p:spPr>
          <a:xfrm>
            <a:off x="357050" y="245292"/>
            <a:ext cx="11553010" cy="870857"/>
          </a:xfrm>
        </p:spPr>
        <p:txBody>
          <a:bodyPr/>
          <a:lstStyle/>
          <a:p>
            <a:r>
              <a:rPr lang="en-US" sz="3200" dirty="0"/>
              <a:t>Satisfaction with Portland as a Place to be Part of a Community (cont.)</a:t>
            </a:r>
          </a:p>
        </p:txBody>
      </p:sp>
      <p:grpSp>
        <p:nvGrpSpPr>
          <p:cNvPr id="3" name="Group 2">
            <a:extLst>
              <a:ext uri="{FF2B5EF4-FFF2-40B4-BE49-F238E27FC236}">
                <a16:creationId xmlns:a16="http://schemas.microsoft.com/office/drawing/2014/main" id="{566E7191-616D-4ACB-86DA-1668A8F20845}"/>
              </a:ext>
            </a:extLst>
          </p:cNvPr>
          <p:cNvGrpSpPr/>
          <p:nvPr/>
        </p:nvGrpSpPr>
        <p:grpSpPr>
          <a:xfrm>
            <a:off x="6435015" y="2902529"/>
            <a:ext cx="4962525" cy="3695700"/>
            <a:chOff x="5748337" y="1969078"/>
            <a:chExt cx="4962525" cy="3695700"/>
          </a:xfrm>
        </p:grpSpPr>
        <p:pic>
          <p:nvPicPr>
            <p:cNvPr id="5" name="Picture 4">
              <a:extLst>
                <a:ext uri="{FF2B5EF4-FFF2-40B4-BE49-F238E27FC236}">
                  <a16:creationId xmlns:a16="http://schemas.microsoft.com/office/drawing/2014/main" id="{E28A60F1-529B-417A-B756-DB7167F10615}"/>
                </a:ext>
              </a:extLst>
            </p:cNvPr>
            <p:cNvPicPr>
              <a:picLocks noChangeAspect="1"/>
            </p:cNvPicPr>
            <p:nvPr/>
          </p:nvPicPr>
          <p:blipFill>
            <a:blip r:embed="rId4"/>
            <a:stretch>
              <a:fillRect/>
            </a:stretch>
          </p:blipFill>
          <p:spPr>
            <a:xfrm>
              <a:off x="5748337" y="1969078"/>
              <a:ext cx="4962525" cy="3695700"/>
            </a:xfrm>
            <a:prstGeom prst="rect">
              <a:avLst/>
            </a:prstGeom>
          </p:spPr>
        </p:pic>
        <p:sp>
          <p:nvSpPr>
            <p:cNvPr id="7" name="TextBox 6">
              <a:extLst>
                <a:ext uri="{FF2B5EF4-FFF2-40B4-BE49-F238E27FC236}">
                  <a16:creationId xmlns:a16="http://schemas.microsoft.com/office/drawing/2014/main" id="{AAFF37AE-F651-43F1-AF6C-7EAFC73C7EBE}"/>
                </a:ext>
              </a:extLst>
            </p:cNvPr>
            <p:cNvSpPr txBox="1"/>
            <p:nvPr/>
          </p:nvSpPr>
          <p:spPr>
            <a:xfrm>
              <a:off x="7887855" y="2438352"/>
              <a:ext cx="478016" cy="276999"/>
            </a:xfrm>
            <a:prstGeom prst="rect">
              <a:avLst/>
            </a:prstGeom>
            <a:noFill/>
          </p:spPr>
          <p:txBody>
            <a:bodyPr wrap="none" rtlCol="0">
              <a:spAutoFit/>
            </a:bodyPr>
            <a:lstStyle/>
            <a:p>
              <a:r>
                <a:rPr lang="en-US" sz="1200" dirty="0"/>
                <a:t>Own</a:t>
              </a:r>
            </a:p>
          </p:txBody>
        </p:sp>
      </p:grpSp>
      <p:grpSp>
        <p:nvGrpSpPr>
          <p:cNvPr id="15" name="Group 14">
            <a:extLst>
              <a:ext uri="{FF2B5EF4-FFF2-40B4-BE49-F238E27FC236}">
                <a16:creationId xmlns:a16="http://schemas.microsoft.com/office/drawing/2014/main" id="{78409E4E-2561-4228-8376-9399A72C0C17}"/>
              </a:ext>
            </a:extLst>
          </p:cNvPr>
          <p:cNvGrpSpPr/>
          <p:nvPr/>
        </p:nvGrpSpPr>
        <p:grpSpPr>
          <a:xfrm>
            <a:off x="794462" y="2902529"/>
            <a:ext cx="4962525" cy="3695700"/>
            <a:chOff x="3512001" y="1433368"/>
            <a:chExt cx="4962525" cy="3695700"/>
          </a:xfrm>
        </p:grpSpPr>
        <p:pic>
          <p:nvPicPr>
            <p:cNvPr id="13" name="Picture 12">
              <a:extLst>
                <a:ext uri="{FF2B5EF4-FFF2-40B4-BE49-F238E27FC236}">
                  <a16:creationId xmlns:a16="http://schemas.microsoft.com/office/drawing/2014/main" id="{FF941FE8-1058-4A7B-AB03-CB2B922BDE03}"/>
                </a:ext>
              </a:extLst>
            </p:cNvPr>
            <p:cNvPicPr>
              <a:picLocks noChangeAspect="1"/>
            </p:cNvPicPr>
            <p:nvPr/>
          </p:nvPicPr>
          <p:blipFill>
            <a:blip r:embed="rId5"/>
            <a:stretch>
              <a:fillRect/>
            </a:stretch>
          </p:blipFill>
          <p:spPr>
            <a:xfrm>
              <a:off x="3512001" y="1433368"/>
              <a:ext cx="4962525" cy="3695700"/>
            </a:xfrm>
            <a:prstGeom prst="rect">
              <a:avLst/>
            </a:prstGeom>
          </p:spPr>
        </p:pic>
        <p:sp>
          <p:nvSpPr>
            <p:cNvPr id="14" name="TextBox 13">
              <a:extLst>
                <a:ext uri="{FF2B5EF4-FFF2-40B4-BE49-F238E27FC236}">
                  <a16:creationId xmlns:a16="http://schemas.microsoft.com/office/drawing/2014/main" id="{B8372F6D-1693-414B-BC7C-1F47E4ADBFC7}"/>
                </a:ext>
              </a:extLst>
            </p:cNvPr>
            <p:cNvSpPr txBox="1"/>
            <p:nvPr/>
          </p:nvSpPr>
          <p:spPr>
            <a:xfrm>
              <a:off x="5682430" y="1899225"/>
              <a:ext cx="472309" cy="276999"/>
            </a:xfrm>
            <a:prstGeom prst="rect">
              <a:avLst/>
            </a:prstGeom>
            <a:noFill/>
          </p:spPr>
          <p:txBody>
            <a:bodyPr wrap="none" rtlCol="0">
              <a:spAutoFit/>
            </a:bodyPr>
            <a:lstStyle/>
            <a:p>
              <a:r>
                <a:rPr lang="en-US" sz="1200" dirty="0"/>
                <a:t>Rent</a:t>
              </a:r>
            </a:p>
          </p:txBody>
        </p:sp>
      </p:grpSp>
      <p:sp>
        <p:nvSpPr>
          <p:cNvPr id="17" name="Content Placeholder 16">
            <a:extLst>
              <a:ext uri="{FF2B5EF4-FFF2-40B4-BE49-F238E27FC236}">
                <a16:creationId xmlns:a16="http://schemas.microsoft.com/office/drawing/2014/main" id="{3A55DD1A-A00C-446E-A0DC-762564D693DA}"/>
              </a:ext>
            </a:extLst>
          </p:cNvPr>
          <p:cNvSpPr>
            <a:spLocks noGrp="1"/>
          </p:cNvSpPr>
          <p:nvPr>
            <p:ph idx="1"/>
          </p:nvPr>
        </p:nvSpPr>
        <p:spPr>
          <a:xfrm>
            <a:off x="2922202" y="1366640"/>
            <a:ext cx="6347596" cy="1224222"/>
          </a:xfrm>
        </p:spPr>
        <p:txBody>
          <a:bodyPr/>
          <a:lstStyle/>
          <a:p>
            <a:r>
              <a:rPr lang="en-US" sz="1800" dirty="0"/>
              <a:t>There was little difference between the youngest and oldest renters’ and owners’ views with respect to Portland as a place to be part of a community, but owners age 45-59 were more satisfied than renters in this age group.</a:t>
            </a:r>
          </a:p>
          <a:p>
            <a:endParaRPr lang="en-US"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44BB7FB0-0910-4DA7-8A9D-52870E0798BE}"/>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9B6BC837-311E-48FF-919D-A971AC7DD2FF}"/>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FC4378-B45D-45A6-97DA-55BD1AC0F8E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31</a:t>
            </a:r>
          </a:p>
        </p:txBody>
      </p:sp>
      <p:pic>
        <p:nvPicPr>
          <p:cNvPr id="16" name="Picture 15">
            <a:hlinkClick r:id="rId8"/>
            <a:extLst>
              <a:ext uri="{FF2B5EF4-FFF2-40B4-BE49-F238E27FC236}">
                <a16:creationId xmlns:a16="http://schemas.microsoft.com/office/drawing/2014/main" id="{556A6EEC-5A5A-44AA-9FE4-475A09AC3449}"/>
              </a:ext>
            </a:extLst>
          </p:cNvPr>
          <p:cNvPicPr>
            <a:picLocks noChangeAspect="1"/>
          </p:cNvPicPr>
          <p:nvPr/>
        </p:nvPicPr>
        <p:blipFill>
          <a:blip r:embed="rId9"/>
          <a:stretch>
            <a:fillRect/>
          </a:stretch>
        </p:blipFill>
        <p:spPr>
          <a:xfrm>
            <a:off x="32926" y="6114171"/>
            <a:ext cx="523569" cy="457200"/>
          </a:xfrm>
          <a:prstGeom prst="rect">
            <a:avLst/>
          </a:prstGeom>
        </p:spPr>
      </p:pic>
    </p:spTree>
    <p:custDataLst>
      <p:tags r:id="rId1"/>
    </p:custDataLst>
    <p:extLst>
      <p:ext uri="{BB962C8B-B14F-4D97-AF65-F5344CB8AC3E}">
        <p14:creationId xmlns:p14="http://schemas.microsoft.com/office/powerpoint/2010/main" val="247263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9477-8A52-4D61-A576-5B6BF8148440}"/>
              </a:ext>
            </a:extLst>
          </p:cNvPr>
          <p:cNvSpPr>
            <a:spLocks noGrp="1"/>
          </p:cNvSpPr>
          <p:nvPr>
            <p:ph type="title"/>
          </p:nvPr>
        </p:nvSpPr>
        <p:spPr>
          <a:xfrm>
            <a:off x="71301" y="143531"/>
            <a:ext cx="5766218" cy="870857"/>
          </a:xfrm>
        </p:spPr>
        <p:txBody>
          <a:bodyPr/>
          <a:lstStyle/>
          <a:p>
            <a:r>
              <a:rPr lang="en-US" sz="3200" dirty="0"/>
              <a:t>Ease of Getting Information Needed from the City</a:t>
            </a:r>
          </a:p>
        </p:txBody>
      </p:sp>
      <p:pic>
        <p:nvPicPr>
          <p:cNvPr id="4" name="Content Placeholder 3">
            <a:extLst>
              <a:ext uri="{FF2B5EF4-FFF2-40B4-BE49-F238E27FC236}">
                <a16:creationId xmlns:a16="http://schemas.microsoft.com/office/drawing/2014/main" id="{30F73267-B7DD-4E89-A6C9-3A9010D9276E}"/>
              </a:ext>
            </a:extLst>
          </p:cNvPr>
          <p:cNvPicPr>
            <a:picLocks noGrp="1" noChangeAspect="1"/>
          </p:cNvPicPr>
          <p:nvPr>
            <p:ph idx="1"/>
          </p:nvPr>
        </p:nvPicPr>
        <p:blipFill>
          <a:blip r:embed="rId4"/>
          <a:stretch>
            <a:fillRect/>
          </a:stretch>
        </p:blipFill>
        <p:spPr>
          <a:xfrm>
            <a:off x="960976" y="3041421"/>
            <a:ext cx="5036848" cy="3751049"/>
          </a:xfrm>
          <a:prstGeom prst="rect">
            <a:avLst/>
          </a:prstGeom>
        </p:spPr>
      </p:pic>
      <p:grpSp>
        <p:nvGrpSpPr>
          <p:cNvPr id="3" name="Group 2">
            <a:extLst>
              <a:ext uri="{FF2B5EF4-FFF2-40B4-BE49-F238E27FC236}">
                <a16:creationId xmlns:a16="http://schemas.microsoft.com/office/drawing/2014/main" id="{444CC1C6-E028-4D63-9E15-5C49750F3670}"/>
              </a:ext>
            </a:extLst>
          </p:cNvPr>
          <p:cNvGrpSpPr/>
          <p:nvPr/>
        </p:nvGrpSpPr>
        <p:grpSpPr>
          <a:xfrm>
            <a:off x="7600662" y="9732"/>
            <a:ext cx="4591337" cy="3419268"/>
            <a:chOff x="7600662" y="9732"/>
            <a:chExt cx="4591337" cy="3419268"/>
          </a:xfrm>
        </p:grpSpPr>
        <p:pic>
          <p:nvPicPr>
            <p:cNvPr id="5" name="Picture 4">
              <a:extLst>
                <a:ext uri="{FF2B5EF4-FFF2-40B4-BE49-F238E27FC236}">
                  <a16:creationId xmlns:a16="http://schemas.microsoft.com/office/drawing/2014/main" id="{D6FF0FFA-82EC-46B8-A84A-A9AB1BD59DB2}"/>
                </a:ext>
              </a:extLst>
            </p:cNvPr>
            <p:cNvPicPr>
              <a:picLocks noChangeAspect="1"/>
            </p:cNvPicPr>
            <p:nvPr/>
          </p:nvPicPr>
          <p:blipFill>
            <a:blip r:embed="rId5"/>
            <a:stretch>
              <a:fillRect/>
            </a:stretch>
          </p:blipFill>
          <p:spPr>
            <a:xfrm>
              <a:off x="7600662" y="9732"/>
              <a:ext cx="4591337" cy="3419268"/>
            </a:xfrm>
            <a:prstGeom prst="rect">
              <a:avLst/>
            </a:prstGeom>
          </p:spPr>
        </p:pic>
        <p:sp>
          <p:nvSpPr>
            <p:cNvPr id="7" name="TextBox 6">
              <a:extLst>
                <a:ext uri="{FF2B5EF4-FFF2-40B4-BE49-F238E27FC236}">
                  <a16:creationId xmlns:a16="http://schemas.microsoft.com/office/drawing/2014/main" id="{6A5AF145-C2BD-4EEB-A31C-F1E492471A90}"/>
                </a:ext>
              </a:extLst>
            </p:cNvPr>
            <p:cNvSpPr txBox="1"/>
            <p:nvPr/>
          </p:nvSpPr>
          <p:spPr>
            <a:xfrm>
              <a:off x="9361568" y="343108"/>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3DBD4DF1-347D-437A-9F13-EF4A2E368952}"/>
              </a:ext>
            </a:extLst>
          </p:cNvPr>
          <p:cNvGrpSpPr/>
          <p:nvPr/>
        </p:nvGrpSpPr>
        <p:grpSpPr>
          <a:xfrm>
            <a:off x="7600662" y="3438731"/>
            <a:ext cx="4591338" cy="3419269"/>
            <a:chOff x="7600661" y="3438731"/>
            <a:chExt cx="4591338" cy="3419269"/>
          </a:xfrm>
        </p:grpSpPr>
        <p:pic>
          <p:nvPicPr>
            <p:cNvPr id="6" name="Picture 5">
              <a:extLst>
                <a:ext uri="{FF2B5EF4-FFF2-40B4-BE49-F238E27FC236}">
                  <a16:creationId xmlns:a16="http://schemas.microsoft.com/office/drawing/2014/main" id="{6ED71F5F-B941-4904-A0EB-F99BBA1EBC4A}"/>
                </a:ext>
              </a:extLst>
            </p:cNvPr>
            <p:cNvPicPr>
              <a:picLocks noChangeAspect="1"/>
            </p:cNvPicPr>
            <p:nvPr/>
          </p:nvPicPr>
          <p:blipFill>
            <a:blip r:embed="rId6"/>
            <a:stretch>
              <a:fillRect/>
            </a:stretch>
          </p:blipFill>
          <p:spPr>
            <a:xfrm>
              <a:off x="7600661" y="3438731"/>
              <a:ext cx="4591338" cy="3419269"/>
            </a:xfrm>
            <a:prstGeom prst="rect">
              <a:avLst/>
            </a:prstGeom>
          </p:spPr>
        </p:pic>
        <p:sp>
          <p:nvSpPr>
            <p:cNvPr id="8" name="TextBox 7">
              <a:extLst>
                <a:ext uri="{FF2B5EF4-FFF2-40B4-BE49-F238E27FC236}">
                  <a16:creationId xmlns:a16="http://schemas.microsoft.com/office/drawing/2014/main" id="{6D55173E-6F30-4D69-8B47-DDB292F3066A}"/>
                </a:ext>
              </a:extLst>
            </p:cNvPr>
            <p:cNvSpPr txBox="1"/>
            <p:nvPr/>
          </p:nvSpPr>
          <p:spPr>
            <a:xfrm>
              <a:off x="9330157" y="3799676"/>
              <a:ext cx="1098699" cy="276999"/>
            </a:xfrm>
            <a:prstGeom prst="rect">
              <a:avLst/>
            </a:prstGeom>
            <a:noFill/>
          </p:spPr>
          <p:txBody>
            <a:bodyPr wrap="none" rtlCol="0">
              <a:spAutoFit/>
            </a:bodyPr>
            <a:lstStyle/>
            <a:p>
              <a:r>
                <a:rPr lang="en-US" sz="1200" dirty="0"/>
                <a:t>Higher Income</a:t>
              </a:r>
            </a:p>
          </p:txBody>
        </p:sp>
      </p:grpSp>
      <p:sp>
        <p:nvSpPr>
          <p:cNvPr id="10" name="TextBox 9">
            <a:extLst>
              <a:ext uri="{FF2B5EF4-FFF2-40B4-BE49-F238E27FC236}">
                <a16:creationId xmlns:a16="http://schemas.microsoft.com/office/drawing/2014/main" id="{C20FBF7C-6871-48D7-B496-7AF5003BCDFF}"/>
              </a:ext>
            </a:extLst>
          </p:cNvPr>
          <p:cNvSpPr txBox="1"/>
          <p:nvPr/>
        </p:nvSpPr>
        <p:spPr>
          <a:xfrm>
            <a:off x="329401" y="1111741"/>
            <a:ext cx="629999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Around 40% of respondents, regardless of age, agreed that they could easily get the information they need from the City.</a:t>
            </a:r>
          </a:p>
          <a:p>
            <a:r>
              <a:rPr lang="en-US" dirty="0">
                <a:solidFill>
                  <a:srgbClr val="714B25"/>
                </a:solidFill>
              </a:rPr>
              <a:t> </a:t>
            </a:r>
          </a:p>
          <a:p>
            <a:pPr marL="285750" indent="-285750">
              <a:buFont typeface="Arial" panose="020B0604020202020204" pitchFamily="34" charset="0"/>
              <a:buChar char="•"/>
            </a:pPr>
            <a:r>
              <a:rPr lang="en-US" dirty="0">
                <a:solidFill>
                  <a:srgbClr val="714B25"/>
                </a:solidFill>
              </a:rPr>
              <a:t>Income level did not significantly differentiate between respondents.</a:t>
            </a:r>
          </a:p>
          <a:p>
            <a:endParaRPr lang="en-US" dirty="0">
              <a:solidFill>
                <a:srgbClr val="714B25"/>
              </a:solidFill>
            </a:endParaRPr>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DF27D784-EBBC-4956-99A9-0C0FE3CA692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3C984DD9-A10A-44A5-896C-05100E42DEB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9B7B70-F470-4C8A-8494-BCAA34580757}"/>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32</a:t>
            </a:r>
          </a:p>
        </p:txBody>
      </p:sp>
      <p:pic>
        <p:nvPicPr>
          <p:cNvPr id="14" name="Picture 13">
            <a:hlinkClick r:id="rId9"/>
            <a:extLst>
              <a:ext uri="{FF2B5EF4-FFF2-40B4-BE49-F238E27FC236}">
                <a16:creationId xmlns:a16="http://schemas.microsoft.com/office/drawing/2014/main" id="{F4B8B49A-ED53-4AA1-9CD6-35FD01EE3DAA}"/>
              </a:ext>
            </a:extLst>
          </p:cNvPr>
          <p:cNvPicPr>
            <a:picLocks noChangeAspect="1"/>
          </p:cNvPicPr>
          <p:nvPr/>
        </p:nvPicPr>
        <p:blipFill>
          <a:blip r:embed="rId10"/>
          <a:stretch>
            <a:fillRect/>
          </a:stretch>
        </p:blipFill>
        <p:spPr>
          <a:xfrm>
            <a:off x="-28240" y="6139237"/>
            <a:ext cx="523569" cy="457200"/>
          </a:xfrm>
          <a:prstGeom prst="rect">
            <a:avLst/>
          </a:prstGeom>
        </p:spPr>
      </p:pic>
    </p:spTree>
    <p:custDataLst>
      <p:tags r:id="rId1"/>
    </p:custDataLst>
    <p:extLst>
      <p:ext uri="{BB962C8B-B14F-4D97-AF65-F5344CB8AC3E}">
        <p14:creationId xmlns:p14="http://schemas.microsoft.com/office/powerpoint/2010/main" val="393832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1224-883D-4D31-BA54-6E7B20C2196F}"/>
              </a:ext>
            </a:extLst>
          </p:cNvPr>
          <p:cNvSpPr>
            <a:spLocks noGrp="1"/>
          </p:cNvSpPr>
          <p:nvPr>
            <p:ph type="title"/>
          </p:nvPr>
        </p:nvSpPr>
        <p:spPr>
          <a:xfrm>
            <a:off x="366576" y="103655"/>
            <a:ext cx="9634674" cy="870857"/>
          </a:xfrm>
        </p:spPr>
        <p:txBody>
          <a:bodyPr/>
          <a:lstStyle/>
          <a:p>
            <a:r>
              <a:rPr lang="en-US" sz="3200" dirty="0"/>
              <a:t>Ease of Getting Information Needed from the City (cont.)</a:t>
            </a:r>
          </a:p>
        </p:txBody>
      </p:sp>
      <p:grpSp>
        <p:nvGrpSpPr>
          <p:cNvPr id="3" name="Group 2">
            <a:extLst>
              <a:ext uri="{FF2B5EF4-FFF2-40B4-BE49-F238E27FC236}">
                <a16:creationId xmlns:a16="http://schemas.microsoft.com/office/drawing/2014/main" id="{D2C4E458-3E36-40EC-8C65-470FFE6444B0}"/>
              </a:ext>
            </a:extLst>
          </p:cNvPr>
          <p:cNvGrpSpPr/>
          <p:nvPr/>
        </p:nvGrpSpPr>
        <p:grpSpPr>
          <a:xfrm>
            <a:off x="6324167" y="2872097"/>
            <a:ext cx="5156038" cy="3839813"/>
            <a:chOff x="6012630" y="2246949"/>
            <a:chExt cx="5156038" cy="3839813"/>
          </a:xfrm>
        </p:grpSpPr>
        <p:pic>
          <p:nvPicPr>
            <p:cNvPr id="5" name="Picture 4">
              <a:extLst>
                <a:ext uri="{FF2B5EF4-FFF2-40B4-BE49-F238E27FC236}">
                  <a16:creationId xmlns:a16="http://schemas.microsoft.com/office/drawing/2014/main" id="{D792E7F6-1703-4FC7-B857-D2F498B4896E}"/>
                </a:ext>
              </a:extLst>
            </p:cNvPr>
            <p:cNvPicPr>
              <a:picLocks noChangeAspect="1"/>
            </p:cNvPicPr>
            <p:nvPr/>
          </p:nvPicPr>
          <p:blipFill>
            <a:blip r:embed="rId4"/>
            <a:stretch>
              <a:fillRect/>
            </a:stretch>
          </p:blipFill>
          <p:spPr>
            <a:xfrm>
              <a:off x="6012630" y="2246949"/>
              <a:ext cx="5156038" cy="3839813"/>
            </a:xfrm>
            <a:prstGeom prst="rect">
              <a:avLst/>
            </a:prstGeom>
          </p:spPr>
        </p:pic>
        <p:sp>
          <p:nvSpPr>
            <p:cNvPr id="7" name="TextBox 6">
              <a:extLst>
                <a:ext uri="{FF2B5EF4-FFF2-40B4-BE49-F238E27FC236}">
                  <a16:creationId xmlns:a16="http://schemas.microsoft.com/office/drawing/2014/main" id="{171F467C-221E-4455-9B13-0AF5BF41B947}"/>
                </a:ext>
              </a:extLst>
            </p:cNvPr>
            <p:cNvSpPr txBox="1"/>
            <p:nvPr/>
          </p:nvSpPr>
          <p:spPr>
            <a:xfrm>
              <a:off x="8191004" y="2671618"/>
              <a:ext cx="579005" cy="276999"/>
            </a:xfrm>
            <a:prstGeom prst="rect">
              <a:avLst/>
            </a:prstGeom>
            <a:noFill/>
          </p:spPr>
          <p:txBody>
            <a:bodyPr wrap="none" rtlCol="0">
              <a:spAutoFit/>
            </a:bodyPr>
            <a:lstStyle/>
            <a:p>
              <a:r>
                <a:rPr lang="en-US" sz="1200" dirty="0"/>
                <a:t>W n-H</a:t>
              </a:r>
            </a:p>
          </p:txBody>
        </p:sp>
      </p:grpSp>
      <p:sp>
        <p:nvSpPr>
          <p:cNvPr id="12" name="Content Placeholder 11">
            <a:extLst>
              <a:ext uri="{FF2B5EF4-FFF2-40B4-BE49-F238E27FC236}">
                <a16:creationId xmlns:a16="http://schemas.microsoft.com/office/drawing/2014/main" id="{0CAAC0B2-542C-4DF3-AB9C-C4B74BEF6AED}"/>
              </a:ext>
            </a:extLst>
          </p:cNvPr>
          <p:cNvSpPr>
            <a:spLocks noGrp="1"/>
          </p:cNvSpPr>
          <p:nvPr>
            <p:ph idx="1"/>
          </p:nvPr>
        </p:nvSpPr>
        <p:spPr>
          <a:xfrm>
            <a:off x="1769201" y="1257786"/>
            <a:ext cx="8653599" cy="1614311"/>
          </a:xfrm>
        </p:spPr>
        <p:txBody>
          <a:bodyPr>
            <a:noAutofit/>
          </a:bodyPr>
          <a:lstStyle/>
          <a:p>
            <a:r>
              <a:rPr lang="en-US" sz="1800" dirty="0"/>
              <a:t>Under half of all respondents in each age group among both BIPOC and White non-Hispanic respondents agreed that it was easy to get needed information from the city. </a:t>
            </a:r>
          </a:p>
          <a:p>
            <a:r>
              <a:rPr lang="en-US" sz="1800" dirty="0"/>
              <a:t>BIPOC respondents age 30 and over were somewhat more likely to strongly disagree than younger BIPOC respondents and than White non-Hispanic respondents.</a:t>
            </a:r>
          </a:p>
        </p:txBody>
      </p:sp>
      <p:grpSp>
        <p:nvGrpSpPr>
          <p:cNvPr id="14" name="Group 13">
            <a:extLst>
              <a:ext uri="{FF2B5EF4-FFF2-40B4-BE49-F238E27FC236}">
                <a16:creationId xmlns:a16="http://schemas.microsoft.com/office/drawing/2014/main" id="{E53D9888-5E4C-47E3-B54D-DF371E634B15}"/>
              </a:ext>
            </a:extLst>
          </p:cNvPr>
          <p:cNvGrpSpPr/>
          <p:nvPr/>
        </p:nvGrpSpPr>
        <p:grpSpPr>
          <a:xfrm>
            <a:off x="711795" y="2872097"/>
            <a:ext cx="5156038" cy="3839812"/>
            <a:chOff x="6673885" y="1481815"/>
            <a:chExt cx="4962525" cy="3695700"/>
          </a:xfrm>
        </p:grpSpPr>
        <p:pic>
          <p:nvPicPr>
            <p:cNvPr id="13" name="Picture 12">
              <a:extLst>
                <a:ext uri="{FF2B5EF4-FFF2-40B4-BE49-F238E27FC236}">
                  <a16:creationId xmlns:a16="http://schemas.microsoft.com/office/drawing/2014/main" id="{4BC030FA-7545-43DF-8FD7-BFA0E6E33DF0}"/>
                </a:ext>
              </a:extLst>
            </p:cNvPr>
            <p:cNvPicPr>
              <a:picLocks noChangeAspect="1"/>
            </p:cNvPicPr>
            <p:nvPr/>
          </p:nvPicPr>
          <p:blipFill>
            <a:blip r:embed="rId5"/>
            <a:stretch>
              <a:fillRect/>
            </a:stretch>
          </p:blipFill>
          <p:spPr>
            <a:xfrm>
              <a:off x="6673885" y="1481815"/>
              <a:ext cx="4962525" cy="3695700"/>
            </a:xfrm>
            <a:prstGeom prst="rect">
              <a:avLst/>
            </a:prstGeom>
          </p:spPr>
        </p:pic>
        <p:sp>
          <p:nvSpPr>
            <p:cNvPr id="8" name="TextBox 7">
              <a:extLst>
                <a:ext uri="{FF2B5EF4-FFF2-40B4-BE49-F238E27FC236}">
                  <a16:creationId xmlns:a16="http://schemas.microsoft.com/office/drawing/2014/main" id="{D9ED5AE6-FB47-4796-B051-48ACA5D87FFE}"/>
                </a:ext>
              </a:extLst>
            </p:cNvPr>
            <p:cNvSpPr txBox="1"/>
            <p:nvPr/>
          </p:nvSpPr>
          <p:spPr>
            <a:xfrm>
              <a:off x="8763352" y="1902648"/>
              <a:ext cx="570990" cy="276999"/>
            </a:xfrm>
            <a:prstGeom prst="rect">
              <a:avLst/>
            </a:prstGeom>
            <a:noFill/>
          </p:spPr>
          <p:txBody>
            <a:bodyPr wrap="none" rtlCol="0">
              <a:spAutoFit/>
            </a:bodyPr>
            <a:lstStyle/>
            <a:p>
              <a:r>
                <a:rPr lang="en-US" sz="1200" dirty="0"/>
                <a:t>BIPOC</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F10B26FE-35D3-4DB0-8F63-B259975F99A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B484F97B-7AF7-424E-8289-DDEFD927A58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9C52F19-8FDD-4BA9-9A3A-B8CD8A634AC2}"/>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33</a:t>
            </a:r>
          </a:p>
        </p:txBody>
      </p:sp>
      <p:pic>
        <p:nvPicPr>
          <p:cNvPr id="16" name="Picture 15">
            <a:hlinkClick r:id="rId8"/>
            <a:extLst>
              <a:ext uri="{FF2B5EF4-FFF2-40B4-BE49-F238E27FC236}">
                <a16:creationId xmlns:a16="http://schemas.microsoft.com/office/drawing/2014/main" id="{190514BF-7C5B-412A-B305-ED78A648C6B5}"/>
              </a:ext>
            </a:extLst>
          </p:cNvPr>
          <p:cNvPicPr>
            <a:picLocks noChangeAspect="1"/>
          </p:cNvPicPr>
          <p:nvPr/>
        </p:nvPicPr>
        <p:blipFill>
          <a:blip r:embed="rId9"/>
          <a:stretch>
            <a:fillRect/>
          </a:stretch>
        </p:blipFill>
        <p:spPr>
          <a:xfrm>
            <a:off x="-33201" y="6035808"/>
            <a:ext cx="523569" cy="457200"/>
          </a:xfrm>
          <a:prstGeom prst="rect">
            <a:avLst/>
          </a:prstGeom>
        </p:spPr>
      </p:pic>
    </p:spTree>
    <p:custDataLst>
      <p:tags r:id="rId1"/>
    </p:custDataLst>
    <p:extLst>
      <p:ext uri="{BB962C8B-B14F-4D97-AF65-F5344CB8AC3E}">
        <p14:creationId xmlns:p14="http://schemas.microsoft.com/office/powerpoint/2010/main" val="37434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EEBB-4153-40F9-A077-EA2E23B0417A}"/>
              </a:ext>
            </a:extLst>
          </p:cNvPr>
          <p:cNvSpPr>
            <a:spLocks noGrp="1"/>
          </p:cNvSpPr>
          <p:nvPr>
            <p:ph type="title"/>
          </p:nvPr>
        </p:nvSpPr>
        <p:spPr>
          <a:xfrm>
            <a:off x="357050" y="82246"/>
            <a:ext cx="9392739" cy="870857"/>
          </a:xfrm>
        </p:spPr>
        <p:txBody>
          <a:bodyPr/>
          <a:lstStyle/>
          <a:p>
            <a:r>
              <a:rPr lang="en-US" sz="3200" dirty="0"/>
              <a:t>Ease of Getting Information Needed from the City (cont.)</a:t>
            </a:r>
          </a:p>
        </p:txBody>
      </p:sp>
      <p:grpSp>
        <p:nvGrpSpPr>
          <p:cNvPr id="4" name="Group 3">
            <a:extLst>
              <a:ext uri="{FF2B5EF4-FFF2-40B4-BE49-F238E27FC236}">
                <a16:creationId xmlns:a16="http://schemas.microsoft.com/office/drawing/2014/main" id="{A09248B5-A2CE-4406-9DAC-4DE226CA9C5A}"/>
              </a:ext>
            </a:extLst>
          </p:cNvPr>
          <p:cNvGrpSpPr/>
          <p:nvPr/>
        </p:nvGrpSpPr>
        <p:grpSpPr>
          <a:xfrm>
            <a:off x="4057470" y="3051535"/>
            <a:ext cx="4018111" cy="2931617"/>
            <a:chOff x="4840139" y="2706255"/>
            <a:chExt cx="3685379" cy="2744581"/>
          </a:xfrm>
        </p:grpSpPr>
        <p:pic>
          <p:nvPicPr>
            <p:cNvPr id="5" name="Picture 4">
              <a:extLst>
                <a:ext uri="{FF2B5EF4-FFF2-40B4-BE49-F238E27FC236}">
                  <a16:creationId xmlns:a16="http://schemas.microsoft.com/office/drawing/2014/main" id="{FDC14604-4078-41F9-BC88-0EEE1B862CF9}"/>
                </a:ext>
              </a:extLst>
            </p:cNvPr>
            <p:cNvPicPr>
              <a:picLocks noChangeAspect="1"/>
            </p:cNvPicPr>
            <p:nvPr/>
          </p:nvPicPr>
          <p:blipFill>
            <a:blip r:embed="rId4"/>
            <a:stretch>
              <a:fillRect/>
            </a:stretch>
          </p:blipFill>
          <p:spPr>
            <a:xfrm>
              <a:off x="4840139" y="2706255"/>
              <a:ext cx="3685379" cy="2744581"/>
            </a:xfrm>
            <a:prstGeom prst="rect">
              <a:avLst/>
            </a:prstGeom>
          </p:spPr>
        </p:pic>
        <p:sp>
          <p:nvSpPr>
            <p:cNvPr id="8" name="TextBox 7">
              <a:extLst>
                <a:ext uri="{FF2B5EF4-FFF2-40B4-BE49-F238E27FC236}">
                  <a16:creationId xmlns:a16="http://schemas.microsoft.com/office/drawing/2014/main" id="{BEAA15C2-22E3-48CA-8C42-CC352E4DBE79}"/>
                </a:ext>
              </a:extLst>
            </p:cNvPr>
            <p:cNvSpPr txBox="1"/>
            <p:nvPr/>
          </p:nvSpPr>
          <p:spPr>
            <a:xfrm>
              <a:off x="6265580" y="2970043"/>
              <a:ext cx="639278" cy="276999"/>
            </a:xfrm>
            <a:prstGeom prst="rect">
              <a:avLst/>
            </a:prstGeom>
            <a:noFill/>
          </p:spPr>
          <p:txBody>
            <a:bodyPr wrap="none" rtlCol="0">
              <a:spAutoFit/>
            </a:bodyPr>
            <a:lstStyle/>
            <a:p>
              <a:r>
                <a:rPr lang="en-US" sz="1200" dirty="0"/>
                <a:t>Female</a:t>
              </a:r>
            </a:p>
          </p:txBody>
        </p:sp>
      </p:grpSp>
      <p:sp>
        <p:nvSpPr>
          <p:cNvPr id="11" name="Content Placeholder 10">
            <a:extLst>
              <a:ext uri="{FF2B5EF4-FFF2-40B4-BE49-F238E27FC236}">
                <a16:creationId xmlns:a16="http://schemas.microsoft.com/office/drawing/2014/main" id="{C485A0C9-F7D2-4608-8E27-9555CA5369A3}"/>
              </a:ext>
            </a:extLst>
          </p:cNvPr>
          <p:cNvSpPr>
            <a:spLocks noGrp="1"/>
          </p:cNvSpPr>
          <p:nvPr>
            <p:ph idx="1"/>
          </p:nvPr>
        </p:nvSpPr>
        <p:spPr>
          <a:xfrm>
            <a:off x="1990164" y="1469800"/>
            <a:ext cx="7667019" cy="870857"/>
          </a:xfrm>
        </p:spPr>
        <p:txBody>
          <a:bodyPr>
            <a:normAutofit/>
          </a:bodyPr>
          <a:lstStyle/>
          <a:p>
            <a:r>
              <a:rPr lang="en-US" sz="1800" dirty="0"/>
              <a:t>Respondents who did not identify as male or female were more likely to disagree and less likely to agree that it was easy to get the information they needed from the City. </a:t>
            </a:r>
          </a:p>
          <a:p>
            <a:endParaRPr lang="en-US" sz="1800" dirty="0"/>
          </a:p>
        </p:txBody>
      </p:sp>
      <p:grpSp>
        <p:nvGrpSpPr>
          <p:cNvPr id="12" name="Group 11">
            <a:extLst>
              <a:ext uri="{FF2B5EF4-FFF2-40B4-BE49-F238E27FC236}">
                <a16:creationId xmlns:a16="http://schemas.microsoft.com/office/drawing/2014/main" id="{4F7DC50B-6BE9-4C2B-9317-F627198C6503}"/>
              </a:ext>
            </a:extLst>
          </p:cNvPr>
          <p:cNvGrpSpPr/>
          <p:nvPr/>
        </p:nvGrpSpPr>
        <p:grpSpPr>
          <a:xfrm>
            <a:off x="104471" y="3051535"/>
            <a:ext cx="3858396" cy="2931617"/>
            <a:chOff x="7592293" y="126149"/>
            <a:chExt cx="4962525" cy="3695700"/>
          </a:xfrm>
        </p:grpSpPr>
        <p:pic>
          <p:nvPicPr>
            <p:cNvPr id="3" name="Picture 2">
              <a:extLst>
                <a:ext uri="{FF2B5EF4-FFF2-40B4-BE49-F238E27FC236}">
                  <a16:creationId xmlns:a16="http://schemas.microsoft.com/office/drawing/2014/main" id="{6D8DE0ED-D573-49A3-8EA6-359A6B6B42C4}"/>
                </a:ext>
              </a:extLst>
            </p:cNvPr>
            <p:cNvPicPr>
              <a:picLocks noChangeAspect="1"/>
            </p:cNvPicPr>
            <p:nvPr/>
          </p:nvPicPr>
          <p:blipFill>
            <a:blip r:embed="rId5"/>
            <a:stretch>
              <a:fillRect/>
            </a:stretch>
          </p:blipFill>
          <p:spPr>
            <a:xfrm>
              <a:off x="7592293" y="126149"/>
              <a:ext cx="4962525" cy="3695700"/>
            </a:xfrm>
            <a:prstGeom prst="rect">
              <a:avLst/>
            </a:prstGeom>
          </p:spPr>
        </p:pic>
        <p:pic>
          <p:nvPicPr>
            <p:cNvPr id="9" name="Picture 8">
              <a:extLst>
                <a:ext uri="{FF2B5EF4-FFF2-40B4-BE49-F238E27FC236}">
                  <a16:creationId xmlns:a16="http://schemas.microsoft.com/office/drawing/2014/main" id="{1D55E637-1655-4512-9B45-34C9135266D2}"/>
                </a:ext>
              </a:extLst>
            </p:cNvPr>
            <p:cNvPicPr>
              <a:picLocks noChangeAspect="1"/>
            </p:cNvPicPr>
            <p:nvPr/>
          </p:nvPicPr>
          <p:blipFill>
            <a:blip r:embed="rId6"/>
            <a:stretch>
              <a:fillRect/>
            </a:stretch>
          </p:blipFill>
          <p:spPr>
            <a:xfrm>
              <a:off x="9739116" y="569352"/>
              <a:ext cx="506012" cy="329213"/>
            </a:xfrm>
            <a:prstGeom prst="rect">
              <a:avLst/>
            </a:prstGeom>
          </p:spPr>
        </p:pic>
      </p:grpSp>
      <p:pic>
        <p:nvPicPr>
          <p:cNvPr id="13" name="Picture 12">
            <a:extLst>
              <a:ext uri="{FF2B5EF4-FFF2-40B4-BE49-F238E27FC236}">
                <a16:creationId xmlns:a16="http://schemas.microsoft.com/office/drawing/2014/main" id="{E4412350-662F-4120-BA25-290960FB2D59}"/>
              </a:ext>
            </a:extLst>
          </p:cNvPr>
          <p:cNvPicPr>
            <a:picLocks noChangeAspect="1"/>
          </p:cNvPicPr>
          <p:nvPr/>
        </p:nvPicPr>
        <p:blipFill>
          <a:blip r:embed="rId7"/>
          <a:stretch>
            <a:fillRect/>
          </a:stretch>
        </p:blipFill>
        <p:spPr>
          <a:xfrm>
            <a:off x="8168253" y="3051535"/>
            <a:ext cx="3936528" cy="2931617"/>
          </a:xfrm>
          <a:prstGeom prst="rect">
            <a:avLst/>
          </a:prstGeom>
        </p:spPr>
      </p:pic>
      <p:sp>
        <p:nvSpPr>
          <p:cNvPr id="14" name="TextBox 13">
            <a:extLst>
              <a:ext uri="{FF2B5EF4-FFF2-40B4-BE49-F238E27FC236}">
                <a16:creationId xmlns:a16="http://schemas.microsoft.com/office/drawing/2014/main" id="{8615550F-C3D0-4B5D-953D-4CD9275F9A80}"/>
              </a:ext>
            </a:extLst>
          </p:cNvPr>
          <p:cNvSpPr txBox="1"/>
          <p:nvPr/>
        </p:nvSpPr>
        <p:spPr>
          <a:xfrm>
            <a:off x="9657184" y="3550284"/>
            <a:ext cx="548548" cy="276999"/>
          </a:xfrm>
          <a:prstGeom prst="rect">
            <a:avLst/>
          </a:prstGeom>
          <a:noFill/>
        </p:spPr>
        <p:txBody>
          <a:bodyPr wrap="none" rtlCol="0">
            <a:spAutoFit/>
          </a:bodyPr>
          <a:lstStyle/>
          <a:p>
            <a:r>
              <a:rPr lang="en-US" sz="1200" dirty="0"/>
              <a:t>Other</a:t>
            </a:r>
          </a:p>
        </p:txBody>
      </p:sp>
      <p:sp>
        <p:nvSpPr>
          <p:cNvPr id="15" name="Action Button: Go Back or Previous 14">
            <a:hlinkClick r:id="rId8" action="ppaction://hlinksldjump" tooltip="Back to beginning of section"/>
            <a:extLst>
              <a:ext uri="{FF2B5EF4-FFF2-40B4-BE49-F238E27FC236}">
                <a16:creationId xmlns:a16="http://schemas.microsoft.com/office/drawing/2014/main" id="{9661F5E2-8E83-43FF-9D90-1CFBD3443BB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rId9" action="ppaction://hlinksldjump" tooltip="Skip to next section"/>
            <a:extLst>
              <a:ext uri="{FF2B5EF4-FFF2-40B4-BE49-F238E27FC236}">
                <a16:creationId xmlns:a16="http://schemas.microsoft.com/office/drawing/2014/main" id="{0793CF94-509C-4DA6-AF99-D7DEE4EA5CA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A1E91F1-975C-444C-B319-FFFAD239D70D}"/>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34</a:t>
            </a:r>
          </a:p>
        </p:txBody>
      </p:sp>
      <p:pic>
        <p:nvPicPr>
          <p:cNvPr id="18" name="Picture 17">
            <a:hlinkClick r:id="rId10"/>
            <a:extLst>
              <a:ext uri="{FF2B5EF4-FFF2-40B4-BE49-F238E27FC236}">
                <a16:creationId xmlns:a16="http://schemas.microsoft.com/office/drawing/2014/main" id="{126ECAA4-2139-4B4C-ACBD-DF3B85A99138}"/>
              </a:ext>
            </a:extLst>
          </p:cNvPr>
          <p:cNvPicPr>
            <a:picLocks noChangeAspect="1"/>
          </p:cNvPicPr>
          <p:nvPr/>
        </p:nvPicPr>
        <p:blipFill>
          <a:blip r:embed="rId11"/>
          <a:stretch>
            <a:fillRect/>
          </a:stretch>
        </p:blipFill>
        <p:spPr>
          <a:xfrm>
            <a:off x="-33201" y="6035808"/>
            <a:ext cx="523569" cy="457200"/>
          </a:xfrm>
          <a:prstGeom prst="rect">
            <a:avLst/>
          </a:prstGeom>
        </p:spPr>
      </p:pic>
    </p:spTree>
    <p:custDataLst>
      <p:tags r:id="rId1"/>
    </p:custDataLst>
    <p:extLst>
      <p:ext uri="{BB962C8B-B14F-4D97-AF65-F5344CB8AC3E}">
        <p14:creationId xmlns:p14="http://schemas.microsoft.com/office/powerpoint/2010/main" val="2612516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EDBF2-6934-474E-BC26-13CCC1304C86}"/>
              </a:ext>
            </a:extLst>
          </p:cNvPr>
          <p:cNvSpPr>
            <a:spLocks noGrp="1"/>
          </p:cNvSpPr>
          <p:nvPr>
            <p:ph type="title"/>
          </p:nvPr>
        </p:nvSpPr>
        <p:spPr>
          <a:xfrm>
            <a:off x="368480" y="100149"/>
            <a:ext cx="9952809" cy="870857"/>
          </a:xfrm>
        </p:spPr>
        <p:txBody>
          <a:bodyPr/>
          <a:lstStyle/>
          <a:p>
            <a:r>
              <a:rPr lang="en-US" sz="3200" dirty="0"/>
              <a:t>Ease of Getting Information Needed from the City (cont.)</a:t>
            </a:r>
          </a:p>
        </p:txBody>
      </p:sp>
      <p:sp>
        <p:nvSpPr>
          <p:cNvPr id="3" name="Content Placeholder 2">
            <a:extLst>
              <a:ext uri="{FF2B5EF4-FFF2-40B4-BE49-F238E27FC236}">
                <a16:creationId xmlns:a16="http://schemas.microsoft.com/office/drawing/2014/main" id="{F93F5CD4-332D-4FB8-8DAA-B6F2A15EE4EA}"/>
              </a:ext>
            </a:extLst>
          </p:cNvPr>
          <p:cNvSpPr>
            <a:spLocks noGrp="1"/>
          </p:cNvSpPr>
          <p:nvPr>
            <p:ph idx="1"/>
          </p:nvPr>
        </p:nvSpPr>
        <p:spPr>
          <a:xfrm>
            <a:off x="2079812" y="1388450"/>
            <a:ext cx="7476564" cy="938036"/>
          </a:xfrm>
        </p:spPr>
        <p:txBody>
          <a:bodyPr>
            <a:normAutofit/>
          </a:bodyPr>
          <a:lstStyle/>
          <a:p>
            <a:r>
              <a:rPr lang="en-US" sz="1800" dirty="0"/>
              <a:t>There was little difference between renters’ and owners’ views by age with respect to the ease of getting information they need from the City.</a:t>
            </a:r>
          </a:p>
          <a:p>
            <a:endParaRPr lang="en-US" sz="1800" dirty="0"/>
          </a:p>
        </p:txBody>
      </p:sp>
      <p:grpSp>
        <p:nvGrpSpPr>
          <p:cNvPr id="6" name="Group 5">
            <a:extLst>
              <a:ext uri="{FF2B5EF4-FFF2-40B4-BE49-F238E27FC236}">
                <a16:creationId xmlns:a16="http://schemas.microsoft.com/office/drawing/2014/main" id="{A39D4BF9-CDDA-46E5-A484-DF8E61B4BEB4}"/>
              </a:ext>
            </a:extLst>
          </p:cNvPr>
          <p:cNvGrpSpPr/>
          <p:nvPr/>
        </p:nvGrpSpPr>
        <p:grpSpPr>
          <a:xfrm>
            <a:off x="1037541" y="2705100"/>
            <a:ext cx="4934633" cy="3756350"/>
            <a:chOff x="7195746" y="228323"/>
            <a:chExt cx="4304149" cy="3200677"/>
          </a:xfrm>
        </p:grpSpPr>
        <p:pic>
          <p:nvPicPr>
            <p:cNvPr id="4" name="Picture 3">
              <a:extLst>
                <a:ext uri="{FF2B5EF4-FFF2-40B4-BE49-F238E27FC236}">
                  <a16:creationId xmlns:a16="http://schemas.microsoft.com/office/drawing/2014/main" id="{304FECCB-B99D-4C41-AA57-9750FB9D4C08}"/>
                </a:ext>
              </a:extLst>
            </p:cNvPr>
            <p:cNvPicPr>
              <a:picLocks noChangeAspect="1"/>
            </p:cNvPicPr>
            <p:nvPr/>
          </p:nvPicPr>
          <p:blipFill>
            <a:blip r:embed="rId4"/>
            <a:stretch>
              <a:fillRect/>
            </a:stretch>
          </p:blipFill>
          <p:spPr>
            <a:xfrm>
              <a:off x="7195746" y="228323"/>
              <a:ext cx="4304149" cy="3200677"/>
            </a:xfrm>
            <a:prstGeom prst="rect">
              <a:avLst/>
            </a:prstGeom>
          </p:spPr>
        </p:pic>
        <p:sp>
          <p:nvSpPr>
            <p:cNvPr id="5" name="TextBox 4">
              <a:extLst>
                <a:ext uri="{FF2B5EF4-FFF2-40B4-BE49-F238E27FC236}">
                  <a16:creationId xmlns:a16="http://schemas.microsoft.com/office/drawing/2014/main" id="{9BBF7FDD-54CD-4A4C-A0F7-1EBF91470481}"/>
                </a:ext>
              </a:extLst>
            </p:cNvPr>
            <p:cNvSpPr txBox="1"/>
            <p:nvPr/>
          </p:nvSpPr>
          <p:spPr>
            <a:xfrm>
              <a:off x="9058657" y="584015"/>
              <a:ext cx="472309" cy="276999"/>
            </a:xfrm>
            <a:prstGeom prst="rect">
              <a:avLst/>
            </a:prstGeom>
            <a:noFill/>
          </p:spPr>
          <p:txBody>
            <a:bodyPr wrap="none" rtlCol="0">
              <a:spAutoFit/>
            </a:bodyPr>
            <a:lstStyle/>
            <a:p>
              <a:r>
                <a:rPr lang="en-US" sz="1200" dirty="0"/>
                <a:t>Rent</a:t>
              </a:r>
            </a:p>
          </p:txBody>
        </p:sp>
      </p:grpSp>
      <p:grpSp>
        <p:nvGrpSpPr>
          <p:cNvPr id="7" name="Group 6">
            <a:extLst>
              <a:ext uri="{FF2B5EF4-FFF2-40B4-BE49-F238E27FC236}">
                <a16:creationId xmlns:a16="http://schemas.microsoft.com/office/drawing/2014/main" id="{22200CFE-86A5-45A8-A0DA-A67D61DFF72C}"/>
              </a:ext>
            </a:extLst>
          </p:cNvPr>
          <p:cNvGrpSpPr/>
          <p:nvPr/>
        </p:nvGrpSpPr>
        <p:grpSpPr>
          <a:xfrm>
            <a:off x="6219828" y="2705100"/>
            <a:ext cx="4686983" cy="3756350"/>
            <a:chOff x="5895686" y="2309071"/>
            <a:chExt cx="4787467" cy="3565330"/>
          </a:xfrm>
        </p:grpSpPr>
        <p:pic>
          <p:nvPicPr>
            <p:cNvPr id="8" name="Picture 7">
              <a:extLst>
                <a:ext uri="{FF2B5EF4-FFF2-40B4-BE49-F238E27FC236}">
                  <a16:creationId xmlns:a16="http://schemas.microsoft.com/office/drawing/2014/main" id="{2E731338-ADA3-462F-BDFD-158B22E95720}"/>
                </a:ext>
              </a:extLst>
            </p:cNvPr>
            <p:cNvPicPr>
              <a:picLocks noChangeAspect="1"/>
            </p:cNvPicPr>
            <p:nvPr/>
          </p:nvPicPr>
          <p:blipFill>
            <a:blip r:embed="rId5"/>
            <a:stretch>
              <a:fillRect/>
            </a:stretch>
          </p:blipFill>
          <p:spPr>
            <a:xfrm>
              <a:off x="5895686" y="2309071"/>
              <a:ext cx="4787467" cy="3565330"/>
            </a:xfrm>
            <a:prstGeom prst="rect">
              <a:avLst/>
            </a:prstGeom>
          </p:spPr>
        </p:pic>
        <p:sp>
          <p:nvSpPr>
            <p:cNvPr id="9" name="TextBox 8">
              <a:extLst>
                <a:ext uri="{FF2B5EF4-FFF2-40B4-BE49-F238E27FC236}">
                  <a16:creationId xmlns:a16="http://schemas.microsoft.com/office/drawing/2014/main" id="{BCE25004-2D12-42C9-95E6-C6985E6E0DCC}"/>
                </a:ext>
              </a:extLst>
            </p:cNvPr>
            <p:cNvSpPr txBox="1"/>
            <p:nvPr/>
          </p:nvSpPr>
          <p:spPr>
            <a:xfrm>
              <a:off x="7967511" y="2706203"/>
              <a:ext cx="478016" cy="276999"/>
            </a:xfrm>
            <a:prstGeom prst="rect">
              <a:avLst/>
            </a:prstGeom>
            <a:noFill/>
          </p:spPr>
          <p:txBody>
            <a:bodyPr wrap="none" rtlCol="0">
              <a:spAutoFit/>
            </a:bodyPr>
            <a:lstStyle/>
            <a:p>
              <a:r>
                <a:rPr lang="en-US" sz="1200" dirty="0"/>
                <a:t>Own</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87074C40-40D7-4840-8569-68C8E4517B6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12BE6EC8-7501-4D8B-903D-6F828C1D7E3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E2396D-6ED1-4DAF-ABD5-0FDDB70422F6}"/>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35</a:t>
            </a:r>
          </a:p>
        </p:txBody>
      </p:sp>
      <p:pic>
        <p:nvPicPr>
          <p:cNvPr id="13" name="Picture 12">
            <a:hlinkClick r:id="rId8"/>
            <a:extLst>
              <a:ext uri="{FF2B5EF4-FFF2-40B4-BE49-F238E27FC236}">
                <a16:creationId xmlns:a16="http://schemas.microsoft.com/office/drawing/2014/main" id="{4316F2D2-2E22-41B4-95F4-E16477B1CEB8}"/>
              </a:ext>
            </a:extLst>
          </p:cNvPr>
          <p:cNvPicPr>
            <a:picLocks noChangeAspect="1"/>
          </p:cNvPicPr>
          <p:nvPr/>
        </p:nvPicPr>
        <p:blipFill>
          <a:blip r:embed="rId9"/>
          <a:stretch>
            <a:fillRect/>
          </a:stretch>
        </p:blipFill>
        <p:spPr>
          <a:xfrm>
            <a:off x="-33201" y="6035808"/>
            <a:ext cx="523569" cy="457200"/>
          </a:xfrm>
          <a:prstGeom prst="rect">
            <a:avLst/>
          </a:prstGeom>
        </p:spPr>
      </p:pic>
    </p:spTree>
    <p:custDataLst>
      <p:tags r:id="rId1"/>
    </p:custDataLst>
    <p:extLst>
      <p:ext uri="{BB962C8B-B14F-4D97-AF65-F5344CB8AC3E}">
        <p14:creationId xmlns:p14="http://schemas.microsoft.com/office/powerpoint/2010/main" val="2547467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0E73-74B7-491A-A2CA-2B8FD99E18D5}"/>
              </a:ext>
            </a:extLst>
          </p:cNvPr>
          <p:cNvSpPr>
            <a:spLocks noGrp="1"/>
          </p:cNvSpPr>
          <p:nvPr>
            <p:ph type="title"/>
          </p:nvPr>
        </p:nvSpPr>
        <p:spPr/>
        <p:txBody>
          <a:bodyPr/>
          <a:lstStyle/>
          <a:p>
            <a:r>
              <a:rPr lang="en-US" sz="3200" dirty="0"/>
              <a:t>Portland as Opportunity </a:t>
            </a:r>
          </a:p>
        </p:txBody>
      </p:sp>
      <p:sp>
        <p:nvSpPr>
          <p:cNvPr id="3" name="Content Placeholder 2">
            <a:extLst>
              <a:ext uri="{FF2B5EF4-FFF2-40B4-BE49-F238E27FC236}">
                <a16:creationId xmlns:a16="http://schemas.microsoft.com/office/drawing/2014/main" id="{2E7EA2C6-6B3D-4E8E-8A42-4175408E1047}"/>
              </a:ext>
            </a:extLst>
          </p:cNvPr>
          <p:cNvSpPr>
            <a:spLocks noGrp="1"/>
          </p:cNvSpPr>
          <p:nvPr>
            <p:ph idx="1"/>
          </p:nvPr>
        </p:nvSpPr>
        <p:spPr>
          <a:xfrm>
            <a:off x="1557669" y="1018954"/>
            <a:ext cx="10469525" cy="5817325"/>
          </a:xfrm>
        </p:spPr>
        <p:txBody>
          <a:bodyPr/>
          <a:lstStyle/>
          <a:p>
            <a:r>
              <a:rPr lang="en-US" sz="1800" dirty="0"/>
              <a:t>Survey items concerning Portland as a place of opportunity are grouped in this section, including:</a:t>
            </a:r>
          </a:p>
          <a:p>
            <a:pPr marL="0" indent="0">
              <a:buNone/>
            </a:pPr>
            <a:r>
              <a:rPr lang="en-US" sz="1800" dirty="0"/>
              <a:t> </a:t>
            </a:r>
          </a:p>
          <a:p>
            <a:pPr lvl="1"/>
            <a:r>
              <a:rPr lang="en-US" sz="1800" dirty="0"/>
              <a:t>Portland’s progress toward racial equity</a:t>
            </a:r>
          </a:p>
          <a:p>
            <a:pPr lvl="1"/>
            <a:r>
              <a:rPr lang="en-US" sz="1800" dirty="0"/>
              <a:t>Access to jobs that pay sufficiently</a:t>
            </a:r>
          </a:p>
          <a:p>
            <a:pPr lvl="1"/>
            <a:r>
              <a:rPr lang="en-US" sz="1800" dirty="0"/>
              <a:t>Access to education and training</a:t>
            </a:r>
          </a:p>
          <a:p>
            <a:pPr lvl="1"/>
            <a:r>
              <a:rPr lang="en-US" sz="1800" dirty="0"/>
              <a:t>Worry about losing home due to cost/access to affordable housing </a:t>
            </a:r>
          </a:p>
          <a:p>
            <a:pPr lvl="1"/>
            <a:r>
              <a:rPr lang="en-US" sz="1800" dirty="0"/>
              <a:t>Power to influence City decisions</a:t>
            </a:r>
          </a:p>
          <a:p>
            <a:pPr lvl="1"/>
            <a:endParaRPr lang="en-US" sz="1800" dirty="0"/>
          </a:p>
          <a:p>
            <a:r>
              <a:rPr lang="en-US" sz="1800" dirty="0">
                <a:hlinkClick r:id="rId4" action="ppaction://hlinksldjump"/>
              </a:rPr>
              <a:t>Section summary</a:t>
            </a:r>
            <a:endParaRPr lang="en-US" sz="1800" dirty="0"/>
          </a:p>
          <a:p>
            <a:pPr marL="0" indent="0">
              <a:buNone/>
            </a:pPr>
            <a:endParaRPr lang="en-US" dirty="0"/>
          </a:p>
        </p:txBody>
      </p:sp>
      <p:sp>
        <p:nvSpPr>
          <p:cNvPr id="7" name="Content Placeholder 3">
            <a:extLst>
              <a:ext uri="{FF2B5EF4-FFF2-40B4-BE49-F238E27FC236}">
                <a16:creationId xmlns:a16="http://schemas.microsoft.com/office/drawing/2014/main" id="{CB5668A3-16F0-4948-AFB6-ED2AB7F608D3}"/>
              </a:ext>
            </a:extLst>
          </p:cNvPr>
          <p:cNvSpPr>
            <a:spLocks noGrp="1"/>
          </p:cNvSpPr>
          <p:nvPr>
            <p:ph idx="10"/>
          </p:nvPr>
        </p:nvSpPr>
        <p:spPr>
          <a:xfrm>
            <a:off x="114624" y="1151268"/>
            <a:ext cx="1318437" cy="2820249"/>
          </a:xfrm>
        </p:spPr>
        <p:txBody>
          <a:bodyPr/>
          <a:lstStyle/>
          <a:p>
            <a:r>
              <a:rPr lang="en-US" dirty="0"/>
              <a:t>Summary of Key Findings</a:t>
            </a:r>
          </a:p>
          <a:p>
            <a:r>
              <a:rPr lang="en-US" dirty="0">
                <a:hlinkClick r:id="rId5" action="ppaction://hlinksldjump"/>
              </a:rPr>
              <a:t>Portland as a Place</a:t>
            </a:r>
            <a:endParaRPr lang="en-US" dirty="0"/>
          </a:p>
          <a:p>
            <a:r>
              <a:rPr lang="en-US" b="1" dirty="0">
                <a:hlinkClick r:id="rId6" action="ppaction://hlinksldjump"/>
              </a:rPr>
              <a:t>Portland as Opportunity</a:t>
            </a:r>
            <a:endParaRPr lang="en-US" b="1" dirty="0"/>
          </a:p>
          <a:p>
            <a:r>
              <a:rPr lang="en-US" dirty="0">
                <a:hlinkClick r:id="rId7" action="ppaction://hlinksldjump"/>
              </a:rPr>
              <a:t>Safety Issues</a:t>
            </a:r>
            <a:endParaRPr lang="en-US" dirty="0"/>
          </a:p>
          <a:p>
            <a:r>
              <a:rPr lang="en-US" dirty="0">
                <a:hlinkClick r:id="rId8" action="ppaction://hlinksldjump"/>
              </a:rPr>
              <a:t>Services and Environment</a:t>
            </a:r>
            <a:endParaRPr lang="en-US" dirty="0"/>
          </a:p>
          <a:p>
            <a:r>
              <a:rPr lang="en-US" dirty="0">
                <a:hlinkClick r:id="rId9" action="ppaction://hlinksldjump"/>
              </a:rPr>
              <a:t>Disaster Preparation</a:t>
            </a:r>
            <a:endParaRPr lang="en-US" dirty="0"/>
          </a:p>
          <a:p>
            <a:endParaRPr lang="en-US" dirty="0"/>
          </a:p>
        </p:txBody>
      </p:sp>
      <p:sp>
        <p:nvSpPr>
          <p:cNvPr id="8" name="Action Button: Go Forward or Next 7">
            <a:hlinkClick r:id="rId7" action="ppaction://hlinksldjump" tooltip="Skip to next section"/>
            <a:extLst>
              <a:ext uri="{FF2B5EF4-FFF2-40B4-BE49-F238E27FC236}">
                <a16:creationId xmlns:a16="http://schemas.microsoft.com/office/drawing/2014/main" id="{57AABD80-5ED9-4D11-BA04-52B2A54979C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C5F225-A2B6-4B74-9E18-5A76EADF5E2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36</a:t>
            </a:r>
          </a:p>
        </p:txBody>
      </p:sp>
      <p:pic>
        <p:nvPicPr>
          <p:cNvPr id="9" name="Picture 8">
            <a:hlinkClick r:id="rId10"/>
            <a:extLst>
              <a:ext uri="{FF2B5EF4-FFF2-40B4-BE49-F238E27FC236}">
                <a16:creationId xmlns:a16="http://schemas.microsoft.com/office/drawing/2014/main" id="{3A60EAA1-CEAC-4854-975E-5C94B380AC9E}"/>
              </a:ext>
            </a:extLst>
          </p:cNvPr>
          <p:cNvPicPr>
            <a:picLocks noChangeAspect="1"/>
          </p:cNvPicPr>
          <p:nvPr/>
        </p:nvPicPr>
        <p:blipFill>
          <a:blip r:embed="rId11"/>
          <a:stretch>
            <a:fillRect/>
          </a:stretch>
        </p:blipFill>
        <p:spPr>
          <a:xfrm>
            <a:off x="156994" y="6041571"/>
            <a:ext cx="523569" cy="451437"/>
          </a:xfrm>
          <a:prstGeom prst="rect">
            <a:avLst/>
          </a:prstGeom>
        </p:spPr>
      </p:pic>
    </p:spTree>
    <p:custDataLst>
      <p:tags r:id="rId1"/>
    </p:custDataLst>
    <p:extLst>
      <p:ext uri="{BB962C8B-B14F-4D97-AF65-F5344CB8AC3E}">
        <p14:creationId xmlns:p14="http://schemas.microsoft.com/office/powerpoint/2010/main" val="41119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271777" y="13143"/>
            <a:ext cx="6729097" cy="1066329"/>
          </a:xfrm>
        </p:spPr>
        <p:txBody>
          <a:bodyPr>
            <a:noAutofit/>
          </a:bodyPr>
          <a:lstStyle/>
          <a:p>
            <a:r>
              <a:rPr lang="en-US" sz="3200" dirty="0"/>
              <a:t>Progress Where a Person’s Outcomes are Not Based on their Race</a:t>
            </a:r>
          </a:p>
        </p:txBody>
      </p:sp>
      <p:pic>
        <p:nvPicPr>
          <p:cNvPr id="3" name="Picture 2">
            <a:extLst>
              <a:ext uri="{FF2B5EF4-FFF2-40B4-BE49-F238E27FC236}">
                <a16:creationId xmlns:a16="http://schemas.microsoft.com/office/drawing/2014/main" id="{9FE094A8-0912-45FA-92A9-6AE7164E7804}"/>
              </a:ext>
            </a:extLst>
          </p:cNvPr>
          <p:cNvPicPr>
            <a:picLocks noChangeAspect="1"/>
          </p:cNvPicPr>
          <p:nvPr/>
        </p:nvPicPr>
        <p:blipFill>
          <a:blip r:embed="rId4"/>
          <a:stretch>
            <a:fillRect/>
          </a:stretch>
        </p:blipFill>
        <p:spPr>
          <a:xfrm>
            <a:off x="1166207" y="3158682"/>
            <a:ext cx="4940235" cy="3686175"/>
          </a:xfrm>
          <a:prstGeom prst="rect">
            <a:avLst/>
          </a:prstGeom>
        </p:spPr>
      </p:pic>
      <p:grpSp>
        <p:nvGrpSpPr>
          <p:cNvPr id="8" name="Group 7">
            <a:extLst>
              <a:ext uri="{FF2B5EF4-FFF2-40B4-BE49-F238E27FC236}">
                <a16:creationId xmlns:a16="http://schemas.microsoft.com/office/drawing/2014/main" id="{F7D397AB-2E30-4F62-A2FE-5B9AA2857DCD}"/>
              </a:ext>
            </a:extLst>
          </p:cNvPr>
          <p:cNvGrpSpPr/>
          <p:nvPr/>
        </p:nvGrpSpPr>
        <p:grpSpPr>
          <a:xfrm>
            <a:off x="7596608" y="0"/>
            <a:ext cx="4588969" cy="3424077"/>
            <a:chOff x="7596608" y="0"/>
            <a:chExt cx="4588969" cy="3424077"/>
          </a:xfrm>
        </p:grpSpPr>
        <p:pic>
          <p:nvPicPr>
            <p:cNvPr id="4" name="Picture 3">
              <a:extLst>
                <a:ext uri="{FF2B5EF4-FFF2-40B4-BE49-F238E27FC236}">
                  <a16:creationId xmlns:a16="http://schemas.microsoft.com/office/drawing/2014/main" id="{221AAFA5-0D6B-4BCF-A07F-EE58B245D1EF}"/>
                </a:ext>
              </a:extLst>
            </p:cNvPr>
            <p:cNvPicPr>
              <a:picLocks noChangeAspect="1"/>
            </p:cNvPicPr>
            <p:nvPr/>
          </p:nvPicPr>
          <p:blipFill>
            <a:blip r:embed="rId5"/>
            <a:stretch>
              <a:fillRect/>
            </a:stretch>
          </p:blipFill>
          <p:spPr>
            <a:xfrm>
              <a:off x="7596608" y="0"/>
              <a:ext cx="4588969" cy="3424077"/>
            </a:xfrm>
            <a:prstGeom prst="rect">
              <a:avLst/>
            </a:prstGeom>
          </p:spPr>
        </p:pic>
        <p:sp>
          <p:nvSpPr>
            <p:cNvPr id="6" name="TextBox 5">
              <a:extLst>
                <a:ext uri="{FF2B5EF4-FFF2-40B4-BE49-F238E27FC236}">
                  <a16:creationId xmlns:a16="http://schemas.microsoft.com/office/drawing/2014/main" id="{731EBB63-A4AC-46BD-B064-E3EE650E102A}"/>
                </a:ext>
              </a:extLst>
            </p:cNvPr>
            <p:cNvSpPr txBox="1"/>
            <p:nvPr/>
          </p:nvSpPr>
          <p:spPr>
            <a:xfrm>
              <a:off x="9356330" y="407809"/>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09A8C139-F8ED-47F4-B4C4-9E96263E33F2}"/>
              </a:ext>
            </a:extLst>
          </p:cNvPr>
          <p:cNvGrpSpPr/>
          <p:nvPr/>
        </p:nvGrpSpPr>
        <p:grpSpPr>
          <a:xfrm>
            <a:off x="7596608" y="3433924"/>
            <a:ext cx="4588969" cy="3424077"/>
            <a:chOff x="7596608" y="3433924"/>
            <a:chExt cx="4588969" cy="3424077"/>
          </a:xfrm>
        </p:grpSpPr>
        <p:pic>
          <p:nvPicPr>
            <p:cNvPr id="5" name="Picture 4">
              <a:extLst>
                <a:ext uri="{FF2B5EF4-FFF2-40B4-BE49-F238E27FC236}">
                  <a16:creationId xmlns:a16="http://schemas.microsoft.com/office/drawing/2014/main" id="{A8CB6709-C05E-45AA-B10F-32FBBB8BCB20}"/>
                </a:ext>
              </a:extLst>
            </p:cNvPr>
            <p:cNvPicPr>
              <a:picLocks noChangeAspect="1"/>
            </p:cNvPicPr>
            <p:nvPr/>
          </p:nvPicPr>
          <p:blipFill>
            <a:blip r:embed="rId6"/>
            <a:stretch>
              <a:fillRect/>
            </a:stretch>
          </p:blipFill>
          <p:spPr>
            <a:xfrm>
              <a:off x="7596608" y="3433924"/>
              <a:ext cx="4588969" cy="3424077"/>
            </a:xfrm>
            <a:prstGeom prst="rect">
              <a:avLst/>
            </a:prstGeom>
          </p:spPr>
        </p:pic>
        <p:sp>
          <p:nvSpPr>
            <p:cNvPr id="7" name="TextBox 6">
              <a:extLst>
                <a:ext uri="{FF2B5EF4-FFF2-40B4-BE49-F238E27FC236}">
                  <a16:creationId xmlns:a16="http://schemas.microsoft.com/office/drawing/2014/main" id="{095C06DC-B630-4630-BBD7-AC370193F38B}"/>
                </a:ext>
              </a:extLst>
            </p:cNvPr>
            <p:cNvSpPr txBox="1"/>
            <p:nvPr/>
          </p:nvSpPr>
          <p:spPr>
            <a:xfrm>
              <a:off x="9330157" y="3855092"/>
              <a:ext cx="1098699" cy="276999"/>
            </a:xfrm>
            <a:prstGeom prst="rect">
              <a:avLst/>
            </a:prstGeom>
            <a:noFill/>
          </p:spPr>
          <p:txBody>
            <a:bodyPr wrap="none" rtlCol="0">
              <a:spAutoFit/>
            </a:bodyPr>
            <a:lstStyle/>
            <a:p>
              <a:r>
                <a:rPr lang="en-US" sz="1200" dirty="0"/>
                <a:t>Higher Income</a:t>
              </a:r>
            </a:p>
          </p:txBody>
        </p:sp>
      </p:grpSp>
      <p:sp>
        <p:nvSpPr>
          <p:cNvPr id="10" name="TextBox 9">
            <a:extLst>
              <a:ext uri="{FF2B5EF4-FFF2-40B4-BE49-F238E27FC236}">
                <a16:creationId xmlns:a16="http://schemas.microsoft.com/office/drawing/2014/main" id="{8932EF48-4D02-44A3-9A80-0E51CADD2E4E}"/>
              </a:ext>
            </a:extLst>
          </p:cNvPr>
          <p:cNvSpPr txBox="1"/>
          <p:nvPr/>
        </p:nvSpPr>
        <p:spPr>
          <a:xfrm>
            <a:off x="271778" y="1079472"/>
            <a:ext cx="7098490" cy="192360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rgbClr val="714B25"/>
                </a:solidFill>
              </a:rPr>
              <a:t>Less than half of all respondents, in any age group, agreed that progress is being made on becoming a city where a person’s outcomes are not based on their race.  </a:t>
            </a:r>
          </a:p>
          <a:p>
            <a:pPr marL="285750" indent="-285750">
              <a:buFont typeface="Arial" panose="020B0604020202020204" pitchFamily="34" charset="0"/>
              <a:buChar char="•"/>
            </a:pPr>
            <a:r>
              <a:rPr lang="en-US" sz="1700" dirty="0">
                <a:solidFill>
                  <a:srgbClr val="714B25"/>
                </a:solidFill>
              </a:rPr>
              <a:t>There was not much difference by age, except those 75+ were more likely to agree and less likely to disagree. </a:t>
            </a:r>
          </a:p>
          <a:p>
            <a:pPr marL="285750" indent="-285750">
              <a:buFont typeface="Arial" panose="020B0604020202020204" pitchFamily="34" charset="0"/>
              <a:buChar char="•"/>
            </a:pPr>
            <a:r>
              <a:rPr lang="en-US" sz="1700" dirty="0">
                <a:solidFill>
                  <a:srgbClr val="714B25"/>
                </a:solidFill>
              </a:rPr>
              <a:t>Income did not differentiate the groups significantly, except those age 75+ with higher incomes were most likely to agree and least likely to disagree.</a:t>
            </a:r>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BD9C192B-E362-48B8-8515-7FD6BFF144B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B35F03FD-73E1-4284-B6BF-33F6F9187426}"/>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D13831C-A7CF-4855-A4C4-D95752465BD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37</a:t>
            </a:r>
          </a:p>
        </p:txBody>
      </p:sp>
      <p:pic>
        <p:nvPicPr>
          <p:cNvPr id="14" name="Picture 13">
            <a:hlinkClick r:id="rId9"/>
            <a:extLst>
              <a:ext uri="{FF2B5EF4-FFF2-40B4-BE49-F238E27FC236}">
                <a16:creationId xmlns:a16="http://schemas.microsoft.com/office/drawing/2014/main" id="{24C3C004-67CF-4279-BC93-DD1E3EAE6446}"/>
              </a:ext>
            </a:extLst>
          </p:cNvPr>
          <p:cNvPicPr>
            <a:picLocks noChangeAspect="1"/>
          </p:cNvPicPr>
          <p:nvPr/>
        </p:nvPicPr>
        <p:blipFill>
          <a:blip r:embed="rId10"/>
          <a:stretch>
            <a:fillRect/>
          </a:stretch>
        </p:blipFill>
        <p:spPr>
          <a:xfrm>
            <a:off x="14841" y="6041571"/>
            <a:ext cx="523569" cy="451437"/>
          </a:xfrm>
          <a:prstGeom prst="rect">
            <a:avLst/>
          </a:prstGeom>
        </p:spPr>
      </p:pic>
    </p:spTree>
    <p:custDataLst>
      <p:tags r:id="rId1"/>
    </p:custDataLst>
    <p:extLst>
      <p:ext uri="{BB962C8B-B14F-4D97-AF65-F5344CB8AC3E}">
        <p14:creationId xmlns:p14="http://schemas.microsoft.com/office/powerpoint/2010/main" val="224927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197464" y="99973"/>
            <a:ext cx="11994536" cy="1033818"/>
          </a:xfrm>
        </p:spPr>
        <p:txBody>
          <a:bodyPr>
            <a:noAutofit/>
          </a:bodyPr>
          <a:lstStyle/>
          <a:p>
            <a:r>
              <a:rPr lang="en-US" sz="3200" dirty="0"/>
              <a:t>Progress Where a Person’s Outcomes are Not Based on their Race (cont.)</a:t>
            </a:r>
          </a:p>
        </p:txBody>
      </p:sp>
      <p:grpSp>
        <p:nvGrpSpPr>
          <p:cNvPr id="4" name="Group 3">
            <a:extLst>
              <a:ext uri="{FF2B5EF4-FFF2-40B4-BE49-F238E27FC236}">
                <a16:creationId xmlns:a16="http://schemas.microsoft.com/office/drawing/2014/main" id="{48265911-E5B8-4F09-B8DC-749B8FF1C52D}"/>
              </a:ext>
            </a:extLst>
          </p:cNvPr>
          <p:cNvGrpSpPr/>
          <p:nvPr/>
        </p:nvGrpSpPr>
        <p:grpSpPr>
          <a:xfrm>
            <a:off x="6401810" y="2915593"/>
            <a:ext cx="4962525" cy="3695700"/>
            <a:chOff x="6278832" y="1879100"/>
            <a:chExt cx="4962525" cy="3695700"/>
          </a:xfrm>
        </p:grpSpPr>
        <p:pic>
          <p:nvPicPr>
            <p:cNvPr id="6" name="Picture 5">
              <a:extLst>
                <a:ext uri="{FF2B5EF4-FFF2-40B4-BE49-F238E27FC236}">
                  <a16:creationId xmlns:a16="http://schemas.microsoft.com/office/drawing/2014/main" id="{2329D10D-DB9A-4CC6-B972-EAEE5F15E8B0}"/>
                </a:ext>
              </a:extLst>
            </p:cNvPr>
            <p:cNvPicPr>
              <a:picLocks noChangeAspect="1"/>
            </p:cNvPicPr>
            <p:nvPr/>
          </p:nvPicPr>
          <p:blipFill>
            <a:blip r:embed="rId4"/>
            <a:stretch>
              <a:fillRect/>
            </a:stretch>
          </p:blipFill>
          <p:spPr>
            <a:xfrm>
              <a:off x="6278832" y="1879100"/>
              <a:ext cx="4962525" cy="3695700"/>
            </a:xfrm>
            <a:prstGeom prst="rect">
              <a:avLst/>
            </a:prstGeom>
          </p:spPr>
        </p:pic>
        <p:sp>
          <p:nvSpPr>
            <p:cNvPr id="7" name="TextBox 6">
              <a:extLst>
                <a:ext uri="{FF2B5EF4-FFF2-40B4-BE49-F238E27FC236}">
                  <a16:creationId xmlns:a16="http://schemas.microsoft.com/office/drawing/2014/main" id="{538E76AE-21AD-49FA-A4A0-62D527374DF4}"/>
                </a:ext>
              </a:extLst>
            </p:cNvPr>
            <p:cNvSpPr txBox="1"/>
            <p:nvPr/>
          </p:nvSpPr>
          <p:spPr>
            <a:xfrm>
              <a:off x="8352414" y="2299850"/>
              <a:ext cx="579005" cy="276999"/>
            </a:xfrm>
            <a:prstGeom prst="rect">
              <a:avLst/>
            </a:prstGeom>
            <a:noFill/>
          </p:spPr>
          <p:txBody>
            <a:bodyPr wrap="none" rtlCol="0">
              <a:spAutoFit/>
            </a:bodyPr>
            <a:lstStyle/>
            <a:p>
              <a:r>
                <a:rPr lang="en-US" sz="1200" dirty="0"/>
                <a:t>W n-H</a:t>
              </a:r>
            </a:p>
          </p:txBody>
        </p:sp>
      </p:grpSp>
      <p:grpSp>
        <p:nvGrpSpPr>
          <p:cNvPr id="3" name="Group 2">
            <a:extLst>
              <a:ext uri="{FF2B5EF4-FFF2-40B4-BE49-F238E27FC236}">
                <a16:creationId xmlns:a16="http://schemas.microsoft.com/office/drawing/2014/main" id="{D39578FA-9D66-4363-97F8-60B894B135EE}"/>
              </a:ext>
            </a:extLst>
          </p:cNvPr>
          <p:cNvGrpSpPr/>
          <p:nvPr/>
        </p:nvGrpSpPr>
        <p:grpSpPr>
          <a:xfrm>
            <a:off x="827665" y="2915593"/>
            <a:ext cx="4962525" cy="3695700"/>
            <a:chOff x="446665" y="1879100"/>
            <a:chExt cx="4962525" cy="3695700"/>
          </a:xfrm>
        </p:grpSpPr>
        <p:pic>
          <p:nvPicPr>
            <p:cNvPr id="5" name="Picture 4">
              <a:extLst>
                <a:ext uri="{FF2B5EF4-FFF2-40B4-BE49-F238E27FC236}">
                  <a16:creationId xmlns:a16="http://schemas.microsoft.com/office/drawing/2014/main" id="{421670BD-BAB3-4425-BBB8-5BCE7B831282}"/>
                </a:ext>
              </a:extLst>
            </p:cNvPr>
            <p:cNvPicPr>
              <a:picLocks noChangeAspect="1"/>
            </p:cNvPicPr>
            <p:nvPr/>
          </p:nvPicPr>
          <p:blipFill>
            <a:blip r:embed="rId5"/>
            <a:stretch>
              <a:fillRect/>
            </a:stretch>
          </p:blipFill>
          <p:spPr>
            <a:xfrm>
              <a:off x="446665" y="1879100"/>
              <a:ext cx="4962525" cy="3695700"/>
            </a:xfrm>
            <a:prstGeom prst="rect">
              <a:avLst/>
            </a:prstGeom>
          </p:spPr>
        </p:pic>
        <p:sp>
          <p:nvSpPr>
            <p:cNvPr id="9" name="TextBox 8">
              <a:extLst>
                <a:ext uri="{FF2B5EF4-FFF2-40B4-BE49-F238E27FC236}">
                  <a16:creationId xmlns:a16="http://schemas.microsoft.com/office/drawing/2014/main" id="{017AE7AE-803A-4AA0-AD66-E4DBCAB95419}"/>
                </a:ext>
              </a:extLst>
            </p:cNvPr>
            <p:cNvSpPr txBox="1"/>
            <p:nvPr/>
          </p:nvSpPr>
          <p:spPr>
            <a:xfrm>
              <a:off x="2642432" y="2299851"/>
              <a:ext cx="570990" cy="276999"/>
            </a:xfrm>
            <a:prstGeom prst="rect">
              <a:avLst/>
            </a:prstGeom>
            <a:noFill/>
          </p:spPr>
          <p:txBody>
            <a:bodyPr wrap="none" rtlCol="0">
              <a:spAutoFit/>
            </a:bodyPr>
            <a:lstStyle/>
            <a:p>
              <a:r>
                <a:rPr lang="en-US" sz="1200" dirty="0"/>
                <a:t>BIPOC</a:t>
              </a:r>
            </a:p>
          </p:txBody>
        </p:sp>
      </p:grpSp>
      <p:sp>
        <p:nvSpPr>
          <p:cNvPr id="8" name="TextBox 7">
            <a:extLst>
              <a:ext uri="{FF2B5EF4-FFF2-40B4-BE49-F238E27FC236}">
                <a16:creationId xmlns:a16="http://schemas.microsoft.com/office/drawing/2014/main" id="{8B349917-B375-4DFA-9AC7-2340F322B85C}"/>
              </a:ext>
            </a:extLst>
          </p:cNvPr>
          <p:cNvSpPr txBox="1"/>
          <p:nvPr/>
        </p:nvSpPr>
        <p:spPr>
          <a:xfrm>
            <a:off x="1685365" y="1054600"/>
            <a:ext cx="9000564"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The pattern of responses did not differ greatly by age and minority status. Only around 40% of respondents in the four age groups in the two race/ethnicity groups agreed with this statement. </a:t>
            </a:r>
          </a:p>
          <a:p>
            <a:pPr marL="285750" indent="-285750">
              <a:buFont typeface="Arial" panose="020B0604020202020204" pitchFamily="34" charset="0"/>
              <a:buChar char="•"/>
            </a:pPr>
            <a:r>
              <a:rPr lang="en-US" dirty="0">
                <a:solidFill>
                  <a:srgbClr val="714B25"/>
                </a:solidFill>
              </a:rPr>
              <a:t>BIPOC respondents in the two middle age groups were more likely to agree than White non-Hispanic respondents in those age groups.</a:t>
            </a:r>
          </a:p>
          <a:p>
            <a:endParaRPr lang="en-US" dirty="0">
              <a:solidFill>
                <a:srgbClr val="714B25"/>
              </a:solidFill>
            </a:endParaRP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5EC4B420-8E86-496E-BAC7-8766A09B4E6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A6B75008-061E-4E03-AE73-4DFBB32035F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8C95BD2-254F-4E50-BC53-37F17BDF8B4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38</a:t>
            </a:r>
          </a:p>
        </p:txBody>
      </p:sp>
      <p:pic>
        <p:nvPicPr>
          <p:cNvPr id="13" name="Picture 12">
            <a:hlinkClick r:id="rId8"/>
            <a:extLst>
              <a:ext uri="{FF2B5EF4-FFF2-40B4-BE49-F238E27FC236}">
                <a16:creationId xmlns:a16="http://schemas.microsoft.com/office/drawing/2014/main" id="{EBAA6AC4-D210-4A54-B8A1-82B7159A5600}"/>
              </a:ext>
            </a:extLst>
          </p:cNvPr>
          <p:cNvPicPr>
            <a:picLocks noChangeAspect="1"/>
          </p:cNvPicPr>
          <p:nvPr/>
        </p:nvPicPr>
        <p:blipFill>
          <a:blip r:embed="rId9"/>
          <a:stretch>
            <a:fillRect/>
          </a:stretch>
        </p:blipFill>
        <p:spPr>
          <a:xfrm>
            <a:off x="-33201" y="6035808"/>
            <a:ext cx="523569" cy="457200"/>
          </a:xfrm>
          <a:prstGeom prst="rect">
            <a:avLst/>
          </a:prstGeom>
        </p:spPr>
      </p:pic>
    </p:spTree>
    <p:custDataLst>
      <p:tags r:id="rId1"/>
    </p:custDataLst>
    <p:extLst>
      <p:ext uri="{BB962C8B-B14F-4D97-AF65-F5344CB8AC3E}">
        <p14:creationId xmlns:p14="http://schemas.microsoft.com/office/powerpoint/2010/main" val="112691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3DE1BC-9B3B-4AC4-A06E-F44821F9D7CA}"/>
              </a:ext>
            </a:extLst>
          </p:cNvPr>
          <p:cNvGrpSpPr/>
          <p:nvPr/>
        </p:nvGrpSpPr>
        <p:grpSpPr>
          <a:xfrm>
            <a:off x="197464" y="2877871"/>
            <a:ext cx="3933049" cy="3248023"/>
            <a:chOff x="229095" y="34599"/>
            <a:chExt cx="4557946" cy="3394401"/>
          </a:xfrm>
        </p:grpSpPr>
        <p:pic>
          <p:nvPicPr>
            <p:cNvPr id="5" name="Picture 4">
              <a:extLst>
                <a:ext uri="{FF2B5EF4-FFF2-40B4-BE49-F238E27FC236}">
                  <a16:creationId xmlns:a16="http://schemas.microsoft.com/office/drawing/2014/main" id="{7EDAFE68-063E-44D0-99FF-4B2507C8D092}"/>
                </a:ext>
              </a:extLst>
            </p:cNvPr>
            <p:cNvPicPr>
              <a:picLocks noChangeAspect="1"/>
            </p:cNvPicPr>
            <p:nvPr/>
          </p:nvPicPr>
          <p:blipFill>
            <a:blip r:embed="rId4"/>
            <a:stretch>
              <a:fillRect/>
            </a:stretch>
          </p:blipFill>
          <p:spPr>
            <a:xfrm>
              <a:off x="229095" y="34599"/>
              <a:ext cx="4557946" cy="3394401"/>
            </a:xfrm>
            <a:prstGeom prst="rect">
              <a:avLst/>
            </a:prstGeom>
          </p:spPr>
        </p:pic>
        <p:sp>
          <p:nvSpPr>
            <p:cNvPr id="3" name="TextBox 2">
              <a:extLst>
                <a:ext uri="{FF2B5EF4-FFF2-40B4-BE49-F238E27FC236}">
                  <a16:creationId xmlns:a16="http://schemas.microsoft.com/office/drawing/2014/main" id="{7BDDAAB9-4BB8-4204-A748-70F4B8C28386}"/>
                </a:ext>
              </a:extLst>
            </p:cNvPr>
            <p:cNvSpPr txBox="1"/>
            <p:nvPr/>
          </p:nvSpPr>
          <p:spPr>
            <a:xfrm>
              <a:off x="2161309" y="435428"/>
              <a:ext cx="524503" cy="276999"/>
            </a:xfrm>
            <a:prstGeom prst="rect">
              <a:avLst/>
            </a:prstGeom>
            <a:noFill/>
          </p:spPr>
          <p:txBody>
            <a:bodyPr wrap="none" rtlCol="0">
              <a:spAutoFit/>
            </a:bodyPr>
            <a:lstStyle/>
            <a:p>
              <a:r>
                <a:rPr lang="en-US" sz="1200" dirty="0"/>
                <a:t>Asian</a:t>
              </a:r>
            </a:p>
          </p:txBody>
        </p:sp>
      </p:grpSp>
      <p:grpSp>
        <p:nvGrpSpPr>
          <p:cNvPr id="10" name="Group 9">
            <a:extLst>
              <a:ext uri="{FF2B5EF4-FFF2-40B4-BE49-F238E27FC236}">
                <a16:creationId xmlns:a16="http://schemas.microsoft.com/office/drawing/2014/main" id="{8A9341DC-780C-42D1-88DA-5E0442149985}"/>
              </a:ext>
            </a:extLst>
          </p:cNvPr>
          <p:cNvGrpSpPr/>
          <p:nvPr/>
        </p:nvGrpSpPr>
        <p:grpSpPr>
          <a:xfrm>
            <a:off x="8258950" y="2907651"/>
            <a:ext cx="3790949" cy="3218243"/>
            <a:chOff x="7155591" y="34599"/>
            <a:chExt cx="4511487" cy="3359802"/>
          </a:xfrm>
        </p:grpSpPr>
        <p:pic>
          <p:nvPicPr>
            <p:cNvPr id="6" name="Picture 5">
              <a:extLst>
                <a:ext uri="{FF2B5EF4-FFF2-40B4-BE49-F238E27FC236}">
                  <a16:creationId xmlns:a16="http://schemas.microsoft.com/office/drawing/2014/main" id="{7C8C4D6F-69BD-4CB5-A526-FC338C8105BE}"/>
                </a:ext>
              </a:extLst>
            </p:cNvPr>
            <p:cNvPicPr>
              <a:picLocks noChangeAspect="1"/>
            </p:cNvPicPr>
            <p:nvPr/>
          </p:nvPicPr>
          <p:blipFill>
            <a:blip r:embed="rId5"/>
            <a:stretch>
              <a:fillRect/>
            </a:stretch>
          </p:blipFill>
          <p:spPr>
            <a:xfrm>
              <a:off x="7155591" y="34599"/>
              <a:ext cx="4511487" cy="3359802"/>
            </a:xfrm>
            <a:prstGeom prst="rect">
              <a:avLst/>
            </a:prstGeom>
          </p:spPr>
        </p:pic>
        <p:sp>
          <p:nvSpPr>
            <p:cNvPr id="4" name="TextBox 3">
              <a:extLst>
                <a:ext uri="{FF2B5EF4-FFF2-40B4-BE49-F238E27FC236}">
                  <a16:creationId xmlns:a16="http://schemas.microsoft.com/office/drawing/2014/main" id="{11A7E1CD-E079-490F-9216-DFCA7C02D307}"/>
                </a:ext>
              </a:extLst>
            </p:cNvPr>
            <p:cNvSpPr txBox="1"/>
            <p:nvPr/>
          </p:nvSpPr>
          <p:spPr>
            <a:xfrm>
              <a:off x="9060872" y="435428"/>
              <a:ext cx="513282" cy="276999"/>
            </a:xfrm>
            <a:prstGeom prst="rect">
              <a:avLst/>
            </a:prstGeom>
            <a:noFill/>
          </p:spPr>
          <p:txBody>
            <a:bodyPr wrap="none" rtlCol="0">
              <a:spAutoFit/>
            </a:bodyPr>
            <a:lstStyle/>
            <a:p>
              <a:r>
                <a:rPr lang="en-US" sz="1200" dirty="0"/>
                <a:t>Black</a:t>
              </a:r>
            </a:p>
          </p:txBody>
        </p:sp>
      </p:grpSp>
      <p:grpSp>
        <p:nvGrpSpPr>
          <p:cNvPr id="11" name="Group 10">
            <a:extLst>
              <a:ext uri="{FF2B5EF4-FFF2-40B4-BE49-F238E27FC236}">
                <a16:creationId xmlns:a16="http://schemas.microsoft.com/office/drawing/2014/main" id="{D604D1B0-E8B0-4356-8100-9FF61072D42B}"/>
              </a:ext>
            </a:extLst>
          </p:cNvPr>
          <p:cNvGrpSpPr/>
          <p:nvPr/>
        </p:nvGrpSpPr>
        <p:grpSpPr>
          <a:xfrm>
            <a:off x="4353203" y="2907652"/>
            <a:ext cx="3683057" cy="3248022"/>
            <a:chOff x="4019316" y="3463599"/>
            <a:chExt cx="4557946" cy="3394401"/>
          </a:xfrm>
        </p:grpSpPr>
        <p:pic>
          <p:nvPicPr>
            <p:cNvPr id="7" name="Picture 6">
              <a:extLst>
                <a:ext uri="{FF2B5EF4-FFF2-40B4-BE49-F238E27FC236}">
                  <a16:creationId xmlns:a16="http://schemas.microsoft.com/office/drawing/2014/main" id="{F77E7309-CFFF-45B5-AD07-0295C6B23563}"/>
                </a:ext>
              </a:extLst>
            </p:cNvPr>
            <p:cNvPicPr>
              <a:picLocks noChangeAspect="1"/>
            </p:cNvPicPr>
            <p:nvPr/>
          </p:nvPicPr>
          <p:blipFill>
            <a:blip r:embed="rId6"/>
            <a:stretch>
              <a:fillRect/>
            </a:stretch>
          </p:blipFill>
          <p:spPr>
            <a:xfrm>
              <a:off x="4019316" y="3463599"/>
              <a:ext cx="4557946" cy="3394401"/>
            </a:xfrm>
            <a:prstGeom prst="rect">
              <a:avLst/>
            </a:prstGeom>
          </p:spPr>
        </p:pic>
        <p:sp>
          <p:nvSpPr>
            <p:cNvPr id="8" name="TextBox 7">
              <a:extLst>
                <a:ext uri="{FF2B5EF4-FFF2-40B4-BE49-F238E27FC236}">
                  <a16:creationId xmlns:a16="http://schemas.microsoft.com/office/drawing/2014/main" id="{61B09CB5-47AF-4CF1-84A6-3BA8B02B43F4}"/>
                </a:ext>
              </a:extLst>
            </p:cNvPr>
            <p:cNvSpPr txBox="1"/>
            <p:nvPr/>
          </p:nvSpPr>
          <p:spPr>
            <a:xfrm>
              <a:off x="5874327" y="3870037"/>
              <a:ext cx="712054" cy="276999"/>
            </a:xfrm>
            <a:prstGeom prst="rect">
              <a:avLst/>
            </a:prstGeom>
            <a:noFill/>
          </p:spPr>
          <p:txBody>
            <a:bodyPr wrap="none" rtlCol="0">
              <a:spAutoFit/>
            </a:bodyPr>
            <a:lstStyle/>
            <a:p>
              <a:r>
                <a:rPr lang="en-US" sz="1200" dirty="0"/>
                <a:t>Hispanic</a:t>
              </a:r>
            </a:p>
          </p:txBody>
        </p:sp>
      </p:grpSp>
      <p:sp>
        <p:nvSpPr>
          <p:cNvPr id="12" name="TextBox 11">
            <a:extLst>
              <a:ext uri="{FF2B5EF4-FFF2-40B4-BE49-F238E27FC236}">
                <a16:creationId xmlns:a16="http://schemas.microsoft.com/office/drawing/2014/main" id="{41107057-632E-4861-9318-B6355869C8E3}"/>
              </a:ext>
            </a:extLst>
          </p:cNvPr>
          <p:cNvSpPr txBox="1"/>
          <p:nvPr/>
        </p:nvSpPr>
        <p:spPr>
          <a:xfrm>
            <a:off x="1425388" y="1110586"/>
            <a:ext cx="9341224" cy="1872307"/>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For this question, we examined in greater detail the responses of BIPOC respondents.  </a:t>
            </a:r>
          </a:p>
          <a:p>
            <a:pPr marL="285750" indent="-285750">
              <a:lnSpc>
                <a:spcPct val="90000"/>
              </a:lnSpc>
              <a:spcBef>
                <a:spcPts val="1000"/>
              </a:spcBef>
              <a:buFont typeface="Arial" panose="020B0604020202020204" pitchFamily="34" charset="0"/>
              <a:buChar char="•"/>
            </a:pPr>
            <a:r>
              <a:rPr lang="en-US" dirty="0">
                <a:solidFill>
                  <a:srgbClr val="714B25"/>
                </a:solidFill>
              </a:rPr>
              <a:t>The numbers of people age 60+, in particular, are quite small, so caution must be used in interpreting the results (Black 60+ n=18; Asian 60+ n = 36; Hispanic 60+ n = 9). </a:t>
            </a:r>
          </a:p>
          <a:p>
            <a:pPr marL="285750" indent="-285750">
              <a:lnSpc>
                <a:spcPct val="90000"/>
              </a:lnSpc>
              <a:spcBef>
                <a:spcPts val="1000"/>
              </a:spcBef>
              <a:buFont typeface="Arial" panose="020B0604020202020204" pitchFamily="34" charset="0"/>
              <a:buChar char="•"/>
            </a:pPr>
            <a:r>
              <a:rPr lang="en-US" dirty="0">
                <a:solidFill>
                  <a:srgbClr val="714B25"/>
                </a:solidFill>
              </a:rPr>
              <a:t>Across all age groups, agreement was lowest among Blacks and then Hispanic residents. Disagreement was strongest among Blacks and increased with age. </a:t>
            </a:r>
          </a:p>
          <a:p>
            <a:endParaRPr lang="en-US" dirty="0"/>
          </a:p>
        </p:txBody>
      </p:sp>
      <p:sp>
        <p:nvSpPr>
          <p:cNvPr id="16" name="Title 1">
            <a:extLst>
              <a:ext uri="{FF2B5EF4-FFF2-40B4-BE49-F238E27FC236}">
                <a16:creationId xmlns:a16="http://schemas.microsoft.com/office/drawing/2014/main" id="{0AF23FF0-A84D-44E8-AF25-0814BC801E96}"/>
              </a:ext>
            </a:extLst>
          </p:cNvPr>
          <p:cNvSpPr txBox="1">
            <a:spLocks/>
          </p:cNvSpPr>
          <p:nvPr/>
        </p:nvSpPr>
        <p:spPr>
          <a:xfrm>
            <a:off x="197464" y="99973"/>
            <a:ext cx="11994536" cy="1033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Progress Where a Person’s Outcomes are Not Based on their Race (cont.)</a:t>
            </a:r>
            <a:endParaRPr lang="en-US" sz="3200" dirty="0"/>
          </a:p>
        </p:txBody>
      </p:sp>
      <p:sp>
        <p:nvSpPr>
          <p:cNvPr id="13" name="Action Button: Go Back or Previous 12">
            <a:hlinkClick r:id="rId7" action="ppaction://hlinksldjump" tooltip="Back to beginning of section"/>
            <a:extLst>
              <a:ext uri="{FF2B5EF4-FFF2-40B4-BE49-F238E27FC236}">
                <a16:creationId xmlns:a16="http://schemas.microsoft.com/office/drawing/2014/main" id="{3B518ACB-3550-4940-9283-29DCCE792E0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8" action="ppaction://hlinksldjump" tooltip="Skip to next section"/>
            <a:extLst>
              <a:ext uri="{FF2B5EF4-FFF2-40B4-BE49-F238E27FC236}">
                <a16:creationId xmlns:a16="http://schemas.microsoft.com/office/drawing/2014/main" id="{0DB9206E-5D96-43E6-AA84-957F3D77738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4AB6B1-FB47-4753-83B9-58EB5144D34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39</a:t>
            </a:r>
          </a:p>
        </p:txBody>
      </p:sp>
      <p:pic>
        <p:nvPicPr>
          <p:cNvPr id="17" name="Picture 16">
            <a:hlinkClick r:id="rId9"/>
            <a:extLst>
              <a:ext uri="{FF2B5EF4-FFF2-40B4-BE49-F238E27FC236}">
                <a16:creationId xmlns:a16="http://schemas.microsoft.com/office/drawing/2014/main" id="{E3F5B651-5ACC-4C4A-A1E7-8A60A7790C09}"/>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3604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8B26-5FD9-4067-ACDF-65D4FA850B68}"/>
              </a:ext>
            </a:extLst>
          </p:cNvPr>
          <p:cNvSpPr>
            <a:spLocks noGrp="1"/>
          </p:cNvSpPr>
          <p:nvPr>
            <p:ph type="title"/>
          </p:nvPr>
        </p:nvSpPr>
        <p:spPr/>
        <p:txBody>
          <a:bodyPr/>
          <a:lstStyle/>
          <a:p>
            <a:r>
              <a:rPr lang="en-US" sz="3200" dirty="0"/>
              <a:t>Introduction (cont.)</a:t>
            </a:r>
          </a:p>
        </p:txBody>
      </p:sp>
      <p:sp>
        <p:nvSpPr>
          <p:cNvPr id="3" name="Content Placeholder 2">
            <a:extLst>
              <a:ext uri="{FF2B5EF4-FFF2-40B4-BE49-F238E27FC236}">
                <a16:creationId xmlns:a16="http://schemas.microsoft.com/office/drawing/2014/main" id="{C90E7A16-8EC0-4BFF-8113-2944001A8A60}"/>
              </a:ext>
            </a:extLst>
          </p:cNvPr>
          <p:cNvSpPr>
            <a:spLocks noGrp="1"/>
          </p:cNvSpPr>
          <p:nvPr>
            <p:ph idx="1"/>
          </p:nvPr>
        </p:nvSpPr>
        <p:spPr>
          <a:xfrm>
            <a:off x="932329" y="758890"/>
            <a:ext cx="10327341" cy="5987143"/>
          </a:xfrm>
        </p:spPr>
        <p:txBody>
          <a:bodyPr>
            <a:normAutofit/>
          </a:bodyPr>
          <a:lstStyle/>
          <a:p>
            <a:r>
              <a:rPr lang="en-US" sz="1800" b="1" dirty="0"/>
              <a:t>For each survey question, the responses of people are compared by age </a:t>
            </a:r>
            <a:r>
              <a:rPr lang="en-US" sz="1800" dirty="0"/>
              <a:t>either in five age groups (20-29, 30-44, 45-59, 60-74 and 75+) or four (20-29, 30-44, 45-49 and 60+). (After the specific age comparison and the age by income comparison, the 60-74 and 75+ groups are combined due to relatively low numbers of respondents in the age 75+ group).</a:t>
            </a:r>
          </a:p>
          <a:p>
            <a:r>
              <a:rPr lang="en-US" sz="1800" dirty="0"/>
              <a:t>The data are then analyzed comparing the responses of people in each age group by </a:t>
            </a:r>
            <a:r>
              <a:rPr lang="en-US" sz="1800" b="1" dirty="0"/>
              <a:t>income, race/ethnicity, gender identity, and rent/own status</a:t>
            </a:r>
            <a:r>
              <a:rPr lang="en-US" sz="1800" dirty="0"/>
              <a:t>. </a:t>
            </a:r>
          </a:p>
          <a:p>
            <a:r>
              <a:rPr lang="en-US" sz="1800" b="1" dirty="0"/>
              <a:t>The subsample of respondents who did not identify as male or female </a:t>
            </a:r>
            <a:r>
              <a:rPr lang="en-US" sz="1800" dirty="0"/>
              <a:t>is relatively small (n </a:t>
            </a:r>
            <a:r>
              <a:rPr lang="en-US" sz="1800" u="sng" dirty="0"/>
              <a:t>&lt;</a:t>
            </a:r>
            <a:r>
              <a:rPr lang="en-US" sz="1800" dirty="0"/>
              <a:t> 194), but because of consistent variations in their responses compared to those of male and female respondents, these findings are presented.</a:t>
            </a:r>
          </a:p>
          <a:p>
            <a:r>
              <a:rPr lang="en-US" sz="1800" b="1" dirty="0"/>
              <a:t>The survey questions are grouped in five general categories related to Portland’s livability which comprise the sections of this presentation</a:t>
            </a:r>
            <a:r>
              <a:rPr lang="en-US" sz="1800" dirty="0"/>
              <a:t>: </a:t>
            </a:r>
          </a:p>
          <a:p>
            <a:pPr lvl="1"/>
            <a:r>
              <a:rPr lang="en-US" sz="1800" dirty="0"/>
              <a:t>Portland as a Place</a:t>
            </a:r>
          </a:p>
          <a:p>
            <a:pPr lvl="1"/>
            <a:r>
              <a:rPr lang="en-US" sz="1800" dirty="0"/>
              <a:t>Opportunity</a:t>
            </a:r>
          </a:p>
          <a:p>
            <a:pPr lvl="1"/>
            <a:r>
              <a:rPr lang="en-US" sz="1800" dirty="0"/>
              <a:t>Safety</a:t>
            </a:r>
          </a:p>
          <a:p>
            <a:pPr lvl="1"/>
            <a:r>
              <a:rPr lang="en-US" sz="1800" dirty="0"/>
              <a:t>Services and Environment</a:t>
            </a:r>
          </a:p>
          <a:p>
            <a:pPr lvl="1"/>
            <a:r>
              <a:rPr lang="en-US" sz="1800" dirty="0"/>
              <a:t>Disaster Preparedness</a:t>
            </a:r>
          </a:p>
          <a:p>
            <a:r>
              <a:rPr lang="en-US" sz="1800" b="1" dirty="0"/>
              <a:t>Clicking the blue arrows </a:t>
            </a:r>
            <a:r>
              <a:rPr lang="en-US" sz="1800" dirty="0"/>
              <a:t>near the bottom left of each page allows one to return to the beginning of a section or skip to the next section. </a:t>
            </a:r>
            <a:r>
              <a:rPr lang="en-US" sz="1800" b="1" dirty="0"/>
              <a:t>Clicking the white arrows </a:t>
            </a:r>
            <a:r>
              <a:rPr lang="en-US" sz="1800" dirty="0"/>
              <a:t>at the bottom </a:t>
            </a:r>
            <a:r>
              <a:rPr lang="en-US" sz="1800"/>
              <a:t>left allows </a:t>
            </a:r>
            <a:r>
              <a:rPr lang="en-US" sz="1800" dirty="0"/>
              <a:t>one to advance to the next point or return to the previous point.</a:t>
            </a:r>
          </a:p>
          <a:p>
            <a:r>
              <a:rPr lang="en-US" sz="1800" dirty="0"/>
              <a:t>A </a:t>
            </a:r>
            <a:r>
              <a:rPr lang="en-US" sz="1800" b="1" dirty="0"/>
              <a:t>Summary of Key Findings </a:t>
            </a:r>
            <a:r>
              <a:rPr lang="en-US" sz="1800" dirty="0"/>
              <a:t>is provided on the next few slides, followed by the detailed five sections.</a:t>
            </a:r>
          </a:p>
        </p:txBody>
      </p:sp>
      <p:sp>
        <p:nvSpPr>
          <p:cNvPr id="4" name="TextBox 3">
            <a:extLst>
              <a:ext uri="{FF2B5EF4-FFF2-40B4-BE49-F238E27FC236}">
                <a16:creationId xmlns:a16="http://schemas.microsoft.com/office/drawing/2014/main" id="{B8DA045A-A9BA-4566-9BE6-83712E91F20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a:t>
            </a:r>
          </a:p>
        </p:txBody>
      </p:sp>
      <p:pic>
        <p:nvPicPr>
          <p:cNvPr id="5" name="Picture 4">
            <a:hlinkClick r:id="rId4"/>
            <a:extLst>
              <a:ext uri="{FF2B5EF4-FFF2-40B4-BE49-F238E27FC236}">
                <a16:creationId xmlns:a16="http://schemas.microsoft.com/office/drawing/2014/main" id="{21313B74-8ADA-495B-AF97-A4CCAA791AB6}"/>
              </a:ext>
            </a:extLst>
          </p:cNvPr>
          <p:cNvPicPr>
            <a:picLocks noChangeAspect="1"/>
          </p:cNvPicPr>
          <p:nvPr/>
        </p:nvPicPr>
        <p:blipFill>
          <a:blip r:embed="rId5"/>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7950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CF5EAC-F0F5-422A-AE78-46A18F322F05}"/>
              </a:ext>
            </a:extLst>
          </p:cNvPr>
          <p:cNvGrpSpPr/>
          <p:nvPr/>
        </p:nvGrpSpPr>
        <p:grpSpPr>
          <a:xfrm>
            <a:off x="72971" y="2982737"/>
            <a:ext cx="4008012" cy="2984853"/>
            <a:chOff x="101600" y="2763051"/>
            <a:chExt cx="4008012" cy="2984853"/>
          </a:xfrm>
        </p:grpSpPr>
        <p:pic>
          <p:nvPicPr>
            <p:cNvPr id="4" name="Picture 3">
              <a:extLst>
                <a:ext uri="{FF2B5EF4-FFF2-40B4-BE49-F238E27FC236}">
                  <a16:creationId xmlns:a16="http://schemas.microsoft.com/office/drawing/2014/main" id="{AE2D3807-B04F-45E9-AB9D-519F4769AB80}"/>
                </a:ext>
              </a:extLst>
            </p:cNvPr>
            <p:cNvPicPr>
              <a:picLocks noChangeAspect="1"/>
            </p:cNvPicPr>
            <p:nvPr/>
          </p:nvPicPr>
          <p:blipFill>
            <a:blip r:embed="rId4"/>
            <a:stretch>
              <a:fillRect/>
            </a:stretch>
          </p:blipFill>
          <p:spPr>
            <a:xfrm>
              <a:off x="101600" y="2763051"/>
              <a:ext cx="4008012" cy="2984853"/>
            </a:xfrm>
            <a:prstGeom prst="rect">
              <a:avLst/>
            </a:prstGeom>
          </p:spPr>
        </p:pic>
        <p:pic>
          <p:nvPicPr>
            <p:cNvPr id="7" name="Picture 6">
              <a:extLst>
                <a:ext uri="{FF2B5EF4-FFF2-40B4-BE49-F238E27FC236}">
                  <a16:creationId xmlns:a16="http://schemas.microsoft.com/office/drawing/2014/main" id="{ECFDC393-1B47-4883-8BBB-5A24F5AD88AB}"/>
                </a:ext>
              </a:extLst>
            </p:cNvPr>
            <p:cNvPicPr>
              <a:picLocks noChangeAspect="1"/>
            </p:cNvPicPr>
            <p:nvPr/>
          </p:nvPicPr>
          <p:blipFill>
            <a:blip r:embed="rId5"/>
            <a:stretch>
              <a:fillRect/>
            </a:stretch>
          </p:blipFill>
          <p:spPr>
            <a:xfrm>
              <a:off x="1760514" y="3098143"/>
              <a:ext cx="506012" cy="329213"/>
            </a:xfrm>
            <a:prstGeom prst="rect">
              <a:avLst/>
            </a:prstGeom>
          </p:spPr>
        </p:pic>
      </p:grpSp>
      <p:grpSp>
        <p:nvGrpSpPr>
          <p:cNvPr id="10" name="Group 9">
            <a:extLst>
              <a:ext uri="{FF2B5EF4-FFF2-40B4-BE49-F238E27FC236}">
                <a16:creationId xmlns:a16="http://schemas.microsoft.com/office/drawing/2014/main" id="{F7F58570-68A3-4F3E-AD48-094973B88926}"/>
              </a:ext>
            </a:extLst>
          </p:cNvPr>
          <p:cNvGrpSpPr/>
          <p:nvPr/>
        </p:nvGrpSpPr>
        <p:grpSpPr>
          <a:xfrm>
            <a:off x="4128479" y="2982736"/>
            <a:ext cx="4008012" cy="2984853"/>
            <a:chOff x="4162339" y="2763051"/>
            <a:chExt cx="4008012" cy="2984853"/>
          </a:xfrm>
        </p:grpSpPr>
        <p:pic>
          <p:nvPicPr>
            <p:cNvPr id="5" name="Picture 4">
              <a:extLst>
                <a:ext uri="{FF2B5EF4-FFF2-40B4-BE49-F238E27FC236}">
                  <a16:creationId xmlns:a16="http://schemas.microsoft.com/office/drawing/2014/main" id="{058B951E-DF89-48E5-AB6C-5E4FF14DE96C}"/>
                </a:ext>
              </a:extLst>
            </p:cNvPr>
            <p:cNvPicPr>
              <a:picLocks noChangeAspect="1"/>
            </p:cNvPicPr>
            <p:nvPr/>
          </p:nvPicPr>
          <p:blipFill>
            <a:blip r:embed="rId6"/>
            <a:stretch>
              <a:fillRect/>
            </a:stretch>
          </p:blipFill>
          <p:spPr>
            <a:xfrm>
              <a:off x="4162339" y="2763051"/>
              <a:ext cx="4008012" cy="2984853"/>
            </a:xfrm>
            <a:prstGeom prst="rect">
              <a:avLst/>
            </a:prstGeom>
          </p:spPr>
        </p:pic>
        <p:sp>
          <p:nvSpPr>
            <p:cNvPr id="8" name="TextBox 7">
              <a:extLst>
                <a:ext uri="{FF2B5EF4-FFF2-40B4-BE49-F238E27FC236}">
                  <a16:creationId xmlns:a16="http://schemas.microsoft.com/office/drawing/2014/main" id="{0F174235-0234-4508-B644-BD3C4179AE07}"/>
                </a:ext>
              </a:extLst>
            </p:cNvPr>
            <p:cNvSpPr txBox="1"/>
            <p:nvPr/>
          </p:nvSpPr>
          <p:spPr>
            <a:xfrm>
              <a:off x="5759186" y="3107379"/>
              <a:ext cx="639278" cy="276999"/>
            </a:xfrm>
            <a:prstGeom prst="rect">
              <a:avLst/>
            </a:prstGeom>
            <a:noFill/>
          </p:spPr>
          <p:txBody>
            <a:bodyPr wrap="none" rtlCol="0">
              <a:spAutoFit/>
            </a:bodyPr>
            <a:lstStyle/>
            <a:p>
              <a:r>
                <a:rPr lang="en-US" sz="1200" dirty="0"/>
                <a:t>Female</a:t>
              </a:r>
            </a:p>
          </p:txBody>
        </p:sp>
      </p:grpSp>
      <p:grpSp>
        <p:nvGrpSpPr>
          <p:cNvPr id="14" name="Group 13">
            <a:extLst>
              <a:ext uri="{FF2B5EF4-FFF2-40B4-BE49-F238E27FC236}">
                <a16:creationId xmlns:a16="http://schemas.microsoft.com/office/drawing/2014/main" id="{D4221AC4-F2D8-4495-95D7-06821E137130}"/>
              </a:ext>
            </a:extLst>
          </p:cNvPr>
          <p:cNvGrpSpPr/>
          <p:nvPr/>
        </p:nvGrpSpPr>
        <p:grpSpPr>
          <a:xfrm>
            <a:off x="8183988" y="2982736"/>
            <a:ext cx="4008012" cy="2984853"/>
            <a:chOff x="8183988" y="2763050"/>
            <a:chExt cx="4008012" cy="2984853"/>
          </a:xfrm>
        </p:grpSpPr>
        <p:pic>
          <p:nvPicPr>
            <p:cNvPr id="12" name="Picture 11">
              <a:extLst>
                <a:ext uri="{FF2B5EF4-FFF2-40B4-BE49-F238E27FC236}">
                  <a16:creationId xmlns:a16="http://schemas.microsoft.com/office/drawing/2014/main" id="{D74E8870-CA2D-4A0F-B567-1FC8657A15D0}"/>
                </a:ext>
              </a:extLst>
            </p:cNvPr>
            <p:cNvPicPr>
              <a:picLocks noChangeAspect="1"/>
            </p:cNvPicPr>
            <p:nvPr/>
          </p:nvPicPr>
          <p:blipFill>
            <a:blip r:embed="rId7"/>
            <a:stretch>
              <a:fillRect/>
            </a:stretch>
          </p:blipFill>
          <p:spPr>
            <a:xfrm>
              <a:off x="8183988" y="2763050"/>
              <a:ext cx="4008012" cy="2984853"/>
            </a:xfrm>
            <a:prstGeom prst="rect">
              <a:avLst/>
            </a:prstGeom>
          </p:spPr>
        </p:pic>
        <p:sp>
          <p:nvSpPr>
            <p:cNvPr id="13" name="TextBox 12">
              <a:extLst>
                <a:ext uri="{FF2B5EF4-FFF2-40B4-BE49-F238E27FC236}">
                  <a16:creationId xmlns:a16="http://schemas.microsoft.com/office/drawing/2014/main" id="{1A4ACAFB-06E7-4AE3-A328-1AA9057D1D1D}"/>
                </a:ext>
              </a:extLst>
            </p:cNvPr>
            <p:cNvSpPr txBox="1"/>
            <p:nvPr/>
          </p:nvSpPr>
          <p:spPr>
            <a:xfrm>
              <a:off x="9827493" y="3107335"/>
              <a:ext cx="548548" cy="276999"/>
            </a:xfrm>
            <a:prstGeom prst="rect">
              <a:avLst/>
            </a:prstGeom>
            <a:noFill/>
          </p:spPr>
          <p:txBody>
            <a:bodyPr wrap="none" rtlCol="0">
              <a:spAutoFit/>
            </a:bodyPr>
            <a:lstStyle/>
            <a:p>
              <a:r>
                <a:rPr lang="en-US" sz="1200" dirty="0"/>
                <a:t>Other</a:t>
              </a:r>
            </a:p>
          </p:txBody>
        </p:sp>
      </p:grpSp>
      <p:sp>
        <p:nvSpPr>
          <p:cNvPr id="6" name="TextBox 5">
            <a:extLst>
              <a:ext uri="{FF2B5EF4-FFF2-40B4-BE49-F238E27FC236}">
                <a16:creationId xmlns:a16="http://schemas.microsoft.com/office/drawing/2014/main" id="{96108798-0D61-437C-B10B-A4E9B554DF31}"/>
              </a:ext>
            </a:extLst>
          </p:cNvPr>
          <p:cNvSpPr txBox="1"/>
          <p:nvPr/>
        </p:nvSpPr>
        <p:spPr>
          <a:xfrm>
            <a:off x="1597757" y="1181101"/>
            <a:ext cx="902378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Respondents who identified as male were somewhat more likely to feel progress was being made than were those who identified as females.</a:t>
            </a:r>
          </a:p>
          <a:p>
            <a:r>
              <a:rPr lang="en-US" dirty="0">
                <a:solidFill>
                  <a:srgbClr val="714B25"/>
                </a:solidFill>
              </a:rPr>
              <a:t> </a:t>
            </a:r>
          </a:p>
          <a:p>
            <a:pPr marL="285750" indent="-285750">
              <a:buFont typeface="Arial" panose="020B0604020202020204" pitchFamily="34" charset="0"/>
              <a:buChar char="•"/>
            </a:pPr>
            <a:r>
              <a:rPr lang="en-US" dirty="0">
                <a:solidFill>
                  <a:srgbClr val="714B25"/>
                </a:solidFill>
              </a:rPr>
              <a:t>Other respondents younger than 60 felt much more negatively about this, however, while those age 60+ were considerably more positive in their views. </a:t>
            </a:r>
          </a:p>
          <a:p>
            <a:endParaRPr lang="en-US" dirty="0">
              <a:solidFill>
                <a:srgbClr val="714B25"/>
              </a:solidFill>
            </a:endParaRPr>
          </a:p>
        </p:txBody>
      </p:sp>
      <p:sp>
        <p:nvSpPr>
          <p:cNvPr id="15" name="Title 1">
            <a:extLst>
              <a:ext uri="{FF2B5EF4-FFF2-40B4-BE49-F238E27FC236}">
                <a16:creationId xmlns:a16="http://schemas.microsoft.com/office/drawing/2014/main" id="{C158E936-6874-4ECC-B527-EE386B868461}"/>
              </a:ext>
            </a:extLst>
          </p:cNvPr>
          <p:cNvSpPr txBox="1">
            <a:spLocks/>
          </p:cNvSpPr>
          <p:nvPr/>
        </p:nvSpPr>
        <p:spPr>
          <a:xfrm>
            <a:off x="197464" y="99973"/>
            <a:ext cx="11994536" cy="1033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Progress Where a Person’s Outcomes are Not Based on their Race (cont.)</a:t>
            </a:r>
            <a:endParaRPr lang="en-US" sz="3200" dirty="0"/>
          </a:p>
        </p:txBody>
      </p:sp>
      <p:sp>
        <p:nvSpPr>
          <p:cNvPr id="16" name="Action Button: Go Back or Previous 15">
            <a:hlinkClick r:id="rId8" action="ppaction://hlinksldjump" tooltip="Back to beginning of section"/>
            <a:extLst>
              <a:ext uri="{FF2B5EF4-FFF2-40B4-BE49-F238E27FC236}">
                <a16:creationId xmlns:a16="http://schemas.microsoft.com/office/drawing/2014/main" id="{2370160A-FA25-40E3-8CAC-006560E71C2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rId9" action="ppaction://hlinksldjump" tooltip="Skip to next section"/>
            <a:extLst>
              <a:ext uri="{FF2B5EF4-FFF2-40B4-BE49-F238E27FC236}">
                <a16:creationId xmlns:a16="http://schemas.microsoft.com/office/drawing/2014/main" id="{B99A82B1-B11F-47EA-966D-679D427B019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EA46506-F3BA-48F6-B77A-89A565BB103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40</a:t>
            </a:r>
          </a:p>
        </p:txBody>
      </p:sp>
      <p:pic>
        <p:nvPicPr>
          <p:cNvPr id="19" name="Picture 18">
            <a:hlinkClick r:id="rId10"/>
            <a:extLst>
              <a:ext uri="{FF2B5EF4-FFF2-40B4-BE49-F238E27FC236}">
                <a16:creationId xmlns:a16="http://schemas.microsoft.com/office/drawing/2014/main" id="{4F641894-74F8-4629-B4CB-09DF7A5C1A86}"/>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5028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CF5EAC-F0F5-422A-AE78-46A18F322F05}"/>
              </a:ext>
            </a:extLst>
          </p:cNvPr>
          <p:cNvGrpSpPr/>
          <p:nvPr/>
        </p:nvGrpSpPr>
        <p:grpSpPr>
          <a:xfrm>
            <a:off x="-64321" y="2906839"/>
            <a:ext cx="4008012" cy="2984853"/>
            <a:chOff x="101600" y="2763051"/>
            <a:chExt cx="4008012" cy="2984853"/>
          </a:xfrm>
        </p:grpSpPr>
        <p:pic>
          <p:nvPicPr>
            <p:cNvPr id="4" name="Picture 3">
              <a:extLst>
                <a:ext uri="{FF2B5EF4-FFF2-40B4-BE49-F238E27FC236}">
                  <a16:creationId xmlns:a16="http://schemas.microsoft.com/office/drawing/2014/main" id="{AE2D3807-B04F-45E9-AB9D-519F4769AB80}"/>
                </a:ext>
              </a:extLst>
            </p:cNvPr>
            <p:cNvPicPr>
              <a:picLocks noChangeAspect="1"/>
            </p:cNvPicPr>
            <p:nvPr/>
          </p:nvPicPr>
          <p:blipFill>
            <a:blip r:embed="rId4"/>
            <a:stretch>
              <a:fillRect/>
            </a:stretch>
          </p:blipFill>
          <p:spPr>
            <a:xfrm>
              <a:off x="101600" y="2763051"/>
              <a:ext cx="4008012" cy="2984853"/>
            </a:xfrm>
            <a:prstGeom prst="rect">
              <a:avLst/>
            </a:prstGeom>
          </p:spPr>
        </p:pic>
        <p:pic>
          <p:nvPicPr>
            <p:cNvPr id="7" name="Picture 6">
              <a:extLst>
                <a:ext uri="{FF2B5EF4-FFF2-40B4-BE49-F238E27FC236}">
                  <a16:creationId xmlns:a16="http://schemas.microsoft.com/office/drawing/2014/main" id="{ECFDC393-1B47-4883-8BBB-5A24F5AD88AB}"/>
                </a:ext>
              </a:extLst>
            </p:cNvPr>
            <p:cNvPicPr>
              <a:picLocks noChangeAspect="1"/>
            </p:cNvPicPr>
            <p:nvPr/>
          </p:nvPicPr>
          <p:blipFill>
            <a:blip r:embed="rId5"/>
            <a:stretch>
              <a:fillRect/>
            </a:stretch>
          </p:blipFill>
          <p:spPr>
            <a:xfrm>
              <a:off x="1760514" y="3098143"/>
              <a:ext cx="506012" cy="329213"/>
            </a:xfrm>
            <a:prstGeom prst="rect">
              <a:avLst/>
            </a:prstGeom>
          </p:spPr>
        </p:pic>
      </p:grpSp>
      <p:grpSp>
        <p:nvGrpSpPr>
          <p:cNvPr id="10" name="Group 9">
            <a:extLst>
              <a:ext uri="{FF2B5EF4-FFF2-40B4-BE49-F238E27FC236}">
                <a16:creationId xmlns:a16="http://schemas.microsoft.com/office/drawing/2014/main" id="{F7F58570-68A3-4F3E-AD48-094973B88926}"/>
              </a:ext>
            </a:extLst>
          </p:cNvPr>
          <p:cNvGrpSpPr/>
          <p:nvPr/>
        </p:nvGrpSpPr>
        <p:grpSpPr>
          <a:xfrm>
            <a:off x="3989231" y="2951684"/>
            <a:ext cx="4008012" cy="2984853"/>
            <a:chOff x="4162339" y="2763051"/>
            <a:chExt cx="4008012" cy="2984853"/>
          </a:xfrm>
        </p:grpSpPr>
        <p:pic>
          <p:nvPicPr>
            <p:cNvPr id="5" name="Picture 4">
              <a:extLst>
                <a:ext uri="{FF2B5EF4-FFF2-40B4-BE49-F238E27FC236}">
                  <a16:creationId xmlns:a16="http://schemas.microsoft.com/office/drawing/2014/main" id="{058B951E-DF89-48E5-AB6C-5E4FF14DE96C}"/>
                </a:ext>
              </a:extLst>
            </p:cNvPr>
            <p:cNvPicPr>
              <a:picLocks noChangeAspect="1"/>
            </p:cNvPicPr>
            <p:nvPr/>
          </p:nvPicPr>
          <p:blipFill>
            <a:blip r:embed="rId6"/>
            <a:stretch>
              <a:fillRect/>
            </a:stretch>
          </p:blipFill>
          <p:spPr>
            <a:xfrm>
              <a:off x="4162339" y="2763051"/>
              <a:ext cx="4008012" cy="2984853"/>
            </a:xfrm>
            <a:prstGeom prst="rect">
              <a:avLst/>
            </a:prstGeom>
          </p:spPr>
        </p:pic>
        <p:sp>
          <p:nvSpPr>
            <p:cNvPr id="8" name="TextBox 7">
              <a:extLst>
                <a:ext uri="{FF2B5EF4-FFF2-40B4-BE49-F238E27FC236}">
                  <a16:creationId xmlns:a16="http://schemas.microsoft.com/office/drawing/2014/main" id="{0F174235-0234-4508-B644-BD3C4179AE07}"/>
                </a:ext>
              </a:extLst>
            </p:cNvPr>
            <p:cNvSpPr txBox="1"/>
            <p:nvPr/>
          </p:nvSpPr>
          <p:spPr>
            <a:xfrm>
              <a:off x="5759186" y="3107379"/>
              <a:ext cx="639278" cy="276999"/>
            </a:xfrm>
            <a:prstGeom prst="rect">
              <a:avLst/>
            </a:prstGeom>
            <a:noFill/>
          </p:spPr>
          <p:txBody>
            <a:bodyPr wrap="none" rtlCol="0">
              <a:spAutoFit/>
            </a:bodyPr>
            <a:lstStyle/>
            <a:p>
              <a:r>
                <a:rPr lang="en-US" sz="1200" dirty="0"/>
                <a:t>Female</a:t>
              </a:r>
            </a:p>
          </p:txBody>
        </p:sp>
      </p:grpSp>
      <p:grpSp>
        <p:nvGrpSpPr>
          <p:cNvPr id="14" name="Group 13">
            <a:extLst>
              <a:ext uri="{FF2B5EF4-FFF2-40B4-BE49-F238E27FC236}">
                <a16:creationId xmlns:a16="http://schemas.microsoft.com/office/drawing/2014/main" id="{D4221AC4-F2D8-4495-95D7-06821E137130}"/>
              </a:ext>
            </a:extLst>
          </p:cNvPr>
          <p:cNvGrpSpPr/>
          <p:nvPr/>
        </p:nvGrpSpPr>
        <p:grpSpPr>
          <a:xfrm>
            <a:off x="8044740" y="2951684"/>
            <a:ext cx="4008012" cy="2984853"/>
            <a:chOff x="8183988" y="2763050"/>
            <a:chExt cx="4008012" cy="2984853"/>
          </a:xfrm>
        </p:grpSpPr>
        <p:pic>
          <p:nvPicPr>
            <p:cNvPr id="12" name="Picture 11">
              <a:extLst>
                <a:ext uri="{FF2B5EF4-FFF2-40B4-BE49-F238E27FC236}">
                  <a16:creationId xmlns:a16="http://schemas.microsoft.com/office/drawing/2014/main" id="{D74E8870-CA2D-4A0F-B567-1FC8657A15D0}"/>
                </a:ext>
              </a:extLst>
            </p:cNvPr>
            <p:cNvPicPr>
              <a:picLocks noChangeAspect="1"/>
            </p:cNvPicPr>
            <p:nvPr/>
          </p:nvPicPr>
          <p:blipFill>
            <a:blip r:embed="rId7"/>
            <a:stretch>
              <a:fillRect/>
            </a:stretch>
          </p:blipFill>
          <p:spPr>
            <a:xfrm>
              <a:off x="8183988" y="2763050"/>
              <a:ext cx="4008012" cy="2984853"/>
            </a:xfrm>
            <a:prstGeom prst="rect">
              <a:avLst/>
            </a:prstGeom>
          </p:spPr>
        </p:pic>
        <p:sp>
          <p:nvSpPr>
            <p:cNvPr id="13" name="TextBox 12">
              <a:extLst>
                <a:ext uri="{FF2B5EF4-FFF2-40B4-BE49-F238E27FC236}">
                  <a16:creationId xmlns:a16="http://schemas.microsoft.com/office/drawing/2014/main" id="{1A4ACAFB-06E7-4AE3-A328-1AA9057D1D1D}"/>
                </a:ext>
              </a:extLst>
            </p:cNvPr>
            <p:cNvSpPr txBox="1"/>
            <p:nvPr/>
          </p:nvSpPr>
          <p:spPr>
            <a:xfrm>
              <a:off x="9827493" y="3107335"/>
              <a:ext cx="548548" cy="276999"/>
            </a:xfrm>
            <a:prstGeom prst="rect">
              <a:avLst/>
            </a:prstGeom>
            <a:noFill/>
          </p:spPr>
          <p:txBody>
            <a:bodyPr wrap="none" rtlCol="0">
              <a:spAutoFit/>
            </a:bodyPr>
            <a:lstStyle/>
            <a:p>
              <a:r>
                <a:rPr lang="en-US" sz="1200" dirty="0"/>
                <a:t>Other</a:t>
              </a:r>
            </a:p>
          </p:txBody>
        </p:sp>
      </p:grpSp>
      <p:sp>
        <p:nvSpPr>
          <p:cNvPr id="6" name="TextBox 5">
            <a:extLst>
              <a:ext uri="{FF2B5EF4-FFF2-40B4-BE49-F238E27FC236}">
                <a16:creationId xmlns:a16="http://schemas.microsoft.com/office/drawing/2014/main" id="{96108798-0D61-437C-B10B-A4E9B554DF31}"/>
              </a:ext>
            </a:extLst>
          </p:cNvPr>
          <p:cNvSpPr txBox="1"/>
          <p:nvPr/>
        </p:nvSpPr>
        <p:spPr>
          <a:xfrm>
            <a:off x="1597757" y="1181101"/>
            <a:ext cx="902378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Respondents who identified as male were somewhat more likely to feel progress was being made than were those who identified as females.</a:t>
            </a:r>
          </a:p>
          <a:p>
            <a:r>
              <a:rPr lang="en-US" dirty="0">
                <a:solidFill>
                  <a:srgbClr val="714B25"/>
                </a:solidFill>
              </a:rPr>
              <a:t> </a:t>
            </a:r>
          </a:p>
          <a:p>
            <a:pPr marL="285750" indent="-285750">
              <a:buFont typeface="Arial" panose="020B0604020202020204" pitchFamily="34" charset="0"/>
              <a:buChar char="•"/>
            </a:pPr>
            <a:r>
              <a:rPr lang="en-US" dirty="0">
                <a:solidFill>
                  <a:srgbClr val="714B25"/>
                </a:solidFill>
              </a:rPr>
              <a:t>Other respondents younger than 60 felt much more negatively about this, however, while those age 60+ were considerably more positive in their views. </a:t>
            </a:r>
          </a:p>
          <a:p>
            <a:endParaRPr lang="en-US" dirty="0">
              <a:solidFill>
                <a:srgbClr val="714B25"/>
              </a:solidFill>
            </a:endParaRPr>
          </a:p>
        </p:txBody>
      </p:sp>
      <p:sp>
        <p:nvSpPr>
          <p:cNvPr id="15" name="Title 1">
            <a:extLst>
              <a:ext uri="{FF2B5EF4-FFF2-40B4-BE49-F238E27FC236}">
                <a16:creationId xmlns:a16="http://schemas.microsoft.com/office/drawing/2014/main" id="{C158E936-6874-4ECC-B527-EE386B868461}"/>
              </a:ext>
            </a:extLst>
          </p:cNvPr>
          <p:cNvSpPr txBox="1">
            <a:spLocks/>
          </p:cNvSpPr>
          <p:nvPr/>
        </p:nvSpPr>
        <p:spPr>
          <a:xfrm>
            <a:off x="197464" y="99973"/>
            <a:ext cx="11994536" cy="1033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Progress Where a Person’s Outcomes are Not Based on their Race (cont.)</a:t>
            </a:r>
            <a:endParaRPr lang="en-US" sz="3200" dirty="0"/>
          </a:p>
        </p:txBody>
      </p:sp>
      <p:sp>
        <p:nvSpPr>
          <p:cNvPr id="16" name="Action Button: Go Back or Previous 15">
            <a:hlinkClick r:id="rId8" action="ppaction://hlinksldjump" tooltip="Back to beginning of section"/>
            <a:extLst>
              <a:ext uri="{FF2B5EF4-FFF2-40B4-BE49-F238E27FC236}">
                <a16:creationId xmlns:a16="http://schemas.microsoft.com/office/drawing/2014/main" id="{2370160A-FA25-40E3-8CAC-006560E71C2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rId9" action="ppaction://hlinksldjump" tooltip="Skip to next section"/>
            <a:extLst>
              <a:ext uri="{FF2B5EF4-FFF2-40B4-BE49-F238E27FC236}">
                <a16:creationId xmlns:a16="http://schemas.microsoft.com/office/drawing/2014/main" id="{B99A82B1-B11F-47EA-966D-679D427B019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EA46506-F3BA-48F6-B77A-89A565BB103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40</a:t>
            </a:r>
          </a:p>
        </p:txBody>
      </p:sp>
      <p:pic>
        <p:nvPicPr>
          <p:cNvPr id="19" name="Picture 18">
            <a:hlinkClick r:id="rId10"/>
            <a:extLst>
              <a:ext uri="{FF2B5EF4-FFF2-40B4-BE49-F238E27FC236}">
                <a16:creationId xmlns:a16="http://schemas.microsoft.com/office/drawing/2014/main" id="{8D912C70-77B3-43CF-9E2D-895AD1690A5C}"/>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3423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49EB9A-0F4C-4C24-B353-8B1CDD077837}"/>
              </a:ext>
            </a:extLst>
          </p:cNvPr>
          <p:cNvGrpSpPr/>
          <p:nvPr/>
        </p:nvGrpSpPr>
        <p:grpSpPr>
          <a:xfrm>
            <a:off x="6409322" y="2338963"/>
            <a:ext cx="5310765" cy="4033264"/>
            <a:chOff x="6224010" y="2193058"/>
            <a:chExt cx="4962525" cy="3695700"/>
          </a:xfrm>
        </p:grpSpPr>
        <p:pic>
          <p:nvPicPr>
            <p:cNvPr id="5" name="Picture 4">
              <a:extLst>
                <a:ext uri="{FF2B5EF4-FFF2-40B4-BE49-F238E27FC236}">
                  <a16:creationId xmlns:a16="http://schemas.microsoft.com/office/drawing/2014/main" id="{2E0B3B48-FB0B-446B-A9ED-78C9489B55A7}"/>
                </a:ext>
              </a:extLst>
            </p:cNvPr>
            <p:cNvPicPr>
              <a:picLocks noChangeAspect="1"/>
            </p:cNvPicPr>
            <p:nvPr/>
          </p:nvPicPr>
          <p:blipFill>
            <a:blip r:embed="rId4"/>
            <a:stretch>
              <a:fillRect/>
            </a:stretch>
          </p:blipFill>
          <p:spPr>
            <a:xfrm>
              <a:off x="6224010" y="2193058"/>
              <a:ext cx="4962525" cy="3695700"/>
            </a:xfrm>
            <a:prstGeom prst="rect">
              <a:avLst/>
            </a:prstGeom>
          </p:spPr>
        </p:pic>
        <p:sp>
          <p:nvSpPr>
            <p:cNvPr id="6" name="TextBox 5">
              <a:extLst>
                <a:ext uri="{FF2B5EF4-FFF2-40B4-BE49-F238E27FC236}">
                  <a16:creationId xmlns:a16="http://schemas.microsoft.com/office/drawing/2014/main" id="{BEFA074E-A51F-4801-A266-A826F45B7261}"/>
                </a:ext>
              </a:extLst>
            </p:cNvPr>
            <p:cNvSpPr txBox="1"/>
            <p:nvPr/>
          </p:nvSpPr>
          <p:spPr>
            <a:xfrm>
              <a:off x="8373904" y="2632315"/>
              <a:ext cx="478016" cy="276999"/>
            </a:xfrm>
            <a:prstGeom prst="rect">
              <a:avLst/>
            </a:prstGeom>
            <a:noFill/>
          </p:spPr>
          <p:txBody>
            <a:bodyPr wrap="none" rtlCol="0">
              <a:spAutoFit/>
            </a:bodyPr>
            <a:lstStyle/>
            <a:p>
              <a:r>
                <a:rPr lang="en-US" sz="1200" dirty="0"/>
                <a:t>Own</a:t>
              </a:r>
            </a:p>
          </p:txBody>
        </p:sp>
      </p:grpSp>
      <p:grpSp>
        <p:nvGrpSpPr>
          <p:cNvPr id="3" name="Group 2">
            <a:extLst>
              <a:ext uri="{FF2B5EF4-FFF2-40B4-BE49-F238E27FC236}">
                <a16:creationId xmlns:a16="http://schemas.microsoft.com/office/drawing/2014/main" id="{3AD7B924-6A07-45C1-B3E4-18CFED84A8DD}"/>
              </a:ext>
            </a:extLst>
          </p:cNvPr>
          <p:cNvGrpSpPr/>
          <p:nvPr/>
        </p:nvGrpSpPr>
        <p:grpSpPr>
          <a:xfrm>
            <a:off x="570918" y="2338963"/>
            <a:ext cx="5211762" cy="4033264"/>
            <a:chOff x="668337" y="2181513"/>
            <a:chExt cx="4962525" cy="3695700"/>
          </a:xfrm>
        </p:grpSpPr>
        <p:pic>
          <p:nvPicPr>
            <p:cNvPr id="4" name="Picture 3">
              <a:extLst>
                <a:ext uri="{FF2B5EF4-FFF2-40B4-BE49-F238E27FC236}">
                  <a16:creationId xmlns:a16="http://schemas.microsoft.com/office/drawing/2014/main" id="{05B10FBF-BCC9-4D65-A17C-2461B3919205}"/>
                </a:ext>
              </a:extLst>
            </p:cNvPr>
            <p:cNvPicPr>
              <a:picLocks noChangeAspect="1"/>
            </p:cNvPicPr>
            <p:nvPr/>
          </p:nvPicPr>
          <p:blipFill>
            <a:blip r:embed="rId5"/>
            <a:stretch>
              <a:fillRect/>
            </a:stretch>
          </p:blipFill>
          <p:spPr>
            <a:xfrm>
              <a:off x="668337" y="2181513"/>
              <a:ext cx="4962525" cy="3695700"/>
            </a:xfrm>
            <a:prstGeom prst="rect">
              <a:avLst/>
            </a:prstGeom>
          </p:spPr>
        </p:pic>
        <p:sp>
          <p:nvSpPr>
            <p:cNvPr id="7" name="TextBox 6">
              <a:extLst>
                <a:ext uri="{FF2B5EF4-FFF2-40B4-BE49-F238E27FC236}">
                  <a16:creationId xmlns:a16="http://schemas.microsoft.com/office/drawing/2014/main" id="{E8CD60D1-AF6B-425B-B18C-8210910F6A20}"/>
                </a:ext>
              </a:extLst>
            </p:cNvPr>
            <p:cNvSpPr txBox="1"/>
            <p:nvPr/>
          </p:nvSpPr>
          <p:spPr>
            <a:xfrm>
              <a:off x="2812865" y="2623123"/>
              <a:ext cx="472309" cy="276999"/>
            </a:xfrm>
            <a:prstGeom prst="rect">
              <a:avLst/>
            </a:prstGeom>
            <a:noFill/>
          </p:spPr>
          <p:txBody>
            <a:bodyPr wrap="none" rtlCol="0">
              <a:spAutoFit/>
            </a:bodyPr>
            <a:lstStyle/>
            <a:p>
              <a:r>
                <a:rPr lang="en-US" sz="1200" dirty="0"/>
                <a:t>Rent</a:t>
              </a:r>
            </a:p>
          </p:txBody>
        </p:sp>
      </p:grpSp>
      <p:sp>
        <p:nvSpPr>
          <p:cNvPr id="9" name="TextBox 8">
            <a:extLst>
              <a:ext uri="{FF2B5EF4-FFF2-40B4-BE49-F238E27FC236}">
                <a16:creationId xmlns:a16="http://schemas.microsoft.com/office/drawing/2014/main" id="{499F0460-9EFF-4356-87F9-D4583DF3B103}"/>
              </a:ext>
            </a:extLst>
          </p:cNvPr>
          <p:cNvSpPr txBox="1"/>
          <p:nvPr/>
        </p:nvSpPr>
        <p:spPr>
          <a:xfrm>
            <a:off x="2284508" y="1138634"/>
            <a:ext cx="762298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Renters’ and owners’ views did not differ greatly by age with respect to whether progress was being made on becoming a city where a person’s outcomes are not based on their race. </a:t>
            </a:r>
          </a:p>
          <a:p>
            <a:endParaRPr lang="en-US" dirty="0"/>
          </a:p>
        </p:txBody>
      </p:sp>
      <p:sp>
        <p:nvSpPr>
          <p:cNvPr id="12" name="Title 1">
            <a:extLst>
              <a:ext uri="{FF2B5EF4-FFF2-40B4-BE49-F238E27FC236}">
                <a16:creationId xmlns:a16="http://schemas.microsoft.com/office/drawing/2014/main" id="{AFCDB625-8763-4BC4-87CC-7EB200F8792C}"/>
              </a:ext>
            </a:extLst>
          </p:cNvPr>
          <p:cNvSpPr txBox="1">
            <a:spLocks/>
          </p:cNvSpPr>
          <p:nvPr/>
        </p:nvSpPr>
        <p:spPr>
          <a:xfrm>
            <a:off x="197464" y="99973"/>
            <a:ext cx="11994536" cy="1033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Progress Where a Person’s Outcomes are Not Based on their Race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96DDBD45-EA10-4456-A480-0EB0DB60565A}"/>
              </a:ext>
            </a:extLst>
          </p:cNvPr>
          <p:cNvSpPr/>
          <p:nvPr/>
        </p:nvSpPr>
        <p:spPr>
          <a:xfrm>
            <a:off x="0" y="6502339"/>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A47947F0-2B0F-404B-872F-47D9D5398791}"/>
              </a:ext>
            </a:extLst>
          </p:cNvPr>
          <p:cNvSpPr/>
          <p:nvPr/>
        </p:nvSpPr>
        <p:spPr>
          <a:xfrm>
            <a:off x="284309" y="6502339"/>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C19CDA-4E37-4915-BD75-7C369A294446}"/>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41</a:t>
            </a:r>
          </a:p>
        </p:txBody>
      </p:sp>
      <p:pic>
        <p:nvPicPr>
          <p:cNvPr id="14" name="Picture 13">
            <a:hlinkClick r:id="rId8"/>
            <a:extLst>
              <a:ext uri="{FF2B5EF4-FFF2-40B4-BE49-F238E27FC236}">
                <a16:creationId xmlns:a16="http://schemas.microsoft.com/office/drawing/2014/main" id="{0B6FA329-E899-44CC-8122-4EF519886C44}"/>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79836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22729" y="140289"/>
            <a:ext cx="6001871" cy="870857"/>
          </a:xfrm>
        </p:spPr>
        <p:txBody>
          <a:bodyPr>
            <a:noAutofit/>
          </a:bodyPr>
          <a:lstStyle/>
          <a:p>
            <a:r>
              <a:rPr lang="en-US" sz="3200" dirty="0"/>
              <a:t>Can Find a Job Paying Enough to Support Self and Family</a:t>
            </a:r>
          </a:p>
        </p:txBody>
      </p:sp>
      <p:sp>
        <p:nvSpPr>
          <p:cNvPr id="10" name="Content Placeholder 9">
            <a:extLst>
              <a:ext uri="{FF2B5EF4-FFF2-40B4-BE49-F238E27FC236}">
                <a16:creationId xmlns:a16="http://schemas.microsoft.com/office/drawing/2014/main" id="{A4FBB0BC-EF67-41DE-ACBE-F03D05281AEB}"/>
              </a:ext>
            </a:extLst>
          </p:cNvPr>
          <p:cNvSpPr>
            <a:spLocks noGrp="1"/>
          </p:cNvSpPr>
          <p:nvPr>
            <p:ph idx="1"/>
          </p:nvPr>
        </p:nvSpPr>
        <p:spPr>
          <a:xfrm>
            <a:off x="322729" y="1097419"/>
            <a:ext cx="7135906" cy="2050324"/>
          </a:xfrm>
        </p:spPr>
        <p:txBody>
          <a:bodyPr>
            <a:normAutofit fontScale="92500"/>
          </a:bodyPr>
          <a:lstStyle/>
          <a:p>
            <a:r>
              <a:rPr lang="en-US" sz="1800" dirty="0"/>
              <a:t>Fewer than half of the respondents in each age group except those age 30-44 agreed that they could find a job paying enough to support themselves and their family.</a:t>
            </a:r>
          </a:p>
          <a:p>
            <a:r>
              <a:rPr lang="en-US" sz="1800" dirty="0"/>
              <a:t>Respondents with higher incomes were much more likely to agree that they could find a job paying enough than were those with lower incomes.</a:t>
            </a:r>
          </a:p>
          <a:p>
            <a:r>
              <a:rPr lang="en-US" sz="1800" dirty="0"/>
              <a:t>It should be noted that among the respondents to this question, in the age 75+ group there were only 36 respondents. </a:t>
            </a:r>
          </a:p>
          <a:p>
            <a:endParaRPr lang="en-US" sz="1800" dirty="0"/>
          </a:p>
        </p:txBody>
      </p:sp>
      <p:pic>
        <p:nvPicPr>
          <p:cNvPr id="3" name="Picture 2">
            <a:extLst>
              <a:ext uri="{FF2B5EF4-FFF2-40B4-BE49-F238E27FC236}">
                <a16:creationId xmlns:a16="http://schemas.microsoft.com/office/drawing/2014/main" id="{8304E325-9B74-4DC3-8452-F11AC14D988C}"/>
              </a:ext>
            </a:extLst>
          </p:cNvPr>
          <p:cNvPicPr>
            <a:picLocks noChangeAspect="1"/>
          </p:cNvPicPr>
          <p:nvPr/>
        </p:nvPicPr>
        <p:blipFill>
          <a:blip r:embed="rId4"/>
          <a:stretch>
            <a:fillRect/>
          </a:stretch>
        </p:blipFill>
        <p:spPr>
          <a:xfrm>
            <a:off x="1414182" y="3123757"/>
            <a:ext cx="4953000" cy="3695700"/>
          </a:xfrm>
          <a:prstGeom prst="rect">
            <a:avLst/>
          </a:prstGeom>
        </p:spPr>
      </p:pic>
      <p:grpSp>
        <p:nvGrpSpPr>
          <p:cNvPr id="8" name="Group 7">
            <a:extLst>
              <a:ext uri="{FF2B5EF4-FFF2-40B4-BE49-F238E27FC236}">
                <a16:creationId xmlns:a16="http://schemas.microsoft.com/office/drawing/2014/main" id="{E3C2EBB6-C616-46B6-A302-B6189E9E5FCC}"/>
              </a:ext>
            </a:extLst>
          </p:cNvPr>
          <p:cNvGrpSpPr/>
          <p:nvPr/>
        </p:nvGrpSpPr>
        <p:grpSpPr>
          <a:xfrm>
            <a:off x="7600478" y="20523"/>
            <a:ext cx="4513068" cy="3367442"/>
            <a:chOff x="7600478" y="20523"/>
            <a:chExt cx="4513068" cy="3367442"/>
          </a:xfrm>
        </p:grpSpPr>
        <p:pic>
          <p:nvPicPr>
            <p:cNvPr id="4" name="Picture 3">
              <a:extLst>
                <a:ext uri="{FF2B5EF4-FFF2-40B4-BE49-F238E27FC236}">
                  <a16:creationId xmlns:a16="http://schemas.microsoft.com/office/drawing/2014/main" id="{86B8F2B4-1433-468F-9655-9FFA7AB9A63D}"/>
                </a:ext>
              </a:extLst>
            </p:cNvPr>
            <p:cNvPicPr>
              <a:picLocks noChangeAspect="1"/>
            </p:cNvPicPr>
            <p:nvPr/>
          </p:nvPicPr>
          <p:blipFill>
            <a:blip r:embed="rId5"/>
            <a:stretch>
              <a:fillRect/>
            </a:stretch>
          </p:blipFill>
          <p:spPr>
            <a:xfrm>
              <a:off x="7600478" y="20523"/>
              <a:ext cx="4513068" cy="3367442"/>
            </a:xfrm>
            <a:prstGeom prst="rect">
              <a:avLst/>
            </a:prstGeom>
          </p:spPr>
        </p:pic>
        <p:sp>
          <p:nvSpPr>
            <p:cNvPr id="6" name="TextBox 5">
              <a:extLst>
                <a:ext uri="{FF2B5EF4-FFF2-40B4-BE49-F238E27FC236}">
                  <a16:creationId xmlns:a16="http://schemas.microsoft.com/office/drawing/2014/main" id="{9D03AF10-9313-443C-AE82-889395EE9EA6}"/>
                </a:ext>
              </a:extLst>
            </p:cNvPr>
            <p:cNvSpPr txBox="1"/>
            <p:nvPr/>
          </p:nvSpPr>
          <p:spPr>
            <a:xfrm>
              <a:off x="9219328" y="407767"/>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50C81474-5E7C-49D3-9ACD-96CBAB7D2264}"/>
              </a:ext>
            </a:extLst>
          </p:cNvPr>
          <p:cNvGrpSpPr/>
          <p:nvPr/>
        </p:nvGrpSpPr>
        <p:grpSpPr>
          <a:xfrm>
            <a:off x="7600478" y="3489771"/>
            <a:ext cx="4513067" cy="3367442"/>
            <a:chOff x="7600478" y="3489771"/>
            <a:chExt cx="4513067" cy="3367442"/>
          </a:xfrm>
        </p:grpSpPr>
        <p:pic>
          <p:nvPicPr>
            <p:cNvPr id="5" name="Picture 4">
              <a:extLst>
                <a:ext uri="{FF2B5EF4-FFF2-40B4-BE49-F238E27FC236}">
                  <a16:creationId xmlns:a16="http://schemas.microsoft.com/office/drawing/2014/main" id="{BF444E88-C599-46DF-BBF8-8DD0575A2389}"/>
                </a:ext>
              </a:extLst>
            </p:cNvPr>
            <p:cNvPicPr>
              <a:picLocks noChangeAspect="1"/>
            </p:cNvPicPr>
            <p:nvPr/>
          </p:nvPicPr>
          <p:blipFill>
            <a:blip r:embed="rId6"/>
            <a:stretch>
              <a:fillRect/>
            </a:stretch>
          </p:blipFill>
          <p:spPr>
            <a:xfrm>
              <a:off x="7600478" y="3489771"/>
              <a:ext cx="4513067" cy="3367442"/>
            </a:xfrm>
            <a:prstGeom prst="rect">
              <a:avLst/>
            </a:prstGeom>
          </p:spPr>
        </p:pic>
        <p:sp>
          <p:nvSpPr>
            <p:cNvPr id="7" name="TextBox 6">
              <a:extLst>
                <a:ext uri="{FF2B5EF4-FFF2-40B4-BE49-F238E27FC236}">
                  <a16:creationId xmlns:a16="http://schemas.microsoft.com/office/drawing/2014/main" id="{489477D0-140E-4F93-BA51-3992B7355197}"/>
                </a:ext>
              </a:extLst>
            </p:cNvPr>
            <p:cNvSpPr txBox="1"/>
            <p:nvPr/>
          </p:nvSpPr>
          <p:spPr>
            <a:xfrm>
              <a:off x="9330157" y="385509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55ED3D36-2346-40C3-9AB7-A54D2A86137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C877249C-B069-48FE-8DB9-64495C50DF0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7A715F2-9677-4F87-BF16-3DBA57674D1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42</a:t>
            </a:r>
          </a:p>
        </p:txBody>
      </p:sp>
      <p:pic>
        <p:nvPicPr>
          <p:cNvPr id="14" name="Picture 13">
            <a:hlinkClick r:id="rId9"/>
            <a:extLst>
              <a:ext uri="{FF2B5EF4-FFF2-40B4-BE49-F238E27FC236}">
                <a16:creationId xmlns:a16="http://schemas.microsoft.com/office/drawing/2014/main" id="{6333DF39-7DD8-46E8-AAED-A340FCFF8E41}"/>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8392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793295" y="87630"/>
            <a:ext cx="11071045" cy="870857"/>
          </a:xfrm>
        </p:spPr>
        <p:txBody>
          <a:bodyPr>
            <a:normAutofit/>
          </a:bodyPr>
          <a:lstStyle/>
          <a:p>
            <a:r>
              <a:rPr lang="en-US" sz="3200" dirty="0"/>
              <a:t>Can Find a Job Paying Enough to Support Self and Family (cont.)</a:t>
            </a:r>
          </a:p>
        </p:txBody>
      </p:sp>
      <p:grpSp>
        <p:nvGrpSpPr>
          <p:cNvPr id="3" name="Group 2">
            <a:extLst>
              <a:ext uri="{FF2B5EF4-FFF2-40B4-BE49-F238E27FC236}">
                <a16:creationId xmlns:a16="http://schemas.microsoft.com/office/drawing/2014/main" id="{848F1851-F784-4525-825E-2495769671D9}"/>
              </a:ext>
            </a:extLst>
          </p:cNvPr>
          <p:cNvGrpSpPr/>
          <p:nvPr/>
        </p:nvGrpSpPr>
        <p:grpSpPr>
          <a:xfrm>
            <a:off x="6419853" y="3004428"/>
            <a:ext cx="4735416" cy="3777372"/>
            <a:chOff x="6244922" y="1813817"/>
            <a:chExt cx="4962525" cy="3695700"/>
          </a:xfrm>
        </p:grpSpPr>
        <p:pic>
          <p:nvPicPr>
            <p:cNvPr id="5" name="Picture 4">
              <a:extLst>
                <a:ext uri="{FF2B5EF4-FFF2-40B4-BE49-F238E27FC236}">
                  <a16:creationId xmlns:a16="http://schemas.microsoft.com/office/drawing/2014/main" id="{DECB0903-5881-45BF-8A0A-B2E37877A4F2}"/>
                </a:ext>
              </a:extLst>
            </p:cNvPr>
            <p:cNvPicPr>
              <a:picLocks noChangeAspect="1"/>
            </p:cNvPicPr>
            <p:nvPr/>
          </p:nvPicPr>
          <p:blipFill>
            <a:blip r:embed="rId4"/>
            <a:stretch>
              <a:fillRect/>
            </a:stretch>
          </p:blipFill>
          <p:spPr>
            <a:xfrm>
              <a:off x="6244922" y="1813817"/>
              <a:ext cx="4962525" cy="3695700"/>
            </a:xfrm>
            <a:prstGeom prst="rect">
              <a:avLst/>
            </a:prstGeom>
          </p:spPr>
        </p:pic>
        <p:sp>
          <p:nvSpPr>
            <p:cNvPr id="7" name="TextBox 6">
              <a:extLst>
                <a:ext uri="{FF2B5EF4-FFF2-40B4-BE49-F238E27FC236}">
                  <a16:creationId xmlns:a16="http://schemas.microsoft.com/office/drawing/2014/main" id="{3E46A5E8-E89C-4CBD-A274-8B2029EE93CF}"/>
                </a:ext>
              </a:extLst>
            </p:cNvPr>
            <p:cNvSpPr txBox="1"/>
            <p:nvPr/>
          </p:nvSpPr>
          <p:spPr>
            <a:xfrm>
              <a:off x="8408973" y="2239728"/>
              <a:ext cx="579005" cy="276999"/>
            </a:xfrm>
            <a:prstGeom prst="rect">
              <a:avLst/>
            </a:prstGeom>
            <a:noFill/>
          </p:spPr>
          <p:txBody>
            <a:bodyPr wrap="none" rtlCol="0">
              <a:spAutoFit/>
            </a:bodyPr>
            <a:lstStyle/>
            <a:p>
              <a:r>
                <a:rPr lang="en-US" sz="1200" dirty="0"/>
                <a:t>W n-H</a:t>
              </a:r>
            </a:p>
          </p:txBody>
        </p:sp>
      </p:grpSp>
      <p:grpSp>
        <p:nvGrpSpPr>
          <p:cNvPr id="9" name="Group 8">
            <a:extLst>
              <a:ext uri="{FF2B5EF4-FFF2-40B4-BE49-F238E27FC236}">
                <a16:creationId xmlns:a16="http://schemas.microsoft.com/office/drawing/2014/main" id="{2EC0D8CA-9215-4726-B5DC-F2EBB0449D43}"/>
              </a:ext>
            </a:extLst>
          </p:cNvPr>
          <p:cNvGrpSpPr/>
          <p:nvPr/>
        </p:nvGrpSpPr>
        <p:grpSpPr>
          <a:xfrm>
            <a:off x="888721" y="3004428"/>
            <a:ext cx="4883427" cy="3777372"/>
            <a:chOff x="7460973" y="61203"/>
            <a:chExt cx="4475342" cy="3332885"/>
          </a:xfrm>
        </p:grpSpPr>
        <p:pic>
          <p:nvPicPr>
            <p:cNvPr id="4" name="Picture 3">
              <a:extLst>
                <a:ext uri="{FF2B5EF4-FFF2-40B4-BE49-F238E27FC236}">
                  <a16:creationId xmlns:a16="http://schemas.microsoft.com/office/drawing/2014/main" id="{CAE33652-1E3E-4320-ACC3-92EF269D52BB}"/>
                </a:ext>
              </a:extLst>
            </p:cNvPr>
            <p:cNvPicPr>
              <a:picLocks noChangeAspect="1"/>
            </p:cNvPicPr>
            <p:nvPr/>
          </p:nvPicPr>
          <p:blipFill>
            <a:blip r:embed="rId5"/>
            <a:stretch>
              <a:fillRect/>
            </a:stretch>
          </p:blipFill>
          <p:spPr>
            <a:xfrm>
              <a:off x="7460973" y="61203"/>
              <a:ext cx="4475342" cy="3332885"/>
            </a:xfrm>
            <a:prstGeom prst="rect">
              <a:avLst/>
            </a:prstGeom>
          </p:spPr>
        </p:pic>
        <p:sp>
          <p:nvSpPr>
            <p:cNvPr id="8" name="TextBox 7">
              <a:extLst>
                <a:ext uri="{FF2B5EF4-FFF2-40B4-BE49-F238E27FC236}">
                  <a16:creationId xmlns:a16="http://schemas.microsoft.com/office/drawing/2014/main" id="{7AC59ECE-994B-4D8B-A03B-C6520A9C9C4E}"/>
                </a:ext>
              </a:extLst>
            </p:cNvPr>
            <p:cNvSpPr txBox="1"/>
            <p:nvPr/>
          </p:nvSpPr>
          <p:spPr>
            <a:xfrm>
              <a:off x="9346889" y="460819"/>
              <a:ext cx="570990" cy="276999"/>
            </a:xfrm>
            <a:prstGeom prst="rect">
              <a:avLst/>
            </a:prstGeom>
            <a:noFill/>
          </p:spPr>
          <p:txBody>
            <a:bodyPr wrap="none" rtlCol="0">
              <a:spAutoFit/>
            </a:bodyPr>
            <a:lstStyle/>
            <a:p>
              <a:r>
                <a:rPr lang="en-US" sz="1200" dirty="0"/>
                <a:t>BIPOC</a:t>
              </a:r>
            </a:p>
          </p:txBody>
        </p:sp>
      </p:grpSp>
      <p:sp>
        <p:nvSpPr>
          <p:cNvPr id="6" name="TextBox 5">
            <a:extLst>
              <a:ext uri="{FF2B5EF4-FFF2-40B4-BE49-F238E27FC236}">
                <a16:creationId xmlns:a16="http://schemas.microsoft.com/office/drawing/2014/main" id="{8469D8D5-F135-4211-A7ED-78A83404D8F2}"/>
              </a:ext>
            </a:extLst>
          </p:cNvPr>
          <p:cNvSpPr txBox="1"/>
          <p:nvPr/>
        </p:nvSpPr>
        <p:spPr>
          <a:xfrm>
            <a:off x="2022088" y="870857"/>
            <a:ext cx="8147824"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White non-Hispanics age 20-29, 30-44 and 45-59 were more likely to feel that they could find a job paying enough to support themselves and their family than were BIPOC respondents.  </a:t>
            </a:r>
          </a:p>
          <a:p>
            <a:pPr marL="285750" indent="-285750">
              <a:buFont typeface="Arial" panose="020B0604020202020204" pitchFamily="34" charset="0"/>
              <a:buChar char="•"/>
            </a:pPr>
            <a:endParaRPr lang="en-US" dirty="0">
              <a:solidFill>
                <a:srgbClr val="714B25"/>
              </a:solidFill>
            </a:endParaRPr>
          </a:p>
          <a:p>
            <a:pPr marL="285750" indent="-285750">
              <a:buFont typeface="Arial" panose="020B0604020202020204" pitchFamily="34" charset="0"/>
              <a:buChar char="•"/>
            </a:pPr>
            <a:r>
              <a:rPr lang="en-US" dirty="0">
                <a:solidFill>
                  <a:srgbClr val="714B25"/>
                </a:solidFill>
              </a:rPr>
              <a:t>BIPOC respondents in the youngest and oldest age groups, and White non-Hispanic respondents age 60+, were the groups least likely to agree they could find a job with sufficient pay. </a:t>
            </a:r>
            <a:endParaRPr lang="en-US"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3F997900-4B0F-4383-AC26-C25622F657E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DE0578D2-66E1-4EE1-9351-0CD84D5A4E9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91659C-540A-48C4-B0C6-00A79344D7D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43</a:t>
            </a:r>
          </a:p>
        </p:txBody>
      </p:sp>
      <p:pic>
        <p:nvPicPr>
          <p:cNvPr id="13" name="Picture 12">
            <a:hlinkClick r:id="rId8"/>
            <a:extLst>
              <a:ext uri="{FF2B5EF4-FFF2-40B4-BE49-F238E27FC236}">
                <a16:creationId xmlns:a16="http://schemas.microsoft.com/office/drawing/2014/main" id="{3F0AB25F-59E2-476B-82EE-4C8D0D306B7F}"/>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042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3BF6F8B-92E3-457B-ACE1-3CDFE5C7DCC5}"/>
              </a:ext>
            </a:extLst>
          </p:cNvPr>
          <p:cNvSpPr>
            <a:spLocks noGrp="1"/>
          </p:cNvSpPr>
          <p:nvPr>
            <p:ph idx="1"/>
          </p:nvPr>
        </p:nvSpPr>
        <p:spPr>
          <a:xfrm>
            <a:off x="2043953" y="1141330"/>
            <a:ext cx="8315588" cy="1669324"/>
          </a:xfrm>
        </p:spPr>
        <p:txBody>
          <a:bodyPr>
            <a:normAutofit/>
          </a:bodyPr>
          <a:lstStyle/>
          <a:p>
            <a:r>
              <a:rPr lang="en-US" sz="1800" dirty="0"/>
              <a:t>Respondents who identified as male were more like to feel that they could find a job paying enough to support themselves and their family than were females across all age groups. </a:t>
            </a:r>
          </a:p>
          <a:p>
            <a:r>
              <a:rPr lang="en-US" sz="1800" dirty="0"/>
              <a:t>Other respondents were least likely to agree and most likely to strongly disagree across all age groups.</a:t>
            </a:r>
          </a:p>
        </p:txBody>
      </p:sp>
      <p:grpSp>
        <p:nvGrpSpPr>
          <p:cNvPr id="3" name="Group 2">
            <a:extLst>
              <a:ext uri="{FF2B5EF4-FFF2-40B4-BE49-F238E27FC236}">
                <a16:creationId xmlns:a16="http://schemas.microsoft.com/office/drawing/2014/main" id="{EA9158A9-F19B-456C-A21D-1F780B7C2B83}"/>
              </a:ext>
            </a:extLst>
          </p:cNvPr>
          <p:cNvGrpSpPr/>
          <p:nvPr/>
        </p:nvGrpSpPr>
        <p:grpSpPr>
          <a:xfrm>
            <a:off x="8049980" y="2810654"/>
            <a:ext cx="3998422" cy="3105151"/>
            <a:chOff x="8202507" y="3047999"/>
            <a:chExt cx="3946633" cy="2939143"/>
          </a:xfrm>
        </p:grpSpPr>
        <p:pic>
          <p:nvPicPr>
            <p:cNvPr id="7" name="Picture 6">
              <a:extLst>
                <a:ext uri="{FF2B5EF4-FFF2-40B4-BE49-F238E27FC236}">
                  <a16:creationId xmlns:a16="http://schemas.microsoft.com/office/drawing/2014/main" id="{C36487E8-6ACF-44E2-A8B5-231A40E51836}"/>
                </a:ext>
              </a:extLst>
            </p:cNvPr>
            <p:cNvPicPr>
              <a:picLocks noChangeAspect="1"/>
            </p:cNvPicPr>
            <p:nvPr/>
          </p:nvPicPr>
          <p:blipFill>
            <a:blip r:embed="rId4"/>
            <a:stretch>
              <a:fillRect/>
            </a:stretch>
          </p:blipFill>
          <p:spPr>
            <a:xfrm>
              <a:off x="8202507" y="3047999"/>
              <a:ext cx="3946633" cy="2939143"/>
            </a:xfrm>
            <a:prstGeom prst="rect">
              <a:avLst/>
            </a:prstGeom>
          </p:spPr>
        </p:pic>
        <p:sp>
          <p:nvSpPr>
            <p:cNvPr id="8" name="TextBox 7">
              <a:extLst>
                <a:ext uri="{FF2B5EF4-FFF2-40B4-BE49-F238E27FC236}">
                  <a16:creationId xmlns:a16="http://schemas.microsoft.com/office/drawing/2014/main" id="{D42DA7D6-F467-443E-9A3D-B4C452028BAC}"/>
                </a:ext>
              </a:extLst>
            </p:cNvPr>
            <p:cNvSpPr txBox="1"/>
            <p:nvPr/>
          </p:nvSpPr>
          <p:spPr>
            <a:xfrm>
              <a:off x="9834172" y="3355105"/>
              <a:ext cx="548548" cy="276999"/>
            </a:xfrm>
            <a:prstGeom prst="rect">
              <a:avLst/>
            </a:prstGeom>
            <a:noFill/>
          </p:spPr>
          <p:txBody>
            <a:bodyPr wrap="none" rtlCol="0">
              <a:spAutoFit/>
            </a:bodyPr>
            <a:lstStyle/>
            <a:p>
              <a:r>
                <a:rPr lang="en-US" sz="1200" dirty="0"/>
                <a:t>Other</a:t>
              </a:r>
            </a:p>
          </p:txBody>
        </p:sp>
      </p:grpSp>
      <p:grpSp>
        <p:nvGrpSpPr>
          <p:cNvPr id="4" name="Group 3">
            <a:extLst>
              <a:ext uri="{FF2B5EF4-FFF2-40B4-BE49-F238E27FC236}">
                <a16:creationId xmlns:a16="http://schemas.microsoft.com/office/drawing/2014/main" id="{00DDF22D-922C-47F8-831B-9F5F0A2F01F6}"/>
              </a:ext>
            </a:extLst>
          </p:cNvPr>
          <p:cNvGrpSpPr/>
          <p:nvPr/>
        </p:nvGrpSpPr>
        <p:grpSpPr>
          <a:xfrm>
            <a:off x="4038076" y="2810653"/>
            <a:ext cx="3974680" cy="3105152"/>
            <a:chOff x="4232542" y="3047998"/>
            <a:chExt cx="3918176" cy="2917951"/>
          </a:xfrm>
        </p:grpSpPr>
        <p:pic>
          <p:nvPicPr>
            <p:cNvPr id="6" name="Picture 5">
              <a:extLst>
                <a:ext uri="{FF2B5EF4-FFF2-40B4-BE49-F238E27FC236}">
                  <a16:creationId xmlns:a16="http://schemas.microsoft.com/office/drawing/2014/main" id="{B551CABC-C65A-479C-A1D6-3697189C4D0C}"/>
                </a:ext>
              </a:extLst>
            </p:cNvPr>
            <p:cNvPicPr>
              <a:picLocks noChangeAspect="1"/>
            </p:cNvPicPr>
            <p:nvPr/>
          </p:nvPicPr>
          <p:blipFill>
            <a:blip r:embed="rId5"/>
            <a:stretch>
              <a:fillRect/>
            </a:stretch>
          </p:blipFill>
          <p:spPr>
            <a:xfrm>
              <a:off x="4232542" y="3047998"/>
              <a:ext cx="3918176" cy="2917951"/>
            </a:xfrm>
            <a:prstGeom prst="rect">
              <a:avLst/>
            </a:prstGeom>
          </p:spPr>
        </p:pic>
        <p:sp>
          <p:nvSpPr>
            <p:cNvPr id="9" name="TextBox 8">
              <a:extLst>
                <a:ext uri="{FF2B5EF4-FFF2-40B4-BE49-F238E27FC236}">
                  <a16:creationId xmlns:a16="http://schemas.microsoft.com/office/drawing/2014/main" id="{E0A0C036-85B9-4EE3-8F88-7BCCFBB20E0C}"/>
                </a:ext>
              </a:extLst>
            </p:cNvPr>
            <p:cNvSpPr txBox="1"/>
            <p:nvPr/>
          </p:nvSpPr>
          <p:spPr>
            <a:xfrm>
              <a:off x="5812418" y="3355104"/>
              <a:ext cx="639278" cy="276999"/>
            </a:xfrm>
            <a:prstGeom prst="rect">
              <a:avLst/>
            </a:prstGeom>
            <a:noFill/>
          </p:spPr>
          <p:txBody>
            <a:bodyPr wrap="none" rtlCol="0">
              <a:spAutoFit/>
            </a:bodyPr>
            <a:lstStyle/>
            <a:p>
              <a:r>
                <a:rPr lang="en-US" sz="1200" dirty="0"/>
                <a:t>Female</a:t>
              </a:r>
            </a:p>
          </p:txBody>
        </p:sp>
      </p:grpSp>
      <p:grpSp>
        <p:nvGrpSpPr>
          <p:cNvPr id="11" name="Group 10">
            <a:extLst>
              <a:ext uri="{FF2B5EF4-FFF2-40B4-BE49-F238E27FC236}">
                <a16:creationId xmlns:a16="http://schemas.microsoft.com/office/drawing/2014/main" id="{EB08C10D-9352-4953-B418-E8BCA212C1CC}"/>
              </a:ext>
            </a:extLst>
          </p:cNvPr>
          <p:cNvGrpSpPr/>
          <p:nvPr/>
        </p:nvGrpSpPr>
        <p:grpSpPr>
          <a:xfrm>
            <a:off x="-90391" y="2810653"/>
            <a:ext cx="4068159" cy="3105152"/>
            <a:chOff x="262577" y="3047998"/>
            <a:chExt cx="3918176" cy="2917951"/>
          </a:xfrm>
        </p:grpSpPr>
        <p:pic>
          <p:nvPicPr>
            <p:cNvPr id="5" name="Picture 4">
              <a:extLst>
                <a:ext uri="{FF2B5EF4-FFF2-40B4-BE49-F238E27FC236}">
                  <a16:creationId xmlns:a16="http://schemas.microsoft.com/office/drawing/2014/main" id="{DCFE1FB1-E9A2-40E2-B8C4-8D34EF9916F7}"/>
                </a:ext>
              </a:extLst>
            </p:cNvPr>
            <p:cNvPicPr>
              <a:picLocks noChangeAspect="1"/>
            </p:cNvPicPr>
            <p:nvPr/>
          </p:nvPicPr>
          <p:blipFill>
            <a:blip r:embed="rId6"/>
            <a:stretch>
              <a:fillRect/>
            </a:stretch>
          </p:blipFill>
          <p:spPr>
            <a:xfrm>
              <a:off x="262577" y="3047998"/>
              <a:ext cx="3918176" cy="2917951"/>
            </a:xfrm>
            <a:prstGeom prst="rect">
              <a:avLst/>
            </a:prstGeom>
          </p:spPr>
        </p:pic>
        <p:pic>
          <p:nvPicPr>
            <p:cNvPr id="10" name="Picture 9">
              <a:extLst>
                <a:ext uri="{FF2B5EF4-FFF2-40B4-BE49-F238E27FC236}">
                  <a16:creationId xmlns:a16="http://schemas.microsoft.com/office/drawing/2014/main" id="{F897FE96-EB80-48A3-AF1A-55130C6973F0}"/>
                </a:ext>
              </a:extLst>
            </p:cNvPr>
            <p:cNvPicPr>
              <a:picLocks noChangeAspect="1"/>
            </p:cNvPicPr>
            <p:nvPr/>
          </p:nvPicPr>
          <p:blipFill>
            <a:blip r:embed="rId7"/>
            <a:stretch>
              <a:fillRect/>
            </a:stretch>
          </p:blipFill>
          <p:spPr>
            <a:xfrm>
              <a:off x="1913930" y="3349069"/>
              <a:ext cx="506012" cy="329213"/>
            </a:xfrm>
            <a:prstGeom prst="rect">
              <a:avLst/>
            </a:prstGeom>
          </p:spPr>
        </p:pic>
      </p:grpSp>
      <p:sp>
        <p:nvSpPr>
          <p:cNvPr id="15" name="Title 1">
            <a:extLst>
              <a:ext uri="{FF2B5EF4-FFF2-40B4-BE49-F238E27FC236}">
                <a16:creationId xmlns:a16="http://schemas.microsoft.com/office/drawing/2014/main" id="{C6308538-A4E3-45AE-8E9A-F7C335A3B4F2}"/>
              </a:ext>
            </a:extLst>
          </p:cNvPr>
          <p:cNvSpPr txBox="1">
            <a:spLocks/>
          </p:cNvSpPr>
          <p:nvPr/>
        </p:nvSpPr>
        <p:spPr>
          <a:xfrm>
            <a:off x="793295" y="87630"/>
            <a:ext cx="11071045"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Can Find a Job Paying Enough to Support Self and Family (cont.)</a:t>
            </a:r>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F7C6FB7F-1AF5-4426-9289-C249DBF7D6D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9" action="ppaction://hlinksldjump" tooltip="Skip to next section"/>
            <a:extLst>
              <a:ext uri="{FF2B5EF4-FFF2-40B4-BE49-F238E27FC236}">
                <a16:creationId xmlns:a16="http://schemas.microsoft.com/office/drawing/2014/main" id="{9FF037AA-34DA-405F-A3D5-435E1C8A8FF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FBCD4F-56DC-4847-A6B2-2DB367E76C54}"/>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44</a:t>
            </a:r>
          </a:p>
        </p:txBody>
      </p:sp>
      <p:pic>
        <p:nvPicPr>
          <p:cNvPr id="17" name="Picture 16">
            <a:hlinkClick r:id="rId10"/>
            <a:extLst>
              <a:ext uri="{FF2B5EF4-FFF2-40B4-BE49-F238E27FC236}">
                <a16:creationId xmlns:a16="http://schemas.microsoft.com/office/drawing/2014/main" id="{F2736168-EFD9-4688-8ED3-04E878EF2C97}"/>
              </a:ext>
            </a:extLst>
          </p:cNvPr>
          <p:cNvPicPr>
            <a:picLocks noChangeAspect="1"/>
          </p:cNvPicPr>
          <p:nvPr/>
        </p:nvPicPr>
        <p:blipFill>
          <a:blip r:embed="rId11"/>
          <a:stretch>
            <a:fillRect/>
          </a:stretch>
        </p:blipFill>
        <p:spPr>
          <a:xfrm>
            <a:off x="18689" y="6041571"/>
            <a:ext cx="523569" cy="451437"/>
          </a:xfrm>
          <a:prstGeom prst="rect">
            <a:avLst/>
          </a:prstGeom>
        </p:spPr>
      </p:pic>
    </p:spTree>
    <p:custDataLst>
      <p:tags r:id="rId1"/>
    </p:custDataLst>
    <p:extLst>
      <p:ext uri="{BB962C8B-B14F-4D97-AF65-F5344CB8AC3E}">
        <p14:creationId xmlns:p14="http://schemas.microsoft.com/office/powerpoint/2010/main" val="324232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D8DA2-476E-439C-AAE9-3A09DC94BC47}"/>
              </a:ext>
            </a:extLst>
          </p:cNvPr>
          <p:cNvSpPr>
            <a:spLocks noGrp="1"/>
          </p:cNvSpPr>
          <p:nvPr>
            <p:ph idx="1"/>
          </p:nvPr>
        </p:nvSpPr>
        <p:spPr>
          <a:xfrm>
            <a:off x="2371724" y="925946"/>
            <a:ext cx="7448551" cy="1628775"/>
          </a:xfrm>
        </p:spPr>
        <p:txBody>
          <a:bodyPr>
            <a:normAutofit fontScale="92500" lnSpcReduction="10000"/>
          </a:bodyPr>
          <a:lstStyle/>
          <a:p>
            <a:r>
              <a:rPr lang="en-US" sz="1800" dirty="0"/>
              <a:t>Renters in all age groups were much less likely to feel that they could find a job paying enough than were owners. </a:t>
            </a:r>
          </a:p>
          <a:p>
            <a:r>
              <a:rPr lang="en-US" sz="1800" dirty="0"/>
              <a:t>Agreement decreased with age for both renters and owners but was particularly marked among renters. </a:t>
            </a:r>
          </a:p>
          <a:p>
            <a:r>
              <a:rPr lang="en-US" sz="1800" dirty="0"/>
              <a:t>Just over 20% of renters age 60+ felt they could find a job paying enough, compared to over 45% of owners in this age group. </a:t>
            </a:r>
          </a:p>
          <a:p>
            <a:endParaRPr lang="en-US" sz="1800" dirty="0"/>
          </a:p>
        </p:txBody>
      </p:sp>
      <p:grpSp>
        <p:nvGrpSpPr>
          <p:cNvPr id="6" name="Group 5">
            <a:extLst>
              <a:ext uri="{FF2B5EF4-FFF2-40B4-BE49-F238E27FC236}">
                <a16:creationId xmlns:a16="http://schemas.microsoft.com/office/drawing/2014/main" id="{4E855D83-6F7C-45C9-917F-FCC29D8CEF7D}"/>
              </a:ext>
            </a:extLst>
          </p:cNvPr>
          <p:cNvGrpSpPr/>
          <p:nvPr/>
        </p:nvGrpSpPr>
        <p:grpSpPr>
          <a:xfrm>
            <a:off x="900933" y="2756901"/>
            <a:ext cx="4974879" cy="3976532"/>
            <a:chOff x="7778405" y="115042"/>
            <a:chExt cx="4302125" cy="3203885"/>
          </a:xfrm>
        </p:grpSpPr>
        <p:pic>
          <p:nvPicPr>
            <p:cNvPr id="4" name="Content Placeholder 3">
              <a:extLst>
                <a:ext uri="{FF2B5EF4-FFF2-40B4-BE49-F238E27FC236}">
                  <a16:creationId xmlns:a16="http://schemas.microsoft.com/office/drawing/2014/main" id="{9C970119-C662-4B95-90BC-E7586F2BB5C2}"/>
                </a:ext>
              </a:extLst>
            </p:cNvPr>
            <p:cNvPicPr>
              <a:picLocks noChangeAspect="1"/>
            </p:cNvPicPr>
            <p:nvPr/>
          </p:nvPicPr>
          <p:blipFill>
            <a:blip r:embed="rId4"/>
            <a:stretch>
              <a:fillRect/>
            </a:stretch>
          </p:blipFill>
          <p:spPr>
            <a:xfrm>
              <a:off x="7778405" y="115042"/>
              <a:ext cx="4302125" cy="3203885"/>
            </a:xfrm>
            <a:prstGeom prst="rect">
              <a:avLst/>
            </a:prstGeom>
          </p:spPr>
        </p:pic>
        <p:sp>
          <p:nvSpPr>
            <p:cNvPr id="5" name="TextBox 4">
              <a:extLst>
                <a:ext uri="{FF2B5EF4-FFF2-40B4-BE49-F238E27FC236}">
                  <a16:creationId xmlns:a16="http://schemas.microsoft.com/office/drawing/2014/main" id="{98244361-0F34-4AF8-942D-F7D9973FF581}"/>
                </a:ext>
              </a:extLst>
            </p:cNvPr>
            <p:cNvSpPr txBox="1"/>
            <p:nvPr/>
          </p:nvSpPr>
          <p:spPr>
            <a:xfrm>
              <a:off x="9616667" y="440834"/>
              <a:ext cx="472309" cy="276999"/>
            </a:xfrm>
            <a:prstGeom prst="rect">
              <a:avLst/>
            </a:prstGeom>
            <a:noFill/>
          </p:spPr>
          <p:txBody>
            <a:bodyPr wrap="none" rtlCol="0">
              <a:spAutoFit/>
            </a:bodyPr>
            <a:lstStyle/>
            <a:p>
              <a:r>
                <a:rPr lang="en-US" sz="1200" dirty="0"/>
                <a:t>Rent</a:t>
              </a:r>
            </a:p>
          </p:txBody>
        </p:sp>
      </p:grpSp>
      <p:grpSp>
        <p:nvGrpSpPr>
          <p:cNvPr id="10" name="Group 9">
            <a:extLst>
              <a:ext uri="{FF2B5EF4-FFF2-40B4-BE49-F238E27FC236}">
                <a16:creationId xmlns:a16="http://schemas.microsoft.com/office/drawing/2014/main" id="{4C4C1657-D0D2-42A2-A883-F9B4CF0FCF21}"/>
              </a:ext>
            </a:extLst>
          </p:cNvPr>
          <p:cNvGrpSpPr/>
          <p:nvPr/>
        </p:nvGrpSpPr>
        <p:grpSpPr>
          <a:xfrm>
            <a:off x="6316189" y="2756901"/>
            <a:ext cx="4974879" cy="3976532"/>
            <a:chOff x="5877646" y="2095500"/>
            <a:chExt cx="4962525" cy="3695700"/>
          </a:xfrm>
        </p:grpSpPr>
        <p:pic>
          <p:nvPicPr>
            <p:cNvPr id="11" name="Picture 10">
              <a:extLst>
                <a:ext uri="{FF2B5EF4-FFF2-40B4-BE49-F238E27FC236}">
                  <a16:creationId xmlns:a16="http://schemas.microsoft.com/office/drawing/2014/main" id="{AD4B2616-DBED-4F80-AB3B-B040280157F8}"/>
                </a:ext>
              </a:extLst>
            </p:cNvPr>
            <p:cNvPicPr>
              <a:picLocks noChangeAspect="1"/>
            </p:cNvPicPr>
            <p:nvPr/>
          </p:nvPicPr>
          <p:blipFill>
            <a:blip r:embed="rId5"/>
            <a:stretch>
              <a:fillRect/>
            </a:stretch>
          </p:blipFill>
          <p:spPr>
            <a:xfrm>
              <a:off x="5877646" y="2095500"/>
              <a:ext cx="4962525" cy="3695700"/>
            </a:xfrm>
            <a:prstGeom prst="rect">
              <a:avLst/>
            </a:prstGeom>
          </p:spPr>
        </p:pic>
        <p:sp>
          <p:nvSpPr>
            <p:cNvPr id="12" name="TextBox 11">
              <a:extLst>
                <a:ext uri="{FF2B5EF4-FFF2-40B4-BE49-F238E27FC236}">
                  <a16:creationId xmlns:a16="http://schemas.microsoft.com/office/drawing/2014/main" id="{77B2B9D5-5F78-4CFC-8083-F7022F36E4DE}"/>
                </a:ext>
              </a:extLst>
            </p:cNvPr>
            <p:cNvSpPr txBox="1"/>
            <p:nvPr/>
          </p:nvSpPr>
          <p:spPr>
            <a:xfrm>
              <a:off x="8013686" y="2521474"/>
              <a:ext cx="478016" cy="276999"/>
            </a:xfrm>
            <a:prstGeom prst="rect">
              <a:avLst/>
            </a:prstGeom>
            <a:noFill/>
          </p:spPr>
          <p:txBody>
            <a:bodyPr wrap="none" rtlCol="0">
              <a:spAutoFit/>
            </a:bodyPr>
            <a:lstStyle/>
            <a:p>
              <a:r>
                <a:rPr lang="en-US" sz="1200" dirty="0"/>
                <a:t>Own</a:t>
              </a:r>
            </a:p>
          </p:txBody>
        </p:sp>
      </p:grpSp>
      <p:sp>
        <p:nvSpPr>
          <p:cNvPr id="13" name="Title 1">
            <a:extLst>
              <a:ext uri="{FF2B5EF4-FFF2-40B4-BE49-F238E27FC236}">
                <a16:creationId xmlns:a16="http://schemas.microsoft.com/office/drawing/2014/main" id="{8AD9DEA5-C311-4D86-B7C4-776079DBAE15}"/>
              </a:ext>
            </a:extLst>
          </p:cNvPr>
          <p:cNvSpPr txBox="1">
            <a:spLocks/>
          </p:cNvSpPr>
          <p:nvPr/>
        </p:nvSpPr>
        <p:spPr>
          <a:xfrm>
            <a:off x="793295" y="87630"/>
            <a:ext cx="11071045"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Can Find a Job Paying Enough to Support Self and Family (cont.)</a:t>
            </a:r>
            <a:endParaRPr lang="en-US" sz="3200" dirty="0"/>
          </a:p>
        </p:txBody>
      </p:sp>
      <p:sp>
        <p:nvSpPr>
          <p:cNvPr id="14" name="Action Button: Go Back or Previous 13">
            <a:hlinkClick r:id="rId6" action="ppaction://hlinksldjump" tooltip="Back to beginning of section"/>
            <a:extLst>
              <a:ext uri="{FF2B5EF4-FFF2-40B4-BE49-F238E27FC236}">
                <a16:creationId xmlns:a16="http://schemas.microsoft.com/office/drawing/2014/main" id="{9B6C18AE-2217-44F4-93D8-7803BCE317B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rId7" action="ppaction://hlinksldjump" tooltip="Skip to next section"/>
            <a:extLst>
              <a:ext uri="{FF2B5EF4-FFF2-40B4-BE49-F238E27FC236}">
                <a16:creationId xmlns:a16="http://schemas.microsoft.com/office/drawing/2014/main" id="{02929B98-3D2D-43B4-9793-50BE812309F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636C8C5-19A4-4869-901C-E272A9FA1D3D}"/>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45</a:t>
            </a:r>
          </a:p>
        </p:txBody>
      </p:sp>
      <p:pic>
        <p:nvPicPr>
          <p:cNvPr id="17" name="Picture 16">
            <a:hlinkClick r:id="rId8"/>
            <a:extLst>
              <a:ext uri="{FF2B5EF4-FFF2-40B4-BE49-F238E27FC236}">
                <a16:creationId xmlns:a16="http://schemas.microsoft.com/office/drawing/2014/main" id="{172C0609-7754-43E7-90A0-8308A1E436D9}"/>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1791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688521" y="221162"/>
            <a:ext cx="5986599" cy="870857"/>
          </a:xfrm>
        </p:spPr>
        <p:txBody>
          <a:bodyPr>
            <a:noAutofit/>
          </a:bodyPr>
          <a:lstStyle/>
          <a:p>
            <a:r>
              <a:rPr lang="en-US" sz="3200" dirty="0"/>
              <a:t>Have Access to Educational and Training Opportunities</a:t>
            </a:r>
          </a:p>
        </p:txBody>
      </p:sp>
      <p:sp>
        <p:nvSpPr>
          <p:cNvPr id="10" name="Content Placeholder 9">
            <a:extLst>
              <a:ext uri="{FF2B5EF4-FFF2-40B4-BE49-F238E27FC236}">
                <a16:creationId xmlns:a16="http://schemas.microsoft.com/office/drawing/2014/main" id="{1D4D7A2F-180C-48FB-9674-59B6140FB7A3}"/>
              </a:ext>
            </a:extLst>
          </p:cNvPr>
          <p:cNvSpPr>
            <a:spLocks noGrp="1"/>
          </p:cNvSpPr>
          <p:nvPr>
            <p:ph idx="1"/>
          </p:nvPr>
        </p:nvSpPr>
        <p:spPr>
          <a:xfrm>
            <a:off x="722811" y="1229224"/>
            <a:ext cx="6310449" cy="1685925"/>
          </a:xfrm>
        </p:spPr>
        <p:txBody>
          <a:bodyPr>
            <a:normAutofit/>
          </a:bodyPr>
          <a:lstStyle/>
          <a:p>
            <a:r>
              <a:rPr lang="en-US" sz="1800" dirty="0"/>
              <a:t>Over half of those in each age group agreed that they have access to educational and training opportunities, with respondents in the youngest group most likely to agree.  </a:t>
            </a:r>
          </a:p>
          <a:p>
            <a:r>
              <a:rPr lang="en-US" sz="1800" dirty="0"/>
              <a:t>Respondents with higher incomes were much more likely to agree than those with lower incomes, regardless of age. </a:t>
            </a:r>
          </a:p>
          <a:p>
            <a:endParaRPr lang="en-US" sz="1800" dirty="0"/>
          </a:p>
        </p:txBody>
      </p:sp>
      <p:pic>
        <p:nvPicPr>
          <p:cNvPr id="3" name="Picture 2">
            <a:extLst>
              <a:ext uri="{FF2B5EF4-FFF2-40B4-BE49-F238E27FC236}">
                <a16:creationId xmlns:a16="http://schemas.microsoft.com/office/drawing/2014/main" id="{DDF7FA21-72EF-45C7-83E7-B24F251D0BF0}"/>
              </a:ext>
            </a:extLst>
          </p:cNvPr>
          <p:cNvPicPr>
            <a:picLocks noChangeAspect="1"/>
          </p:cNvPicPr>
          <p:nvPr/>
        </p:nvPicPr>
        <p:blipFill>
          <a:blip r:embed="rId4"/>
          <a:stretch>
            <a:fillRect/>
          </a:stretch>
        </p:blipFill>
        <p:spPr>
          <a:xfrm>
            <a:off x="1143000" y="3098074"/>
            <a:ext cx="4953000" cy="3695700"/>
          </a:xfrm>
          <a:prstGeom prst="rect">
            <a:avLst/>
          </a:prstGeom>
        </p:spPr>
      </p:pic>
      <p:grpSp>
        <p:nvGrpSpPr>
          <p:cNvPr id="8" name="Group 7">
            <a:extLst>
              <a:ext uri="{FF2B5EF4-FFF2-40B4-BE49-F238E27FC236}">
                <a16:creationId xmlns:a16="http://schemas.microsoft.com/office/drawing/2014/main" id="{8F00379E-394E-41B0-A4BA-A4A4C5DBD56C}"/>
              </a:ext>
            </a:extLst>
          </p:cNvPr>
          <p:cNvGrpSpPr/>
          <p:nvPr/>
        </p:nvGrpSpPr>
        <p:grpSpPr>
          <a:xfrm>
            <a:off x="7628165" y="64226"/>
            <a:ext cx="4466595" cy="3332767"/>
            <a:chOff x="7531405" y="15876"/>
            <a:chExt cx="4466595" cy="3332767"/>
          </a:xfrm>
        </p:grpSpPr>
        <p:pic>
          <p:nvPicPr>
            <p:cNvPr id="4" name="Picture 3">
              <a:extLst>
                <a:ext uri="{FF2B5EF4-FFF2-40B4-BE49-F238E27FC236}">
                  <a16:creationId xmlns:a16="http://schemas.microsoft.com/office/drawing/2014/main" id="{C4C15024-4CF7-4F86-A586-356341BD19B9}"/>
                </a:ext>
              </a:extLst>
            </p:cNvPr>
            <p:cNvPicPr>
              <a:picLocks noChangeAspect="1"/>
            </p:cNvPicPr>
            <p:nvPr/>
          </p:nvPicPr>
          <p:blipFill>
            <a:blip r:embed="rId5"/>
            <a:stretch>
              <a:fillRect/>
            </a:stretch>
          </p:blipFill>
          <p:spPr>
            <a:xfrm>
              <a:off x="7531405" y="15876"/>
              <a:ext cx="4466595" cy="3332767"/>
            </a:xfrm>
            <a:prstGeom prst="rect">
              <a:avLst/>
            </a:prstGeom>
          </p:spPr>
        </p:pic>
        <p:sp>
          <p:nvSpPr>
            <p:cNvPr id="6" name="TextBox 5">
              <a:extLst>
                <a:ext uri="{FF2B5EF4-FFF2-40B4-BE49-F238E27FC236}">
                  <a16:creationId xmlns:a16="http://schemas.microsoft.com/office/drawing/2014/main" id="{40FF978A-985C-497F-AB13-B3072A8DF224}"/>
                </a:ext>
              </a:extLst>
            </p:cNvPr>
            <p:cNvSpPr txBox="1"/>
            <p:nvPr/>
          </p:nvSpPr>
          <p:spPr>
            <a:xfrm>
              <a:off x="9210089" y="333872"/>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5BA887F7-98F5-46AC-ABB2-388AB8EEBA3B}"/>
              </a:ext>
            </a:extLst>
          </p:cNvPr>
          <p:cNvGrpSpPr/>
          <p:nvPr/>
        </p:nvGrpSpPr>
        <p:grpSpPr>
          <a:xfrm>
            <a:off x="7628166" y="3461007"/>
            <a:ext cx="4466594" cy="3332767"/>
            <a:chOff x="7532916" y="3428251"/>
            <a:chExt cx="4466594" cy="3332767"/>
          </a:xfrm>
        </p:grpSpPr>
        <p:pic>
          <p:nvPicPr>
            <p:cNvPr id="5" name="Picture 4">
              <a:extLst>
                <a:ext uri="{FF2B5EF4-FFF2-40B4-BE49-F238E27FC236}">
                  <a16:creationId xmlns:a16="http://schemas.microsoft.com/office/drawing/2014/main" id="{AAF6C57B-7BE3-46F7-8483-C3776C7DBB71}"/>
                </a:ext>
              </a:extLst>
            </p:cNvPr>
            <p:cNvPicPr>
              <a:picLocks noChangeAspect="1"/>
            </p:cNvPicPr>
            <p:nvPr/>
          </p:nvPicPr>
          <p:blipFill>
            <a:blip r:embed="rId6"/>
            <a:stretch>
              <a:fillRect/>
            </a:stretch>
          </p:blipFill>
          <p:spPr>
            <a:xfrm>
              <a:off x="7532916" y="3428251"/>
              <a:ext cx="4466594" cy="3332767"/>
            </a:xfrm>
            <a:prstGeom prst="rect">
              <a:avLst/>
            </a:prstGeom>
          </p:spPr>
        </p:pic>
        <p:sp>
          <p:nvSpPr>
            <p:cNvPr id="7" name="TextBox 6">
              <a:extLst>
                <a:ext uri="{FF2B5EF4-FFF2-40B4-BE49-F238E27FC236}">
                  <a16:creationId xmlns:a16="http://schemas.microsoft.com/office/drawing/2014/main" id="{0BAAFCBA-40A5-4EBC-AF63-0A44AA63B9B0}"/>
                </a:ext>
              </a:extLst>
            </p:cNvPr>
            <p:cNvSpPr txBox="1"/>
            <p:nvPr/>
          </p:nvSpPr>
          <p:spPr>
            <a:xfrm>
              <a:off x="9293213" y="376273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ED13CBD7-DBA0-4ECC-B19F-7521EE2068CF}"/>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91C3A207-81A3-491C-9C91-66C48F1DF6C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108426-8EFD-43DA-8425-822A3593A84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46</a:t>
            </a:r>
          </a:p>
        </p:txBody>
      </p:sp>
      <p:pic>
        <p:nvPicPr>
          <p:cNvPr id="14" name="Picture 13">
            <a:hlinkClick r:id="rId9"/>
            <a:extLst>
              <a:ext uri="{FF2B5EF4-FFF2-40B4-BE49-F238E27FC236}">
                <a16:creationId xmlns:a16="http://schemas.microsoft.com/office/drawing/2014/main" id="{EEC3FCEE-4FAD-431A-8A9D-45CB8A502962}"/>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3377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216438" y="176893"/>
            <a:ext cx="10950672" cy="870857"/>
          </a:xfrm>
        </p:spPr>
        <p:txBody>
          <a:bodyPr>
            <a:noAutofit/>
          </a:bodyPr>
          <a:lstStyle/>
          <a:p>
            <a:r>
              <a:rPr lang="en-US" sz="3200" dirty="0"/>
              <a:t>Have Access to Educational and Training Opportunities (cont.)</a:t>
            </a:r>
          </a:p>
        </p:txBody>
      </p:sp>
      <p:sp>
        <p:nvSpPr>
          <p:cNvPr id="3" name="Content Placeholder 2">
            <a:extLst>
              <a:ext uri="{FF2B5EF4-FFF2-40B4-BE49-F238E27FC236}">
                <a16:creationId xmlns:a16="http://schemas.microsoft.com/office/drawing/2014/main" id="{EAFC6F46-A0D6-49E2-8747-FD93821F4227}"/>
              </a:ext>
            </a:extLst>
          </p:cNvPr>
          <p:cNvSpPr>
            <a:spLocks noGrp="1"/>
          </p:cNvSpPr>
          <p:nvPr>
            <p:ph idx="1"/>
          </p:nvPr>
        </p:nvSpPr>
        <p:spPr>
          <a:xfrm>
            <a:off x="2162737" y="1047750"/>
            <a:ext cx="7655880" cy="1254186"/>
          </a:xfrm>
        </p:spPr>
        <p:txBody>
          <a:bodyPr>
            <a:normAutofit/>
          </a:bodyPr>
          <a:lstStyle/>
          <a:p>
            <a:r>
              <a:rPr lang="en-US" sz="1800" dirty="0"/>
              <a:t>Among both racial/ethnic groups, the youngest respondents were most likely to agree that they had access to educational and training opportunities to get a better job.</a:t>
            </a:r>
          </a:p>
          <a:p>
            <a:r>
              <a:rPr lang="en-US" sz="1800" dirty="0"/>
              <a:t>White non-Hispanics felt more positively than did respondents of color.   </a:t>
            </a:r>
          </a:p>
          <a:p>
            <a:endParaRPr lang="en-US" sz="1800" dirty="0"/>
          </a:p>
          <a:p>
            <a:endParaRPr lang="en-US" dirty="0"/>
          </a:p>
        </p:txBody>
      </p:sp>
      <p:grpSp>
        <p:nvGrpSpPr>
          <p:cNvPr id="9" name="Group 8">
            <a:extLst>
              <a:ext uri="{FF2B5EF4-FFF2-40B4-BE49-F238E27FC236}">
                <a16:creationId xmlns:a16="http://schemas.microsoft.com/office/drawing/2014/main" id="{5D13DF87-FA36-4125-94FF-9B1169B01DD3}"/>
              </a:ext>
            </a:extLst>
          </p:cNvPr>
          <p:cNvGrpSpPr/>
          <p:nvPr/>
        </p:nvGrpSpPr>
        <p:grpSpPr>
          <a:xfrm>
            <a:off x="6201326" y="2348591"/>
            <a:ext cx="5452611" cy="4140304"/>
            <a:chOff x="6196626" y="1678988"/>
            <a:chExt cx="5844273" cy="4352357"/>
          </a:xfrm>
        </p:grpSpPr>
        <p:pic>
          <p:nvPicPr>
            <p:cNvPr id="6" name="Picture 5">
              <a:extLst>
                <a:ext uri="{FF2B5EF4-FFF2-40B4-BE49-F238E27FC236}">
                  <a16:creationId xmlns:a16="http://schemas.microsoft.com/office/drawing/2014/main" id="{E0DD764A-91E4-4CC8-AB2E-3592706CCB25}"/>
                </a:ext>
              </a:extLst>
            </p:cNvPr>
            <p:cNvPicPr>
              <a:picLocks noChangeAspect="1"/>
            </p:cNvPicPr>
            <p:nvPr/>
          </p:nvPicPr>
          <p:blipFill>
            <a:blip r:embed="rId4"/>
            <a:stretch>
              <a:fillRect/>
            </a:stretch>
          </p:blipFill>
          <p:spPr>
            <a:xfrm>
              <a:off x="6196626" y="1678988"/>
              <a:ext cx="5844273" cy="4352357"/>
            </a:xfrm>
            <a:prstGeom prst="rect">
              <a:avLst/>
            </a:prstGeom>
          </p:spPr>
        </p:pic>
        <p:sp>
          <p:nvSpPr>
            <p:cNvPr id="7" name="TextBox 6">
              <a:extLst>
                <a:ext uri="{FF2B5EF4-FFF2-40B4-BE49-F238E27FC236}">
                  <a16:creationId xmlns:a16="http://schemas.microsoft.com/office/drawing/2014/main" id="{85972F59-B88C-4AEA-9D68-D6650E6BED50}"/>
                </a:ext>
              </a:extLst>
            </p:cNvPr>
            <p:cNvSpPr txBox="1"/>
            <p:nvPr/>
          </p:nvSpPr>
          <p:spPr>
            <a:xfrm>
              <a:off x="8829259" y="2198250"/>
              <a:ext cx="579005" cy="276999"/>
            </a:xfrm>
            <a:prstGeom prst="rect">
              <a:avLst/>
            </a:prstGeom>
            <a:noFill/>
          </p:spPr>
          <p:txBody>
            <a:bodyPr wrap="none" rtlCol="0">
              <a:spAutoFit/>
            </a:bodyPr>
            <a:lstStyle/>
            <a:p>
              <a:r>
                <a:rPr lang="en-US" sz="1200" dirty="0"/>
                <a:t>W n-H</a:t>
              </a:r>
            </a:p>
          </p:txBody>
        </p:sp>
      </p:grpSp>
      <p:grpSp>
        <p:nvGrpSpPr>
          <p:cNvPr id="4" name="Group 3">
            <a:extLst>
              <a:ext uri="{FF2B5EF4-FFF2-40B4-BE49-F238E27FC236}">
                <a16:creationId xmlns:a16="http://schemas.microsoft.com/office/drawing/2014/main" id="{9BEE677F-B591-4FBE-903E-C687CDD52E06}"/>
              </a:ext>
            </a:extLst>
          </p:cNvPr>
          <p:cNvGrpSpPr/>
          <p:nvPr/>
        </p:nvGrpSpPr>
        <p:grpSpPr>
          <a:xfrm>
            <a:off x="718456" y="2348591"/>
            <a:ext cx="5272220" cy="4140304"/>
            <a:chOff x="251727" y="1678988"/>
            <a:chExt cx="5844273" cy="4352357"/>
          </a:xfrm>
        </p:grpSpPr>
        <p:pic>
          <p:nvPicPr>
            <p:cNvPr id="5" name="Picture 4">
              <a:extLst>
                <a:ext uri="{FF2B5EF4-FFF2-40B4-BE49-F238E27FC236}">
                  <a16:creationId xmlns:a16="http://schemas.microsoft.com/office/drawing/2014/main" id="{06DE8A94-A492-4187-9983-B9DCEB020A95}"/>
                </a:ext>
              </a:extLst>
            </p:cNvPr>
            <p:cNvPicPr>
              <a:picLocks noChangeAspect="1"/>
            </p:cNvPicPr>
            <p:nvPr/>
          </p:nvPicPr>
          <p:blipFill>
            <a:blip r:embed="rId5"/>
            <a:stretch>
              <a:fillRect/>
            </a:stretch>
          </p:blipFill>
          <p:spPr>
            <a:xfrm>
              <a:off x="251727" y="1678988"/>
              <a:ext cx="5844273" cy="4352357"/>
            </a:xfrm>
            <a:prstGeom prst="rect">
              <a:avLst/>
            </a:prstGeom>
          </p:spPr>
        </p:pic>
        <p:sp>
          <p:nvSpPr>
            <p:cNvPr id="8" name="TextBox 7">
              <a:extLst>
                <a:ext uri="{FF2B5EF4-FFF2-40B4-BE49-F238E27FC236}">
                  <a16:creationId xmlns:a16="http://schemas.microsoft.com/office/drawing/2014/main" id="{D446525B-FCBC-4CCB-AB4E-4C14E84A6EE4}"/>
                </a:ext>
              </a:extLst>
            </p:cNvPr>
            <p:cNvSpPr txBox="1"/>
            <p:nvPr/>
          </p:nvSpPr>
          <p:spPr>
            <a:xfrm>
              <a:off x="2888368" y="2207486"/>
              <a:ext cx="570990" cy="276999"/>
            </a:xfrm>
            <a:prstGeom prst="rect">
              <a:avLst/>
            </a:prstGeom>
            <a:noFill/>
          </p:spPr>
          <p:txBody>
            <a:bodyPr wrap="none" rtlCol="0">
              <a:spAutoFit/>
            </a:bodyPr>
            <a:lstStyle/>
            <a:p>
              <a:r>
                <a:rPr lang="en-US" sz="1200" dirty="0"/>
                <a:t>BIPOC</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5D4C48F7-CD93-404F-AAF6-2A1B1E9C324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51C950C0-3BD5-478C-ACD2-B65AEAA2B56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689ADA-1C80-4D49-A98A-3BFFD09CB56B}"/>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47</a:t>
            </a:r>
          </a:p>
        </p:txBody>
      </p:sp>
      <p:pic>
        <p:nvPicPr>
          <p:cNvPr id="13" name="Picture 12">
            <a:hlinkClick r:id="rId8"/>
            <a:extLst>
              <a:ext uri="{FF2B5EF4-FFF2-40B4-BE49-F238E27FC236}">
                <a16:creationId xmlns:a16="http://schemas.microsoft.com/office/drawing/2014/main" id="{0124F352-4A2E-4D56-B8F7-442E6AEDDF50}"/>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426445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70C070C-CC28-4FC9-BB00-A54958E6C3F1}"/>
              </a:ext>
            </a:extLst>
          </p:cNvPr>
          <p:cNvSpPr>
            <a:spLocks noGrp="1"/>
          </p:cNvSpPr>
          <p:nvPr>
            <p:ph idx="1"/>
          </p:nvPr>
        </p:nvSpPr>
        <p:spPr>
          <a:xfrm>
            <a:off x="357051" y="870857"/>
            <a:ext cx="4302035" cy="2615293"/>
          </a:xfrm>
        </p:spPr>
        <p:txBody>
          <a:bodyPr>
            <a:normAutofit fontScale="92500" lnSpcReduction="20000"/>
          </a:bodyPr>
          <a:lstStyle/>
          <a:p>
            <a:pPr>
              <a:lnSpc>
                <a:spcPct val="100000"/>
              </a:lnSpc>
            </a:pPr>
            <a:r>
              <a:rPr lang="en-US" sz="1900" dirty="0"/>
              <a:t>Taking a more detailed look by race, the age-related pattern of responses was similar for all racial groups except Blacks, with younger adults, and in some cases, older adults, most likely to agree that they have access to educational and training opportunities. </a:t>
            </a:r>
          </a:p>
          <a:p>
            <a:r>
              <a:rPr lang="en-US" sz="1900" dirty="0"/>
              <a:t>Among Blacks, however, fewer than half of younger and older adults somewhat or strongly agreed that they had such opportunities.</a:t>
            </a:r>
            <a:endParaRPr lang="en-US" sz="1800" dirty="0"/>
          </a:p>
        </p:txBody>
      </p:sp>
      <p:grpSp>
        <p:nvGrpSpPr>
          <p:cNvPr id="13" name="Group 12">
            <a:extLst>
              <a:ext uri="{FF2B5EF4-FFF2-40B4-BE49-F238E27FC236}">
                <a16:creationId xmlns:a16="http://schemas.microsoft.com/office/drawing/2014/main" id="{1B531E5F-0A3E-4FAA-8FFE-632C52BCD8F9}"/>
              </a:ext>
            </a:extLst>
          </p:cNvPr>
          <p:cNvGrpSpPr/>
          <p:nvPr/>
        </p:nvGrpSpPr>
        <p:grpSpPr>
          <a:xfrm>
            <a:off x="5025718" y="1095535"/>
            <a:ext cx="3431585" cy="2788202"/>
            <a:chOff x="4211774" y="338009"/>
            <a:chExt cx="3990114" cy="2971524"/>
          </a:xfrm>
        </p:grpSpPr>
        <p:pic>
          <p:nvPicPr>
            <p:cNvPr id="6" name="Picture 5">
              <a:extLst>
                <a:ext uri="{FF2B5EF4-FFF2-40B4-BE49-F238E27FC236}">
                  <a16:creationId xmlns:a16="http://schemas.microsoft.com/office/drawing/2014/main" id="{2CE8640F-0745-4124-B822-C30F838B82A7}"/>
                </a:ext>
              </a:extLst>
            </p:cNvPr>
            <p:cNvPicPr>
              <a:picLocks noChangeAspect="1"/>
            </p:cNvPicPr>
            <p:nvPr/>
          </p:nvPicPr>
          <p:blipFill>
            <a:blip r:embed="rId4"/>
            <a:stretch>
              <a:fillRect/>
            </a:stretch>
          </p:blipFill>
          <p:spPr>
            <a:xfrm>
              <a:off x="4211774" y="338009"/>
              <a:ext cx="3990114" cy="2971524"/>
            </a:xfrm>
            <a:prstGeom prst="rect">
              <a:avLst/>
            </a:prstGeom>
          </p:spPr>
        </p:pic>
        <p:sp>
          <p:nvSpPr>
            <p:cNvPr id="9" name="TextBox 8">
              <a:extLst>
                <a:ext uri="{FF2B5EF4-FFF2-40B4-BE49-F238E27FC236}">
                  <a16:creationId xmlns:a16="http://schemas.microsoft.com/office/drawing/2014/main" id="{8897E6D8-2A6E-4EA3-AD72-08361B331994}"/>
                </a:ext>
              </a:extLst>
            </p:cNvPr>
            <p:cNvSpPr txBox="1"/>
            <p:nvPr/>
          </p:nvSpPr>
          <p:spPr>
            <a:xfrm>
              <a:off x="5776916" y="658469"/>
              <a:ext cx="712054" cy="276999"/>
            </a:xfrm>
            <a:prstGeom prst="rect">
              <a:avLst/>
            </a:prstGeom>
            <a:noFill/>
          </p:spPr>
          <p:txBody>
            <a:bodyPr wrap="none" rtlCol="0">
              <a:spAutoFit/>
            </a:bodyPr>
            <a:lstStyle/>
            <a:p>
              <a:r>
                <a:rPr lang="en-US" sz="1200" dirty="0"/>
                <a:t>Hispanic</a:t>
              </a:r>
            </a:p>
          </p:txBody>
        </p:sp>
      </p:grpSp>
      <p:grpSp>
        <p:nvGrpSpPr>
          <p:cNvPr id="12" name="Group 11">
            <a:extLst>
              <a:ext uri="{FF2B5EF4-FFF2-40B4-BE49-F238E27FC236}">
                <a16:creationId xmlns:a16="http://schemas.microsoft.com/office/drawing/2014/main" id="{86151D9A-92C5-40FB-9769-135217E83217}"/>
              </a:ext>
            </a:extLst>
          </p:cNvPr>
          <p:cNvGrpSpPr/>
          <p:nvPr/>
        </p:nvGrpSpPr>
        <p:grpSpPr>
          <a:xfrm>
            <a:off x="803824" y="3486150"/>
            <a:ext cx="3995875" cy="3266817"/>
            <a:chOff x="8201890" y="338010"/>
            <a:chExt cx="3990113" cy="2971523"/>
          </a:xfrm>
        </p:grpSpPr>
        <p:pic>
          <p:nvPicPr>
            <p:cNvPr id="5" name="Picture 4">
              <a:extLst>
                <a:ext uri="{FF2B5EF4-FFF2-40B4-BE49-F238E27FC236}">
                  <a16:creationId xmlns:a16="http://schemas.microsoft.com/office/drawing/2014/main" id="{DB136790-C504-465A-981C-88F824ABD3D1}"/>
                </a:ext>
              </a:extLst>
            </p:cNvPr>
            <p:cNvPicPr>
              <a:picLocks noChangeAspect="1"/>
            </p:cNvPicPr>
            <p:nvPr/>
          </p:nvPicPr>
          <p:blipFill>
            <a:blip r:embed="rId5"/>
            <a:stretch>
              <a:fillRect/>
            </a:stretch>
          </p:blipFill>
          <p:spPr>
            <a:xfrm>
              <a:off x="8201890" y="338010"/>
              <a:ext cx="3990113" cy="2971523"/>
            </a:xfrm>
            <a:prstGeom prst="rect">
              <a:avLst/>
            </a:prstGeom>
          </p:spPr>
        </p:pic>
        <p:sp>
          <p:nvSpPr>
            <p:cNvPr id="11" name="TextBox 10">
              <a:extLst>
                <a:ext uri="{FF2B5EF4-FFF2-40B4-BE49-F238E27FC236}">
                  <a16:creationId xmlns:a16="http://schemas.microsoft.com/office/drawing/2014/main" id="{147ED408-0E62-49D8-8C7B-BD45423EEB4F}"/>
                </a:ext>
              </a:extLst>
            </p:cNvPr>
            <p:cNvSpPr txBox="1"/>
            <p:nvPr/>
          </p:nvSpPr>
          <p:spPr>
            <a:xfrm>
              <a:off x="9855194" y="658428"/>
              <a:ext cx="513282" cy="276999"/>
            </a:xfrm>
            <a:prstGeom prst="rect">
              <a:avLst/>
            </a:prstGeom>
            <a:noFill/>
          </p:spPr>
          <p:txBody>
            <a:bodyPr wrap="none" rtlCol="0">
              <a:spAutoFit/>
            </a:bodyPr>
            <a:lstStyle/>
            <a:p>
              <a:r>
                <a:rPr lang="en-US" sz="1200" dirty="0"/>
                <a:t>Black</a:t>
              </a:r>
            </a:p>
          </p:txBody>
        </p:sp>
      </p:grpSp>
      <p:grpSp>
        <p:nvGrpSpPr>
          <p:cNvPr id="15" name="Group 14">
            <a:extLst>
              <a:ext uri="{FF2B5EF4-FFF2-40B4-BE49-F238E27FC236}">
                <a16:creationId xmlns:a16="http://schemas.microsoft.com/office/drawing/2014/main" id="{7826586E-20DD-4E09-B5EF-E91FAE78A24A}"/>
              </a:ext>
            </a:extLst>
          </p:cNvPr>
          <p:cNvGrpSpPr/>
          <p:nvPr/>
        </p:nvGrpSpPr>
        <p:grpSpPr>
          <a:xfrm>
            <a:off x="5050577" y="4025472"/>
            <a:ext cx="3396407" cy="2727496"/>
            <a:chOff x="4211776" y="3780163"/>
            <a:chExt cx="3990114" cy="2971525"/>
          </a:xfrm>
        </p:grpSpPr>
        <p:pic>
          <p:nvPicPr>
            <p:cNvPr id="4" name="Picture 3">
              <a:extLst>
                <a:ext uri="{FF2B5EF4-FFF2-40B4-BE49-F238E27FC236}">
                  <a16:creationId xmlns:a16="http://schemas.microsoft.com/office/drawing/2014/main" id="{7CF0BACF-9F36-47DF-A0E0-840E8C25E651}"/>
                </a:ext>
              </a:extLst>
            </p:cNvPr>
            <p:cNvPicPr>
              <a:picLocks noChangeAspect="1"/>
            </p:cNvPicPr>
            <p:nvPr/>
          </p:nvPicPr>
          <p:blipFill>
            <a:blip r:embed="rId6"/>
            <a:stretch>
              <a:fillRect/>
            </a:stretch>
          </p:blipFill>
          <p:spPr>
            <a:xfrm>
              <a:off x="4211776" y="3780163"/>
              <a:ext cx="3990114" cy="2971525"/>
            </a:xfrm>
            <a:prstGeom prst="rect">
              <a:avLst/>
            </a:prstGeom>
          </p:spPr>
        </p:pic>
        <p:sp>
          <p:nvSpPr>
            <p:cNvPr id="14" name="TextBox 13">
              <a:extLst>
                <a:ext uri="{FF2B5EF4-FFF2-40B4-BE49-F238E27FC236}">
                  <a16:creationId xmlns:a16="http://schemas.microsoft.com/office/drawing/2014/main" id="{4C038A1A-3BE2-476D-A173-EF170AD5DCA5}"/>
                </a:ext>
              </a:extLst>
            </p:cNvPr>
            <p:cNvSpPr txBox="1"/>
            <p:nvPr/>
          </p:nvSpPr>
          <p:spPr>
            <a:xfrm>
              <a:off x="5855863" y="4100949"/>
              <a:ext cx="524503" cy="276999"/>
            </a:xfrm>
            <a:prstGeom prst="rect">
              <a:avLst/>
            </a:prstGeom>
            <a:noFill/>
          </p:spPr>
          <p:txBody>
            <a:bodyPr wrap="none" rtlCol="0">
              <a:spAutoFit/>
            </a:bodyPr>
            <a:lstStyle/>
            <a:p>
              <a:r>
                <a:rPr lang="en-US" sz="1200" dirty="0"/>
                <a:t>Asian</a:t>
              </a:r>
            </a:p>
          </p:txBody>
        </p:sp>
      </p:grpSp>
      <p:grpSp>
        <p:nvGrpSpPr>
          <p:cNvPr id="17" name="Group 16">
            <a:extLst>
              <a:ext uri="{FF2B5EF4-FFF2-40B4-BE49-F238E27FC236}">
                <a16:creationId xmlns:a16="http://schemas.microsoft.com/office/drawing/2014/main" id="{0AC34F0F-7D22-4CB2-80D0-C5604A0F6032}"/>
              </a:ext>
            </a:extLst>
          </p:cNvPr>
          <p:cNvGrpSpPr/>
          <p:nvPr/>
        </p:nvGrpSpPr>
        <p:grpSpPr>
          <a:xfrm>
            <a:off x="8693301" y="4025472"/>
            <a:ext cx="3431584" cy="2727496"/>
            <a:chOff x="8201888" y="3780163"/>
            <a:chExt cx="3990112" cy="2971524"/>
          </a:xfrm>
        </p:grpSpPr>
        <p:pic>
          <p:nvPicPr>
            <p:cNvPr id="3" name="Picture 2">
              <a:extLst>
                <a:ext uri="{FF2B5EF4-FFF2-40B4-BE49-F238E27FC236}">
                  <a16:creationId xmlns:a16="http://schemas.microsoft.com/office/drawing/2014/main" id="{32475775-4218-4B8B-84A7-B6BC84D909A6}"/>
                </a:ext>
              </a:extLst>
            </p:cNvPr>
            <p:cNvPicPr>
              <a:picLocks noChangeAspect="1"/>
            </p:cNvPicPr>
            <p:nvPr/>
          </p:nvPicPr>
          <p:blipFill>
            <a:blip r:embed="rId7"/>
            <a:stretch>
              <a:fillRect/>
            </a:stretch>
          </p:blipFill>
          <p:spPr>
            <a:xfrm>
              <a:off x="8201888" y="3780163"/>
              <a:ext cx="3990112" cy="2971524"/>
            </a:xfrm>
            <a:prstGeom prst="rect">
              <a:avLst/>
            </a:prstGeom>
          </p:spPr>
        </p:pic>
        <p:sp>
          <p:nvSpPr>
            <p:cNvPr id="16" name="TextBox 15">
              <a:extLst>
                <a:ext uri="{FF2B5EF4-FFF2-40B4-BE49-F238E27FC236}">
                  <a16:creationId xmlns:a16="http://schemas.microsoft.com/office/drawing/2014/main" id="{32A27CD4-F2BA-44BA-ABE3-F87E1D0C2B21}"/>
                </a:ext>
              </a:extLst>
            </p:cNvPr>
            <p:cNvSpPr txBox="1"/>
            <p:nvPr/>
          </p:nvSpPr>
          <p:spPr>
            <a:xfrm>
              <a:off x="9845967" y="4100904"/>
              <a:ext cx="548548" cy="276999"/>
            </a:xfrm>
            <a:prstGeom prst="rect">
              <a:avLst/>
            </a:prstGeom>
            <a:noFill/>
          </p:spPr>
          <p:txBody>
            <a:bodyPr wrap="none" rtlCol="0">
              <a:spAutoFit/>
            </a:bodyPr>
            <a:lstStyle/>
            <a:p>
              <a:r>
                <a:rPr lang="en-US" sz="1200" dirty="0"/>
                <a:t>Other</a:t>
              </a:r>
            </a:p>
          </p:txBody>
        </p:sp>
      </p:grpSp>
      <p:grpSp>
        <p:nvGrpSpPr>
          <p:cNvPr id="19" name="Group 18">
            <a:extLst>
              <a:ext uri="{FF2B5EF4-FFF2-40B4-BE49-F238E27FC236}">
                <a16:creationId xmlns:a16="http://schemas.microsoft.com/office/drawing/2014/main" id="{F5D0E785-FBC2-459C-AEE4-7C042E21A0D3}"/>
              </a:ext>
            </a:extLst>
          </p:cNvPr>
          <p:cNvGrpSpPr/>
          <p:nvPr/>
        </p:nvGrpSpPr>
        <p:grpSpPr>
          <a:xfrm>
            <a:off x="8674639" y="1095535"/>
            <a:ext cx="3431585" cy="2788201"/>
            <a:chOff x="107670" y="2658419"/>
            <a:chExt cx="3990114" cy="2971525"/>
          </a:xfrm>
        </p:grpSpPr>
        <p:pic>
          <p:nvPicPr>
            <p:cNvPr id="7" name="Picture 6">
              <a:extLst>
                <a:ext uri="{FF2B5EF4-FFF2-40B4-BE49-F238E27FC236}">
                  <a16:creationId xmlns:a16="http://schemas.microsoft.com/office/drawing/2014/main" id="{82C8D1A0-6BE3-47D2-A576-7EEF129EF2BE}"/>
                </a:ext>
              </a:extLst>
            </p:cNvPr>
            <p:cNvPicPr>
              <a:picLocks noChangeAspect="1"/>
            </p:cNvPicPr>
            <p:nvPr/>
          </p:nvPicPr>
          <p:blipFill>
            <a:blip r:embed="rId8"/>
            <a:stretch>
              <a:fillRect/>
            </a:stretch>
          </p:blipFill>
          <p:spPr>
            <a:xfrm>
              <a:off x="107670" y="2658419"/>
              <a:ext cx="3990114" cy="2971525"/>
            </a:xfrm>
            <a:prstGeom prst="rect">
              <a:avLst/>
            </a:prstGeom>
          </p:spPr>
        </p:pic>
        <p:sp>
          <p:nvSpPr>
            <p:cNvPr id="18" name="TextBox 17">
              <a:extLst>
                <a:ext uri="{FF2B5EF4-FFF2-40B4-BE49-F238E27FC236}">
                  <a16:creationId xmlns:a16="http://schemas.microsoft.com/office/drawing/2014/main" id="{07A5B5BE-C8B2-4425-B1E7-49C59A89A100}"/>
                </a:ext>
              </a:extLst>
            </p:cNvPr>
            <p:cNvSpPr txBox="1"/>
            <p:nvPr/>
          </p:nvSpPr>
          <p:spPr>
            <a:xfrm>
              <a:off x="1756618" y="2921700"/>
              <a:ext cx="562911" cy="276999"/>
            </a:xfrm>
            <a:prstGeom prst="rect">
              <a:avLst/>
            </a:prstGeom>
            <a:noFill/>
          </p:spPr>
          <p:txBody>
            <a:bodyPr wrap="none" rtlCol="0">
              <a:spAutoFit/>
            </a:bodyPr>
            <a:lstStyle/>
            <a:p>
              <a:r>
                <a:rPr lang="en-US" sz="1200" dirty="0"/>
                <a:t>White</a:t>
              </a:r>
            </a:p>
          </p:txBody>
        </p:sp>
      </p:grpSp>
      <p:sp>
        <p:nvSpPr>
          <p:cNvPr id="24" name="Title 1">
            <a:extLst>
              <a:ext uri="{FF2B5EF4-FFF2-40B4-BE49-F238E27FC236}">
                <a16:creationId xmlns:a16="http://schemas.microsoft.com/office/drawing/2014/main" id="{12D69189-B15C-4E9F-84A4-C072EF0857E0}"/>
              </a:ext>
            </a:extLst>
          </p:cNvPr>
          <p:cNvSpPr txBox="1">
            <a:spLocks/>
          </p:cNvSpPr>
          <p:nvPr/>
        </p:nvSpPr>
        <p:spPr>
          <a:xfrm>
            <a:off x="216438" y="176893"/>
            <a:ext cx="10950672"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Have Access to Educational and Training Opportunities (cont.)</a:t>
            </a:r>
            <a:endParaRPr lang="en-US" sz="3200" dirty="0"/>
          </a:p>
        </p:txBody>
      </p:sp>
      <p:sp>
        <p:nvSpPr>
          <p:cNvPr id="20" name="Action Button: Go Back or Previous 19">
            <a:hlinkClick r:id="rId9" action="ppaction://hlinksldjump" tooltip="Back to beginning of section"/>
            <a:extLst>
              <a:ext uri="{FF2B5EF4-FFF2-40B4-BE49-F238E27FC236}">
                <a16:creationId xmlns:a16="http://schemas.microsoft.com/office/drawing/2014/main" id="{9C37C744-DD65-4E17-B007-B2B82CD1D41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Forward or Next 20">
            <a:hlinkClick r:id="rId10" action="ppaction://hlinksldjump" tooltip="Skip to next section"/>
            <a:extLst>
              <a:ext uri="{FF2B5EF4-FFF2-40B4-BE49-F238E27FC236}">
                <a16:creationId xmlns:a16="http://schemas.microsoft.com/office/drawing/2014/main" id="{C3B23855-53C5-4251-988D-4D093E62F32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80C8C3F-FD36-40A7-9FBA-ED98E17B247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48</a:t>
            </a:r>
          </a:p>
        </p:txBody>
      </p:sp>
      <p:pic>
        <p:nvPicPr>
          <p:cNvPr id="23" name="Picture 22">
            <a:hlinkClick r:id="rId11"/>
            <a:extLst>
              <a:ext uri="{FF2B5EF4-FFF2-40B4-BE49-F238E27FC236}">
                <a16:creationId xmlns:a16="http://schemas.microsoft.com/office/drawing/2014/main" id="{F1D7EC28-E16A-4380-A495-33F551E4ED68}"/>
              </a:ext>
            </a:extLst>
          </p:cNvPr>
          <p:cNvPicPr>
            <a:picLocks noChangeAspect="1"/>
          </p:cNvPicPr>
          <p:nvPr/>
        </p:nvPicPr>
        <p:blipFill>
          <a:blip r:embed="rId12"/>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5919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E030-E1BD-431F-B438-7269181F52B9}"/>
              </a:ext>
            </a:extLst>
          </p:cNvPr>
          <p:cNvSpPr>
            <a:spLocks noGrp="1"/>
          </p:cNvSpPr>
          <p:nvPr>
            <p:ph type="title"/>
          </p:nvPr>
        </p:nvSpPr>
        <p:spPr>
          <a:xfrm>
            <a:off x="782681" y="142875"/>
            <a:ext cx="7323093" cy="870857"/>
          </a:xfrm>
        </p:spPr>
        <p:txBody>
          <a:bodyPr/>
          <a:lstStyle/>
          <a:p>
            <a:r>
              <a:rPr lang="en-US" sz="3600" dirty="0"/>
              <a:t>Summary of Key Findings - General</a:t>
            </a:r>
          </a:p>
        </p:txBody>
      </p:sp>
      <p:sp>
        <p:nvSpPr>
          <p:cNvPr id="3" name="Content Placeholder 2">
            <a:extLst>
              <a:ext uri="{FF2B5EF4-FFF2-40B4-BE49-F238E27FC236}">
                <a16:creationId xmlns:a16="http://schemas.microsoft.com/office/drawing/2014/main" id="{0F3E51F6-CC80-4FF2-96AA-070FB8A3F09C}"/>
              </a:ext>
            </a:extLst>
          </p:cNvPr>
          <p:cNvSpPr>
            <a:spLocks noGrp="1"/>
          </p:cNvSpPr>
          <p:nvPr>
            <p:ph idx="1"/>
          </p:nvPr>
        </p:nvSpPr>
        <p:spPr>
          <a:xfrm>
            <a:off x="1290918" y="1247775"/>
            <a:ext cx="9233647" cy="5583282"/>
          </a:xfrm>
        </p:spPr>
        <p:txBody>
          <a:bodyPr>
            <a:normAutofit/>
          </a:bodyPr>
          <a:lstStyle/>
          <a:p>
            <a:pPr lvl="0"/>
            <a:r>
              <a:rPr lang="en-US" sz="1800" dirty="0"/>
              <a:t>Age was related to the responses in a majority of survey items but in varying ways. </a:t>
            </a:r>
          </a:p>
          <a:p>
            <a:pPr lvl="1"/>
            <a:r>
              <a:rPr lang="en-US" sz="1800" dirty="0"/>
              <a:t>Sometimes there was little difference by age group. For example, respondents in each age group were very dissatisfied with the City’s response to homelessness. </a:t>
            </a:r>
          </a:p>
          <a:p>
            <a:pPr lvl="1"/>
            <a:r>
              <a:rPr lang="en-US" sz="1800" dirty="0"/>
              <a:t>In other cases, the responses of older and younger adults diverged. For example, older persons were more dissatisfied with the condition of streets, sidewalks, and public spaces and with new construction in their neighborhoods. Alternatively, with respect to protection by police from violent crime and from property crime, satisfaction levels, while low, increased with age. </a:t>
            </a:r>
          </a:p>
          <a:p>
            <a:pPr lvl="1"/>
            <a:r>
              <a:rPr lang="en-US" sz="1800" dirty="0"/>
              <a:t>Respondents age 75+ often held the most positive views, occasionally in tandem with the youngest age group (20-29). </a:t>
            </a:r>
          </a:p>
          <a:p>
            <a:pPr lvl="0"/>
            <a:r>
              <a:rPr lang="en-US" sz="1800" dirty="0"/>
              <a:t>Generally, age group differences or similarities remained consistent in the sub-analyses by income, race/ethnicity, gender identity and rent/own status.</a:t>
            </a:r>
          </a:p>
          <a:p>
            <a:pPr lvl="0"/>
            <a:r>
              <a:rPr lang="en-US" sz="1800" dirty="0"/>
              <a:t>More often than not, in addition to respondents’ age, responses also differed by respondents’ household income, race/ethnicity, gender identity, and rent/own status. </a:t>
            </a:r>
          </a:p>
          <a:p>
            <a:pPr lvl="1"/>
            <a:r>
              <a:rPr lang="en-US" sz="1800" dirty="0"/>
              <a:t>In general, respondents with lower incomes, who were members of a minority group, who did not identify as male or female, and/or who rented rather than owned their residence had less positive views.</a:t>
            </a:r>
          </a:p>
          <a:p>
            <a:endParaRPr lang="en-US" dirty="0"/>
          </a:p>
        </p:txBody>
      </p:sp>
      <p:sp>
        <p:nvSpPr>
          <p:cNvPr id="4" name="TextBox 3">
            <a:extLst>
              <a:ext uri="{FF2B5EF4-FFF2-40B4-BE49-F238E27FC236}">
                <a16:creationId xmlns:a16="http://schemas.microsoft.com/office/drawing/2014/main" id="{FDFC4F47-6DEB-494B-9A80-AE5A6AA39FB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a:t>
            </a:r>
          </a:p>
        </p:txBody>
      </p:sp>
      <p:pic>
        <p:nvPicPr>
          <p:cNvPr id="5" name="Picture 4">
            <a:hlinkClick r:id="rId4"/>
            <a:extLst>
              <a:ext uri="{FF2B5EF4-FFF2-40B4-BE49-F238E27FC236}">
                <a16:creationId xmlns:a16="http://schemas.microsoft.com/office/drawing/2014/main" id="{69E7356B-9EDE-4575-BEA1-EB9EC092BB3D}"/>
              </a:ext>
            </a:extLst>
          </p:cNvPr>
          <p:cNvPicPr>
            <a:picLocks noChangeAspect="1"/>
          </p:cNvPicPr>
          <p:nvPr/>
        </p:nvPicPr>
        <p:blipFill>
          <a:blip r:embed="rId5"/>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40434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2C55D3-9160-4014-B86E-79B6A5A490B3}"/>
              </a:ext>
            </a:extLst>
          </p:cNvPr>
          <p:cNvSpPr>
            <a:spLocks noGrp="1"/>
          </p:cNvSpPr>
          <p:nvPr>
            <p:ph idx="1"/>
          </p:nvPr>
        </p:nvSpPr>
        <p:spPr>
          <a:xfrm>
            <a:off x="1506071" y="1140222"/>
            <a:ext cx="8834476" cy="1783954"/>
          </a:xfrm>
        </p:spPr>
        <p:txBody>
          <a:bodyPr>
            <a:normAutofit/>
          </a:bodyPr>
          <a:lstStyle/>
          <a:p>
            <a:r>
              <a:rPr lang="en-US" sz="1800" dirty="0"/>
              <a:t>Over half of the male and female respondents in all age groups agreed that they had access to educational and training opportunities. </a:t>
            </a:r>
          </a:p>
          <a:p>
            <a:r>
              <a:rPr lang="en-US" sz="1800" dirty="0"/>
              <a:t>Non-binary or non-conforming respondents, regardless of age, were considerably less likely to agree.</a:t>
            </a:r>
          </a:p>
          <a:p>
            <a:endParaRPr lang="en-US" sz="1800" dirty="0"/>
          </a:p>
        </p:txBody>
      </p:sp>
      <p:grpSp>
        <p:nvGrpSpPr>
          <p:cNvPr id="12" name="Group 11">
            <a:extLst>
              <a:ext uri="{FF2B5EF4-FFF2-40B4-BE49-F238E27FC236}">
                <a16:creationId xmlns:a16="http://schemas.microsoft.com/office/drawing/2014/main" id="{D56F3513-22AF-4D6A-B3DA-A9DB0F80C968}"/>
              </a:ext>
            </a:extLst>
          </p:cNvPr>
          <p:cNvGrpSpPr/>
          <p:nvPr/>
        </p:nvGrpSpPr>
        <p:grpSpPr>
          <a:xfrm>
            <a:off x="92364" y="3001817"/>
            <a:ext cx="4039136" cy="2950492"/>
            <a:chOff x="92364" y="3001817"/>
            <a:chExt cx="3848631" cy="2866159"/>
          </a:xfrm>
        </p:grpSpPr>
        <p:pic>
          <p:nvPicPr>
            <p:cNvPr id="4" name="Picture 3">
              <a:extLst>
                <a:ext uri="{FF2B5EF4-FFF2-40B4-BE49-F238E27FC236}">
                  <a16:creationId xmlns:a16="http://schemas.microsoft.com/office/drawing/2014/main" id="{1232D079-8B63-421D-BFE2-70D8122A1487}"/>
                </a:ext>
              </a:extLst>
            </p:cNvPr>
            <p:cNvPicPr>
              <a:picLocks noChangeAspect="1"/>
            </p:cNvPicPr>
            <p:nvPr/>
          </p:nvPicPr>
          <p:blipFill>
            <a:blip r:embed="rId4"/>
            <a:stretch>
              <a:fillRect/>
            </a:stretch>
          </p:blipFill>
          <p:spPr>
            <a:xfrm>
              <a:off x="92364" y="3001817"/>
              <a:ext cx="3848631" cy="2866159"/>
            </a:xfrm>
            <a:prstGeom prst="rect">
              <a:avLst/>
            </a:prstGeom>
          </p:spPr>
        </p:pic>
        <p:pic>
          <p:nvPicPr>
            <p:cNvPr id="7" name="Picture 6">
              <a:extLst>
                <a:ext uri="{FF2B5EF4-FFF2-40B4-BE49-F238E27FC236}">
                  <a16:creationId xmlns:a16="http://schemas.microsoft.com/office/drawing/2014/main" id="{E844F200-E78B-4106-8F6A-73B1B2E23AC9}"/>
                </a:ext>
              </a:extLst>
            </p:cNvPr>
            <p:cNvPicPr>
              <a:picLocks noChangeAspect="1"/>
            </p:cNvPicPr>
            <p:nvPr/>
          </p:nvPicPr>
          <p:blipFill>
            <a:blip r:embed="rId5"/>
            <a:stretch>
              <a:fillRect/>
            </a:stretch>
          </p:blipFill>
          <p:spPr>
            <a:xfrm>
              <a:off x="1686625" y="3273629"/>
              <a:ext cx="506012" cy="329213"/>
            </a:xfrm>
            <a:prstGeom prst="rect">
              <a:avLst/>
            </a:prstGeom>
          </p:spPr>
        </p:pic>
      </p:grpSp>
      <p:grpSp>
        <p:nvGrpSpPr>
          <p:cNvPr id="11" name="Group 10">
            <a:extLst>
              <a:ext uri="{FF2B5EF4-FFF2-40B4-BE49-F238E27FC236}">
                <a16:creationId xmlns:a16="http://schemas.microsoft.com/office/drawing/2014/main" id="{B61FC244-CB99-41D4-8E83-C083B225B79C}"/>
              </a:ext>
            </a:extLst>
          </p:cNvPr>
          <p:cNvGrpSpPr/>
          <p:nvPr/>
        </p:nvGrpSpPr>
        <p:grpSpPr>
          <a:xfrm>
            <a:off x="4220754" y="3001815"/>
            <a:ext cx="3848632" cy="2950491"/>
            <a:chOff x="4300826" y="3001817"/>
            <a:chExt cx="3848632" cy="2866160"/>
          </a:xfrm>
        </p:grpSpPr>
        <p:pic>
          <p:nvPicPr>
            <p:cNvPr id="5" name="Picture 4">
              <a:extLst>
                <a:ext uri="{FF2B5EF4-FFF2-40B4-BE49-F238E27FC236}">
                  <a16:creationId xmlns:a16="http://schemas.microsoft.com/office/drawing/2014/main" id="{AA365791-ECBB-464D-BE03-6FA0ACDF5B11}"/>
                </a:ext>
              </a:extLst>
            </p:cNvPr>
            <p:cNvPicPr>
              <a:picLocks noChangeAspect="1"/>
            </p:cNvPicPr>
            <p:nvPr/>
          </p:nvPicPr>
          <p:blipFill>
            <a:blip r:embed="rId6"/>
            <a:stretch>
              <a:fillRect/>
            </a:stretch>
          </p:blipFill>
          <p:spPr>
            <a:xfrm>
              <a:off x="4300826" y="3001817"/>
              <a:ext cx="3848632" cy="2866160"/>
            </a:xfrm>
            <a:prstGeom prst="rect">
              <a:avLst/>
            </a:prstGeom>
          </p:spPr>
        </p:pic>
        <p:sp>
          <p:nvSpPr>
            <p:cNvPr id="8" name="TextBox 7">
              <a:extLst>
                <a:ext uri="{FF2B5EF4-FFF2-40B4-BE49-F238E27FC236}">
                  <a16:creationId xmlns:a16="http://schemas.microsoft.com/office/drawing/2014/main" id="{F5C32805-4F29-444F-9793-1DC01C8A8408}"/>
                </a:ext>
              </a:extLst>
            </p:cNvPr>
            <p:cNvSpPr txBox="1"/>
            <p:nvPr/>
          </p:nvSpPr>
          <p:spPr>
            <a:xfrm>
              <a:off x="5849362" y="3290448"/>
              <a:ext cx="639278" cy="276999"/>
            </a:xfrm>
            <a:prstGeom prst="rect">
              <a:avLst/>
            </a:prstGeom>
            <a:noFill/>
          </p:spPr>
          <p:txBody>
            <a:bodyPr wrap="none" rtlCol="0">
              <a:spAutoFit/>
            </a:bodyPr>
            <a:lstStyle/>
            <a:p>
              <a:r>
                <a:rPr lang="en-US" sz="1200" dirty="0"/>
                <a:t>Female</a:t>
              </a:r>
            </a:p>
          </p:txBody>
        </p:sp>
      </p:grpSp>
      <p:grpSp>
        <p:nvGrpSpPr>
          <p:cNvPr id="10" name="Group 9">
            <a:extLst>
              <a:ext uri="{FF2B5EF4-FFF2-40B4-BE49-F238E27FC236}">
                <a16:creationId xmlns:a16="http://schemas.microsoft.com/office/drawing/2014/main" id="{5C4FB26F-272A-4D70-9F45-C8C0F1566219}"/>
              </a:ext>
            </a:extLst>
          </p:cNvPr>
          <p:cNvGrpSpPr/>
          <p:nvPr/>
        </p:nvGrpSpPr>
        <p:grpSpPr>
          <a:xfrm>
            <a:off x="8158640" y="3001816"/>
            <a:ext cx="3940996" cy="2950490"/>
            <a:chOff x="8251004" y="3001817"/>
            <a:chExt cx="3848632" cy="2866160"/>
          </a:xfrm>
        </p:grpSpPr>
        <p:pic>
          <p:nvPicPr>
            <p:cNvPr id="6" name="Picture 5">
              <a:extLst>
                <a:ext uri="{FF2B5EF4-FFF2-40B4-BE49-F238E27FC236}">
                  <a16:creationId xmlns:a16="http://schemas.microsoft.com/office/drawing/2014/main" id="{7E154A31-F749-4290-A126-71B0CF050D13}"/>
                </a:ext>
              </a:extLst>
            </p:cNvPr>
            <p:cNvPicPr>
              <a:picLocks noChangeAspect="1"/>
            </p:cNvPicPr>
            <p:nvPr/>
          </p:nvPicPr>
          <p:blipFill>
            <a:blip r:embed="rId7"/>
            <a:stretch>
              <a:fillRect/>
            </a:stretch>
          </p:blipFill>
          <p:spPr>
            <a:xfrm>
              <a:off x="8251004" y="3001817"/>
              <a:ext cx="3848632" cy="2866160"/>
            </a:xfrm>
            <a:prstGeom prst="rect">
              <a:avLst/>
            </a:prstGeom>
          </p:spPr>
        </p:pic>
        <p:sp>
          <p:nvSpPr>
            <p:cNvPr id="9" name="TextBox 8">
              <a:extLst>
                <a:ext uri="{FF2B5EF4-FFF2-40B4-BE49-F238E27FC236}">
                  <a16:creationId xmlns:a16="http://schemas.microsoft.com/office/drawing/2014/main" id="{463F8F49-31BF-4AA5-BB9E-3F78DBE2FB9E}"/>
                </a:ext>
              </a:extLst>
            </p:cNvPr>
            <p:cNvSpPr txBox="1"/>
            <p:nvPr/>
          </p:nvSpPr>
          <p:spPr>
            <a:xfrm>
              <a:off x="9833226" y="3299777"/>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03AD2398-A9ED-4332-9B7A-FF863266E7D5}"/>
              </a:ext>
            </a:extLst>
          </p:cNvPr>
          <p:cNvSpPr txBox="1">
            <a:spLocks/>
          </p:cNvSpPr>
          <p:nvPr/>
        </p:nvSpPr>
        <p:spPr>
          <a:xfrm>
            <a:off x="216438" y="176893"/>
            <a:ext cx="10950672"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Have Access to Educational and Training Opportunities (cont.)</a:t>
            </a:r>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52662AA4-A407-4E3F-BFED-EA93810ED16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9" action="ppaction://hlinksldjump" tooltip="Skip to next section"/>
            <a:extLst>
              <a:ext uri="{FF2B5EF4-FFF2-40B4-BE49-F238E27FC236}">
                <a16:creationId xmlns:a16="http://schemas.microsoft.com/office/drawing/2014/main" id="{1D56F5BE-93B9-4523-90CE-6E16B0E065F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D712791-CE65-489B-9BCA-FF8FA15B2C4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49</a:t>
            </a:r>
          </a:p>
        </p:txBody>
      </p:sp>
      <p:pic>
        <p:nvPicPr>
          <p:cNvPr id="17" name="Picture 16">
            <a:hlinkClick r:id="rId10"/>
            <a:extLst>
              <a:ext uri="{FF2B5EF4-FFF2-40B4-BE49-F238E27FC236}">
                <a16:creationId xmlns:a16="http://schemas.microsoft.com/office/drawing/2014/main" id="{B7409E94-5976-49B2-9895-D063DCBAF12F}"/>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963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23BE56-223B-4184-B75C-A1143611093E}"/>
              </a:ext>
            </a:extLst>
          </p:cNvPr>
          <p:cNvSpPr>
            <a:spLocks noGrp="1"/>
          </p:cNvSpPr>
          <p:nvPr>
            <p:ph idx="1"/>
          </p:nvPr>
        </p:nvSpPr>
        <p:spPr>
          <a:xfrm>
            <a:off x="1907314" y="976449"/>
            <a:ext cx="8377374" cy="1585776"/>
          </a:xfrm>
        </p:spPr>
        <p:txBody>
          <a:bodyPr>
            <a:normAutofit/>
          </a:bodyPr>
          <a:lstStyle/>
          <a:p>
            <a:r>
              <a:rPr lang="en-US" sz="1800" dirty="0"/>
              <a:t>Across all age groups, owners were much more likely than renters to agree that they had access to educational and training opportunities. </a:t>
            </a:r>
          </a:p>
          <a:p>
            <a:r>
              <a:rPr lang="en-US" sz="1800" dirty="0"/>
              <a:t>The age group reporting the most agreement among both renters and owners was the 20-29 age group. </a:t>
            </a:r>
          </a:p>
          <a:p>
            <a:endParaRPr lang="en-US" sz="1800" dirty="0"/>
          </a:p>
        </p:txBody>
      </p:sp>
      <p:grpSp>
        <p:nvGrpSpPr>
          <p:cNvPr id="4" name="Group 3">
            <a:extLst>
              <a:ext uri="{FF2B5EF4-FFF2-40B4-BE49-F238E27FC236}">
                <a16:creationId xmlns:a16="http://schemas.microsoft.com/office/drawing/2014/main" id="{AD2D7767-C6AA-410A-B3DF-4CCDB5ECF41C}"/>
              </a:ext>
            </a:extLst>
          </p:cNvPr>
          <p:cNvGrpSpPr/>
          <p:nvPr/>
        </p:nvGrpSpPr>
        <p:grpSpPr>
          <a:xfrm>
            <a:off x="6253084" y="2635161"/>
            <a:ext cx="4462541" cy="3937088"/>
            <a:chOff x="6200919" y="2001043"/>
            <a:chExt cx="4962525" cy="3695700"/>
          </a:xfrm>
        </p:grpSpPr>
        <p:pic>
          <p:nvPicPr>
            <p:cNvPr id="5" name="Picture 4">
              <a:extLst>
                <a:ext uri="{FF2B5EF4-FFF2-40B4-BE49-F238E27FC236}">
                  <a16:creationId xmlns:a16="http://schemas.microsoft.com/office/drawing/2014/main" id="{3B59C7F4-9456-4F9C-9AC3-9D75E7512415}"/>
                </a:ext>
              </a:extLst>
            </p:cNvPr>
            <p:cNvPicPr>
              <a:picLocks noChangeAspect="1"/>
            </p:cNvPicPr>
            <p:nvPr/>
          </p:nvPicPr>
          <p:blipFill>
            <a:blip r:embed="rId4"/>
            <a:stretch>
              <a:fillRect/>
            </a:stretch>
          </p:blipFill>
          <p:spPr>
            <a:xfrm>
              <a:off x="6200919" y="2001043"/>
              <a:ext cx="4962525" cy="3695700"/>
            </a:xfrm>
            <a:prstGeom prst="rect">
              <a:avLst/>
            </a:prstGeom>
          </p:spPr>
        </p:pic>
        <p:sp>
          <p:nvSpPr>
            <p:cNvPr id="6" name="TextBox 5">
              <a:extLst>
                <a:ext uri="{FF2B5EF4-FFF2-40B4-BE49-F238E27FC236}">
                  <a16:creationId xmlns:a16="http://schemas.microsoft.com/office/drawing/2014/main" id="{87ACE58E-17C3-4683-BF74-A23EF5BB0140}"/>
                </a:ext>
              </a:extLst>
            </p:cNvPr>
            <p:cNvSpPr txBox="1"/>
            <p:nvPr/>
          </p:nvSpPr>
          <p:spPr>
            <a:xfrm>
              <a:off x="8336961" y="2419881"/>
              <a:ext cx="478016" cy="276999"/>
            </a:xfrm>
            <a:prstGeom prst="rect">
              <a:avLst/>
            </a:prstGeom>
            <a:noFill/>
          </p:spPr>
          <p:txBody>
            <a:bodyPr wrap="none" rtlCol="0">
              <a:spAutoFit/>
            </a:bodyPr>
            <a:lstStyle/>
            <a:p>
              <a:r>
                <a:rPr lang="en-US" sz="1200" dirty="0"/>
                <a:t>Own</a:t>
              </a:r>
            </a:p>
          </p:txBody>
        </p:sp>
      </p:grpSp>
      <p:grpSp>
        <p:nvGrpSpPr>
          <p:cNvPr id="9" name="Group 8">
            <a:extLst>
              <a:ext uri="{FF2B5EF4-FFF2-40B4-BE49-F238E27FC236}">
                <a16:creationId xmlns:a16="http://schemas.microsoft.com/office/drawing/2014/main" id="{3853F575-A811-4EFD-A8FA-82F22CAF445F}"/>
              </a:ext>
            </a:extLst>
          </p:cNvPr>
          <p:cNvGrpSpPr/>
          <p:nvPr/>
        </p:nvGrpSpPr>
        <p:grpSpPr>
          <a:xfrm>
            <a:off x="1066800" y="2635161"/>
            <a:ext cx="4872117" cy="3937088"/>
            <a:chOff x="8105953" y="323273"/>
            <a:chExt cx="4068222" cy="3029526"/>
          </a:xfrm>
        </p:grpSpPr>
        <p:pic>
          <p:nvPicPr>
            <p:cNvPr id="7" name="Picture 6">
              <a:extLst>
                <a:ext uri="{FF2B5EF4-FFF2-40B4-BE49-F238E27FC236}">
                  <a16:creationId xmlns:a16="http://schemas.microsoft.com/office/drawing/2014/main" id="{1F063D09-A33E-4B2F-9545-32DBE4BD63B0}"/>
                </a:ext>
              </a:extLst>
            </p:cNvPr>
            <p:cNvPicPr>
              <a:picLocks noChangeAspect="1"/>
            </p:cNvPicPr>
            <p:nvPr/>
          </p:nvPicPr>
          <p:blipFill>
            <a:blip r:embed="rId5"/>
            <a:stretch>
              <a:fillRect/>
            </a:stretch>
          </p:blipFill>
          <p:spPr>
            <a:xfrm>
              <a:off x="8105953" y="323273"/>
              <a:ext cx="4068222" cy="3029526"/>
            </a:xfrm>
            <a:prstGeom prst="rect">
              <a:avLst/>
            </a:prstGeom>
          </p:spPr>
        </p:pic>
        <p:sp>
          <p:nvSpPr>
            <p:cNvPr id="8" name="TextBox 7">
              <a:extLst>
                <a:ext uri="{FF2B5EF4-FFF2-40B4-BE49-F238E27FC236}">
                  <a16:creationId xmlns:a16="http://schemas.microsoft.com/office/drawing/2014/main" id="{A0C9C6B9-6D5D-4253-9AAE-46BB833825E5}"/>
                </a:ext>
              </a:extLst>
            </p:cNvPr>
            <p:cNvSpPr txBox="1"/>
            <p:nvPr/>
          </p:nvSpPr>
          <p:spPr>
            <a:xfrm>
              <a:off x="9836734" y="655786"/>
              <a:ext cx="472309" cy="276999"/>
            </a:xfrm>
            <a:prstGeom prst="rect">
              <a:avLst/>
            </a:prstGeom>
            <a:noFill/>
          </p:spPr>
          <p:txBody>
            <a:bodyPr wrap="none" rtlCol="0">
              <a:spAutoFit/>
            </a:bodyPr>
            <a:lstStyle/>
            <a:p>
              <a:r>
                <a:rPr lang="en-US" sz="1200" dirty="0"/>
                <a:t>Rent</a:t>
              </a:r>
            </a:p>
          </p:txBody>
        </p:sp>
      </p:grpSp>
      <p:sp>
        <p:nvSpPr>
          <p:cNvPr id="10" name="Title 1">
            <a:extLst>
              <a:ext uri="{FF2B5EF4-FFF2-40B4-BE49-F238E27FC236}">
                <a16:creationId xmlns:a16="http://schemas.microsoft.com/office/drawing/2014/main" id="{907E5DBB-A369-437E-B768-6F3F63ABA669}"/>
              </a:ext>
            </a:extLst>
          </p:cNvPr>
          <p:cNvSpPr txBox="1">
            <a:spLocks/>
          </p:cNvSpPr>
          <p:nvPr/>
        </p:nvSpPr>
        <p:spPr>
          <a:xfrm>
            <a:off x="216438" y="176893"/>
            <a:ext cx="10950672"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Have Access to Educational and Training Opportunities (cont.)</a:t>
            </a:r>
            <a:endParaRPr lang="en-US" sz="3200" dirty="0"/>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A49D0E0C-7AC4-41F3-A007-7242325BA20F}"/>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B66ADA7D-9234-4FDC-947E-E732FC4FD37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FFACB0-776D-4BFE-85CE-3E40A0E7FC7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50</a:t>
            </a:r>
          </a:p>
        </p:txBody>
      </p:sp>
      <p:pic>
        <p:nvPicPr>
          <p:cNvPr id="14" name="Picture 13">
            <a:hlinkClick r:id="rId8"/>
            <a:extLst>
              <a:ext uri="{FF2B5EF4-FFF2-40B4-BE49-F238E27FC236}">
                <a16:creationId xmlns:a16="http://schemas.microsoft.com/office/drawing/2014/main" id="{5422FA87-4705-46ED-8105-5BEF53A78B3F}"/>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1670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172359" y="68580"/>
            <a:ext cx="7520031" cy="870857"/>
          </a:xfrm>
        </p:spPr>
        <p:txBody>
          <a:bodyPr>
            <a:noAutofit/>
          </a:bodyPr>
          <a:lstStyle/>
          <a:p>
            <a:r>
              <a:rPr lang="en-US" sz="3200" dirty="0"/>
              <a:t>Are Worried about Losing Home Due to Cost</a:t>
            </a:r>
          </a:p>
        </p:txBody>
      </p:sp>
      <p:sp>
        <p:nvSpPr>
          <p:cNvPr id="10" name="Content Placeholder 9">
            <a:extLst>
              <a:ext uri="{FF2B5EF4-FFF2-40B4-BE49-F238E27FC236}">
                <a16:creationId xmlns:a16="http://schemas.microsoft.com/office/drawing/2014/main" id="{C71DE7CD-E66C-42A7-AF8D-D093B75CE812}"/>
              </a:ext>
            </a:extLst>
          </p:cNvPr>
          <p:cNvSpPr>
            <a:spLocks noGrp="1"/>
          </p:cNvSpPr>
          <p:nvPr>
            <p:ph idx="1"/>
          </p:nvPr>
        </p:nvSpPr>
        <p:spPr>
          <a:xfrm>
            <a:off x="357051" y="940527"/>
            <a:ext cx="6881949" cy="1597957"/>
          </a:xfrm>
        </p:spPr>
        <p:txBody>
          <a:bodyPr>
            <a:normAutofit/>
          </a:bodyPr>
          <a:lstStyle/>
          <a:p>
            <a:r>
              <a:rPr lang="en-US" sz="1800" dirty="0"/>
              <a:t>About ½ of youngest respondents and almost 40% or more of all other respondents were worried about losing their home due to cost.</a:t>
            </a:r>
          </a:p>
          <a:p>
            <a:r>
              <a:rPr lang="en-US" sz="1800" dirty="0"/>
              <a:t>Among lower income respondents (incomes below $75,000), however, over half of respondents in every age category were worried, and over 60% of those age 30-44 and 45-59.</a:t>
            </a:r>
          </a:p>
          <a:p>
            <a:endParaRPr lang="en-US" sz="1800" dirty="0"/>
          </a:p>
        </p:txBody>
      </p:sp>
      <p:pic>
        <p:nvPicPr>
          <p:cNvPr id="3" name="Picture 2">
            <a:extLst>
              <a:ext uri="{FF2B5EF4-FFF2-40B4-BE49-F238E27FC236}">
                <a16:creationId xmlns:a16="http://schemas.microsoft.com/office/drawing/2014/main" id="{95B68583-B464-43E5-B6A3-F45FAD9FFA4C}"/>
              </a:ext>
            </a:extLst>
          </p:cNvPr>
          <p:cNvPicPr>
            <a:picLocks noChangeAspect="1"/>
          </p:cNvPicPr>
          <p:nvPr/>
        </p:nvPicPr>
        <p:blipFill>
          <a:blip r:embed="rId4"/>
          <a:stretch>
            <a:fillRect/>
          </a:stretch>
        </p:blipFill>
        <p:spPr>
          <a:xfrm>
            <a:off x="1039173" y="2680194"/>
            <a:ext cx="5517703" cy="4117055"/>
          </a:xfrm>
          <a:prstGeom prst="rect">
            <a:avLst/>
          </a:prstGeom>
        </p:spPr>
      </p:pic>
      <p:grpSp>
        <p:nvGrpSpPr>
          <p:cNvPr id="8" name="Group 7">
            <a:extLst>
              <a:ext uri="{FF2B5EF4-FFF2-40B4-BE49-F238E27FC236}">
                <a16:creationId xmlns:a16="http://schemas.microsoft.com/office/drawing/2014/main" id="{B63D60EC-77C1-4DA3-9409-FE5E4A2769AC}"/>
              </a:ext>
            </a:extLst>
          </p:cNvPr>
          <p:cNvGrpSpPr/>
          <p:nvPr/>
        </p:nvGrpSpPr>
        <p:grpSpPr>
          <a:xfrm>
            <a:off x="7532916" y="30042"/>
            <a:ext cx="4555305" cy="3398958"/>
            <a:chOff x="7532916" y="30042"/>
            <a:chExt cx="4555305" cy="3398958"/>
          </a:xfrm>
        </p:grpSpPr>
        <p:pic>
          <p:nvPicPr>
            <p:cNvPr id="4" name="Picture 3">
              <a:extLst>
                <a:ext uri="{FF2B5EF4-FFF2-40B4-BE49-F238E27FC236}">
                  <a16:creationId xmlns:a16="http://schemas.microsoft.com/office/drawing/2014/main" id="{4D670776-D22B-4CCE-B176-645E05C31159}"/>
                </a:ext>
              </a:extLst>
            </p:cNvPr>
            <p:cNvPicPr>
              <a:picLocks noChangeAspect="1"/>
            </p:cNvPicPr>
            <p:nvPr/>
          </p:nvPicPr>
          <p:blipFill>
            <a:blip r:embed="rId5"/>
            <a:stretch>
              <a:fillRect/>
            </a:stretch>
          </p:blipFill>
          <p:spPr>
            <a:xfrm>
              <a:off x="7532916" y="30042"/>
              <a:ext cx="4555305" cy="3398958"/>
            </a:xfrm>
            <a:prstGeom prst="rect">
              <a:avLst/>
            </a:prstGeom>
          </p:spPr>
        </p:pic>
        <p:sp>
          <p:nvSpPr>
            <p:cNvPr id="6" name="TextBox 5">
              <a:extLst>
                <a:ext uri="{FF2B5EF4-FFF2-40B4-BE49-F238E27FC236}">
                  <a16:creationId xmlns:a16="http://schemas.microsoft.com/office/drawing/2014/main" id="{4AC3CB0E-3E5D-4B12-A48B-0B0F37517B20}"/>
                </a:ext>
              </a:extLst>
            </p:cNvPr>
            <p:cNvSpPr txBox="1"/>
            <p:nvPr/>
          </p:nvSpPr>
          <p:spPr>
            <a:xfrm>
              <a:off x="9191617" y="380052"/>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FE562FCC-1990-468D-9D8F-9B06E9D8523F}"/>
              </a:ext>
            </a:extLst>
          </p:cNvPr>
          <p:cNvGrpSpPr/>
          <p:nvPr/>
        </p:nvGrpSpPr>
        <p:grpSpPr>
          <a:xfrm>
            <a:off x="7532917" y="3449806"/>
            <a:ext cx="4555305" cy="3398958"/>
            <a:chOff x="7532917" y="3449806"/>
            <a:chExt cx="4555305" cy="3398958"/>
          </a:xfrm>
        </p:grpSpPr>
        <p:pic>
          <p:nvPicPr>
            <p:cNvPr id="5" name="Picture 4">
              <a:extLst>
                <a:ext uri="{FF2B5EF4-FFF2-40B4-BE49-F238E27FC236}">
                  <a16:creationId xmlns:a16="http://schemas.microsoft.com/office/drawing/2014/main" id="{5BB038B0-0A84-48A7-B079-A04FD76F640B}"/>
                </a:ext>
              </a:extLst>
            </p:cNvPr>
            <p:cNvPicPr>
              <a:picLocks noChangeAspect="1"/>
            </p:cNvPicPr>
            <p:nvPr/>
          </p:nvPicPr>
          <p:blipFill>
            <a:blip r:embed="rId6"/>
            <a:stretch>
              <a:fillRect/>
            </a:stretch>
          </p:blipFill>
          <p:spPr>
            <a:xfrm>
              <a:off x="7532917" y="3449806"/>
              <a:ext cx="4555305" cy="3398958"/>
            </a:xfrm>
            <a:prstGeom prst="rect">
              <a:avLst/>
            </a:prstGeom>
          </p:spPr>
        </p:pic>
        <p:sp>
          <p:nvSpPr>
            <p:cNvPr id="7" name="TextBox 6">
              <a:extLst>
                <a:ext uri="{FF2B5EF4-FFF2-40B4-BE49-F238E27FC236}">
                  <a16:creationId xmlns:a16="http://schemas.microsoft.com/office/drawing/2014/main" id="{3AB546B4-1B07-441C-B37E-32E9AECB268C}"/>
                </a:ext>
              </a:extLst>
            </p:cNvPr>
            <p:cNvSpPr txBox="1"/>
            <p:nvPr/>
          </p:nvSpPr>
          <p:spPr>
            <a:xfrm>
              <a:off x="9265505" y="385509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2CC329DA-CCBE-4528-A674-E610DE7FFB8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25B14914-7E6C-4E01-9D14-3E4967EA336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6DCD6D-E5A2-43E6-97CD-62DC2AA0F63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51</a:t>
            </a:r>
          </a:p>
        </p:txBody>
      </p:sp>
      <p:pic>
        <p:nvPicPr>
          <p:cNvPr id="14" name="Picture 13">
            <a:hlinkClick r:id="rId9"/>
            <a:extLst>
              <a:ext uri="{FF2B5EF4-FFF2-40B4-BE49-F238E27FC236}">
                <a16:creationId xmlns:a16="http://schemas.microsoft.com/office/drawing/2014/main" id="{BC613EC8-7DC3-44C7-8045-FFAF8AE34E3E}"/>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6943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666750" y="123009"/>
            <a:ext cx="9186999" cy="870857"/>
          </a:xfrm>
        </p:spPr>
        <p:txBody>
          <a:bodyPr>
            <a:normAutofit/>
          </a:bodyPr>
          <a:lstStyle/>
          <a:p>
            <a:r>
              <a:rPr lang="en-US" sz="3200" dirty="0"/>
              <a:t>Are Worried about Losing Home Due to Cost (cont.)</a:t>
            </a:r>
          </a:p>
        </p:txBody>
      </p:sp>
      <p:sp>
        <p:nvSpPr>
          <p:cNvPr id="3" name="Content Placeholder 2">
            <a:extLst>
              <a:ext uri="{FF2B5EF4-FFF2-40B4-BE49-F238E27FC236}">
                <a16:creationId xmlns:a16="http://schemas.microsoft.com/office/drawing/2014/main" id="{F789771B-A8F9-40F6-ACE2-29901488DBA5}"/>
              </a:ext>
            </a:extLst>
          </p:cNvPr>
          <p:cNvSpPr>
            <a:spLocks noGrp="1"/>
          </p:cNvSpPr>
          <p:nvPr>
            <p:ph idx="1"/>
          </p:nvPr>
        </p:nvSpPr>
        <p:spPr>
          <a:xfrm>
            <a:off x="1083400" y="1065711"/>
            <a:ext cx="10025199" cy="1783624"/>
          </a:xfrm>
        </p:spPr>
        <p:txBody>
          <a:bodyPr>
            <a:normAutofit/>
          </a:bodyPr>
          <a:lstStyle/>
          <a:p>
            <a:r>
              <a:rPr lang="en-US" sz="1800" dirty="0"/>
              <a:t>Losing one’s home due to cost was a concern for half or more of all minority respondents and more so for those age 60+.</a:t>
            </a:r>
          </a:p>
          <a:p>
            <a:r>
              <a:rPr lang="en-US" sz="1800" dirty="0"/>
              <a:t>Concern levels were lower among White non-Hispanic respondents, except among those age 20-29, although at least one third of respondents in each age group were worried.  </a:t>
            </a:r>
          </a:p>
          <a:p>
            <a:endParaRPr lang="en-US" sz="1800" dirty="0"/>
          </a:p>
        </p:txBody>
      </p:sp>
      <p:grpSp>
        <p:nvGrpSpPr>
          <p:cNvPr id="7" name="Group 6">
            <a:extLst>
              <a:ext uri="{FF2B5EF4-FFF2-40B4-BE49-F238E27FC236}">
                <a16:creationId xmlns:a16="http://schemas.microsoft.com/office/drawing/2014/main" id="{E28B9ED1-07D5-4032-A872-CAA612C4D7CC}"/>
              </a:ext>
            </a:extLst>
          </p:cNvPr>
          <p:cNvGrpSpPr/>
          <p:nvPr/>
        </p:nvGrpSpPr>
        <p:grpSpPr>
          <a:xfrm>
            <a:off x="714041" y="2548424"/>
            <a:ext cx="5197279" cy="3957501"/>
            <a:chOff x="357051" y="1714714"/>
            <a:chExt cx="4962525" cy="3695700"/>
          </a:xfrm>
        </p:grpSpPr>
        <p:pic>
          <p:nvPicPr>
            <p:cNvPr id="8" name="Picture 7">
              <a:extLst>
                <a:ext uri="{FF2B5EF4-FFF2-40B4-BE49-F238E27FC236}">
                  <a16:creationId xmlns:a16="http://schemas.microsoft.com/office/drawing/2014/main" id="{D68FC4D6-D2E7-431A-B6CD-728FEA531F7C}"/>
                </a:ext>
              </a:extLst>
            </p:cNvPr>
            <p:cNvPicPr>
              <a:picLocks noChangeAspect="1"/>
            </p:cNvPicPr>
            <p:nvPr/>
          </p:nvPicPr>
          <p:blipFill>
            <a:blip r:embed="rId4"/>
            <a:stretch>
              <a:fillRect/>
            </a:stretch>
          </p:blipFill>
          <p:spPr>
            <a:xfrm>
              <a:off x="357051" y="1714714"/>
              <a:ext cx="4962525" cy="3695700"/>
            </a:xfrm>
            <a:prstGeom prst="rect">
              <a:avLst/>
            </a:prstGeom>
          </p:spPr>
        </p:pic>
        <p:sp>
          <p:nvSpPr>
            <p:cNvPr id="5" name="TextBox 4">
              <a:extLst>
                <a:ext uri="{FF2B5EF4-FFF2-40B4-BE49-F238E27FC236}">
                  <a16:creationId xmlns:a16="http://schemas.microsoft.com/office/drawing/2014/main" id="{6A9F6E50-F10B-4770-951B-A21BA64A66A7}"/>
                </a:ext>
              </a:extLst>
            </p:cNvPr>
            <p:cNvSpPr txBox="1"/>
            <p:nvPr/>
          </p:nvSpPr>
          <p:spPr>
            <a:xfrm>
              <a:off x="2508068" y="2154382"/>
              <a:ext cx="570990" cy="276999"/>
            </a:xfrm>
            <a:prstGeom prst="rect">
              <a:avLst/>
            </a:prstGeom>
            <a:noFill/>
          </p:spPr>
          <p:txBody>
            <a:bodyPr wrap="none" rtlCol="0">
              <a:spAutoFit/>
            </a:bodyPr>
            <a:lstStyle/>
            <a:p>
              <a:r>
                <a:rPr lang="en-US" sz="1200" dirty="0"/>
                <a:t>BIPOC</a:t>
              </a:r>
            </a:p>
          </p:txBody>
        </p:sp>
      </p:grpSp>
      <p:grpSp>
        <p:nvGrpSpPr>
          <p:cNvPr id="4" name="Group 3">
            <a:extLst>
              <a:ext uri="{FF2B5EF4-FFF2-40B4-BE49-F238E27FC236}">
                <a16:creationId xmlns:a16="http://schemas.microsoft.com/office/drawing/2014/main" id="{673933EB-16D0-4DCB-BE1F-326C12C80860}"/>
              </a:ext>
            </a:extLst>
          </p:cNvPr>
          <p:cNvGrpSpPr/>
          <p:nvPr/>
        </p:nvGrpSpPr>
        <p:grpSpPr>
          <a:xfrm>
            <a:off x="6280679" y="2548424"/>
            <a:ext cx="5197279" cy="3957501"/>
            <a:chOff x="5946971" y="1714714"/>
            <a:chExt cx="4962525" cy="3695700"/>
          </a:xfrm>
        </p:grpSpPr>
        <p:pic>
          <p:nvPicPr>
            <p:cNvPr id="9" name="Picture 8">
              <a:extLst>
                <a:ext uri="{FF2B5EF4-FFF2-40B4-BE49-F238E27FC236}">
                  <a16:creationId xmlns:a16="http://schemas.microsoft.com/office/drawing/2014/main" id="{23FCEFA1-2ED5-4C03-A01D-40ACEDDECED7}"/>
                </a:ext>
              </a:extLst>
            </p:cNvPr>
            <p:cNvPicPr>
              <a:picLocks noChangeAspect="1"/>
            </p:cNvPicPr>
            <p:nvPr/>
          </p:nvPicPr>
          <p:blipFill>
            <a:blip r:embed="rId5"/>
            <a:stretch>
              <a:fillRect/>
            </a:stretch>
          </p:blipFill>
          <p:spPr>
            <a:xfrm>
              <a:off x="5946971" y="1714714"/>
              <a:ext cx="4962525" cy="3695700"/>
            </a:xfrm>
            <a:prstGeom prst="rect">
              <a:avLst/>
            </a:prstGeom>
          </p:spPr>
        </p:pic>
        <p:sp>
          <p:nvSpPr>
            <p:cNvPr id="6" name="TextBox 5">
              <a:extLst>
                <a:ext uri="{FF2B5EF4-FFF2-40B4-BE49-F238E27FC236}">
                  <a16:creationId xmlns:a16="http://schemas.microsoft.com/office/drawing/2014/main" id="{C9068EF4-FC59-48E3-9A4F-E25707E41783}"/>
                </a:ext>
              </a:extLst>
            </p:cNvPr>
            <p:cNvSpPr txBox="1"/>
            <p:nvPr/>
          </p:nvSpPr>
          <p:spPr>
            <a:xfrm>
              <a:off x="8062641" y="2154382"/>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667FEFAA-2636-47B0-877A-3BAC49E3032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D00C2B38-3986-46D8-80EF-FA93CB6ACDA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8BFE7AF-2456-4B72-84F7-C7CF47BD4FC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52</a:t>
            </a:r>
          </a:p>
        </p:txBody>
      </p:sp>
      <p:pic>
        <p:nvPicPr>
          <p:cNvPr id="13" name="Picture 12">
            <a:hlinkClick r:id="rId8"/>
            <a:extLst>
              <a:ext uri="{FF2B5EF4-FFF2-40B4-BE49-F238E27FC236}">
                <a16:creationId xmlns:a16="http://schemas.microsoft.com/office/drawing/2014/main" id="{DCABD88A-0A89-4F55-8D00-6775FE6B35A2}"/>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21234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622FC26-E305-4815-B377-6F75056E2A5C}"/>
              </a:ext>
            </a:extLst>
          </p:cNvPr>
          <p:cNvSpPr>
            <a:spLocks noGrp="1"/>
          </p:cNvSpPr>
          <p:nvPr>
            <p:ph idx="1"/>
          </p:nvPr>
        </p:nvSpPr>
        <p:spPr>
          <a:xfrm>
            <a:off x="1466423" y="1158378"/>
            <a:ext cx="8509043" cy="2060684"/>
          </a:xfrm>
        </p:spPr>
        <p:txBody>
          <a:bodyPr/>
          <a:lstStyle/>
          <a:p>
            <a:r>
              <a:rPr lang="en-US" sz="1800" dirty="0"/>
              <a:t>From one third to one half of both male and female respondents were worried about losing their home due to cost, with females age 45+ more worried than their male counterparts. </a:t>
            </a:r>
          </a:p>
          <a:p>
            <a:r>
              <a:rPr lang="en-US" sz="1800" dirty="0"/>
              <a:t>Respondents who did not identify as male or female were much more likely to be worried, with well over half in each age group expressing concern. In this group, concern was greatest among those age 20-29 (almost 70%) and those 60+ (over 60%).</a:t>
            </a:r>
          </a:p>
          <a:p>
            <a:endParaRPr lang="en-US" dirty="0"/>
          </a:p>
        </p:txBody>
      </p:sp>
      <p:grpSp>
        <p:nvGrpSpPr>
          <p:cNvPr id="11" name="Group 10">
            <a:extLst>
              <a:ext uri="{FF2B5EF4-FFF2-40B4-BE49-F238E27FC236}">
                <a16:creationId xmlns:a16="http://schemas.microsoft.com/office/drawing/2014/main" id="{8A348943-91AF-4381-A129-A004A2FD5186}"/>
              </a:ext>
            </a:extLst>
          </p:cNvPr>
          <p:cNvGrpSpPr/>
          <p:nvPr/>
        </p:nvGrpSpPr>
        <p:grpSpPr>
          <a:xfrm>
            <a:off x="4184590" y="3306462"/>
            <a:ext cx="3822820" cy="2846937"/>
            <a:chOff x="4184590" y="2411892"/>
            <a:chExt cx="3822820" cy="2846937"/>
          </a:xfrm>
        </p:grpSpPr>
        <p:pic>
          <p:nvPicPr>
            <p:cNvPr id="3" name="Picture 2">
              <a:extLst>
                <a:ext uri="{FF2B5EF4-FFF2-40B4-BE49-F238E27FC236}">
                  <a16:creationId xmlns:a16="http://schemas.microsoft.com/office/drawing/2014/main" id="{DCC424C2-21F1-4953-84A4-FEC1DF045D22}"/>
                </a:ext>
              </a:extLst>
            </p:cNvPr>
            <p:cNvPicPr>
              <a:picLocks noChangeAspect="1"/>
            </p:cNvPicPr>
            <p:nvPr/>
          </p:nvPicPr>
          <p:blipFill>
            <a:blip r:embed="rId4"/>
            <a:stretch>
              <a:fillRect/>
            </a:stretch>
          </p:blipFill>
          <p:spPr>
            <a:xfrm>
              <a:off x="4184590" y="2411892"/>
              <a:ext cx="3822820" cy="2846937"/>
            </a:xfrm>
            <a:prstGeom prst="rect">
              <a:avLst/>
            </a:prstGeom>
          </p:spPr>
        </p:pic>
        <p:sp>
          <p:nvSpPr>
            <p:cNvPr id="7" name="TextBox 6">
              <a:extLst>
                <a:ext uri="{FF2B5EF4-FFF2-40B4-BE49-F238E27FC236}">
                  <a16:creationId xmlns:a16="http://schemas.microsoft.com/office/drawing/2014/main" id="{D0C8E2A4-5A25-42EC-B9E5-B79D5C6327D7}"/>
                </a:ext>
              </a:extLst>
            </p:cNvPr>
            <p:cNvSpPr txBox="1"/>
            <p:nvPr/>
          </p:nvSpPr>
          <p:spPr>
            <a:xfrm>
              <a:off x="5720945" y="2699412"/>
              <a:ext cx="639278" cy="276999"/>
            </a:xfrm>
            <a:prstGeom prst="rect">
              <a:avLst/>
            </a:prstGeom>
            <a:noFill/>
          </p:spPr>
          <p:txBody>
            <a:bodyPr wrap="none" rtlCol="0">
              <a:spAutoFit/>
            </a:bodyPr>
            <a:lstStyle/>
            <a:p>
              <a:r>
                <a:rPr lang="en-US" sz="1200" dirty="0"/>
                <a:t>Female</a:t>
              </a:r>
            </a:p>
          </p:txBody>
        </p:sp>
      </p:grpSp>
      <p:grpSp>
        <p:nvGrpSpPr>
          <p:cNvPr id="12" name="Group 11">
            <a:extLst>
              <a:ext uri="{FF2B5EF4-FFF2-40B4-BE49-F238E27FC236}">
                <a16:creationId xmlns:a16="http://schemas.microsoft.com/office/drawing/2014/main" id="{5A9743F1-7D6A-42AA-929B-C018601FE308}"/>
              </a:ext>
            </a:extLst>
          </p:cNvPr>
          <p:cNvGrpSpPr/>
          <p:nvPr/>
        </p:nvGrpSpPr>
        <p:grpSpPr>
          <a:xfrm>
            <a:off x="125170" y="3306457"/>
            <a:ext cx="3822819" cy="2846937"/>
            <a:chOff x="184727" y="2411892"/>
            <a:chExt cx="3822819" cy="2846937"/>
          </a:xfrm>
        </p:grpSpPr>
        <p:pic>
          <p:nvPicPr>
            <p:cNvPr id="4" name="Picture 3">
              <a:extLst>
                <a:ext uri="{FF2B5EF4-FFF2-40B4-BE49-F238E27FC236}">
                  <a16:creationId xmlns:a16="http://schemas.microsoft.com/office/drawing/2014/main" id="{16ABA5FC-FECE-4DC4-A1CE-E29E6C8A1210}"/>
                </a:ext>
              </a:extLst>
            </p:cNvPr>
            <p:cNvPicPr>
              <a:picLocks noChangeAspect="1"/>
            </p:cNvPicPr>
            <p:nvPr/>
          </p:nvPicPr>
          <p:blipFill>
            <a:blip r:embed="rId5"/>
            <a:stretch>
              <a:fillRect/>
            </a:stretch>
          </p:blipFill>
          <p:spPr>
            <a:xfrm>
              <a:off x="184727" y="2411892"/>
              <a:ext cx="3822819" cy="2846937"/>
            </a:xfrm>
            <a:prstGeom prst="rect">
              <a:avLst/>
            </a:prstGeom>
          </p:spPr>
        </p:pic>
        <p:pic>
          <p:nvPicPr>
            <p:cNvPr id="8" name="Picture 7">
              <a:extLst>
                <a:ext uri="{FF2B5EF4-FFF2-40B4-BE49-F238E27FC236}">
                  <a16:creationId xmlns:a16="http://schemas.microsoft.com/office/drawing/2014/main" id="{407B8F66-8D88-42BB-AD4F-34A42A85CCB0}"/>
                </a:ext>
              </a:extLst>
            </p:cNvPr>
            <p:cNvPicPr>
              <a:picLocks noChangeAspect="1"/>
            </p:cNvPicPr>
            <p:nvPr/>
          </p:nvPicPr>
          <p:blipFill>
            <a:blip r:embed="rId6"/>
            <a:stretch>
              <a:fillRect/>
            </a:stretch>
          </p:blipFill>
          <p:spPr>
            <a:xfrm>
              <a:off x="1769242" y="2699412"/>
              <a:ext cx="506012" cy="329213"/>
            </a:xfrm>
            <a:prstGeom prst="rect">
              <a:avLst/>
            </a:prstGeom>
          </p:spPr>
        </p:pic>
      </p:grpSp>
      <p:grpSp>
        <p:nvGrpSpPr>
          <p:cNvPr id="15" name="Group 14">
            <a:extLst>
              <a:ext uri="{FF2B5EF4-FFF2-40B4-BE49-F238E27FC236}">
                <a16:creationId xmlns:a16="http://schemas.microsoft.com/office/drawing/2014/main" id="{2455B955-F229-4F06-A535-8198B24787E0}"/>
              </a:ext>
            </a:extLst>
          </p:cNvPr>
          <p:cNvGrpSpPr/>
          <p:nvPr/>
        </p:nvGrpSpPr>
        <p:grpSpPr>
          <a:xfrm>
            <a:off x="8244010" y="3306456"/>
            <a:ext cx="3822820" cy="2846937"/>
            <a:chOff x="8184453" y="2411892"/>
            <a:chExt cx="3822820" cy="2846937"/>
          </a:xfrm>
        </p:grpSpPr>
        <p:pic>
          <p:nvPicPr>
            <p:cNvPr id="13" name="Picture 12">
              <a:extLst>
                <a:ext uri="{FF2B5EF4-FFF2-40B4-BE49-F238E27FC236}">
                  <a16:creationId xmlns:a16="http://schemas.microsoft.com/office/drawing/2014/main" id="{2D5A530E-55AD-4B3B-B289-C96705049D3C}"/>
                </a:ext>
              </a:extLst>
            </p:cNvPr>
            <p:cNvPicPr>
              <a:picLocks noChangeAspect="1"/>
            </p:cNvPicPr>
            <p:nvPr/>
          </p:nvPicPr>
          <p:blipFill>
            <a:blip r:embed="rId7"/>
            <a:stretch>
              <a:fillRect/>
            </a:stretch>
          </p:blipFill>
          <p:spPr>
            <a:xfrm>
              <a:off x="8184453" y="2411892"/>
              <a:ext cx="3822820" cy="2846937"/>
            </a:xfrm>
            <a:prstGeom prst="rect">
              <a:avLst/>
            </a:prstGeom>
          </p:spPr>
        </p:pic>
        <p:sp>
          <p:nvSpPr>
            <p:cNvPr id="14" name="TextBox 13">
              <a:extLst>
                <a:ext uri="{FF2B5EF4-FFF2-40B4-BE49-F238E27FC236}">
                  <a16:creationId xmlns:a16="http://schemas.microsoft.com/office/drawing/2014/main" id="{6F1BC93C-B018-44D0-8653-E767C0D12C7C}"/>
                </a:ext>
              </a:extLst>
            </p:cNvPr>
            <p:cNvSpPr txBox="1"/>
            <p:nvPr/>
          </p:nvSpPr>
          <p:spPr>
            <a:xfrm>
              <a:off x="9753601" y="2699411"/>
              <a:ext cx="548548" cy="276999"/>
            </a:xfrm>
            <a:prstGeom prst="rect">
              <a:avLst/>
            </a:prstGeom>
            <a:noFill/>
          </p:spPr>
          <p:txBody>
            <a:bodyPr wrap="none" rtlCol="0">
              <a:spAutoFit/>
            </a:bodyPr>
            <a:lstStyle/>
            <a:p>
              <a:r>
                <a:rPr lang="en-US" sz="1200" dirty="0"/>
                <a:t>Other</a:t>
              </a:r>
            </a:p>
          </p:txBody>
        </p:sp>
      </p:grpSp>
      <p:sp>
        <p:nvSpPr>
          <p:cNvPr id="16" name="Title 1">
            <a:extLst>
              <a:ext uri="{FF2B5EF4-FFF2-40B4-BE49-F238E27FC236}">
                <a16:creationId xmlns:a16="http://schemas.microsoft.com/office/drawing/2014/main" id="{F45193D3-4F1C-4DB8-AB80-65D803A61714}"/>
              </a:ext>
            </a:extLst>
          </p:cNvPr>
          <p:cNvSpPr txBox="1">
            <a:spLocks/>
          </p:cNvSpPr>
          <p:nvPr/>
        </p:nvSpPr>
        <p:spPr>
          <a:xfrm>
            <a:off x="666750" y="123009"/>
            <a:ext cx="9186999"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Are Worried about Losing Home Due to Cost (cont.)</a:t>
            </a:r>
            <a:endParaRPr lang="en-US" sz="3200" dirty="0"/>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3EBCCDCF-3B6B-43D4-B65A-12DA0A549FE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E8BF4E95-C07B-4BE1-B7D8-34D5F572ADFF}"/>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6AF4C1E-588D-4DEB-A1CC-261FA9C916A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53</a:t>
            </a:r>
          </a:p>
        </p:txBody>
      </p:sp>
      <p:pic>
        <p:nvPicPr>
          <p:cNvPr id="20" name="Picture 19">
            <a:hlinkClick r:id="rId10"/>
            <a:extLst>
              <a:ext uri="{FF2B5EF4-FFF2-40B4-BE49-F238E27FC236}">
                <a16:creationId xmlns:a16="http://schemas.microsoft.com/office/drawing/2014/main" id="{CB6C7DA9-BB17-4105-BFB0-8C69F2C309DA}"/>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43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CA08C7-34C6-4AE0-831F-36C47711B751}"/>
              </a:ext>
            </a:extLst>
          </p:cNvPr>
          <p:cNvGrpSpPr/>
          <p:nvPr/>
        </p:nvGrpSpPr>
        <p:grpSpPr>
          <a:xfrm>
            <a:off x="825223" y="2919377"/>
            <a:ext cx="4962525" cy="3695700"/>
            <a:chOff x="253723" y="2089150"/>
            <a:chExt cx="4962525" cy="3695700"/>
          </a:xfrm>
        </p:grpSpPr>
        <p:pic>
          <p:nvPicPr>
            <p:cNvPr id="4" name="Picture 3">
              <a:extLst>
                <a:ext uri="{FF2B5EF4-FFF2-40B4-BE49-F238E27FC236}">
                  <a16:creationId xmlns:a16="http://schemas.microsoft.com/office/drawing/2014/main" id="{B32C1477-C81B-4525-86F5-A568EC249547}"/>
                </a:ext>
              </a:extLst>
            </p:cNvPr>
            <p:cNvPicPr>
              <a:picLocks noChangeAspect="1"/>
            </p:cNvPicPr>
            <p:nvPr/>
          </p:nvPicPr>
          <p:blipFill>
            <a:blip r:embed="rId4"/>
            <a:stretch>
              <a:fillRect/>
            </a:stretch>
          </p:blipFill>
          <p:spPr>
            <a:xfrm>
              <a:off x="253723" y="2089150"/>
              <a:ext cx="4962525" cy="3695700"/>
            </a:xfrm>
            <a:prstGeom prst="rect">
              <a:avLst/>
            </a:prstGeom>
          </p:spPr>
        </p:pic>
        <p:sp>
          <p:nvSpPr>
            <p:cNvPr id="6" name="TextBox 5">
              <a:extLst>
                <a:ext uri="{FF2B5EF4-FFF2-40B4-BE49-F238E27FC236}">
                  <a16:creationId xmlns:a16="http://schemas.microsoft.com/office/drawing/2014/main" id="{7E0AC44F-81EB-4DDC-9EE7-5C1C178C6DC6}"/>
                </a:ext>
              </a:extLst>
            </p:cNvPr>
            <p:cNvSpPr txBox="1"/>
            <p:nvPr/>
          </p:nvSpPr>
          <p:spPr>
            <a:xfrm>
              <a:off x="2498832" y="2540006"/>
              <a:ext cx="472309" cy="276999"/>
            </a:xfrm>
            <a:prstGeom prst="rect">
              <a:avLst/>
            </a:prstGeom>
            <a:noFill/>
          </p:spPr>
          <p:txBody>
            <a:bodyPr wrap="none" rtlCol="0">
              <a:spAutoFit/>
            </a:bodyPr>
            <a:lstStyle/>
            <a:p>
              <a:r>
                <a:rPr lang="en-US" sz="1200" dirty="0"/>
                <a:t>Rent</a:t>
              </a:r>
            </a:p>
          </p:txBody>
        </p:sp>
      </p:grpSp>
      <p:grpSp>
        <p:nvGrpSpPr>
          <p:cNvPr id="10" name="Group 9">
            <a:extLst>
              <a:ext uri="{FF2B5EF4-FFF2-40B4-BE49-F238E27FC236}">
                <a16:creationId xmlns:a16="http://schemas.microsoft.com/office/drawing/2014/main" id="{933D5A89-635A-425E-9A6F-2BA2739199B8}"/>
              </a:ext>
            </a:extLst>
          </p:cNvPr>
          <p:cNvGrpSpPr/>
          <p:nvPr/>
        </p:nvGrpSpPr>
        <p:grpSpPr>
          <a:xfrm>
            <a:off x="6404254" y="2919377"/>
            <a:ext cx="4962525" cy="3695700"/>
            <a:chOff x="6404252" y="2994025"/>
            <a:chExt cx="4962525" cy="3695700"/>
          </a:xfrm>
        </p:grpSpPr>
        <p:pic>
          <p:nvPicPr>
            <p:cNvPr id="5" name="Picture 4">
              <a:extLst>
                <a:ext uri="{FF2B5EF4-FFF2-40B4-BE49-F238E27FC236}">
                  <a16:creationId xmlns:a16="http://schemas.microsoft.com/office/drawing/2014/main" id="{4FE495A4-F73D-413F-9DE4-3F6C7E1F5A44}"/>
                </a:ext>
              </a:extLst>
            </p:cNvPr>
            <p:cNvPicPr>
              <a:picLocks noChangeAspect="1"/>
            </p:cNvPicPr>
            <p:nvPr/>
          </p:nvPicPr>
          <p:blipFill>
            <a:blip r:embed="rId5"/>
            <a:stretch>
              <a:fillRect/>
            </a:stretch>
          </p:blipFill>
          <p:spPr>
            <a:xfrm>
              <a:off x="6404252" y="2994025"/>
              <a:ext cx="4962525" cy="3695700"/>
            </a:xfrm>
            <a:prstGeom prst="rect">
              <a:avLst/>
            </a:prstGeom>
          </p:spPr>
        </p:pic>
        <p:sp>
          <p:nvSpPr>
            <p:cNvPr id="7" name="TextBox 6">
              <a:extLst>
                <a:ext uri="{FF2B5EF4-FFF2-40B4-BE49-F238E27FC236}">
                  <a16:creationId xmlns:a16="http://schemas.microsoft.com/office/drawing/2014/main" id="{3D9901E6-35D1-4E24-AABA-1141D08C5E1A}"/>
                </a:ext>
              </a:extLst>
            </p:cNvPr>
            <p:cNvSpPr txBox="1"/>
            <p:nvPr/>
          </p:nvSpPr>
          <p:spPr>
            <a:xfrm>
              <a:off x="8646506" y="3416607"/>
              <a:ext cx="478016" cy="276999"/>
            </a:xfrm>
            <a:prstGeom prst="rect">
              <a:avLst/>
            </a:prstGeom>
            <a:noFill/>
          </p:spPr>
          <p:txBody>
            <a:bodyPr wrap="none" rtlCol="0">
              <a:spAutoFit/>
            </a:bodyPr>
            <a:lstStyle/>
            <a:p>
              <a:r>
                <a:rPr lang="en-US" sz="1200" dirty="0"/>
                <a:t>Own</a:t>
              </a:r>
            </a:p>
          </p:txBody>
        </p:sp>
      </p:grpSp>
      <p:sp>
        <p:nvSpPr>
          <p:cNvPr id="9" name="TextBox 8">
            <a:extLst>
              <a:ext uri="{FF2B5EF4-FFF2-40B4-BE49-F238E27FC236}">
                <a16:creationId xmlns:a16="http://schemas.microsoft.com/office/drawing/2014/main" id="{7D650901-0FCD-4DE3-BA72-5BE2175F8817}"/>
              </a:ext>
            </a:extLst>
          </p:cNvPr>
          <p:cNvSpPr txBox="1"/>
          <p:nvPr/>
        </p:nvSpPr>
        <p:spPr>
          <a:xfrm>
            <a:off x="1628124" y="917559"/>
            <a:ext cx="8319247" cy="2076466"/>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Renters were much more concerned about losing their home due to cost than were owners. From over half to almost three quarters of renters were worried about losing their home due to cost, with concern greatest among those age 30 and over. </a:t>
            </a:r>
          </a:p>
          <a:p>
            <a:pPr marL="285750" indent="-285750">
              <a:spcBef>
                <a:spcPts val="1000"/>
              </a:spcBef>
              <a:buFont typeface="Arial" panose="020B0604020202020204" pitchFamily="34" charset="0"/>
              <a:buChar char="•"/>
            </a:pPr>
            <a:r>
              <a:rPr lang="en-US" dirty="0">
                <a:solidFill>
                  <a:srgbClr val="714B25"/>
                </a:solidFill>
              </a:rPr>
              <a:t>There was considerable concern among owners, as well, especially in the youngest and oldest age groups, with over one third in each group agreeing that they were worried about losing their home due to cost.</a:t>
            </a:r>
          </a:p>
          <a:p>
            <a:endParaRPr lang="en-US" dirty="0"/>
          </a:p>
        </p:txBody>
      </p:sp>
      <p:sp>
        <p:nvSpPr>
          <p:cNvPr id="12" name="Title 1">
            <a:extLst>
              <a:ext uri="{FF2B5EF4-FFF2-40B4-BE49-F238E27FC236}">
                <a16:creationId xmlns:a16="http://schemas.microsoft.com/office/drawing/2014/main" id="{07460EA3-0A0B-47C2-B717-E6A2B19779A5}"/>
              </a:ext>
            </a:extLst>
          </p:cNvPr>
          <p:cNvSpPr txBox="1">
            <a:spLocks/>
          </p:cNvSpPr>
          <p:nvPr/>
        </p:nvSpPr>
        <p:spPr>
          <a:xfrm>
            <a:off x="666750" y="123009"/>
            <a:ext cx="9186999"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Are Worried about Losing Home Due to Cost (cont.)</a:t>
            </a:r>
            <a:endParaRPr lang="en-US" sz="3200" dirty="0"/>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E6239E64-3C81-49F0-BAE6-5603EBFA6444}"/>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rId7" action="ppaction://hlinksldjump" tooltip="Skip to next section"/>
            <a:extLst>
              <a:ext uri="{FF2B5EF4-FFF2-40B4-BE49-F238E27FC236}">
                <a16:creationId xmlns:a16="http://schemas.microsoft.com/office/drawing/2014/main" id="{8B27DB4A-3910-4354-8EBC-02D734FA995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B7C0177-5082-422B-A3BE-14AA432365DA}"/>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54</a:t>
            </a:r>
          </a:p>
        </p:txBody>
      </p:sp>
      <p:pic>
        <p:nvPicPr>
          <p:cNvPr id="15" name="Picture 14">
            <a:hlinkClick r:id="rId8"/>
            <a:extLst>
              <a:ext uri="{FF2B5EF4-FFF2-40B4-BE49-F238E27FC236}">
                <a16:creationId xmlns:a16="http://schemas.microsoft.com/office/drawing/2014/main" id="{CADFBE1B-E4F4-4BFF-900F-2827FED04D45}"/>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4462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1" y="0"/>
            <a:ext cx="6660969" cy="870857"/>
          </a:xfrm>
        </p:spPr>
        <p:txBody>
          <a:bodyPr>
            <a:normAutofit/>
          </a:bodyPr>
          <a:lstStyle/>
          <a:p>
            <a:r>
              <a:rPr lang="en-US" sz="3200" dirty="0"/>
              <a:t>Have Power to Influence City Decisions</a:t>
            </a:r>
          </a:p>
        </p:txBody>
      </p:sp>
      <p:sp>
        <p:nvSpPr>
          <p:cNvPr id="10" name="Content Placeholder 9">
            <a:extLst>
              <a:ext uri="{FF2B5EF4-FFF2-40B4-BE49-F238E27FC236}">
                <a16:creationId xmlns:a16="http://schemas.microsoft.com/office/drawing/2014/main" id="{8843CA01-D8B2-4D2E-85BF-549B274ECCA4}"/>
              </a:ext>
            </a:extLst>
          </p:cNvPr>
          <p:cNvSpPr>
            <a:spLocks noGrp="1"/>
          </p:cNvSpPr>
          <p:nvPr>
            <p:ph idx="1"/>
          </p:nvPr>
        </p:nvSpPr>
        <p:spPr>
          <a:xfrm>
            <a:off x="357051" y="851290"/>
            <a:ext cx="6848967" cy="2205252"/>
          </a:xfrm>
        </p:spPr>
        <p:txBody>
          <a:bodyPr>
            <a:normAutofit lnSpcReduction="10000"/>
          </a:bodyPr>
          <a:lstStyle/>
          <a:p>
            <a:pPr marL="171450" indent="-171450"/>
            <a:r>
              <a:rPr lang="en-US" sz="1800" dirty="0"/>
              <a:t>Only around one fifth or less of respondents, across all ages, agreed that they had the power to influence City decisions about issues important to them. </a:t>
            </a:r>
          </a:p>
          <a:p>
            <a:pPr marL="171450" indent="-171450"/>
            <a:r>
              <a:rPr lang="en-US" sz="1800" dirty="0"/>
              <a:t>Many respondents very strongly disagreed that they have power to influence City decisions, although respondents age 30 and over were more likely to disagree than were those age 20-29. Disagreement increased with age until the 75+ age group. </a:t>
            </a:r>
          </a:p>
          <a:p>
            <a:pPr marL="171450" indent="-171450"/>
            <a:r>
              <a:rPr lang="en-US" sz="1800" dirty="0"/>
              <a:t>There were few differences by income. </a:t>
            </a:r>
          </a:p>
          <a:p>
            <a:pPr marL="0" indent="0">
              <a:buNone/>
            </a:pPr>
            <a:endParaRPr lang="en-US" sz="1800" dirty="0"/>
          </a:p>
        </p:txBody>
      </p:sp>
      <p:pic>
        <p:nvPicPr>
          <p:cNvPr id="3" name="Picture 2">
            <a:extLst>
              <a:ext uri="{FF2B5EF4-FFF2-40B4-BE49-F238E27FC236}">
                <a16:creationId xmlns:a16="http://schemas.microsoft.com/office/drawing/2014/main" id="{0544291E-D833-4011-A14A-CDEC742EEF23}"/>
              </a:ext>
            </a:extLst>
          </p:cNvPr>
          <p:cNvPicPr>
            <a:picLocks noChangeAspect="1"/>
          </p:cNvPicPr>
          <p:nvPr/>
        </p:nvPicPr>
        <p:blipFill>
          <a:blip r:embed="rId4"/>
          <a:stretch>
            <a:fillRect/>
          </a:stretch>
        </p:blipFill>
        <p:spPr>
          <a:xfrm>
            <a:off x="1315544" y="3065084"/>
            <a:ext cx="4953000" cy="3695700"/>
          </a:xfrm>
          <a:prstGeom prst="rect">
            <a:avLst/>
          </a:prstGeom>
        </p:spPr>
      </p:pic>
      <p:grpSp>
        <p:nvGrpSpPr>
          <p:cNvPr id="8" name="Group 7">
            <a:extLst>
              <a:ext uri="{FF2B5EF4-FFF2-40B4-BE49-F238E27FC236}">
                <a16:creationId xmlns:a16="http://schemas.microsoft.com/office/drawing/2014/main" id="{D5800D53-837E-4ED6-8EF7-78CED20A3F1E}"/>
              </a:ext>
            </a:extLst>
          </p:cNvPr>
          <p:cNvGrpSpPr/>
          <p:nvPr/>
        </p:nvGrpSpPr>
        <p:grpSpPr>
          <a:xfrm>
            <a:off x="7551388" y="11308"/>
            <a:ext cx="4597311" cy="3430301"/>
            <a:chOff x="7551388" y="11308"/>
            <a:chExt cx="4597311" cy="3430301"/>
          </a:xfrm>
        </p:grpSpPr>
        <p:pic>
          <p:nvPicPr>
            <p:cNvPr id="4" name="Picture 3">
              <a:extLst>
                <a:ext uri="{FF2B5EF4-FFF2-40B4-BE49-F238E27FC236}">
                  <a16:creationId xmlns:a16="http://schemas.microsoft.com/office/drawing/2014/main" id="{1310A8A1-5EE0-4B46-86AA-F127E56B0F14}"/>
                </a:ext>
              </a:extLst>
            </p:cNvPr>
            <p:cNvPicPr>
              <a:picLocks noChangeAspect="1"/>
            </p:cNvPicPr>
            <p:nvPr/>
          </p:nvPicPr>
          <p:blipFill>
            <a:blip r:embed="rId5"/>
            <a:stretch>
              <a:fillRect/>
            </a:stretch>
          </p:blipFill>
          <p:spPr>
            <a:xfrm>
              <a:off x="7551388" y="11308"/>
              <a:ext cx="4597311" cy="3430301"/>
            </a:xfrm>
            <a:prstGeom prst="rect">
              <a:avLst/>
            </a:prstGeom>
          </p:spPr>
        </p:pic>
        <p:sp>
          <p:nvSpPr>
            <p:cNvPr id="6" name="TextBox 5">
              <a:extLst>
                <a:ext uri="{FF2B5EF4-FFF2-40B4-BE49-F238E27FC236}">
                  <a16:creationId xmlns:a16="http://schemas.microsoft.com/office/drawing/2014/main" id="{617B40DB-30A2-4180-956E-0C42BBA994F7}"/>
                </a:ext>
              </a:extLst>
            </p:cNvPr>
            <p:cNvSpPr txBox="1"/>
            <p:nvPr/>
          </p:nvSpPr>
          <p:spPr>
            <a:xfrm>
              <a:off x="9451968" y="449756"/>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F627F755-57F2-4286-8D99-D17F63A42655}"/>
              </a:ext>
            </a:extLst>
          </p:cNvPr>
          <p:cNvGrpSpPr/>
          <p:nvPr/>
        </p:nvGrpSpPr>
        <p:grpSpPr>
          <a:xfrm>
            <a:off x="7551388" y="3441609"/>
            <a:ext cx="4578668" cy="3416391"/>
            <a:chOff x="7551388" y="3441609"/>
            <a:chExt cx="4578668" cy="3416391"/>
          </a:xfrm>
        </p:grpSpPr>
        <p:pic>
          <p:nvPicPr>
            <p:cNvPr id="5" name="Picture 4">
              <a:extLst>
                <a:ext uri="{FF2B5EF4-FFF2-40B4-BE49-F238E27FC236}">
                  <a16:creationId xmlns:a16="http://schemas.microsoft.com/office/drawing/2014/main" id="{0446F515-71C2-4153-8B3A-EB3B0B4F37B1}"/>
                </a:ext>
              </a:extLst>
            </p:cNvPr>
            <p:cNvPicPr>
              <a:picLocks noChangeAspect="1"/>
            </p:cNvPicPr>
            <p:nvPr/>
          </p:nvPicPr>
          <p:blipFill>
            <a:blip r:embed="rId6"/>
            <a:stretch>
              <a:fillRect/>
            </a:stretch>
          </p:blipFill>
          <p:spPr>
            <a:xfrm>
              <a:off x="7551388" y="3441609"/>
              <a:ext cx="4578668" cy="3416391"/>
            </a:xfrm>
            <a:prstGeom prst="rect">
              <a:avLst/>
            </a:prstGeom>
          </p:spPr>
        </p:pic>
        <p:sp>
          <p:nvSpPr>
            <p:cNvPr id="7" name="TextBox 6">
              <a:extLst>
                <a:ext uri="{FF2B5EF4-FFF2-40B4-BE49-F238E27FC236}">
                  <a16:creationId xmlns:a16="http://schemas.microsoft.com/office/drawing/2014/main" id="{F4718767-98F0-4CE6-93EF-07C629A35D43}"/>
                </a:ext>
              </a:extLst>
            </p:cNvPr>
            <p:cNvSpPr txBox="1"/>
            <p:nvPr/>
          </p:nvSpPr>
          <p:spPr>
            <a:xfrm>
              <a:off x="9357865" y="3790440"/>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7FA366A9-E53B-405F-B083-ED7B717118AE}"/>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086B3140-58AD-44F4-BE48-3C31E5655D0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03AD02-5A0B-4AF2-BBDD-D576B36E000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55</a:t>
            </a:r>
          </a:p>
        </p:txBody>
      </p:sp>
      <p:pic>
        <p:nvPicPr>
          <p:cNvPr id="14" name="Picture 13">
            <a:hlinkClick r:id="rId9"/>
            <a:extLst>
              <a:ext uri="{FF2B5EF4-FFF2-40B4-BE49-F238E27FC236}">
                <a16:creationId xmlns:a16="http://schemas.microsoft.com/office/drawing/2014/main" id="{22ED17CC-47E9-4043-BD0D-7A6CAB20FDD4}"/>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819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666750" y="100149"/>
            <a:ext cx="7710624" cy="870857"/>
          </a:xfrm>
        </p:spPr>
        <p:txBody>
          <a:bodyPr>
            <a:normAutofit fontScale="90000"/>
          </a:bodyPr>
          <a:lstStyle/>
          <a:p>
            <a:r>
              <a:rPr lang="en-US" sz="3600" dirty="0"/>
              <a:t>Have Power to Influence City Decisions (cont.)</a:t>
            </a:r>
          </a:p>
        </p:txBody>
      </p:sp>
      <p:sp>
        <p:nvSpPr>
          <p:cNvPr id="3" name="Content Placeholder 2">
            <a:extLst>
              <a:ext uri="{FF2B5EF4-FFF2-40B4-BE49-F238E27FC236}">
                <a16:creationId xmlns:a16="http://schemas.microsoft.com/office/drawing/2014/main" id="{2D42DF7C-7AAB-42BE-8CC7-F02372C48988}"/>
              </a:ext>
            </a:extLst>
          </p:cNvPr>
          <p:cNvSpPr>
            <a:spLocks noGrp="1"/>
          </p:cNvSpPr>
          <p:nvPr>
            <p:ph idx="1"/>
          </p:nvPr>
        </p:nvSpPr>
        <p:spPr>
          <a:xfrm>
            <a:off x="1903337" y="1113374"/>
            <a:ext cx="8385326" cy="1387230"/>
          </a:xfrm>
        </p:spPr>
        <p:txBody>
          <a:bodyPr/>
          <a:lstStyle/>
          <a:p>
            <a:r>
              <a:rPr lang="en-US" sz="1800" dirty="0"/>
              <a:t>Response patterns were similar by age between Black, Indigenous, and People of Color and White non-Hispanic respondents. </a:t>
            </a:r>
          </a:p>
          <a:p>
            <a:r>
              <a:rPr lang="en-US" sz="1800" dirty="0"/>
              <a:t>Respondents in the youngest age group felt more empowered than did older respondents. </a:t>
            </a:r>
          </a:p>
          <a:p>
            <a:endParaRPr lang="en-US" dirty="0"/>
          </a:p>
        </p:txBody>
      </p:sp>
      <p:grpSp>
        <p:nvGrpSpPr>
          <p:cNvPr id="4" name="Group 3">
            <a:extLst>
              <a:ext uri="{FF2B5EF4-FFF2-40B4-BE49-F238E27FC236}">
                <a16:creationId xmlns:a16="http://schemas.microsoft.com/office/drawing/2014/main" id="{8F2DFB99-EB2F-4881-B37F-6326661459FA}"/>
              </a:ext>
            </a:extLst>
          </p:cNvPr>
          <p:cNvGrpSpPr/>
          <p:nvPr/>
        </p:nvGrpSpPr>
        <p:grpSpPr>
          <a:xfrm>
            <a:off x="6202477" y="2500604"/>
            <a:ext cx="5287590" cy="4024176"/>
            <a:chOff x="5720628" y="2107623"/>
            <a:chExt cx="4962525" cy="3695700"/>
          </a:xfrm>
        </p:grpSpPr>
        <p:pic>
          <p:nvPicPr>
            <p:cNvPr id="6" name="Picture 5">
              <a:extLst>
                <a:ext uri="{FF2B5EF4-FFF2-40B4-BE49-F238E27FC236}">
                  <a16:creationId xmlns:a16="http://schemas.microsoft.com/office/drawing/2014/main" id="{697DA719-4A69-47D3-A62E-AE80A351E4CF}"/>
                </a:ext>
              </a:extLst>
            </p:cNvPr>
            <p:cNvPicPr>
              <a:picLocks noChangeAspect="1"/>
            </p:cNvPicPr>
            <p:nvPr/>
          </p:nvPicPr>
          <p:blipFill>
            <a:blip r:embed="rId4"/>
            <a:stretch>
              <a:fillRect/>
            </a:stretch>
          </p:blipFill>
          <p:spPr>
            <a:xfrm>
              <a:off x="5720628" y="2107623"/>
              <a:ext cx="4962525" cy="3695700"/>
            </a:xfrm>
            <a:prstGeom prst="rect">
              <a:avLst/>
            </a:prstGeom>
          </p:spPr>
        </p:pic>
        <p:sp>
          <p:nvSpPr>
            <p:cNvPr id="7" name="TextBox 6">
              <a:extLst>
                <a:ext uri="{FF2B5EF4-FFF2-40B4-BE49-F238E27FC236}">
                  <a16:creationId xmlns:a16="http://schemas.microsoft.com/office/drawing/2014/main" id="{A71A8EF8-34D4-4F79-B6BE-9B9AF0643C58}"/>
                </a:ext>
              </a:extLst>
            </p:cNvPr>
            <p:cNvSpPr txBox="1"/>
            <p:nvPr/>
          </p:nvSpPr>
          <p:spPr>
            <a:xfrm>
              <a:off x="7912387" y="2503050"/>
              <a:ext cx="579005" cy="276999"/>
            </a:xfrm>
            <a:prstGeom prst="rect">
              <a:avLst/>
            </a:prstGeom>
            <a:noFill/>
          </p:spPr>
          <p:txBody>
            <a:bodyPr wrap="none" rtlCol="0">
              <a:spAutoFit/>
            </a:bodyPr>
            <a:lstStyle/>
            <a:p>
              <a:r>
                <a:rPr lang="en-US" sz="1200" dirty="0"/>
                <a:t>W n-H</a:t>
              </a:r>
            </a:p>
          </p:txBody>
        </p:sp>
      </p:grpSp>
      <p:grpSp>
        <p:nvGrpSpPr>
          <p:cNvPr id="10" name="Group 9">
            <a:extLst>
              <a:ext uri="{FF2B5EF4-FFF2-40B4-BE49-F238E27FC236}">
                <a16:creationId xmlns:a16="http://schemas.microsoft.com/office/drawing/2014/main" id="{5F7DE994-C437-4A16-A77C-E454616331D3}"/>
              </a:ext>
            </a:extLst>
          </p:cNvPr>
          <p:cNvGrpSpPr/>
          <p:nvPr/>
        </p:nvGrpSpPr>
        <p:grpSpPr>
          <a:xfrm>
            <a:off x="806709" y="2500604"/>
            <a:ext cx="5182816" cy="4024176"/>
            <a:chOff x="7059096" y="62060"/>
            <a:chExt cx="4962525" cy="3695700"/>
          </a:xfrm>
        </p:grpSpPr>
        <p:pic>
          <p:nvPicPr>
            <p:cNvPr id="5" name="Picture 4">
              <a:extLst>
                <a:ext uri="{FF2B5EF4-FFF2-40B4-BE49-F238E27FC236}">
                  <a16:creationId xmlns:a16="http://schemas.microsoft.com/office/drawing/2014/main" id="{4B758C61-0B61-4506-BFF1-30BDA84FAAC1}"/>
                </a:ext>
              </a:extLst>
            </p:cNvPr>
            <p:cNvPicPr>
              <a:picLocks noChangeAspect="1"/>
            </p:cNvPicPr>
            <p:nvPr/>
          </p:nvPicPr>
          <p:blipFill>
            <a:blip r:embed="rId5"/>
            <a:stretch>
              <a:fillRect/>
            </a:stretch>
          </p:blipFill>
          <p:spPr>
            <a:xfrm>
              <a:off x="7059096" y="62060"/>
              <a:ext cx="4962525" cy="3695700"/>
            </a:xfrm>
            <a:prstGeom prst="rect">
              <a:avLst/>
            </a:prstGeom>
          </p:spPr>
        </p:pic>
        <p:sp>
          <p:nvSpPr>
            <p:cNvPr id="9" name="TextBox 8">
              <a:extLst>
                <a:ext uri="{FF2B5EF4-FFF2-40B4-BE49-F238E27FC236}">
                  <a16:creationId xmlns:a16="http://schemas.microsoft.com/office/drawing/2014/main" id="{5FB242A5-AA52-4A7A-911D-F538AFC9C413}"/>
                </a:ext>
              </a:extLst>
            </p:cNvPr>
            <p:cNvSpPr txBox="1"/>
            <p:nvPr/>
          </p:nvSpPr>
          <p:spPr>
            <a:xfrm>
              <a:off x="9163463" y="466299"/>
              <a:ext cx="570990" cy="276999"/>
            </a:xfrm>
            <a:prstGeom prst="rect">
              <a:avLst/>
            </a:prstGeom>
            <a:noFill/>
          </p:spPr>
          <p:txBody>
            <a:bodyPr wrap="none" rtlCol="0">
              <a:spAutoFit/>
            </a:bodyPr>
            <a:lstStyle/>
            <a:p>
              <a:r>
                <a:rPr lang="en-US" sz="1200" dirty="0"/>
                <a:t>BIPOC</a:t>
              </a:r>
            </a:p>
          </p:txBody>
        </p:sp>
      </p:grpSp>
      <p:sp>
        <p:nvSpPr>
          <p:cNvPr id="11" name="Action Button: Go Back or Previous 10">
            <a:hlinkClick r:id="rId6" action="ppaction://hlinksldjump" tooltip="Back to beginning of section"/>
            <a:extLst>
              <a:ext uri="{FF2B5EF4-FFF2-40B4-BE49-F238E27FC236}">
                <a16:creationId xmlns:a16="http://schemas.microsoft.com/office/drawing/2014/main" id="{8EF8C9DF-5CED-455C-A87E-A24C1077303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B0C6389A-76B4-4E20-A623-0F2C8D752FA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7008931-5565-4AFA-A570-1865FEF25EB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56</a:t>
            </a:r>
          </a:p>
        </p:txBody>
      </p:sp>
      <p:pic>
        <p:nvPicPr>
          <p:cNvPr id="14" name="Picture 13">
            <a:hlinkClick r:id="rId8"/>
            <a:extLst>
              <a:ext uri="{FF2B5EF4-FFF2-40B4-BE49-F238E27FC236}">
                <a16:creationId xmlns:a16="http://schemas.microsoft.com/office/drawing/2014/main" id="{7D22AF9B-ECFC-4713-9BC9-A095FC7BE196}"/>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40350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8CFA2-67CD-40A8-8F1F-CA20A3D571E8}"/>
              </a:ext>
            </a:extLst>
          </p:cNvPr>
          <p:cNvSpPr>
            <a:spLocks noGrp="1"/>
          </p:cNvSpPr>
          <p:nvPr>
            <p:ph idx="1"/>
          </p:nvPr>
        </p:nvSpPr>
        <p:spPr>
          <a:xfrm>
            <a:off x="2049655" y="1375008"/>
            <a:ext cx="7906871" cy="1523184"/>
          </a:xfrm>
        </p:spPr>
        <p:txBody>
          <a:bodyPr>
            <a:normAutofit/>
          </a:bodyPr>
          <a:lstStyle/>
          <a:p>
            <a:r>
              <a:rPr lang="en-US" sz="1800" dirty="0"/>
              <a:t>Respondents who did not identify as male or female felt much less power to influence City decisions than did male or female respondents, and these feelings increased with age.</a:t>
            </a:r>
          </a:p>
          <a:p>
            <a:endParaRPr lang="en-US" sz="1800" dirty="0"/>
          </a:p>
        </p:txBody>
      </p:sp>
      <p:grpSp>
        <p:nvGrpSpPr>
          <p:cNvPr id="4" name="Group 3">
            <a:extLst>
              <a:ext uri="{FF2B5EF4-FFF2-40B4-BE49-F238E27FC236}">
                <a16:creationId xmlns:a16="http://schemas.microsoft.com/office/drawing/2014/main" id="{029A8895-96F1-4718-B307-6E8CE70D7A2D}"/>
              </a:ext>
            </a:extLst>
          </p:cNvPr>
          <p:cNvGrpSpPr/>
          <p:nvPr/>
        </p:nvGrpSpPr>
        <p:grpSpPr>
          <a:xfrm>
            <a:off x="4429842" y="3022081"/>
            <a:ext cx="3770377" cy="2910432"/>
            <a:chOff x="5265193" y="2026529"/>
            <a:chExt cx="3468523" cy="2583084"/>
          </a:xfrm>
        </p:grpSpPr>
        <p:pic>
          <p:nvPicPr>
            <p:cNvPr id="5" name="Picture 4">
              <a:extLst>
                <a:ext uri="{FF2B5EF4-FFF2-40B4-BE49-F238E27FC236}">
                  <a16:creationId xmlns:a16="http://schemas.microsoft.com/office/drawing/2014/main" id="{06D87456-A12D-4040-9664-0FFB49131403}"/>
                </a:ext>
              </a:extLst>
            </p:cNvPr>
            <p:cNvPicPr>
              <a:picLocks noChangeAspect="1"/>
            </p:cNvPicPr>
            <p:nvPr/>
          </p:nvPicPr>
          <p:blipFill>
            <a:blip r:embed="rId4"/>
            <a:stretch>
              <a:fillRect/>
            </a:stretch>
          </p:blipFill>
          <p:spPr>
            <a:xfrm>
              <a:off x="5265193" y="2026529"/>
              <a:ext cx="3468523" cy="2583084"/>
            </a:xfrm>
            <a:prstGeom prst="rect">
              <a:avLst/>
            </a:prstGeom>
          </p:spPr>
        </p:pic>
        <p:sp>
          <p:nvSpPr>
            <p:cNvPr id="6" name="TextBox 5">
              <a:extLst>
                <a:ext uri="{FF2B5EF4-FFF2-40B4-BE49-F238E27FC236}">
                  <a16:creationId xmlns:a16="http://schemas.microsoft.com/office/drawing/2014/main" id="{8518880A-2E39-4A93-A611-5C4E5D8F680A}"/>
                </a:ext>
              </a:extLst>
            </p:cNvPr>
            <p:cNvSpPr txBox="1"/>
            <p:nvPr/>
          </p:nvSpPr>
          <p:spPr>
            <a:xfrm>
              <a:off x="6630945" y="2263624"/>
              <a:ext cx="639278" cy="276999"/>
            </a:xfrm>
            <a:prstGeom prst="rect">
              <a:avLst/>
            </a:prstGeom>
            <a:noFill/>
          </p:spPr>
          <p:txBody>
            <a:bodyPr wrap="none" rtlCol="0">
              <a:spAutoFit/>
            </a:bodyPr>
            <a:lstStyle/>
            <a:p>
              <a:r>
                <a:rPr lang="en-US" sz="1200" dirty="0"/>
                <a:t>Female</a:t>
              </a:r>
            </a:p>
          </p:txBody>
        </p:sp>
      </p:grpSp>
      <p:grpSp>
        <p:nvGrpSpPr>
          <p:cNvPr id="7" name="Group 6">
            <a:extLst>
              <a:ext uri="{FF2B5EF4-FFF2-40B4-BE49-F238E27FC236}">
                <a16:creationId xmlns:a16="http://schemas.microsoft.com/office/drawing/2014/main" id="{F837C477-B240-4CC1-A6A6-24D04194B7E6}"/>
              </a:ext>
            </a:extLst>
          </p:cNvPr>
          <p:cNvGrpSpPr/>
          <p:nvPr/>
        </p:nvGrpSpPr>
        <p:grpSpPr>
          <a:xfrm>
            <a:off x="8384827" y="3022081"/>
            <a:ext cx="3629893" cy="2910432"/>
            <a:chOff x="8737216" y="4374754"/>
            <a:chExt cx="3275973" cy="2439688"/>
          </a:xfrm>
        </p:grpSpPr>
        <p:pic>
          <p:nvPicPr>
            <p:cNvPr id="8" name="Picture 7">
              <a:extLst>
                <a:ext uri="{FF2B5EF4-FFF2-40B4-BE49-F238E27FC236}">
                  <a16:creationId xmlns:a16="http://schemas.microsoft.com/office/drawing/2014/main" id="{6372595C-A2E5-4C59-8E13-635A4ADD348D}"/>
                </a:ext>
              </a:extLst>
            </p:cNvPr>
            <p:cNvPicPr>
              <a:picLocks noChangeAspect="1"/>
            </p:cNvPicPr>
            <p:nvPr/>
          </p:nvPicPr>
          <p:blipFill>
            <a:blip r:embed="rId5"/>
            <a:stretch>
              <a:fillRect/>
            </a:stretch>
          </p:blipFill>
          <p:spPr>
            <a:xfrm>
              <a:off x="8737216" y="4374754"/>
              <a:ext cx="3275973" cy="2439688"/>
            </a:xfrm>
            <a:prstGeom prst="rect">
              <a:avLst/>
            </a:prstGeom>
          </p:spPr>
        </p:pic>
        <p:sp>
          <p:nvSpPr>
            <p:cNvPr id="9" name="TextBox 8">
              <a:extLst>
                <a:ext uri="{FF2B5EF4-FFF2-40B4-BE49-F238E27FC236}">
                  <a16:creationId xmlns:a16="http://schemas.microsoft.com/office/drawing/2014/main" id="{6E280E88-CA6A-4CAA-9092-188F1E14B245}"/>
                </a:ext>
              </a:extLst>
            </p:cNvPr>
            <p:cNvSpPr txBox="1"/>
            <p:nvPr/>
          </p:nvSpPr>
          <p:spPr>
            <a:xfrm>
              <a:off x="10047921" y="4577129"/>
              <a:ext cx="548548" cy="276999"/>
            </a:xfrm>
            <a:prstGeom prst="rect">
              <a:avLst/>
            </a:prstGeom>
            <a:noFill/>
          </p:spPr>
          <p:txBody>
            <a:bodyPr wrap="none" rtlCol="0">
              <a:spAutoFit/>
            </a:bodyPr>
            <a:lstStyle/>
            <a:p>
              <a:r>
                <a:rPr lang="en-US" sz="1200" dirty="0"/>
                <a:t>Other</a:t>
              </a:r>
            </a:p>
          </p:txBody>
        </p:sp>
      </p:grpSp>
      <p:grpSp>
        <p:nvGrpSpPr>
          <p:cNvPr id="12" name="Group 11">
            <a:extLst>
              <a:ext uri="{FF2B5EF4-FFF2-40B4-BE49-F238E27FC236}">
                <a16:creationId xmlns:a16="http://schemas.microsoft.com/office/drawing/2014/main" id="{63610A07-6E73-4F50-967A-81213D38D065}"/>
              </a:ext>
            </a:extLst>
          </p:cNvPr>
          <p:cNvGrpSpPr/>
          <p:nvPr/>
        </p:nvGrpSpPr>
        <p:grpSpPr>
          <a:xfrm>
            <a:off x="0" y="3022081"/>
            <a:ext cx="4245235" cy="2910432"/>
            <a:chOff x="8445406" y="-98684"/>
            <a:chExt cx="4302125" cy="3203885"/>
          </a:xfrm>
        </p:grpSpPr>
        <p:pic>
          <p:nvPicPr>
            <p:cNvPr id="10" name="Content Placeholder 3">
              <a:extLst>
                <a:ext uri="{FF2B5EF4-FFF2-40B4-BE49-F238E27FC236}">
                  <a16:creationId xmlns:a16="http://schemas.microsoft.com/office/drawing/2014/main" id="{4C7D66C4-0130-4B45-A2C4-82014B440680}"/>
                </a:ext>
              </a:extLst>
            </p:cNvPr>
            <p:cNvPicPr>
              <a:picLocks noChangeAspect="1"/>
            </p:cNvPicPr>
            <p:nvPr/>
          </p:nvPicPr>
          <p:blipFill>
            <a:blip r:embed="rId6"/>
            <a:stretch>
              <a:fillRect/>
            </a:stretch>
          </p:blipFill>
          <p:spPr>
            <a:xfrm>
              <a:off x="8445406" y="-98684"/>
              <a:ext cx="4302125" cy="3203885"/>
            </a:xfrm>
            <a:prstGeom prst="rect">
              <a:avLst/>
            </a:prstGeom>
          </p:spPr>
        </p:pic>
        <p:pic>
          <p:nvPicPr>
            <p:cNvPr id="11" name="Picture 10">
              <a:extLst>
                <a:ext uri="{FF2B5EF4-FFF2-40B4-BE49-F238E27FC236}">
                  <a16:creationId xmlns:a16="http://schemas.microsoft.com/office/drawing/2014/main" id="{17CF7E0E-9396-4417-9700-4B29AC0072A0}"/>
                </a:ext>
              </a:extLst>
            </p:cNvPr>
            <p:cNvPicPr>
              <a:picLocks noChangeAspect="1"/>
            </p:cNvPicPr>
            <p:nvPr/>
          </p:nvPicPr>
          <p:blipFill>
            <a:blip r:embed="rId7"/>
            <a:stretch>
              <a:fillRect/>
            </a:stretch>
          </p:blipFill>
          <p:spPr>
            <a:xfrm>
              <a:off x="10253587" y="244317"/>
              <a:ext cx="506012" cy="329213"/>
            </a:xfrm>
            <a:prstGeom prst="rect">
              <a:avLst/>
            </a:prstGeom>
          </p:spPr>
        </p:pic>
      </p:grpSp>
      <p:sp>
        <p:nvSpPr>
          <p:cNvPr id="15" name="Title 1">
            <a:extLst>
              <a:ext uri="{FF2B5EF4-FFF2-40B4-BE49-F238E27FC236}">
                <a16:creationId xmlns:a16="http://schemas.microsoft.com/office/drawing/2014/main" id="{DE8034F7-BAD3-42CD-8CD6-110C8AE45035}"/>
              </a:ext>
            </a:extLst>
          </p:cNvPr>
          <p:cNvSpPr txBox="1">
            <a:spLocks/>
          </p:cNvSpPr>
          <p:nvPr/>
        </p:nvSpPr>
        <p:spPr>
          <a:xfrm>
            <a:off x="666750" y="100149"/>
            <a:ext cx="7710624" cy="8708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600"/>
              <a:t>Have Power to Influence City Decisions (cont.)</a:t>
            </a:r>
            <a:endParaRPr lang="en-US" sz="3600" dirty="0"/>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417C6CB0-C1C0-4087-A283-3AF8D64D118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9" action="ppaction://hlinksldjump" tooltip="Skip to next section"/>
            <a:extLst>
              <a:ext uri="{FF2B5EF4-FFF2-40B4-BE49-F238E27FC236}">
                <a16:creationId xmlns:a16="http://schemas.microsoft.com/office/drawing/2014/main" id="{A1698FE9-6F0D-439F-A591-AD53474B498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55BB4D-1D4D-4422-9CF1-17FFFDF6A0D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57</a:t>
            </a:r>
          </a:p>
        </p:txBody>
      </p:sp>
      <p:pic>
        <p:nvPicPr>
          <p:cNvPr id="17" name="Picture 16">
            <a:hlinkClick r:id="rId10"/>
            <a:extLst>
              <a:ext uri="{FF2B5EF4-FFF2-40B4-BE49-F238E27FC236}">
                <a16:creationId xmlns:a16="http://schemas.microsoft.com/office/drawing/2014/main" id="{5A4B5C7E-6968-4804-A96D-0863B210505B}"/>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954496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FCFFD8-9B8A-4937-85BA-F883C31DA54F}"/>
              </a:ext>
            </a:extLst>
          </p:cNvPr>
          <p:cNvSpPr>
            <a:spLocks noGrp="1"/>
          </p:cNvSpPr>
          <p:nvPr>
            <p:ph idx="1"/>
          </p:nvPr>
        </p:nvSpPr>
        <p:spPr>
          <a:xfrm>
            <a:off x="1775012" y="1112424"/>
            <a:ext cx="7513291" cy="992602"/>
          </a:xfrm>
        </p:spPr>
        <p:txBody>
          <a:bodyPr>
            <a:normAutofit/>
          </a:bodyPr>
          <a:lstStyle/>
          <a:p>
            <a:r>
              <a:rPr lang="en-US" sz="1800" dirty="0"/>
              <a:t>Owners in all but the youngest age group felt less powerful than renters. </a:t>
            </a:r>
          </a:p>
          <a:p>
            <a:endParaRPr lang="en-US" sz="1800" dirty="0"/>
          </a:p>
        </p:txBody>
      </p:sp>
      <p:grpSp>
        <p:nvGrpSpPr>
          <p:cNvPr id="4" name="Group 3">
            <a:extLst>
              <a:ext uri="{FF2B5EF4-FFF2-40B4-BE49-F238E27FC236}">
                <a16:creationId xmlns:a16="http://schemas.microsoft.com/office/drawing/2014/main" id="{CCE5204C-386D-4681-BF09-CF96047489C6}"/>
              </a:ext>
            </a:extLst>
          </p:cNvPr>
          <p:cNvGrpSpPr/>
          <p:nvPr/>
        </p:nvGrpSpPr>
        <p:grpSpPr>
          <a:xfrm>
            <a:off x="6268557" y="2334072"/>
            <a:ext cx="5000625" cy="4048125"/>
            <a:chOff x="6268459" y="1343025"/>
            <a:chExt cx="5381625" cy="4171950"/>
          </a:xfrm>
        </p:grpSpPr>
        <p:pic>
          <p:nvPicPr>
            <p:cNvPr id="5" name="Picture 4">
              <a:extLst>
                <a:ext uri="{FF2B5EF4-FFF2-40B4-BE49-F238E27FC236}">
                  <a16:creationId xmlns:a16="http://schemas.microsoft.com/office/drawing/2014/main" id="{93E13DD0-FE6F-4807-B57B-849EFC062541}"/>
                </a:ext>
              </a:extLst>
            </p:cNvPr>
            <p:cNvPicPr>
              <a:picLocks noChangeAspect="1"/>
            </p:cNvPicPr>
            <p:nvPr/>
          </p:nvPicPr>
          <p:blipFill>
            <a:blip r:embed="rId4"/>
            <a:stretch>
              <a:fillRect/>
            </a:stretch>
          </p:blipFill>
          <p:spPr>
            <a:xfrm>
              <a:off x="6268459" y="1343025"/>
              <a:ext cx="5381625" cy="4171950"/>
            </a:xfrm>
            <a:prstGeom prst="rect">
              <a:avLst/>
            </a:prstGeom>
          </p:spPr>
        </p:pic>
        <p:sp>
          <p:nvSpPr>
            <p:cNvPr id="7" name="TextBox 6">
              <a:extLst>
                <a:ext uri="{FF2B5EF4-FFF2-40B4-BE49-F238E27FC236}">
                  <a16:creationId xmlns:a16="http://schemas.microsoft.com/office/drawing/2014/main" id="{A917AE5B-2582-400A-85FA-8CA82DB553B6}"/>
                </a:ext>
              </a:extLst>
            </p:cNvPr>
            <p:cNvSpPr txBox="1"/>
            <p:nvPr/>
          </p:nvSpPr>
          <p:spPr>
            <a:xfrm>
              <a:off x="8604814" y="1856461"/>
              <a:ext cx="478016" cy="276999"/>
            </a:xfrm>
            <a:prstGeom prst="rect">
              <a:avLst/>
            </a:prstGeom>
            <a:noFill/>
          </p:spPr>
          <p:txBody>
            <a:bodyPr wrap="none" rtlCol="0">
              <a:spAutoFit/>
            </a:bodyPr>
            <a:lstStyle/>
            <a:p>
              <a:r>
                <a:rPr lang="en-US" sz="1200" dirty="0"/>
                <a:t>Own</a:t>
              </a:r>
            </a:p>
          </p:txBody>
        </p:sp>
      </p:grpSp>
      <p:grpSp>
        <p:nvGrpSpPr>
          <p:cNvPr id="10" name="Group 9">
            <a:extLst>
              <a:ext uri="{FF2B5EF4-FFF2-40B4-BE49-F238E27FC236}">
                <a16:creationId xmlns:a16="http://schemas.microsoft.com/office/drawing/2014/main" id="{9350A5BF-EDD9-4353-B9EF-AF970B41CE28}"/>
              </a:ext>
            </a:extLst>
          </p:cNvPr>
          <p:cNvGrpSpPr/>
          <p:nvPr/>
        </p:nvGrpSpPr>
        <p:grpSpPr>
          <a:xfrm>
            <a:off x="762001" y="2334073"/>
            <a:ext cx="5161444" cy="4048125"/>
            <a:chOff x="7889965" y="49222"/>
            <a:chExt cx="3982198" cy="3087085"/>
          </a:xfrm>
        </p:grpSpPr>
        <p:pic>
          <p:nvPicPr>
            <p:cNvPr id="6" name="Picture 5">
              <a:extLst>
                <a:ext uri="{FF2B5EF4-FFF2-40B4-BE49-F238E27FC236}">
                  <a16:creationId xmlns:a16="http://schemas.microsoft.com/office/drawing/2014/main" id="{FBE035AD-509B-4387-8EF3-69FF4E56A358}"/>
                </a:ext>
              </a:extLst>
            </p:cNvPr>
            <p:cNvPicPr>
              <a:picLocks noChangeAspect="1"/>
            </p:cNvPicPr>
            <p:nvPr/>
          </p:nvPicPr>
          <p:blipFill>
            <a:blip r:embed="rId5"/>
            <a:stretch>
              <a:fillRect/>
            </a:stretch>
          </p:blipFill>
          <p:spPr>
            <a:xfrm>
              <a:off x="7889965" y="49222"/>
              <a:ext cx="3982198" cy="3087085"/>
            </a:xfrm>
            <a:prstGeom prst="rect">
              <a:avLst/>
            </a:prstGeom>
          </p:spPr>
        </p:pic>
        <p:sp>
          <p:nvSpPr>
            <p:cNvPr id="9" name="TextBox 8">
              <a:extLst>
                <a:ext uri="{FF2B5EF4-FFF2-40B4-BE49-F238E27FC236}">
                  <a16:creationId xmlns:a16="http://schemas.microsoft.com/office/drawing/2014/main" id="{B1B9DB53-8007-4D09-B0A3-FA6A333069A5}"/>
                </a:ext>
              </a:extLst>
            </p:cNvPr>
            <p:cNvSpPr txBox="1"/>
            <p:nvPr/>
          </p:nvSpPr>
          <p:spPr>
            <a:xfrm>
              <a:off x="9547981" y="369168"/>
              <a:ext cx="472309" cy="276999"/>
            </a:xfrm>
            <a:prstGeom prst="rect">
              <a:avLst/>
            </a:prstGeom>
            <a:noFill/>
          </p:spPr>
          <p:txBody>
            <a:bodyPr wrap="none" rtlCol="0">
              <a:spAutoFit/>
            </a:bodyPr>
            <a:lstStyle/>
            <a:p>
              <a:r>
                <a:rPr lang="en-US" sz="1200" dirty="0"/>
                <a:t>Rent</a:t>
              </a:r>
            </a:p>
          </p:txBody>
        </p:sp>
      </p:grpSp>
      <p:sp>
        <p:nvSpPr>
          <p:cNvPr id="12" name="Title 1">
            <a:extLst>
              <a:ext uri="{FF2B5EF4-FFF2-40B4-BE49-F238E27FC236}">
                <a16:creationId xmlns:a16="http://schemas.microsoft.com/office/drawing/2014/main" id="{2D81EB6E-D789-4C21-8D34-7B22E697802B}"/>
              </a:ext>
            </a:extLst>
          </p:cNvPr>
          <p:cNvSpPr txBox="1">
            <a:spLocks/>
          </p:cNvSpPr>
          <p:nvPr/>
        </p:nvSpPr>
        <p:spPr>
          <a:xfrm>
            <a:off x="666750" y="100149"/>
            <a:ext cx="7710624" cy="8708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600"/>
              <a:t>Have Power to Influence City Decisions (cont.)</a:t>
            </a:r>
            <a:endParaRPr lang="en-US" sz="3600" dirty="0"/>
          </a:p>
        </p:txBody>
      </p:sp>
      <p:sp>
        <p:nvSpPr>
          <p:cNvPr id="11" name="Action Button: Go Back or Previous 10">
            <a:hlinkClick r:id="rId6" action="ppaction://hlinksldjump" tooltip="Back to beginning of section"/>
            <a:extLst>
              <a:ext uri="{FF2B5EF4-FFF2-40B4-BE49-F238E27FC236}">
                <a16:creationId xmlns:a16="http://schemas.microsoft.com/office/drawing/2014/main" id="{AE7E6010-9C4D-4BE7-BAAD-C82D72785D6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rId7" action="ppaction://hlinksldjump" tooltip="Skip to next section"/>
            <a:extLst>
              <a:ext uri="{FF2B5EF4-FFF2-40B4-BE49-F238E27FC236}">
                <a16:creationId xmlns:a16="http://schemas.microsoft.com/office/drawing/2014/main" id="{8551462D-45BB-4F31-AC1B-BE398517B51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E3C6D2-D245-4537-99FD-C3B085FFE227}"/>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58</a:t>
            </a:r>
          </a:p>
        </p:txBody>
      </p:sp>
      <p:pic>
        <p:nvPicPr>
          <p:cNvPr id="15" name="Picture 14">
            <a:hlinkClick r:id="rId8"/>
            <a:extLst>
              <a:ext uri="{FF2B5EF4-FFF2-40B4-BE49-F238E27FC236}">
                <a16:creationId xmlns:a16="http://schemas.microsoft.com/office/drawing/2014/main" id="{3AE090B2-CFB6-4666-A54B-97136C4336D2}"/>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05482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0273-5925-487A-98EA-8DB10CC2F56A}"/>
              </a:ext>
            </a:extLst>
          </p:cNvPr>
          <p:cNvSpPr>
            <a:spLocks noGrp="1"/>
          </p:cNvSpPr>
          <p:nvPr>
            <p:ph type="title"/>
          </p:nvPr>
        </p:nvSpPr>
        <p:spPr>
          <a:xfrm>
            <a:off x="357051" y="88330"/>
            <a:ext cx="9139374" cy="870857"/>
          </a:xfrm>
        </p:spPr>
        <p:txBody>
          <a:bodyPr/>
          <a:lstStyle/>
          <a:p>
            <a:r>
              <a:rPr lang="en-US" sz="3600" dirty="0"/>
              <a:t>Summary of Key Findings – Portland as a Place</a:t>
            </a:r>
            <a:endParaRPr lang="en-US" sz="3600" dirty="0">
              <a:highlight>
                <a:srgbClr val="FFFF00"/>
              </a:highlight>
            </a:endParaRPr>
          </a:p>
        </p:txBody>
      </p:sp>
      <p:sp>
        <p:nvSpPr>
          <p:cNvPr id="3" name="Content Placeholder 2">
            <a:extLst>
              <a:ext uri="{FF2B5EF4-FFF2-40B4-BE49-F238E27FC236}">
                <a16:creationId xmlns:a16="http://schemas.microsoft.com/office/drawing/2014/main" id="{C742E622-1DDC-4F52-AE7A-C7954C277F41}"/>
              </a:ext>
            </a:extLst>
          </p:cNvPr>
          <p:cNvSpPr>
            <a:spLocks noGrp="1"/>
          </p:cNvSpPr>
          <p:nvPr>
            <p:ph idx="1"/>
          </p:nvPr>
        </p:nvSpPr>
        <p:spPr>
          <a:xfrm>
            <a:off x="641498" y="952346"/>
            <a:ext cx="10909004" cy="5278334"/>
          </a:xfrm>
        </p:spPr>
        <p:txBody>
          <a:bodyPr>
            <a:normAutofit/>
          </a:bodyPr>
          <a:lstStyle/>
          <a:p>
            <a:endParaRPr lang="en-US" sz="1600" dirty="0"/>
          </a:p>
          <a:p>
            <a:endParaRPr lang="en-US" sz="1600" dirty="0"/>
          </a:p>
        </p:txBody>
      </p:sp>
      <p:sp>
        <p:nvSpPr>
          <p:cNvPr id="4" name="TextBox 3">
            <a:extLst>
              <a:ext uri="{FF2B5EF4-FFF2-40B4-BE49-F238E27FC236}">
                <a16:creationId xmlns:a16="http://schemas.microsoft.com/office/drawing/2014/main" id="{F6F8E5D4-20C1-4D61-BF07-162D86F02308}"/>
              </a:ext>
            </a:extLst>
          </p:cNvPr>
          <p:cNvSpPr txBox="1"/>
          <p:nvPr/>
        </p:nvSpPr>
        <p:spPr>
          <a:xfrm>
            <a:off x="1918447" y="1616709"/>
            <a:ext cx="7745506" cy="3375283"/>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Feelings about Portland as a place were mixed. </a:t>
            </a:r>
          </a:p>
          <a:p>
            <a:pPr marL="742950" lvl="1" indent="-285750">
              <a:lnSpc>
                <a:spcPct val="90000"/>
              </a:lnSpc>
              <a:spcBef>
                <a:spcPts val="1000"/>
              </a:spcBef>
              <a:buFont typeface="Arial" panose="020B0604020202020204" pitchFamily="34" charset="0"/>
              <a:buChar char="•"/>
            </a:pPr>
            <a:r>
              <a:rPr lang="en-US" dirty="0">
                <a:solidFill>
                  <a:srgbClr val="714B25"/>
                </a:solidFill>
              </a:rPr>
              <a:t>The majority of respondents did not feel positive about the future of the city, were not satisfied with Portland as a place to raise children, and did not feel that it was easy to get needed information from the City. </a:t>
            </a:r>
          </a:p>
          <a:p>
            <a:pPr marL="742950" lvl="1" indent="-285750">
              <a:lnSpc>
                <a:spcPct val="90000"/>
              </a:lnSpc>
              <a:spcBef>
                <a:spcPts val="1000"/>
              </a:spcBef>
              <a:buFont typeface="Arial" panose="020B0604020202020204" pitchFamily="34" charset="0"/>
              <a:buChar char="•"/>
            </a:pPr>
            <a:r>
              <a:rPr lang="en-US" dirty="0">
                <a:solidFill>
                  <a:srgbClr val="714B25"/>
                </a:solidFill>
              </a:rPr>
              <a:t>Alternatively, the majority of respondents were satisfied with Portland as a place to live, as a place to work or go to school, and as a place to be part of a community. </a:t>
            </a:r>
          </a:p>
          <a:p>
            <a:pPr marL="285750" indent="-285750">
              <a:lnSpc>
                <a:spcPct val="90000"/>
              </a:lnSpc>
              <a:spcBef>
                <a:spcPts val="1000"/>
              </a:spcBef>
              <a:buFont typeface="Arial" panose="020B0604020202020204" pitchFamily="34" charset="0"/>
              <a:buChar char="•"/>
            </a:pPr>
            <a:r>
              <a:rPr lang="en-US" dirty="0">
                <a:solidFill>
                  <a:srgbClr val="714B25"/>
                </a:solidFill>
              </a:rPr>
              <a:t>Satisfaction/positive views either generally declined with age or remained consistent across age groups. </a:t>
            </a:r>
          </a:p>
          <a:p>
            <a:pPr marL="285750" indent="-285750">
              <a:lnSpc>
                <a:spcPct val="90000"/>
              </a:lnSpc>
              <a:spcBef>
                <a:spcPts val="1000"/>
              </a:spcBef>
              <a:buFont typeface="Arial" panose="020B0604020202020204" pitchFamily="34" charset="0"/>
              <a:buChar char="•"/>
            </a:pPr>
            <a:r>
              <a:rPr lang="en-US" dirty="0">
                <a:solidFill>
                  <a:srgbClr val="714B25"/>
                </a:solidFill>
                <a:hlinkClick r:id="rId4" action="ppaction://hlinksldjump"/>
              </a:rPr>
              <a:t>Go to Portland as a Place section</a:t>
            </a:r>
            <a:endParaRPr lang="en-US" dirty="0">
              <a:solidFill>
                <a:srgbClr val="714B25"/>
              </a:solidFill>
            </a:endParaRPr>
          </a:p>
          <a:p>
            <a:endParaRPr lang="en-US" dirty="0"/>
          </a:p>
        </p:txBody>
      </p:sp>
      <p:sp>
        <p:nvSpPr>
          <p:cNvPr id="5" name="TextBox 4">
            <a:extLst>
              <a:ext uri="{FF2B5EF4-FFF2-40B4-BE49-F238E27FC236}">
                <a16:creationId xmlns:a16="http://schemas.microsoft.com/office/drawing/2014/main" id="{43918FC5-543F-41C7-88DE-DA1F97E29B6B}"/>
              </a:ext>
            </a:extLst>
          </p:cNvPr>
          <p:cNvSpPr txBox="1"/>
          <p:nvPr/>
        </p:nvSpPr>
        <p:spPr>
          <a:xfrm>
            <a:off x="11700294" y="88330"/>
            <a:ext cx="491706" cy="369332"/>
          </a:xfrm>
          <a:prstGeom prst="rect">
            <a:avLst/>
          </a:prstGeom>
          <a:noFill/>
        </p:spPr>
        <p:txBody>
          <a:bodyPr wrap="square" rtlCol="0">
            <a:spAutoFit/>
          </a:bodyPr>
          <a:lstStyle/>
          <a:p>
            <a:r>
              <a:rPr lang="en-US" b="1" dirty="0">
                <a:solidFill>
                  <a:srgbClr val="714B25"/>
                </a:solidFill>
              </a:rPr>
              <a:t>6</a:t>
            </a:r>
          </a:p>
        </p:txBody>
      </p:sp>
      <p:pic>
        <p:nvPicPr>
          <p:cNvPr id="6" name="Picture 5">
            <a:hlinkClick r:id="rId5"/>
            <a:extLst>
              <a:ext uri="{FF2B5EF4-FFF2-40B4-BE49-F238E27FC236}">
                <a16:creationId xmlns:a16="http://schemas.microsoft.com/office/drawing/2014/main" id="{9A56F850-6448-4596-88F8-3139D56C53EC}"/>
              </a:ext>
            </a:extLst>
          </p:cNvPr>
          <p:cNvPicPr>
            <a:picLocks noChangeAspect="1"/>
          </p:cNvPicPr>
          <p:nvPr/>
        </p:nvPicPr>
        <p:blipFill>
          <a:blip r:embed="rId6"/>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242953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0E73-74B7-491A-A2CA-2B8FD99E18D5}"/>
              </a:ext>
            </a:extLst>
          </p:cNvPr>
          <p:cNvSpPr>
            <a:spLocks noGrp="1"/>
          </p:cNvSpPr>
          <p:nvPr>
            <p:ph type="title"/>
          </p:nvPr>
        </p:nvSpPr>
        <p:spPr>
          <a:xfrm>
            <a:off x="599270" y="239760"/>
            <a:ext cx="4376463" cy="663522"/>
          </a:xfrm>
        </p:spPr>
        <p:txBody>
          <a:bodyPr/>
          <a:lstStyle/>
          <a:p>
            <a:r>
              <a:rPr lang="en-US" sz="3600" dirty="0"/>
              <a:t>Safety Issues</a:t>
            </a:r>
          </a:p>
        </p:txBody>
      </p:sp>
      <p:sp>
        <p:nvSpPr>
          <p:cNvPr id="3" name="Content Placeholder 2">
            <a:extLst>
              <a:ext uri="{FF2B5EF4-FFF2-40B4-BE49-F238E27FC236}">
                <a16:creationId xmlns:a16="http://schemas.microsoft.com/office/drawing/2014/main" id="{2E7EA2C6-6B3D-4E8E-8A42-4175408E1047}"/>
              </a:ext>
            </a:extLst>
          </p:cNvPr>
          <p:cNvSpPr>
            <a:spLocks noGrp="1"/>
          </p:cNvSpPr>
          <p:nvPr>
            <p:ph idx="1"/>
          </p:nvPr>
        </p:nvSpPr>
        <p:spPr>
          <a:xfrm>
            <a:off x="1557669" y="1018954"/>
            <a:ext cx="9074472" cy="5817325"/>
          </a:xfrm>
        </p:spPr>
        <p:txBody>
          <a:bodyPr/>
          <a:lstStyle/>
          <a:p>
            <a:r>
              <a:rPr lang="en-US" sz="1800" dirty="0"/>
              <a:t>Survey items concerning safety issues in Portland are grouped in this section, including respondents’ feelings with respect to: </a:t>
            </a:r>
          </a:p>
          <a:p>
            <a:endParaRPr lang="en-US" sz="1800" dirty="0"/>
          </a:p>
          <a:p>
            <a:pPr lvl="1"/>
            <a:r>
              <a:rPr lang="en-US" sz="1800" dirty="0"/>
              <a:t>Safety walking </a:t>
            </a:r>
          </a:p>
          <a:p>
            <a:pPr lvl="2">
              <a:buFont typeface="Courier New" panose="02070309020205020404" pitchFamily="49" charset="0"/>
              <a:buChar char="o"/>
            </a:pPr>
            <a:r>
              <a:rPr lang="en-US" sz="1800" dirty="0"/>
              <a:t>during the day in their neighborhood</a:t>
            </a:r>
          </a:p>
          <a:p>
            <a:pPr lvl="2">
              <a:buFont typeface="Courier New" panose="02070309020205020404" pitchFamily="49" charset="0"/>
              <a:buChar char="o"/>
            </a:pPr>
            <a:r>
              <a:rPr lang="en-US" sz="1800" dirty="0"/>
              <a:t>at night in their neighborhood</a:t>
            </a:r>
          </a:p>
          <a:p>
            <a:pPr lvl="2">
              <a:buFont typeface="Courier New" panose="02070309020205020404" pitchFamily="49" charset="0"/>
              <a:buChar char="o"/>
            </a:pPr>
            <a:r>
              <a:rPr lang="en-US" sz="1800" dirty="0"/>
              <a:t>during the day in the central city</a:t>
            </a:r>
          </a:p>
          <a:p>
            <a:pPr lvl="2">
              <a:buFont typeface="Courier New" panose="02070309020205020404" pitchFamily="49" charset="0"/>
              <a:buChar char="o"/>
            </a:pPr>
            <a:r>
              <a:rPr lang="en-US" sz="1800" dirty="0"/>
              <a:t>at night in the central city</a:t>
            </a:r>
          </a:p>
          <a:p>
            <a:pPr marL="914400" lvl="2" indent="0">
              <a:buNone/>
            </a:pPr>
            <a:endParaRPr lang="en-US" sz="1800" dirty="0"/>
          </a:p>
          <a:p>
            <a:pPr lvl="1"/>
            <a:r>
              <a:rPr lang="en-US" sz="1800" dirty="0"/>
              <a:t>Protection by police </a:t>
            </a:r>
          </a:p>
          <a:p>
            <a:pPr lvl="2">
              <a:buFont typeface="Courier New" panose="02070309020205020404" pitchFamily="49" charset="0"/>
              <a:buChar char="o"/>
            </a:pPr>
            <a:r>
              <a:rPr lang="en-US" sz="1800" dirty="0"/>
              <a:t>from violent crime</a:t>
            </a:r>
          </a:p>
          <a:p>
            <a:pPr lvl="2">
              <a:buFont typeface="Courier New" panose="02070309020205020404" pitchFamily="49" charset="0"/>
              <a:buChar char="o"/>
            </a:pPr>
            <a:r>
              <a:rPr lang="en-US" sz="1800" dirty="0"/>
              <a:t>from property crime</a:t>
            </a:r>
          </a:p>
          <a:p>
            <a:pPr lvl="2"/>
            <a:endParaRPr lang="en-US" sz="1800" dirty="0"/>
          </a:p>
          <a:p>
            <a:r>
              <a:rPr lang="en-US" sz="1800" dirty="0">
                <a:hlinkClick r:id="rId4" action="ppaction://hlinksldjump"/>
              </a:rPr>
              <a:t>Section summary</a:t>
            </a:r>
            <a:endParaRPr lang="en-US" sz="1800" dirty="0"/>
          </a:p>
          <a:p>
            <a:endParaRPr lang="en-US" dirty="0"/>
          </a:p>
        </p:txBody>
      </p:sp>
      <p:sp>
        <p:nvSpPr>
          <p:cNvPr id="7" name="Content Placeholder 3">
            <a:extLst>
              <a:ext uri="{FF2B5EF4-FFF2-40B4-BE49-F238E27FC236}">
                <a16:creationId xmlns:a16="http://schemas.microsoft.com/office/drawing/2014/main" id="{36E08AA2-160C-4440-8DDC-D9D4E9B781BD}"/>
              </a:ext>
            </a:extLst>
          </p:cNvPr>
          <p:cNvSpPr>
            <a:spLocks noGrp="1"/>
          </p:cNvSpPr>
          <p:nvPr>
            <p:ph idx="10"/>
          </p:nvPr>
        </p:nvSpPr>
        <p:spPr>
          <a:xfrm>
            <a:off x="114624" y="1117257"/>
            <a:ext cx="1318437" cy="2820249"/>
          </a:xfrm>
        </p:spPr>
        <p:txBody>
          <a:bodyPr/>
          <a:lstStyle/>
          <a:p>
            <a:r>
              <a:rPr lang="en-US" dirty="0"/>
              <a:t>Summary of Key Findings</a:t>
            </a:r>
          </a:p>
          <a:p>
            <a:r>
              <a:rPr lang="en-US" dirty="0">
                <a:hlinkClick r:id="rId5" action="ppaction://hlinksldjump"/>
              </a:rPr>
              <a:t>Portland as a Place</a:t>
            </a:r>
            <a:endParaRPr lang="en-US" dirty="0"/>
          </a:p>
          <a:p>
            <a:r>
              <a:rPr lang="en-US" dirty="0">
                <a:hlinkClick r:id="rId6" action="ppaction://hlinksldjump"/>
              </a:rPr>
              <a:t>Portland as Opportunity</a:t>
            </a:r>
            <a:endParaRPr lang="en-US" dirty="0"/>
          </a:p>
          <a:p>
            <a:r>
              <a:rPr lang="en-US" b="1" dirty="0">
                <a:hlinkClick r:id="rId7" action="ppaction://hlinksldjump"/>
              </a:rPr>
              <a:t>Safety Issues</a:t>
            </a:r>
            <a:endParaRPr lang="en-US" b="1" dirty="0"/>
          </a:p>
          <a:p>
            <a:r>
              <a:rPr lang="en-US" dirty="0">
                <a:hlinkClick r:id="rId8" action="ppaction://hlinksldjump"/>
              </a:rPr>
              <a:t>Services and Environment</a:t>
            </a:r>
            <a:endParaRPr lang="en-US" dirty="0"/>
          </a:p>
          <a:p>
            <a:r>
              <a:rPr lang="en-US" dirty="0">
                <a:hlinkClick r:id="rId9" action="ppaction://hlinksldjump"/>
              </a:rPr>
              <a:t>Disaster Preparation</a:t>
            </a:r>
            <a:endParaRPr lang="en-US" dirty="0"/>
          </a:p>
          <a:p>
            <a:endParaRPr lang="en-US" dirty="0"/>
          </a:p>
        </p:txBody>
      </p:sp>
      <p:sp>
        <p:nvSpPr>
          <p:cNvPr id="6" name="Action Button: Go Forward or Next 5">
            <a:hlinkClick r:id="rId8" action="ppaction://hlinksldjump" tooltip="Skip to next section"/>
            <a:extLst>
              <a:ext uri="{FF2B5EF4-FFF2-40B4-BE49-F238E27FC236}">
                <a16:creationId xmlns:a16="http://schemas.microsoft.com/office/drawing/2014/main" id="{0F117AB1-A360-4509-91BD-D23C85663F1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23C69B-2CB5-4C37-A647-514FE15EB70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59</a:t>
            </a:r>
          </a:p>
        </p:txBody>
      </p:sp>
      <p:pic>
        <p:nvPicPr>
          <p:cNvPr id="9" name="Picture 8">
            <a:hlinkClick r:id="rId10"/>
            <a:extLst>
              <a:ext uri="{FF2B5EF4-FFF2-40B4-BE49-F238E27FC236}">
                <a16:creationId xmlns:a16="http://schemas.microsoft.com/office/drawing/2014/main" id="{26A39557-8928-4C8A-B8E5-542EB6705C60}"/>
              </a:ext>
            </a:extLst>
          </p:cNvPr>
          <p:cNvPicPr>
            <a:picLocks noChangeAspect="1"/>
          </p:cNvPicPr>
          <p:nvPr/>
        </p:nvPicPr>
        <p:blipFill>
          <a:blip r:embed="rId11"/>
          <a:stretch>
            <a:fillRect/>
          </a:stretch>
        </p:blipFill>
        <p:spPr>
          <a:xfrm>
            <a:off x="156994" y="6035808"/>
            <a:ext cx="523569" cy="457200"/>
          </a:xfrm>
          <a:prstGeom prst="rect">
            <a:avLst/>
          </a:prstGeom>
        </p:spPr>
      </p:pic>
    </p:spTree>
    <p:custDataLst>
      <p:tags r:id="rId1"/>
    </p:custDataLst>
    <p:extLst>
      <p:ext uri="{BB962C8B-B14F-4D97-AF65-F5344CB8AC3E}">
        <p14:creationId xmlns:p14="http://schemas.microsoft.com/office/powerpoint/2010/main" val="17052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1" y="277038"/>
            <a:ext cx="7167699" cy="870857"/>
          </a:xfrm>
        </p:spPr>
        <p:txBody>
          <a:bodyPr>
            <a:noAutofit/>
          </a:bodyPr>
          <a:lstStyle/>
          <a:p>
            <a:r>
              <a:rPr lang="en-US" sz="3200" dirty="0"/>
              <a:t>Feel Safe Walking During the Day in their Neighborhood</a:t>
            </a:r>
          </a:p>
        </p:txBody>
      </p:sp>
      <p:sp>
        <p:nvSpPr>
          <p:cNvPr id="5" name="Content Placeholder 4">
            <a:extLst>
              <a:ext uri="{FF2B5EF4-FFF2-40B4-BE49-F238E27FC236}">
                <a16:creationId xmlns:a16="http://schemas.microsoft.com/office/drawing/2014/main" id="{A82D5D79-309F-498B-91FE-434D61F810A0}"/>
              </a:ext>
            </a:extLst>
          </p:cNvPr>
          <p:cNvSpPr>
            <a:spLocks noGrp="1"/>
          </p:cNvSpPr>
          <p:nvPr>
            <p:ph idx="1"/>
          </p:nvPr>
        </p:nvSpPr>
        <p:spPr>
          <a:xfrm>
            <a:off x="357050" y="1379424"/>
            <a:ext cx="6832643" cy="1560059"/>
          </a:xfrm>
        </p:spPr>
        <p:txBody>
          <a:bodyPr>
            <a:normAutofit lnSpcReduction="10000"/>
          </a:bodyPr>
          <a:lstStyle/>
          <a:p>
            <a:r>
              <a:rPr lang="en-US" sz="1800" dirty="0"/>
              <a:t>Safety walking during the day in their neighborhood was of little concern to the vast majority (over 80%) of respondents</a:t>
            </a:r>
          </a:p>
          <a:p>
            <a:r>
              <a:rPr lang="en-US" sz="1800" dirty="0"/>
              <a:t>Those in the youngest and oldest age groups were most likely to agree they felt safe walking in their neighborhood during the day.  </a:t>
            </a:r>
          </a:p>
          <a:p>
            <a:r>
              <a:rPr lang="en-US" sz="1800" dirty="0"/>
              <a:t>Greater percentages of those with higher incomes felt safe.</a:t>
            </a:r>
          </a:p>
          <a:p>
            <a:endParaRPr lang="en-US" sz="1800" dirty="0"/>
          </a:p>
        </p:txBody>
      </p:sp>
      <p:pic>
        <p:nvPicPr>
          <p:cNvPr id="9" name="Picture 8">
            <a:extLst>
              <a:ext uri="{FF2B5EF4-FFF2-40B4-BE49-F238E27FC236}">
                <a16:creationId xmlns:a16="http://schemas.microsoft.com/office/drawing/2014/main" id="{F6B7C5EA-7A3F-4E0C-BB21-E87B1BFD5FB3}"/>
              </a:ext>
            </a:extLst>
          </p:cNvPr>
          <p:cNvPicPr>
            <a:picLocks noChangeAspect="1"/>
          </p:cNvPicPr>
          <p:nvPr/>
        </p:nvPicPr>
        <p:blipFill>
          <a:blip r:embed="rId4"/>
          <a:stretch>
            <a:fillRect/>
          </a:stretch>
        </p:blipFill>
        <p:spPr>
          <a:xfrm>
            <a:off x="1296871" y="3050693"/>
            <a:ext cx="4953000" cy="3695700"/>
          </a:xfrm>
          <a:prstGeom prst="rect">
            <a:avLst/>
          </a:prstGeom>
        </p:spPr>
      </p:pic>
      <p:grpSp>
        <p:nvGrpSpPr>
          <p:cNvPr id="3" name="Group 2">
            <a:extLst>
              <a:ext uri="{FF2B5EF4-FFF2-40B4-BE49-F238E27FC236}">
                <a16:creationId xmlns:a16="http://schemas.microsoft.com/office/drawing/2014/main" id="{306E2CBE-4AF5-4403-9B12-5BA37229AEDE}"/>
              </a:ext>
            </a:extLst>
          </p:cNvPr>
          <p:cNvGrpSpPr/>
          <p:nvPr/>
        </p:nvGrpSpPr>
        <p:grpSpPr>
          <a:xfrm>
            <a:off x="7653076" y="78836"/>
            <a:ext cx="4557737" cy="3400773"/>
            <a:chOff x="7653076" y="78836"/>
            <a:chExt cx="4557737" cy="3400773"/>
          </a:xfrm>
        </p:grpSpPr>
        <p:pic>
          <p:nvPicPr>
            <p:cNvPr id="10" name="Picture 9">
              <a:extLst>
                <a:ext uri="{FF2B5EF4-FFF2-40B4-BE49-F238E27FC236}">
                  <a16:creationId xmlns:a16="http://schemas.microsoft.com/office/drawing/2014/main" id="{E779B539-8814-4762-AD34-6D11CBFB83F5}"/>
                </a:ext>
              </a:extLst>
            </p:cNvPr>
            <p:cNvPicPr>
              <a:picLocks noChangeAspect="1"/>
            </p:cNvPicPr>
            <p:nvPr/>
          </p:nvPicPr>
          <p:blipFill>
            <a:blip r:embed="rId5"/>
            <a:stretch>
              <a:fillRect/>
            </a:stretch>
          </p:blipFill>
          <p:spPr>
            <a:xfrm>
              <a:off x="7653076" y="78836"/>
              <a:ext cx="4557737" cy="3400773"/>
            </a:xfrm>
            <a:prstGeom prst="rect">
              <a:avLst/>
            </a:prstGeom>
          </p:spPr>
        </p:pic>
        <p:sp>
          <p:nvSpPr>
            <p:cNvPr id="6" name="TextBox 5">
              <a:extLst>
                <a:ext uri="{FF2B5EF4-FFF2-40B4-BE49-F238E27FC236}">
                  <a16:creationId xmlns:a16="http://schemas.microsoft.com/office/drawing/2014/main" id="{1E06408B-B61F-4324-95EB-35C7E2270C27}"/>
                </a:ext>
              </a:extLst>
            </p:cNvPr>
            <p:cNvSpPr txBox="1"/>
            <p:nvPr/>
          </p:nvSpPr>
          <p:spPr>
            <a:xfrm>
              <a:off x="9283977" y="435468"/>
              <a:ext cx="1069524" cy="276999"/>
            </a:xfrm>
            <a:prstGeom prst="rect">
              <a:avLst/>
            </a:prstGeom>
            <a:noFill/>
          </p:spPr>
          <p:txBody>
            <a:bodyPr wrap="none" rtlCol="0">
              <a:spAutoFit/>
            </a:bodyPr>
            <a:lstStyle/>
            <a:p>
              <a:r>
                <a:rPr lang="en-US" sz="1200" dirty="0"/>
                <a:t>Lower Income</a:t>
              </a:r>
            </a:p>
          </p:txBody>
        </p:sp>
      </p:grpSp>
      <p:grpSp>
        <p:nvGrpSpPr>
          <p:cNvPr id="4" name="Group 3">
            <a:extLst>
              <a:ext uri="{FF2B5EF4-FFF2-40B4-BE49-F238E27FC236}">
                <a16:creationId xmlns:a16="http://schemas.microsoft.com/office/drawing/2014/main" id="{05B33141-14F2-42DE-A378-C8F2DC46A3CE}"/>
              </a:ext>
            </a:extLst>
          </p:cNvPr>
          <p:cNvGrpSpPr/>
          <p:nvPr/>
        </p:nvGrpSpPr>
        <p:grpSpPr>
          <a:xfrm>
            <a:off x="7653076" y="3479609"/>
            <a:ext cx="4527742" cy="3378392"/>
            <a:chOff x="7653076" y="3479609"/>
            <a:chExt cx="4527742" cy="3378392"/>
          </a:xfrm>
        </p:grpSpPr>
        <p:pic>
          <p:nvPicPr>
            <p:cNvPr id="11" name="Picture 10">
              <a:extLst>
                <a:ext uri="{FF2B5EF4-FFF2-40B4-BE49-F238E27FC236}">
                  <a16:creationId xmlns:a16="http://schemas.microsoft.com/office/drawing/2014/main" id="{72C03FF7-A80B-4A22-A237-EC7BD1A0D51A}"/>
                </a:ext>
              </a:extLst>
            </p:cNvPr>
            <p:cNvPicPr>
              <a:picLocks noChangeAspect="1"/>
            </p:cNvPicPr>
            <p:nvPr/>
          </p:nvPicPr>
          <p:blipFill>
            <a:blip r:embed="rId6"/>
            <a:stretch>
              <a:fillRect/>
            </a:stretch>
          </p:blipFill>
          <p:spPr>
            <a:xfrm>
              <a:off x="7653076" y="3479609"/>
              <a:ext cx="4527742" cy="3378392"/>
            </a:xfrm>
            <a:prstGeom prst="rect">
              <a:avLst/>
            </a:prstGeom>
          </p:spPr>
        </p:pic>
        <p:sp>
          <p:nvSpPr>
            <p:cNvPr id="7" name="TextBox 6">
              <a:extLst>
                <a:ext uri="{FF2B5EF4-FFF2-40B4-BE49-F238E27FC236}">
                  <a16:creationId xmlns:a16="http://schemas.microsoft.com/office/drawing/2014/main" id="{CCDBFCE4-D3F2-4CD7-B01E-21CB4E5D6777}"/>
                </a:ext>
              </a:extLst>
            </p:cNvPr>
            <p:cNvSpPr txBox="1"/>
            <p:nvPr/>
          </p:nvSpPr>
          <p:spPr>
            <a:xfrm>
              <a:off x="9256269" y="3864328"/>
              <a:ext cx="1098699" cy="276999"/>
            </a:xfrm>
            <a:prstGeom prst="rect">
              <a:avLst/>
            </a:prstGeom>
            <a:noFill/>
          </p:spPr>
          <p:txBody>
            <a:bodyPr wrap="none" rtlCol="0">
              <a:spAutoFit/>
            </a:bodyPr>
            <a:lstStyle/>
            <a:p>
              <a:r>
                <a:rPr lang="en-US" sz="1200" dirty="0"/>
                <a:t>Higher Income</a:t>
              </a:r>
            </a:p>
          </p:txBody>
        </p:sp>
      </p:grpSp>
      <p:sp>
        <p:nvSpPr>
          <p:cNvPr id="12" name="Action Button: Go Back or Previous 11">
            <a:hlinkClick r:id="rId7" action="ppaction://hlinksldjump" tooltip="Back to beginning of section"/>
            <a:extLst>
              <a:ext uri="{FF2B5EF4-FFF2-40B4-BE49-F238E27FC236}">
                <a16:creationId xmlns:a16="http://schemas.microsoft.com/office/drawing/2014/main" id="{E932FE48-D6B2-42D9-952B-4C13E7719C32}"/>
              </a:ext>
            </a:extLst>
          </p:cNvPr>
          <p:cNvSpPr/>
          <p:nvPr/>
        </p:nvSpPr>
        <p:spPr>
          <a:xfrm>
            <a:off x="0" y="6502339"/>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rId8" action="ppaction://hlinksldjump" tooltip="Skip to next section"/>
            <a:extLst>
              <a:ext uri="{FF2B5EF4-FFF2-40B4-BE49-F238E27FC236}">
                <a16:creationId xmlns:a16="http://schemas.microsoft.com/office/drawing/2014/main" id="{28AD3B90-A00D-4C68-A6DE-FFEAC14F5D0E}"/>
              </a:ext>
            </a:extLst>
          </p:cNvPr>
          <p:cNvSpPr/>
          <p:nvPr/>
        </p:nvSpPr>
        <p:spPr>
          <a:xfrm>
            <a:off x="284309" y="6502339"/>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83E8F6-E38B-4E3E-BAB6-9526EA126B26}"/>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60</a:t>
            </a:r>
          </a:p>
        </p:txBody>
      </p:sp>
      <p:pic>
        <p:nvPicPr>
          <p:cNvPr id="15" name="Picture 14">
            <a:hlinkClick r:id="rId9"/>
            <a:extLst>
              <a:ext uri="{FF2B5EF4-FFF2-40B4-BE49-F238E27FC236}">
                <a16:creationId xmlns:a16="http://schemas.microsoft.com/office/drawing/2014/main" id="{79CB6144-6871-4D42-9BB2-300EC722F961}"/>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89194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BD0B-4560-441E-93C0-6CA07F7CD94D}"/>
              </a:ext>
            </a:extLst>
          </p:cNvPr>
          <p:cNvSpPr>
            <a:spLocks noGrp="1"/>
          </p:cNvSpPr>
          <p:nvPr>
            <p:ph type="title"/>
          </p:nvPr>
        </p:nvSpPr>
        <p:spPr>
          <a:xfrm>
            <a:off x="484237" y="208452"/>
            <a:ext cx="10663217" cy="870857"/>
          </a:xfrm>
        </p:spPr>
        <p:txBody>
          <a:bodyPr/>
          <a:lstStyle/>
          <a:p>
            <a:r>
              <a:rPr lang="en-US" sz="3200" dirty="0"/>
              <a:t>Feel Safe Walking During the Day in their Neighborhood (cont.)</a:t>
            </a:r>
          </a:p>
        </p:txBody>
      </p:sp>
      <p:sp>
        <p:nvSpPr>
          <p:cNvPr id="7" name="Content Placeholder 6">
            <a:extLst>
              <a:ext uri="{FF2B5EF4-FFF2-40B4-BE49-F238E27FC236}">
                <a16:creationId xmlns:a16="http://schemas.microsoft.com/office/drawing/2014/main" id="{3866E743-42F1-4CE0-B037-562A19A3263B}"/>
              </a:ext>
            </a:extLst>
          </p:cNvPr>
          <p:cNvSpPr>
            <a:spLocks noGrp="1"/>
          </p:cNvSpPr>
          <p:nvPr>
            <p:ph idx="1"/>
          </p:nvPr>
        </p:nvSpPr>
        <p:spPr>
          <a:xfrm>
            <a:off x="1936377" y="1305298"/>
            <a:ext cx="8319246" cy="770748"/>
          </a:xfrm>
        </p:spPr>
        <p:txBody>
          <a:bodyPr/>
          <a:lstStyle/>
          <a:p>
            <a:r>
              <a:rPr lang="en-US" sz="1800" dirty="0"/>
              <a:t>White non-Hispanic respondents were even more likely to feel safe walking during the day in their neighborhood, especially those age 20-29.</a:t>
            </a:r>
          </a:p>
          <a:p>
            <a:endParaRPr lang="en-US" dirty="0"/>
          </a:p>
        </p:txBody>
      </p:sp>
      <p:grpSp>
        <p:nvGrpSpPr>
          <p:cNvPr id="9" name="Group 8">
            <a:extLst>
              <a:ext uri="{FF2B5EF4-FFF2-40B4-BE49-F238E27FC236}">
                <a16:creationId xmlns:a16="http://schemas.microsoft.com/office/drawing/2014/main" id="{F15BB19A-4DF6-47FD-8CCF-CA2B6E933170}"/>
              </a:ext>
            </a:extLst>
          </p:cNvPr>
          <p:cNvGrpSpPr/>
          <p:nvPr/>
        </p:nvGrpSpPr>
        <p:grpSpPr>
          <a:xfrm>
            <a:off x="6162186" y="2301304"/>
            <a:ext cx="5291969" cy="3995601"/>
            <a:chOff x="5649020" y="1827730"/>
            <a:chExt cx="4962525" cy="3695700"/>
          </a:xfrm>
        </p:grpSpPr>
        <p:pic>
          <p:nvPicPr>
            <p:cNvPr id="4" name="Picture 3">
              <a:extLst>
                <a:ext uri="{FF2B5EF4-FFF2-40B4-BE49-F238E27FC236}">
                  <a16:creationId xmlns:a16="http://schemas.microsoft.com/office/drawing/2014/main" id="{778E5CD5-16BF-4BF8-B85E-A68FABA8A1E2}"/>
                </a:ext>
              </a:extLst>
            </p:cNvPr>
            <p:cNvPicPr>
              <a:picLocks noChangeAspect="1"/>
            </p:cNvPicPr>
            <p:nvPr/>
          </p:nvPicPr>
          <p:blipFill>
            <a:blip r:embed="rId4"/>
            <a:stretch>
              <a:fillRect/>
            </a:stretch>
          </p:blipFill>
          <p:spPr>
            <a:xfrm>
              <a:off x="5649020" y="1827730"/>
              <a:ext cx="4962525" cy="3695700"/>
            </a:xfrm>
            <a:prstGeom prst="rect">
              <a:avLst/>
            </a:prstGeom>
          </p:spPr>
        </p:pic>
        <p:sp>
          <p:nvSpPr>
            <p:cNvPr id="5" name="TextBox 4">
              <a:extLst>
                <a:ext uri="{FF2B5EF4-FFF2-40B4-BE49-F238E27FC236}">
                  <a16:creationId xmlns:a16="http://schemas.microsoft.com/office/drawing/2014/main" id="{FE8084B1-13C6-49D5-8953-388A593E134F}"/>
                </a:ext>
              </a:extLst>
            </p:cNvPr>
            <p:cNvSpPr txBox="1"/>
            <p:nvPr/>
          </p:nvSpPr>
          <p:spPr>
            <a:xfrm>
              <a:off x="7767077" y="2244432"/>
              <a:ext cx="579005" cy="276999"/>
            </a:xfrm>
            <a:prstGeom prst="rect">
              <a:avLst/>
            </a:prstGeom>
            <a:noFill/>
          </p:spPr>
          <p:txBody>
            <a:bodyPr wrap="none" rtlCol="0">
              <a:spAutoFit/>
            </a:bodyPr>
            <a:lstStyle/>
            <a:p>
              <a:r>
                <a:rPr lang="en-US" sz="1200" dirty="0"/>
                <a:t>W n-H</a:t>
              </a:r>
            </a:p>
          </p:txBody>
        </p:sp>
      </p:grpSp>
      <p:grpSp>
        <p:nvGrpSpPr>
          <p:cNvPr id="8" name="Group 7">
            <a:extLst>
              <a:ext uri="{FF2B5EF4-FFF2-40B4-BE49-F238E27FC236}">
                <a16:creationId xmlns:a16="http://schemas.microsoft.com/office/drawing/2014/main" id="{096ED202-2257-47AF-AFD6-7D7D51D65CB4}"/>
              </a:ext>
            </a:extLst>
          </p:cNvPr>
          <p:cNvGrpSpPr/>
          <p:nvPr/>
        </p:nvGrpSpPr>
        <p:grpSpPr>
          <a:xfrm>
            <a:off x="552246" y="2301304"/>
            <a:ext cx="5477570" cy="3995601"/>
            <a:chOff x="438205" y="1817424"/>
            <a:chExt cx="4962525" cy="3695700"/>
          </a:xfrm>
        </p:grpSpPr>
        <p:pic>
          <p:nvPicPr>
            <p:cNvPr id="3" name="Picture 2">
              <a:extLst>
                <a:ext uri="{FF2B5EF4-FFF2-40B4-BE49-F238E27FC236}">
                  <a16:creationId xmlns:a16="http://schemas.microsoft.com/office/drawing/2014/main" id="{0B332FD0-67AC-4545-B17A-7BB5DBCE4C08}"/>
                </a:ext>
              </a:extLst>
            </p:cNvPr>
            <p:cNvPicPr>
              <a:picLocks noChangeAspect="1"/>
            </p:cNvPicPr>
            <p:nvPr/>
          </p:nvPicPr>
          <p:blipFill>
            <a:blip r:embed="rId5"/>
            <a:stretch>
              <a:fillRect/>
            </a:stretch>
          </p:blipFill>
          <p:spPr>
            <a:xfrm>
              <a:off x="438205" y="1817424"/>
              <a:ext cx="4962525" cy="3695700"/>
            </a:xfrm>
            <a:prstGeom prst="rect">
              <a:avLst/>
            </a:prstGeom>
          </p:spPr>
        </p:pic>
        <p:sp>
          <p:nvSpPr>
            <p:cNvPr id="6" name="TextBox 5">
              <a:extLst>
                <a:ext uri="{FF2B5EF4-FFF2-40B4-BE49-F238E27FC236}">
                  <a16:creationId xmlns:a16="http://schemas.microsoft.com/office/drawing/2014/main" id="{DC240A9C-F418-4C8A-AD4D-DBACFD46A567}"/>
                </a:ext>
              </a:extLst>
            </p:cNvPr>
            <p:cNvSpPr txBox="1"/>
            <p:nvPr/>
          </p:nvSpPr>
          <p:spPr>
            <a:xfrm>
              <a:off x="2535776" y="2265214"/>
              <a:ext cx="570990" cy="276999"/>
            </a:xfrm>
            <a:prstGeom prst="rect">
              <a:avLst/>
            </a:prstGeom>
            <a:noFill/>
          </p:spPr>
          <p:txBody>
            <a:bodyPr wrap="none" rtlCol="0">
              <a:spAutoFit/>
            </a:bodyPr>
            <a:lstStyle/>
            <a:p>
              <a:r>
                <a:rPr lang="en-US" sz="1200" dirty="0"/>
                <a:t>BIPOC</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7AF93713-F666-456B-840A-CC6E6313295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A33BD3EA-EC0C-4289-A51A-32D8DFEF23D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0B63A7-D5DA-4D51-8A67-FD7590EDDA24}"/>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61</a:t>
            </a:r>
          </a:p>
        </p:txBody>
      </p:sp>
      <p:pic>
        <p:nvPicPr>
          <p:cNvPr id="13" name="Picture 12">
            <a:hlinkClick r:id="rId8"/>
            <a:extLst>
              <a:ext uri="{FF2B5EF4-FFF2-40B4-BE49-F238E27FC236}">
                <a16:creationId xmlns:a16="http://schemas.microsoft.com/office/drawing/2014/main" id="{AAF2B4A6-DC89-43C0-A2C8-3884257C6ED7}"/>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178023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1B73B0-8F71-44D0-A34D-22E46CB7D932}"/>
              </a:ext>
            </a:extLst>
          </p:cNvPr>
          <p:cNvSpPr>
            <a:spLocks noGrp="1"/>
          </p:cNvSpPr>
          <p:nvPr>
            <p:ph idx="1"/>
          </p:nvPr>
        </p:nvSpPr>
        <p:spPr>
          <a:xfrm>
            <a:off x="1719167" y="1680263"/>
            <a:ext cx="8612166" cy="1421674"/>
          </a:xfrm>
        </p:spPr>
        <p:txBody>
          <a:bodyPr>
            <a:normAutofit/>
          </a:bodyPr>
          <a:lstStyle/>
          <a:p>
            <a:r>
              <a:rPr lang="en-US" sz="1800" dirty="0"/>
              <a:t>The vast majority of all respondents, regardless of their gender identity, somewhat or strongly agreed that they felt safe walking during the day in their neighborhood.</a:t>
            </a:r>
          </a:p>
          <a:p>
            <a:endParaRPr lang="en-US" sz="1800" dirty="0"/>
          </a:p>
        </p:txBody>
      </p:sp>
      <p:grpSp>
        <p:nvGrpSpPr>
          <p:cNvPr id="10" name="Group 9">
            <a:extLst>
              <a:ext uri="{FF2B5EF4-FFF2-40B4-BE49-F238E27FC236}">
                <a16:creationId xmlns:a16="http://schemas.microsoft.com/office/drawing/2014/main" id="{3EA0B08F-266A-4AD9-9021-4B8DBBAFD425}"/>
              </a:ext>
            </a:extLst>
          </p:cNvPr>
          <p:cNvGrpSpPr/>
          <p:nvPr/>
        </p:nvGrpSpPr>
        <p:grpSpPr>
          <a:xfrm>
            <a:off x="91860" y="3115933"/>
            <a:ext cx="3953982" cy="2944616"/>
            <a:chOff x="1" y="2589088"/>
            <a:chExt cx="3953982" cy="2944616"/>
          </a:xfrm>
        </p:grpSpPr>
        <p:pic>
          <p:nvPicPr>
            <p:cNvPr id="4" name="Picture 3">
              <a:extLst>
                <a:ext uri="{FF2B5EF4-FFF2-40B4-BE49-F238E27FC236}">
                  <a16:creationId xmlns:a16="http://schemas.microsoft.com/office/drawing/2014/main" id="{9DFD88B5-EAFB-42A0-97DA-55B05DA21AF6}"/>
                </a:ext>
              </a:extLst>
            </p:cNvPr>
            <p:cNvPicPr>
              <a:picLocks noChangeAspect="1"/>
            </p:cNvPicPr>
            <p:nvPr/>
          </p:nvPicPr>
          <p:blipFill>
            <a:blip r:embed="rId4"/>
            <a:stretch>
              <a:fillRect/>
            </a:stretch>
          </p:blipFill>
          <p:spPr>
            <a:xfrm>
              <a:off x="1" y="2589088"/>
              <a:ext cx="3953982" cy="2944616"/>
            </a:xfrm>
            <a:prstGeom prst="rect">
              <a:avLst/>
            </a:prstGeom>
          </p:spPr>
        </p:pic>
        <p:pic>
          <p:nvPicPr>
            <p:cNvPr id="7" name="Picture 6">
              <a:extLst>
                <a:ext uri="{FF2B5EF4-FFF2-40B4-BE49-F238E27FC236}">
                  <a16:creationId xmlns:a16="http://schemas.microsoft.com/office/drawing/2014/main" id="{A61EB09A-5ED1-489C-B4A0-16CD66135949}"/>
                </a:ext>
              </a:extLst>
            </p:cNvPr>
            <p:cNvPicPr>
              <a:picLocks noChangeAspect="1"/>
            </p:cNvPicPr>
            <p:nvPr/>
          </p:nvPicPr>
          <p:blipFill>
            <a:blip r:embed="rId5"/>
            <a:stretch>
              <a:fillRect/>
            </a:stretch>
          </p:blipFill>
          <p:spPr>
            <a:xfrm>
              <a:off x="1645771" y="2885702"/>
              <a:ext cx="506012" cy="329213"/>
            </a:xfrm>
            <a:prstGeom prst="rect">
              <a:avLst/>
            </a:prstGeom>
          </p:spPr>
        </p:pic>
      </p:grpSp>
      <p:grpSp>
        <p:nvGrpSpPr>
          <p:cNvPr id="11" name="Group 10">
            <a:extLst>
              <a:ext uri="{FF2B5EF4-FFF2-40B4-BE49-F238E27FC236}">
                <a16:creationId xmlns:a16="http://schemas.microsoft.com/office/drawing/2014/main" id="{441E5D2A-ABAD-4C5A-B699-48F40A2D2749}"/>
              </a:ext>
            </a:extLst>
          </p:cNvPr>
          <p:cNvGrpSpPr/>
          <p:nvPr/>
        </p:nvGrpSpPr>
        <p:grpSpPr>
          <a:xfrm>
            <a:off x="4149386" y="3115933"/>
            <a:ext cx="3953982" cy="2944616"/>
            <a:chOff x="4027379" y="2589088"/>
            <a:chExt cx="3953982" cy="2944616"/>
          </a:xfrm>
        </p:grpSpPr>
        <p:pic>
          <p:nvPicPr>
            <p:cNvPr id="5" name="Picture 4">
              <a:extLst>
                <a:ext uri="{FF2B5EF4-FFF2-40B4-BE49-F238E27FC236}">
                  <a16:creationId xmlns:a16="http://schemas.microsoft.com/office/drawing/2014/main" id="{39A4A4A0-2A17-4695-8AC2-212C4E6912CB}"/>
                </a:ext>
              </a:extLst>
            </p:cNvPr>
            <p:cNvPicPr>
              <a:picLocks noChangeAspect="1"/>
            </p:cNvPicPr>
            <p:nvPr/>
          </p:nvPicPr>
          <p:blipFill>
            <a:blip r:embed="rId6"/>
            <a:stretch>
              <a:fillRect/>
            </a:stretch>
          </p:blipFill>
          <p:spPr>
            <a:xfrm>
              <a:off x="4027379" y="2589088"/>
              <a:ext cx="3953982" cy="2944616"/>
            </a:xfrm>
            <a:prstGeom prst="rect">
              <a:avLst/>
            </a:prstGeom>
          </p:spPr>
        </p:pic>
        <p:sp>
          <p:nvSpPr>
            <p:cNvPr id="8" name="TextBox 7">
              <a:extLst>
                <a:ext uri="{FF2B5EF4-FFF2-40B4-BE49-F238E27FC236}">
                  <a16:creationId xmlns:a16="http://schemas.microsoft.com/office/drawing/2014/main" id="{7431B33D-F345-4F47-9AF3-9389EC6C7CE3}"/>
                </a:ext>
              </a:extLst>
            </p:cNvPr>
            <p:cNvSpPr txBox="1"/>
            <p:nvPr/>
          </p:nvSpPr>
          <p:spPr>
            <a:xfrm>
              <a:off x="5610113" y="2884135"/>
              <a:ext cx="639278" cy="276999"/>
            </a:xfrm>
            <a:prstGeom prst="rect">
              <a:avLst/>
            </a:prstGeom>
            <a:noFill/>
          </p:spPr>
          <p:txBody>
            <a:bodyPr wrap="none" rtlCol="0">
              <a:spAutoFit/>
            </a:bodyPr>
            <a:lstStyle/>
            <a:p>
              <a:r>
                <a:rPr lang="en-US" sz="1200" dirty="0"/>
                <a:t>Female</a:t>
              </a:r>
            </a:p>
          </p:txBody>
        </p:sp>
      </p:grpSp>
      <p:grpSp>
        <p:nvGrpSpPr>
          <p:cNvPr id="15" name="Group 14">
            <a:extLst>
              <a:ext uri="{FF2B5EF4-FFF2-40B4-BE49-F238E27FC236}">
                <a16:creationId xmlns:a16="http://schemas.microsoft.com/office/drawing/2014/main" id="{D14CEF63-1F61-4F33-A124-BD800ED509D2}"/>
              </a:ext>
            </a:extLst>
          </p:cNvPr>
          <p:cNvGrpSpPr/>
          <p:nvPr/>
        </p:nvGrpSpPr>
        <p:grpSpPr>
          <a:xfrm>
            <a:off x="8206912" y="3115933"/>
            <a:ext cx="3953982" cy="2944616"/>
            <a:chOff x="8054757" y="2589088"/>
            <a:chExt cx="3953982" cy="2944616"/>
          </a:xfrm>
        </p:grpSpPr>
        <p:pic>
          <p:nvPicPr>
            <p:cNvPr id="13" name="Picture 12">
              <a:extLst>
                <a:ext uri="{FF2B5EF4-FFF2-40B4-BE49-F238E27FC236}">
                  <a16:creationId xmlns:a16="http://schemas.microsoft.com/office/drawing/2014/main" id="{71707D84-4FBC-4B6A-8732-4FD094B4D8FB}"/>
                </a:ext>
              </a:extLst>
            </p:cNvPr>
            <p:cNvPicPr>
              <a:picLocks noChangeAspect="1"/>
            </p:cNvPicPr>
            <p:nvPr/>
          </p:nvPicPr>
          <p:blipFill>
            <a:blip r:embed="rId7"/>
            <a:stretch>
              <a:fillRect/>
            </a:stretch>
          </p:blipFill>
          <p:spPr>
            <a:xfrm>
              <a:off x="8054757" y="2589088"/>
              <a:ext cx="3953982" cy="2944616"/>
            </a:xfrm>
            <a:prstGeom prst="rect">
              <a:avLst/>
            </a:prstGeom>
          </p:spPr>
        </p:pic>
        <p:sp>
          <p:nvSpPr>
            <p:cNvPr id="14" name="TextBox 13">
              <a:extLst>
                <a:ext uri="{FF2B5EF4-FFF2-40B4-BE49-F238E27FC236}">
                  <a16:creationId xmlns:a16="http://schemas.microsoft.com/office/drawing/2014/main" id="{1FFA3EBB-5DB3-408C-9BAD-043BF0051D20}"/>
                </a:ext>
              </a:extLst>
            </p:cNvPr>
            <p:cNvSpPr txBox="1"/>
            <p:nvPr/>
          </p:nvSpPr>
          <p:spPr>
            <a:xfrm>
              <a:off x="9672919" y="2911808"/>
              <a:ext cx="548548" cy="276999"/>
            </a:xfrm>
            <a:prstGeom prst="rect">
              <a:avLst/>
            </a:prstGeom>
            <a:noFill/>
          </p:spPr>
          <p:txBody>
            <a:bodyPr wrap="none" rtlCol="0">
              <a:spAutoFit/>
            </a:bodyPr>
            <a:lstStyle/>
            <a:p>
              <a:r>
                <a:rPr lang="en-US" sz="1200" dirty="0"/>
                <a:t>Other</a:t>
              </a:r>
            </a:p>
          </p:txBody>
        </p:sp>
      </p:grpSp>
      <p:sp>
        <p:nvSpPr>
          <p:cNvPr id="16" name="Title 1">
            <a:extLst>
              <a:ext uri="{FF2B5EF4-FFF2-40B4-BE49-F238E27FC236}">
                <a16:creationId xmlns:a16="http://schemas.microsoft.com/office/drawing/2014/main" id="{FC48D299-41C4-4B21-98A7-C2D6656B4569}"/>
              </a:ext>
            </a:extLst>
          </p:cNvPr>
          <p:cNvSpPr txBox="1">
            <a:spLocks/>
          </p:cNvSpPr>
          <p:nvPr/>
        </p:nvSpPr>
        <p:spPr>
          <a:xfrm>
            <a:off x="484237" y="208452"/>
            <a:ext cx="10663217"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Safe Walking During the Day in their Neighborhood (cont.)</a:t>
            </a:r>
            <a:endParaRPr lang="en-US" sz="3200" dirty="0"/>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F518F4DD-2E60-4BB6-92B9-972A3F18506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39D41647-5EDB-4B8B-B61D-449C7AA5EB6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F9F8CDE-9650-48C0-BD72-4AEAC7F0FF5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62</a:t>
            </a:r>
          </a:p>
        </p:txBody>
      </p:sp>
      <p:pic>
        <p:nvPicPr>
          <p:cNvPr id="20" name="Picture 19">
            <a:hlinkClick r:id="rId10"/>
            <a:extLst>
              <a:ext uri="{FF2B5EF4-FFF2-40B4-BE49-F238E27FC236}">
                <a16:creationId xmlns:a16="http://schemas.microsoft.com/office/drawing/2014/main" id="{66BF1987-91D0-44FF-B6E5-2F74889E43EA}"/>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893725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284-219A-4D31-9F92-6C1443E71421}"/>
              </a:ext>
            </a:extLst>
          </p:cNvPr>
          <p:cNvSpPr>
            <a:spLocks noGrp="1"/>
          </p:cNvSpPr>
          <p:nvPr>
            <p:ph idx="1"/>
          </p:nvPr>
        </p:nvSpPr>
        <p:spPr>
          <a:xfrm>
            <a:off x="1882588" y="1297801"/>
            <a:ext cx="8426823" cy="1179281"/>
          </a:xfrm>
        </p:spPr>
        <p:txBody>
          <a:bodyPr>
            <a:normAutofit/>
          </a:bodyPr>
          <a:lstStyle/>
          <a:p>
            <a:r>
              <a:rPr lang="en-US" sz="1800" dirty="0"/>
              <a:t>Although nearly all renters and owners felt safe walking during the day in their neighborhood, somewhat more young renters agreed that they felt safe than did young owners. </a:t>
            </a:r>
          </a:p>
          <a:p>
            <a:endParaRPr lang="en-US" sz="1800" dirty="0"/>
          </a:p>
        </p:txBody>
      </p:sp>
      <p:grpSp>
        <p:nvGrpSpPr>
          <p:cNvPr id="9" name="Group 8">
            <a:extLst>
              <a:ext uri="{FF2B5EF4-FFF2-40B4-BE49-F238E27FC236}">
                <a16:creationId xmlns:a16="http://schemas.microsoft.com/office/drawing/2014/main" id="{C8C412BD-EF1A-41FE-9EEE-1AA9E71602E3}"/>
              </a:ext>
            </a:extLst>
          </p:cNvPr>
          <p:cNvGrpSpPr/>
          <p:nvPr/>
        </p:nvGrpSpPr>
        <p:grpSpPr>
          <a:xfrm>
            <a:off x="6286500" y="2477082"/>
            <a:ext cx="5224599" cy="3902449"/>
            <a:chOff x="5772310" y="1817456"/>
            <a:chExt cx="4962525" cy="3695700"/>
          </a:xfrm>
        </p:grpSpPr>
        <p:pic>
          <p:nvPicPr>
            <p:cNvPr id="8" name="Picture 7">
              <a:extLst>
                <a:ext uri="{FF2B5EF4-FFF2-40B4-BE49-F238E27FC236}">
                  <a16:creationId xmlns:a16="http://schemas.microsoft.com/office/drawing/2014/main" id="{ACF7107B-3D08-4028-A27C-8302D2699C5C}"/>
                </a:ext>
              </a:extLst>
            </p:cNvPr>
            <p:cNvPicPr>
              <a:picLocks noChangeAspect="1"/>
            </p:cNvPicPr>
            <p:nvPr/>
          </p:nvPicPr>
          <p:blipFill>
            <a:blip r:embed="rId4"/>
            <a:stretch>
              <a:fillRect/>
            </a:stretch>
          </p:blipFill>
          <p:spPr>
            <a:xfrm>
              <a:off x="5772310" y="1817456"/>
              <a:ext cx="4962525" cy="3695700"/>
            </a:xfrm>
            <a:prstGeom prst="rect">
              <a:avLst/>
            </a:prstGeom>
          </p:spPr>
        </p:pic>
        <p:sp>
          <p:nvSpPr>
            <p:cNvPr id="6" name="TextBox 5">
              <a:extLst>
                <a:ext uri="{FF2B5EF4-FFF2-40B4-BE49-F238E27FC236}">
                  <a16:creationId xmlns:a16="http://schemas.microsoft.com/office/drawing/2014/main" id="{67E096B0-727A-4ECE-AE33-95FBAA697706}"/>
                </a:ext>
              </a:extLst>
            </p:cNvPr>
            <p:cNvSpPr txBox="1"/>
            <p:nvPr/>
          </p:nvSpPr>
          <p:spPr>
            <a:xfrm>
              <a:off x="7921330" y="2262868"/>
              <a:ext cx="478016" cy="276999"/>
            </a:xfrm>
            <a:prstGeom prst="rect">
              <a:avLst/>
            </a:prstGeom>
            <a:noFill/>
          </p:spPr>
          <p:txBody>
            <a:bodyPr wrap="none" rtlCol="0">
              <a:spAutoFit/>
            </a:bodyPr>
            <a:lstStyle/>
            <a:p>
              <a:r>
                <a:rPr lang="en-US" sz="1200" dirty="0"/>
                <a:t>Own</a:t>
              </a:r>
            </a:p>
          </p:txBody>
        </p:sp>
      </p:grpSp>
      <p:grpSp>
        <p:nvGrpSpPr>
          <p:cNvPr id="4" name="Group 3">
            <a:extLst>
              <a:ext uri="{FF2B5EF4-FFF2-40B4-BE49-F238E27FC236}">
                <a16:creationId xmlns:a16="http://schemas.microsoft.com/office/drawing/2014/main" id="{FBD3A6E1-91C9-466D-8518-2B20763ACF6D}"/>
              </a:ext>
            </a:extLst>
          </p:cNvPr>
          <p:cNvGrpSpPr/>
          <p:nvPr/>
        </p:nvGrpSpPr>
        <p:grpSpPr>
          <a:xfrm>
            <a:off x="680900" y="2477082"/>
            <a:ext cx="5224599" cy="3902449"/>
            <a:chOff x="357051" y="1817456"/>
            <a:chExt cx="4962525" cy="3695700"/>
          </a:xfrm>
        </p:grpSpPr>
        <p:pic>
          <p:nvPicPr>
            <p:cNvPr id="5" name="Picture 4">
              <a:extLst>
                <a:ext uri="{FF2B5EF4-FFF2-40B4-BE49-F238E27FC236}">
                  <a16:creationId xmlns:a16="http://schemas.microsoft.com/office/drawing/2014/main" id="{D5E63D81-D9F5-4DBE-926D-0752CD32C492}"/>
                </a:ext>
              </a:extLst>
            </p:cNvPr>
            <p:cNvPicPr>
              <a:picLocks noChangeAspect="1"/>
            </p:cNvPicPr>
            <p:nvPr/>
          </p:nvPicPr>
          <p:blipFill>
            <a:blip r:embed="rId5"/>
            <a:stretch>
              <a:fillRect/>
            </a:stretch>
          </p:blipFill>
          <p:spPr>
            <a:xfrm>
              <a:off x="357051" y="1817456"/>
              <a:ext cx="4962525" cy="3695700"/>
            </a:xfrm>
            <a:prstGeom prst="rect">
              <a:avLst/>
            </a:prstGeom>
          </p:spPr>
        </p:pic>
        <p:sp>
          <p:nvSpPr>
            <p:cNvPr id="7" name="TextBox 6">
              <a:extLst>
                <a:ext uri="{FF2B5EF4-FFF2-40B4-BE49-F238E27FC236}">
                  <a16:creationId xmlns:a16="http://schemas.microsoft.com/office/drawing/2014/main" id="{E9F6D823-3D85-495D-B86B-26CC6073A636}"/>
                </a:ext>
              </a:extLst>
            </p:cNvPr>
            <p:cNvSpPr txBox="1"/>
            <p:nvPr/>
          </p:nvSpPr>
          <p:spPr>
            <a:xfrm>
              <a:off x="2498832" y="2262920"/>
              <a:ext cx="472309" cy="276999"/>
            </a:xfrm>
            <a:prstGeom prst="rect">
              <a:avLst/>
            </a:prstGeom>
            <a:noFill/>
          </p:spPr>
          <p:txBody>
            <a:bodyPr wrap="none" rtlCol="0">
              <a:spAutoFit/>
            </a:bodyPr>
            <a:lstStyle/>
            <a:p>
              <a:r>
                <a:rPr lang="en-US" sz="1200" dirty="0"/>
                <a:t>Rent</a:t>
              </a:r>
            </a:p>
          </p:txBody>
        </p:sp>
      </p:grpSp>
      <p:sp>
        <p:nvSpPr>
          <p:cNvPr id="12" name="Title 1">
            <a:extLst>
              <a:ext uri="{FF2B5EF4-FFF2-40B4-BE49-F238E27FC236}">
                <a16:creationId xmlns:a16="http://schemas.microsoft.com/office/drawing/2014/main" id="{4F255A67-4E50-410F-8955-A727FBE663AB}"/>
              </a:ext>
            </a:extLst>
          </p:cNvPr>
          <p:cNvSpPr txBox="1">
            <a:spLocks/>
          </p:cNvSpPr>
          <p:nvPr/>
        </p:nvSpPr>
        <p:spPr>
          <a:xfrm>
            <a:off x="484237" y="208452"/>
            <a:ext cx="10663217"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Safe Walking During the Day in their Neighborhood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93B3A3FB-2779-4F42-B268-8B5167678C8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DFD1D3FF-3BBB-4FF0-AEDE-6F2407F8A43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8B5DC65-183E-47CF-9695-BCBB2E44711F}"/>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63</a:t>
            </a:r>
          </a:p>
        </p:txBody>
      </p:sp>
      <p:pic>
        <p:nvPicPr>
          <p:cNvPr id="14" name="Picture 13">
            <a:hlinkClick r:id="rId8"/>
            <a:extLst>
              <a:ext uri="{FF2B5EF4-FFF2-40B4-BE49-F238E27FC236}">
                <a16:creationId xmlns:a16="http://schemas.microsoft.com/office/drawing/2014/main" id="{AAFD7299-D5E7-4D8F-A420-4F7EC41E2F94}"/>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768359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10860D-8381-4EE0-B15E-93F2B70AD9D8}"/>
              </a:ext>
            </a:extLst>
          </p:cNvPr>
          <p:cNvSpPr>
            <a:spLocks noGrp="1"/>
          </p:cNvSpPr>
          <p:nvPr>
            <p:ph idx="1"/>
          </p:nvPr>
        </p:nvSpPr>
        <p:spPr>
          <a:xfrm>
            <a:off x="480195" y="1178106"/>
            <a:ext cx="6960735" cy="1993174"/>
          </a:xfrm>
        </p:spPr>
        <p:txBody>
          <a:bodyPr>
            <a:normAutofit/>
          </a:bodyPr>
          <a:lstStyle/>
          <a:p>
            <a:r>
              <a:rPr lang="en-US" sz="1800" dirty="0"/>
              <a:t>Although more than half of each age group agreed or strongly agreed that they felt safe walking in their neighborhood at night, respondents age 20-29 were less likely to do so than the other age groups. </a:t>
            </a:r>
          </a:p>
          <a:p>
            <a:r>
              <a:rPr lang="en-US" sz="1800" dirty="0"/>
              <a:t>Respondents with higher incomes were considerably more likely to feel safe walking in their neighborhood at night than those in the lower income group.</a:t>
            </a:r>
          </a:p>
          <a:p>
            <a:endParaRPr lang="en-US" sz="1800" dirty="0"/>
          </a:p>
        </p:txBody>
      </p:sp>
      <p:pic>
        <p:nvPicPr>
          <p:cNvPr id="3" name="Picture 2">
            <a:extLst>
              <a:ext uri="{FF2B5EF4-FFF2-40B4-BE49-F238E27FC236}">
                <a16:creationId xmlns:a16="http://schemas.microsoft.com/office/drawing/2014/main" id="{04ECC3FD-6FD1-4987-9D46-87EFB017C18B}"/>
              </a:ext>
            </a:extLst>
          </p:cNvPr>
          <p:cNvPicPr>
            <a:picLocks noChangeAspect="1"/>
          </p:cNvPicPr>
          <p:nvPr/>
        </p:nvPicPr>
        <p:blipFill>
          <a:blip r:embed="rId4"/>
          <a:stretch>
            <a:fillRect/>
          </a:stretch>
        </p:blipFill>
        <p:spPr>
          <a:xfrm>
            <a:off x="1463223" y="2992211"/>
            <a:ext cx="4953000" cy="3695700"/>
          </a:xfrm>
          <a:prstGeom prst="rect">
            <a:avLst/>
          </a:prstGeom>
        </p:spPr>
      </p:pic>
      <p:grpSp>
        <p:nvGrpSpPr>
          <p:cNvPr id="9" name="Group 8">
            <a:extLst>
              <a:ext uri="{FF2B5EF4-FFF2-40B4-BE49-F238E27FC236}">
                <a16:creationId xmlns:a16="http://schemas.microsoft.com/office/drawing/2014/main" id="{611174C6-0B74-4B47-9635-467E51DB9B3C}"/>
              </a:ext>
            </a:extLst>
          </p:cNvPr>
          <p:cNvGrpSpPr/>
          <p:nvPr/>
        </p:nvGrpSpPr>
        <p:grpSpPr>
          <a:xfrm>
            <a:off x="7567423" y="64991"/>
            <a:ext cx="4477014" cy="3340541"/>
            <a:chOff x="7567424" y="0"/>
            <a:chExt cx="4477014" cy="3340541"/>
          </a:xfrm>
        </p:grpSpPr>
        <p:pic>
          <p:nvPicPr>
            <p:cNvPr id="4" name="Picture 3">
              <a:extLst>
                <a:ext uri="{FF2B5EF4-FFF2-40B4-BE49-F238E27FC236}">
                  <a16:creationId xmlns:a16="http://schemas.microsoft.com/office/drawing/2014/main" id="{382F239F-45EF-4D38-8089-196D9761BF84}"/>
                </a:ext>
              </a:extLst>
            </p:cNvPr>
            <p:cNvPicPr>
              <a:picLocks noChangeAspect="1"/>
            </p:cNvPicPr>
            <p:nvPr/>
          </p:nvPicPr>
          <p:blipFill>
            <a:blip r:embed="rId5"/>
            <a:stretch>
              <a:fillRect/>
            </a:stretch>
          </p:blipFill>
          <p:spPr>
            <a:xfrm>
              <a:off x="7567424" y="0"/>
              <a:ext cx="4477014" cy="3340541"/>
            </a:xfrm>
            <a:prstGeom prst="rect">
              <a:avLst/>
            </a:prstGeom>
          </p:spPr>
        </p:pic>
        <p:sp>
          <p:nvSpPr>
            <p:cNvPr id="6" name="TextBox 5">
              <a:extLst>
                <a:ext uri="{FF2B5EF4-FFF2-40B4-BE49-F238E27FC236}">
                  <a16:creationId xmlns:a16="http://schemas.microsoft.com/office/drawing/2014/main" id="{D915E83E-0F70-4E70-B874-C45766AA39DC}"/>
                </a:ext>
              </a:extLst>
            </p:cNvPr>
            <p:cNvSpPr txBox="1"/>
            <p:nvPr/>
          </p:nvSpPr>
          <p:spPr>
            <a:xfrm>
              <a:off x="9192494" y="360586"/>
              <a:ext cx="1094542" cy="283479"/>
            </a:xfrm>
            <a:prstGeom prst="rect">
              <a:avLst/>
            </a:prstGeom>
            <a:noFill/>
          </p:spPr>
          <p:txBody>
            <a:bodyPr wrap="none" rtlCol="0">
              <a:spAutoFit/>
            </a:bodyPr>
            <a:lstStyle/>
            <a:p>
              <a:r>
                <a:rPr lang="en-US" sz="1200" dirty="0"/>
                <a:t>Lower Income</a:t>
              </a:r>
            </a:p>
          </p:txBody>
        </p:sp>
      </p:grpSp>
      <p:grpSp>
        <p:nvGrpSpPr>
          <p:cNvPr id="10" name="Group 9">
            <a:extLst>
              <a:ext uri="{FF2B5EF4-FFF2-40B4-BE49-F238E27FC236}">
                <a16:creationId xmlns:a16="http://schemas.microsoft.com/office/drawing/2014/main" id="{3B4BAA48-4A5D-4BEC-90BE-C2E2717226B2}"/>
              </a:ext>
            </a:extLst>
          </p:cNvPr>
          <p:cNvGrpSpPr/>
          <p:nvPr/>
        </p:nvGrpSpPr>
        <p:grpSpPr>
          <a:xfrm>
            <a:off x="7567423" y="3486979"/>
            <a:ext cx="4477014" cy="3340541"/>
            <a:chOff x="7567423" y="3411241"/>
            <a:chExt cx="4477014" cy="3340541"/>
          </a:xfrm>
        </p:grpSpPr>
        <p:pic>
          <p:nvPicPr>
            <p:cNvPr id="5" name="Picture 4">
              <a:extLst>
                <a:ext uri="{FF2B5EF4-FFF2-40B4-BE49-F238E27FC236}">
                  <a16:creationId xmlns:a16="http://schemas.microsoft.com/office/drawing/2014/main" id="{69989BBC-52E9-475F-BB9E-2007F0A0D283}"/>
                </a:ext>
              </a:extLst>
            </p:cNvPr>
            <p:cNvPicPr>
              <a:picLocks noChangeAspect="1"/>
            </p:cNvPicPr>
            <p:nvPr/>
          </p:nvPicPr>
          <p:blipFill>
            <a:blip r:embed="rId6"/>
            <a:stretch>
              <a:fillRect/>
            </a:stretch>
          </p:blipFill>
          <p:spPr>
            <a:xfrm>
              <a:off x="7567423" y="3411241"/>
              <a:ext cx="4477014" cy="3340541"/>
            </a:xfrm>
            <a:prstGeom prst="rect">
              <a:avLst/>
            </a:prstGeom>
          </p:spPr>
        </p:pic>
        <p:sp>
          <p:nvSpPr>
            <p:cNvPr id="7" name="TextBox 6">
              <a:extLst>
                <a:ext uri="{FF2B5EF4-FFF2-40B4-BE49-F238E27FC236}">
                  <a16:creationId xmlns:a16="http://schemas.microsoft.com/office/drawing/2014/main" id="{CB758674-2093-4E12-A978-298CC7DB4BBA}"/>
                </a:ext>
              </a:extLst>
            </p:cNvPr>
            <p:cNvSpPr txBox="1"/>
            <p:nvPr/>
          </p:nvSpPr>
          <p:spPr>
            <a:xfrm>
              <a:off x="9265505" y="3762732"/>
              <a:ext cx="1098699" cy="276999"/>
            </a:xfrm>
            <a:prstGeom prst="rect">
              <a:avLst/>
            </a:prstGeom>
            <a:noFill/>
          </p:spPr>
          <p:txBody>
            <a:bodyPr wrap="none" rtlCol="0">
              <a:spAutoFit/>
            </a:bodyPr>
            <a:lstStyle/>
            <a:p>
              <a:r>
                <a:rPr lang="en-US" sz="1200" dirty="0"/>
                <a:t>Higher Income</a:t>
              </a:r>
            </a:p>
          </p:txBody>
        </p:sp>
      </p:grpSp>
      <p:sp>
        <p:nvSpPr>
          <p:cNvPr id="13" name="Title 1">
            <a:extLst>
              <a:ext uri="{FF2B5EF4-FFF2-40B4-BE49-F238E27FC236}">
                <a16:creationId xmlns:a16="http://schemas.microsoft.com/office/drawing/2014/main" id="{BECC7B0C-6436-42C1-AC45-E0C3DBC8BEDE}"/>
              </a:ext>
            </a:extLst>
          </p:cNvPr>
          <p:cNvSpPr txBox="1">
            <a:spLocks/>
          </p:cNvSpPr>
          <p:nvPr/>
        </p:nvSpPr>
        <p:spPr>
          <a:xfrm>
            <a:off x="507097" y="170089"/>
            <a:ext cx="6865253"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Feel Safe Walking at Night in their Neighborhood</a:t>
            </a:r>
          </a:p>
        </p:txBody>
      </p:sp>
      <p:sp>
        <p:nvSpPr>
          <p:cNvPr id="11" name="Action Button: Go Back or Previous 10">
            <a:hlinkClick r:id="rId7" action="ppaction://hlinksldjump" tooltip="Back to beginning of section"/>
            <a:extLst>
              <a:ext uri="{FF2B5EF4-FFF2-40B4-BE49-F238E27FC236}">
                <a16:creationId xmlns:a16="http://schemas.microsoft.com/office/drawing/2014/main" id="{243B1FE6-CA00-46FF-B0B6-4F109297CEEC}"/>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1493B240-A96D-4C6F-8D4C-C41DA1BBF43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88C35D-24EF-441A-912C-0179E243ACB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64</a:t>
            </a:r>
          </a:p>
        </p:txBody>
      </p:sp>
      <p:pic>
        <p:nvPicPr>
          <p:cNvPr id="15" name="Picture 14">
            <a:hlinkClick r:id="rId9"/>
            <a:extLst>
              <a:ext uri="{FF2B5EF4-FFF2-40B4-BE49-F238E27FC236}">
                <a16:creationId xmlns:a16="http://schemas.microsoft.com/office/drawing/2014/main" id="{CA6AB2B0-0300-4964-B6E0-F8FDCE8CC77D}"/>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31675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C718F8-1EBB-44EB-A567-6E6ACB785998}"/>
              </a:ext>
            </a:extLst>
          </p:cNvPr>
          <p:cNvSpPr>
            <a:spLocks noGrp="1"/>
          </p:cNvSpPr>
          <p:nvPr>
            <p:ph idx="1"/>
          </p:nvPr>
        </p:nvSpPr>
        <p:spPr>
          <a:xfrm>
            <a:off x="1685365" y="1231377"/>
            <a:ext cx="8462681" cy="1538161"/>
          </a:xfrm>
        </p:spPr>
        <p:txBody>
          <a:bodyPr>
            <a:normAutofit/>
          </a:bodyPr>
          <a:lstStyle/>
          <a:p>
            <a:r>
              <a:rPr lang="en-US" sz="1800" dirty="0"/>
              <a:t>White non-Hispanics in all age groups were considerably more likely to feel safe walking at night in their neighborhood than were other respondents.  </a:t>
            </a:r>
          </a:p>
          <a:p>
            <a:r>
              <a:rPr lang="en-US" sz="1800" dirty="0"/>
              <a:t>Respondents in minority groups and age 20-29 were the least likely to feel safe walking at night in their neighborhood.  </a:t>
            </a:r>
          </a:p>
        </p:txBody>
      </p:sp>
      <p:grpSp>
        <p:nvGrpSpPr>
          <p:cNvPr id="8" name="Group 7">
            <a:extLst>
              <a:ext uri="{FF2B5EF4-FFF2-40B4-BE49-F238E27FC236}">
                <a16:creationId xmlns:a16="http://schemas.microsoft.com/office/drawing/2014/main" id="{73E1E917-DC25-45D5-9F67-65CC7B081029}"/>
              </a:ext>
            </a:extLst>
          </p:cNvPr>
          <p:cNvGrpSpPr/>
          <p:nvPr/>
        </p:nvGrpSpPr>
        <p:grpSpPr>
          <a:xfrm>
            <a:off x="929865" y="2921607"/>
            <a:ext cx="4962525" cy="3695700"/>
            <a:chOff x="234540" y="1807182"/>
            <a:chExt cx="4962525" cy="3695700"/>
          </a:xfrm>
        </p:grpSpPr>
        <p:pic>
          <p:nvPicPr>
            <p:cNvPr id="4" name="Picture 3">
              <a:extLst>
                <a:ext uri="{FF2B5EF4-FFF2-40B4-BE49-F238E27FC236}">
                  <a16:creationId xmlns:a16="http://schemas.microsoft.com/office/drawing/2014/main" id="{BB4EB124-0762-4C7A-9601-E1B16AA63249}"/>
                </a:ext>
              </a:extLst>
            </p:cNvPr>
            <p:cNvPicPr>
              <a:picLocks noChangeAspect="1"/>
            </p:cNvPicPr>
            <p:nvPr/>
          </p:nvPicPr>
          <p:blipFill>
            <a:blip r:embed="rId4"/>
            <a:stretch>
              <a:fillRect/>
            </a:stretch>
          </p:blipFill>
          <p:spPr>
            <a:xfrm>
              <a:off x="234540" y="1807182"/>
              <a:ext cx="4962525" cy="3695700"/>
            </a:xfrm>
            <a:prstGeom prst="rect">
              <a:avLst/>
            </a:prstGeom>
          </p:spPr>
        </p:pic>
        <p:sp>
          <p:nvSpPr>
            <p:cNvPr id="6" name="TextBox 5">
              <a:extLst>
                <a:ext uri="{FF2B5EF4-FFF2-40B4-BE49-F238E27FC236}">
                  <a16:creationId xmlns:a16="http://schemas.microsoft.com/office/drawing/2014/main" id="{B63112B9-BE01-47E2-96FF-CE8654F88CCB}"/>
                </a:ext>
              </a:extLst>
            </p:cNvPr>
            <p:cNvSpPr txBox="1"/>
            <p:nvPr/>
          </p:nvSpPr>
          <p:spPr>
            <a:xfrm>
              <a:off x="2360804" y="2245374"/>
              <a:ext cx="570990" cy="276999"/>
            </a:xfrm>
            <a:prstGeom prst="rect">
              <a:avLst/>
            </a:prstGeom>
            <a:noFill/>
          </p:spPr>
          <p:txBody>
            <a:bodyPr wrap="none" rtlCol="0">
              <a:spAutoFit/>
            </a:bodyPr>
            <a:lstStyle/>
            <a:p>
              <a:r>
                <a:rPr lang="en-US" sz="1200" dirty="0"/>
                <a:t>BIPOC</a:t>
              </a:r>
            </a:p>
          </p:txBody>
        </p:sp>
      </p:grpSp>
      <p:grpSp>
        <p:nvGrpSpPr>
          <p:cNvPr id="9" name="Group 8">
            <a:extLst>
              <a:ext uri="{FF2B5EF4-FFF2-40B4-BE49-F238E27FC236}">
                <a16:creationId xmlns:a16="http://schemas.microsoft.com/office/drawing/2014/main" id="{7703B8B9-98C1-4B05-B6DE-F407B6A48629}"/>
              </a:ext>
            </a:extLst>
          </p:cNvPr>
          <p:cNvGrpSpPr/>
          <p:nvPr/>
        </p:nvGrpSpPr>
        <p:grpSpPr>
          <a:xfrm>
            <a:off x="6299612" y="2921607"/>
            <a:ext cx="4962525" cy="3695700"/>
            <a:chOff x="6086573" y="1807182"/>
            <a:chExt cx="4962525" cy="3695700"/>
          </a:xfrm>
        </p:grpSpPr>
        <p:pic>
          <p:nvPicPr>
            <p:cNvPr id="5" name="Picture 4">
              <a:extLst>
                <a:ext uri="{FF2B5EF4-FFF2-40B4-BE49-F238E27FC236}">
                  <a16:creationId xmlns:a16="http://schemas.microsoft.com/office/drawing/2014/main" id="{6C4A5344-0313-43F9-B4C8-769BC4B2BA7D}"/>
                </a:ext>
              </a:extLst>
            </p:cNvPr>
            <p:cNvPicPr>
              <a:picLocks noChangeAspect="1"/>
            </p:cNvPicPr>
            <p:nvPr/>
          </p:nvPicPr>
          <p:blipFill>
            <a:blip r:embed="rId5"/>
            <a:stretch>
              <a:fillRect/>
            </a:stretch>
          </p:blipFill>
          <p:spPr>
            <a:xfrm>
              <a:off x="6086573" y="1807182"/>
              <a:ext cx="4962525" cy="3695700"/>
            </a:xfrm>
            <a:prstGeom prst="rect">
              <a:avLst/>
            </a:prstGeom>
          </p:spPr>
        </p:pic>
        <p:sp>
          <p:nvSpPr>
            <p:cNvPr id="7" name="TextBox 6">
              <a:extLst>
                <a:ext uri="{FF2B5EF4-FFF2-40B4-BE49-F238E27FC236}">
                  <a16:creationId xmlns:a16="http://schemas.microsoft.com/office/drawing/2014/main" id="{26863A26-0308-464C-8139-FAF41FC6272F}"/>
                </a:ext>
              </a:extLst>
            </p:cNvPr>
            <p:cNvSpPr txBox="1"/>
            <p:nvPr/>
          </p:nvSpPr>
          <p:spPr>
            <a:xfrm>
              <a:off x="8221770" y="2245373"/>
              <a:ext cx="579005" cy="276999"/>
            </a:xfrm>
            <a:prstGeom prst="rect">
              <a:avLst/>
            </a:prstGeom>
            <a:noFill/>
          </p:spPr>
          <p:txBody>
            <a:bodyPr wrap="none" rtlCol="0">
              <a:spAutoFit/>
            </a:bodyPr>
            <a:lstStyle/>
            <a:p>
              <a:r>
                <a:rPr lang="en-US" sz="1200" dirty="0"/>
                <a:t>W n-H</a:t>
              </a:r>
            </a:p>
          </p:txBody>
        </p:sp>
      </p:grpSp>
      <p:sp>
        <p:nvSpPr>
          <p:cNvPr id="12" name="Title 1">
            <a:extLst>
              <a:ext uri="{FF2B5EF4-FFF2-40B4-BE49-F238E27FC236}">
                <a16:creationId xmlns:a16="http://schemas.microsoft.com/office/drawing/2014/main" id="{E79D9BBF-AF87-48A0-96EE-B776B60B7D38}"/>
              </a:ext>
            </a:extLst>
          </p:cNvPr>
          <p:cNvSpPr txBox="1">
            <a:spLocks/>
          </p:cNvSpPr>
          <p:nvPr/>
        </p:nvSpPr>
        <p:spPr>
          <a:xfrm>
            <a:off x="484237" y="208452"/>
            <a:ext cx="10663217"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Feel Safe Walking at Night in their Neighborhood (cont.)</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90DFC0B7-4699-4FB6-8504-77980E542C0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A10722C3-E3A1-49A9-8938-9E8175F6015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D07790-772D-4CFD-82C7-FA0BB0F7EAA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65</a:t>
            </a:r>
          </a:p>
        </p:txBody>
      </p:sp>
      <p:pic>
        <p:nvPicPr>
          <p:cNvPr id="14" name="Picture 13">
            <a:hlinkClick r:id="rId8"/>
            <a:extLst>
              <a:ext uri="{FF2B5EF4-FFF2-40B4-BE49-F238E27FC236}">
                <a16:creationId xmlns:a16="http://schemas.microsoft.com/office/drawing/2014/main" id="{C95C9989-0DD1-43B1-B844-A54A0D2F3BFE}"/>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82234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FE668-3E25-42D6-A4B8-94DC947B7672}"/>
              </a:ext>
            </a:extLst>
          </p:cNvPr>
          <p:cNvSpPr>
            <a:spLocks noGrp="1"/>
          </p:cNvSpPr>
          <p:nvPr>
            <p:ph idx="1"/>
          </p:nvPr>
        </p:nvSpPr>
        <p:spPr>
          <a:xfrm>
            <a:off x="1962758" y="1692018"/>
            <a:ext cx="8266481" cy="1071932"/>
          </a:xfrm>
        </p:spPr>
        <p:txBody>
          <a:bodyPr>
            <a:normAutofit/>
          </a:bodyPr>
          <a:lstStyle/>
          <a:p>
            <a:r>
              <a:rPr lang="en-US" sz="1800" dirty="0"/>
              <a:t>Male respondents in all age groups were considerably more likely to feel safe walking at night in their neighborhood than were females and those who identified as neither male nor female. </a:t>
            </a:r>
          </a:p>
          <a:p>
            <a:endParaRPr lang="en-US" sz="1800" dirty="0"/>
          </a:p>
        </p:txBody>
      </p:sp>
      <p:grpSp>
        <p:nvGrpSpPr>
          <p:cNvPr id="10" name="Group 9">
            <a:extLst>
              <a:ext uri="{FF2B5EF4-FFF2-40B4-BE49-F238E27FC236}">
                <a16:creationId xmlns:a16="http://schemas.microsoft.com/office/drawing/2014/main" id="{EA56F48A-CFD8-46AE-BC87-B971445BD61F}"/>
              </a:ext>
            </a:extLst>
          </p:cNvPr>
          <p:cNvGrpSpPr/>
          <p:nvPr/>
        </p:nvGrpSpPr>
        <p:grpSpPr>
          <a:xfrm>
            <a:off x="99317" y="3171101"/>
            <a:ext cx="3914611" cy="2915296"/>
            <a:chOff x="99317" y="2501046"/>
            <a:chExt cx="3914611" cy="2915296"/>
          </a:xfrm>
        </p:grpSpPr>
        <p:pic>
          <p:nvPicPr>
            <p:cNvPr id="5" name="Picture 4">
              <a:extLst>
                <a:ext uri="{FF2B5EF4-FFF2-40B4-BE49-F238E27FC236}">
                  <a16:creationId xmlns:a16="http://schemas.microsoft.com/office/drawing/2014/main" id="{61C76A94-7889-4EF0-922D-2FA1EB8960A8}"/>
                </a:ext>
              </a:extLst>
            </p:cNvPr>
            <p:cNvPicPr>
              <a:picLocks noChangeAspect="1"/>
            </p:cNvPicPr>
            <p:nvPr/>
          </p:nvPicPr>
          <p:blipFill>
            <a:blip r:embed="rId4"/>
            <a:stretch>
              <a:fillRect/>
            </a:stretch>
          </p:blipFill>
          <p:spPr>
            <a:xfrm>
              <a:off x="99317" y="2501046"/>
              <a:ext cx="3914611" cy="2915296"/>
            </a:xfrm>
            <a:prstGeom prst="rect">
              <a:avLst/>
            </a:prstGeom>
          </p:spPr>
        </p:pic>
        <p:pic>
          <p:nvPicPr>
            <p:cNvPr id="7" name="Picture 6">
              <a:extLst>
                <a:ext uri="{FF2B5EF4-FFF2-40B4-BE49-F238E27FC236}">
                  <a16:creationId xmlns:a16="http://schemas.microsoft.com/office/drawing/2014/main" id="{FEAFB92D-0294-48EE-862F-2D4D4A6FA652}"/>
                </a:ext>
              </a:extLst>
            </p:cNvPr>
            <p:cNvPicPr>
              <a:picLocks noChangeAspect="1"/>
            </p:cNvPicPr>
            <p:nvPr/>
          </p:nvPicPr>
          <p:blipFill>
            <a:blip r:embed="rId5"/>
            <a:stretch>
              <a:fillRect/>
            </a:stretch>
          </p:blipFill>
          <p:spPr>
            <a:xfrm>
              <a:off x="1738131" y="2784099"/>
              <a:ext cx="506012" cy="329213"/>
            </a:xfrm>
            <a:prstGeom prst="rect">
              <a:avLst/>
            </a:prstGeom>
          </p:spPr>
        </p:pic>
      </p:grpSp>
      <p:grpSp>
        <p:nvGrpSpPr>
          <p:cNvPr id="11" name="Group 10">
            <a:extLst>
              <a:ext uri="{FF2B5EF4-FFF2-40B4-BE49-F238E27FC236}">
                <a16:creationId xmlns:a16="http://schemas.microsoft.com/office/drawing/2014/main" id="{1E9CA20A-4C06-4941-90ED-6407F87DAA11}"/>
              </a:ext>
            </a:extLst>
          </p:cNvPr>
          <p:cNvGrpSpPr/>
          <p:nvPr/>
        </p:nvGrpSpPr>
        <p:grpSpPr>
          <a:xfrm>
            <a:off x="4138694" y="3171101"/>
            <a:ext cx="3914611" cy="2915296"/>
            <a:chOff x="4138694" y="2501045"/>
            <a:chExt cx="3914611" cy="2915296"/>
          </a:xfrm>
        </p:grpSpPr>
        <p:pic>
          <p:nvPicPr>
            <p:cNvPr id="4" name="Picture 3">
              <a:extLst>
                <a:ext uri="{FF2B5EF4-FFF2-40B4-BE49-F238E27FC236}">
                  <a16:creationId xmlns:a16="http://schemas.microsoft.com/office/drawing/2014/main" id="{41093143-B940-466A-84CC-0582B5415818}"/>
                </a:ext>
              </a:extLst>
            </p:cNvPr>
            <p:cNvPicPr>
              <a:picLocks noChangeAspect="1"/>
            </p:cNvPicPr>
            <p:nvPr/>
          </p:nvPicPr>
          <p:blipFill>
            <a:blip r:embed="rId6"/>
            <a:stretch>
              <a:fillRect/>
            </a:stretch>
          </p:blipFill>
          <p:spPr>
            <a:xfrm>
              <a:off x="4138694" y="2501045"/>
              <a:ext cx="3914611" cy="2915296"/>
            </a:xfrm>
            <a:prstGeom prst="rect">
              <a:avLst/>
            </a:prstGeom>
          </p:spPr>
        </p:pic>
        <p:sp>
          <p:nvSpPr>
            <p:cNvPr id="8" name="TextBox 7">
              <a:extLst>
                <a:ext uri="{FF2B5EF4-FFF2-40B4-BE49-F238E27FC236}">
                  <a16:creationId xmlns:a16="http://schemas.microsoft.com/office/drawing/2014/main" id="{2F41C9FB-5E9E-4C7F-9EEF-EF6D3F5FB7DA}"/>
                </a:ext>
              </a:extLst>
            </p:cNvPr>
            <p:cNvSpPr txBox="1"/>
            <p:nvPr/>
          </p:nvSpPr>
          <p:spPr>
            <a:xfrm>
              <a:off x="5705861" y="2784099"/>
              <a:ext cx="639278" cy="276999"/>
            </a:xfrm>
            <a:prstGeom prst="rect">
              <a:avLst/>
            </a:prstGeom>
            <a:noFill/>
          </p:spPr>
          <p:txBody>
            <a:bodyPr wrap="none" rtlCol="0">
              <a:spAutoFit/>
            </a:bodyPr>
            <a:lstStyle/>
            <a:p>
              <a:r>
                <a:rPr lang="en-US" sz="1200" dirty="0"/>
                <a:t>Female</a:t>
              </a:r>
            </a:p>
          </p:txBody>
        </p:sp>
      </p:grpSp>
      <p:grpSp>
        <p:nvGrpSpPr>
          <p:cNvPr id="15" name="Group 14">
            <a:extLst>
              <a:ext uri="{FF2B5EF4-FFF2-40B4-BE49-F238E27FC236}">
                <a16:creationId xmlns:a16="http://schemas.microsoft.com/office/drawing/2014/main" id="{B5AA2A7C-E83E-4AC7-BB00-3FE4E3462459}"/>
              </a:ext>
            </a:extLst>
          </p:cNvPr>
          <p:cNvGrpSpPr/>
          <p:nvPr/>
        </p:nvGrpSpPr>
        <p:grpSpPr>
          <a:xfrm>
            <a:off x="8178071" y="3171101"/>
            <a:ext cx="3914611" cy="2915296"/>
            <a:chOff x="8178072" y="2501045"/>
            <a:chExt cx="3914611" cy="2915296"/>
          </a:xfrm>
        </p:grpSpPr>
        <p:pic>
          <p:nvPicPr>
            <p:cNvPr id="13" name="Picture 12">
              <a:extLst>
                <a:ext uri="{FF2B5EF4-FFF2-40B4-BE49-F238E27FC236}">
                  <a16:creationId xmlns:a16="http://schemas.microsoft.com/office/drawing/2014/main" id="{663F77EB-F049-4DCE-9C73-53AFF4C111A0}"/>
                </a:ext>
              </a:extLst>
            </p:cNvPr>
            <p:cNvPicPr>
              <a:picLocks noChangeAspect="1"/>
            </p:cNvPicPr>
            <p:nvPr/>
          </p:nvPicPr>
          <p:blipFill>
            <a:blip r:embed="rId7"/>
            <a:stretch>
              <a:fillRect/>
            </a:stretch>
          </p:blipFill>
          <p:spPr>
            <a:xfrm>
              <a:off x="8178072" y="2501045"/>
              <a:ext cx="3914611" cy="2915296"/>
            </a:xfrm>
            <a:prstGeom prst="rect">
              <a:avLst/>
            </a:prstGeom>
          </p:spPr>
        </p:pic>
        <p:sp>
          <p:nvSpPr>
            <p:cNvPr id="14" name="TextBox 13">
              <a:extLst>
                <a:ext uri="{FF2B5EF4-FFF2-40B4-BE49-F238E27FC236}">
                  <a16:creationId xmlns:a16="http://schemas.microsoft.com/office/drawing/2014/main" id="{4E072CCD-3253-4D14-9DD2-956FE7EBC25C}"/>
                </a:ext>
              </a:extLst>
            </p:cNvPr>
            <p:cNvSpPr txBox="1"/>
            <p:nvPr/>
          </p:nvSpPr>
          <p:spPr>
            <a:xfrm>
              <a:off x="9780495" y="2809522"/>
              <a:ext cx="548548" cy="276999"/>
            </a:xfrm>
            <a:prstGeom prst="rect">
              <a:avLst/>
            </a:prstGeom>
            <a:noFill/>
          </p:spPr>
          <p:txBody>
            <a:bodyPr wrap="none" rtlCol="0">
              <a:spAutoFit/>
            </a:bodyPr>
            <a:lstStyle/>
            <a:p>
              <a:r>
                <a:rPr lang="en-US" sz="1200" dirty="0"/>
                <a:t>Other</a:t>
              </a:r>
            </a:p>
          </p:txBody>
        </p:sp>
      </p:grpSp>
      <p:sp>
        <p:nvSpPr>
          <p:cNvPr id="16" name="Title 1">
            <a:extLst>
              <a:ext uri="{FF2B5EF4-FFF2-40B4-BE49-F238E27FC236}">
                <a16:creationId xmlns:a16="http://schemas.microsoft.com/office/drawing/2014/main" id="{ADEE9574-4CB3-486C-8E84-87A35D2FFB20}"/>
              </a:ext>
            </a:extLst>
          </p:cNvPr>
          <p:cNvSpPr txBox="1">
            <a:spLocks/>
          </p:cNvSpPr>
          <p:nvPr/>
        </p:nvSpPr>
        <p:spPr>
          <a:xfrm>
            <a:off x="484237" y="208452"/>
            <a:ext cx="10663217"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Feel Safe Walking at Night in their Neighborhood (cont.)</a:t>
            </a:r>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80675FCB-F915-4A71-A35C-02C1D8CD57BA}"/>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FBAC3E36-8045-4E3E-8378-78561C1D54A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3804364-3727-48D8-829B-6733818464AB}"/>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66</a:t>
            </a:r>
          </a:p>
        </p:txBody>
      </p:sp>
      <p:pic>
        <p:nvPicPr>
          <p:cNvPr id="20" name="Picture 19">
            <a:hlinkClick r:id="rId10"/>
            <a:extLst>
              <a:ext uri="{FF2B5EF4-FFF2-40B4-BE49-F238E27FC236}">
                <a16:creationId xmlns:a16="http://schemas.microsoft.com/office/drawing/2014/main" id="{704C5C8A-DECD-42A7-8338-DF7C298DA8AB}"/>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171205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39406-CBC2-4AB7-A74D-D1E78C12966A}"/>
              </a:ext>
            </a:extLst>
          </p:cNvPr>
          <p:cNvSpPr>
            <a:spLocks noGrp="1"/>
          </p:cNvSpPr>
          <p:nvPr>
            <p:ph idx="1"/>
          </p:nvPr>
        </p:nvSpPr>
        <p:spPr>
          <a:xfrm>
            <a:off x="1837764" y="1382772"/>
            <a:ext cx="8516471" cy="1251818"/>
          </a:xfrm>
        </p:spPr>
        <p:txBody>
          <a:bodyPr>
            <a:normAutofit/>
          </a:bodyPr>
          <a:lstStyle/>
          <a:p>
            <a:r>
              <a:rPr lang="en-US" sz="1800" dirty="0"/>
              <a:t>Younger owners were the group least likely to feel safe walking in their neighborhood at night compared to owners in other age groups and to renters of all ages. </a:t>
            </a:r>
          </a:p>
          <a:p>
            <a:endParaRPr lang="en-US" sz="1800" dirty="0"/>
          </a:p>
        </p:txBody>
      </p:sp>
      <p:grpSp>
        <p:nvGrpSpPr>
          <p:cNvPr id="4" name="Group 3">
            <a:extLst>
              <a:ext uri="{FF2B5EF4-FFF2-40B4-BE49-F238E27FC236}">
                <a16:creationId xmlns:a16="http://schemas.microsoft.com/office/drawing/2014/main" id="{7AF6BFA0-B4F1-4C03-885D-ADCD6AF156E1}"/>
              </a:ext>
            </a:extLst>
          </p:cNvPr>
          <p:cNvGrpSpPr/>
          <p:nvPr/>
        </p:nvGrpSpPr>
        <p:grpSpPr>
          <a:xfrm>
            <a:off x="814249" y="2481607"/>
            <a:ext cx="5119824" cy="3880416"/>
            <a:chOff x="357051" y="1755810"/>
            <a:chExt cx="4962525" cy="3695700"/>
          </a:xfrm>
        </p:grpSpPr>
        <p:pic>
          <p:nvPicPr>
            <p:cNvPr id="5" name="Picture 4">
              <a:extLst>
                <a:ext uri="{FF2B5EF4-FFF2-40B4-BE49-F238E27FC236}">
                  <a16:creationId xmlns:a16="http://schemas.microsoft.com/office/drawing/2014/main" id="{F868C1B8-34AC-44C9-8113-9B8C45E12A14}"/>
                </a:ext>
              </a:extLst>
            </p:cNvPr>
            <p:cNvPicPr>
              <a:picLocks noChangeAspect="1"/>
            </p:cNvPicPr>
            <p:nvPr/>
          </p:nvPicPr>
          <p:blipFill>
            <a:blip r:embed="rId4"/>
            <a:stretch>
              <a:fillRect/>
            </a:stretch>
          </p:blipFill>
          <p:spPr>
            <a:xfrm>
              <a:off x="357051" y="1755810"/>
              <a:ext cx="4962525" cy="3695700"/>
            </a:xfrm>
            <a:prstGeom prst="rect">
              <a:avLst/>
            </a:prstGeom>
          </p:spPr>
        </p:pic>
        <p:sp>
          <p:nvSpPr>
            <p:cNvPr id="7" name="TextBox 6">
              <a:extLst>
                <a:ext uri="{FF2B5EF4-FFF2-40B4-BE49-F238E27FC236}">
                  <a16:creationId xmlns:a16="http://schemas.microsoft.com/office/drawing/2014/main" id="{7F8227F8-8B7F-47E6-B670-9D730E08863C}"/>
                </a:ext>
              </a:extLst>
            </p:cNvPr>
            <p:cNvSpPr txBox="1"/>
            <p:nvPr/>
          </p:nvSpPr>
          <p:spPr>
            <a:xfrm>
              <a:off x="2498832" y="2198266"/>
              <a:ext cx="472309" cy="276999"/>
            </a:xfrm>
            <a:prstGeom prst="rect">
              <a:avLst/>
            </a:prstGeom>
            <a:noFill/>
          </p:spPr>
          <p:txBody>
            <a:bodyPr wrap="none" rtlCol="0">
              <a:spAutoFit/>
            </a:bodyPr>
            <a:lstStyle/>
            <a:p>
              <a:r>
                <a:rPr lang="en-US" sz="1200" dirty="0"/>
                <a:t>Rent</a:t>
              </a:r>
            </a:p>
          </p:txBody>
        </p:sp>
      </p:grpSp>
      <p:grpSp>
        <p:nvGrpSpPr>
          <p:cNvPr id="9" name="Group 8">
            <a:extLst>
              <a:ext uri="{FF2B5EF4-FFF2-40B4-BE49-F238E27FC236}">
                <a16:creationId xmlns:a16="http://schemas.microsoft.com/office/drawing/2014/main" id="{CCD5E1AA-E456-4EE5-AA3E-693D57DAA486}"/>
              </a:ext>
            </a:extLst>
          </p:cNvPr>
          <p:cNvGrpSpPr/>
          <p:nvPr/>
        </p:nvGrpSpPr>
        <p:grpSpPr>
          <a:xfrm>
            <a:off x="6257929" y="2481607"/>
            <a:ext cx="5119824" cy="3880416"/>
            <a:chOff x="6096000" y="1755810"/>
            <a:chExt cx="4962525" cy="3695700"/>
          </a:xfrm>
        </p:grpSpPr>
        <p:pic>
          <p:nvPicPr>
            <p:cNvPr id="6" name="Picture 5">
              <a:extLst>
                <a:ext uri="{FF2B5EF4-FFF2-40B4-BE49-F238E27FC236}">
                  <a16:creationId xmlns:a16="http://schemas.microsoft.com/office/drawing/2014/main" id="{26EF82CB-9877-485B-AD17-31BC1AF5B0C1}"/>
                </a:ext>
              </a:extLst>
            </p:cNvPr>
            <p:cNvPicPr>
              <a:picLocks noChangeAspect="1"/>
            </p:cNvPicPr>
            <p:nvPr/>
          </p:nvPicPr>
          <p:blipFill>
            <a:blip r:embed="rId5"/>
            <a:stretch>
              <a:fillRect/>
            </a:stretch>
          </p:blipFill>
          <p:spPr>
            <a:xfrm>
              <a:off x="6096000" y="1755810"/>
              <a:ext cx="4962525" cy="3695700"/>
            </a:xfrm>
            <a:prstGeom prst="rect">
              <a:avLst/>
            </a:prstGeom>
          </p:spPr>
        </p:pic>
        <p:sp>
          <p:nvSpPr>
            <p:cNvPr id="8" name="TextBox 7">
              <a:extLst>
                <a:ext uri="{FF2B5EF4-FFF2-40B4-BE49-F238E27FC236}">
                  <a16:creationId xmlns:a16="http://schemas.microsoft.com/office/drawing/2014/main" id="{8252707E-4F20-4011-8BD1-97FDB8689CF4}"/>
                </a:ext>
              </a:extLst>
            </p:cNvPr>
            <p:cNvSpPr txBox="1"/>
            <p:nvPr/>
          </p:nvSpPr>
          <p:spPr>
            <a:xfrm>
              <a:off x="8232291" y="2212018"/>
              <a:ext cx="478016" cy="276999"/>
            </a:xfrm>
            <a:prstGeom prst="rect">
              <a:avLst/>
            </a:prstGeom>
            <a:noFill/>
          </p:spPr>
          <p:txBody>
            <a:bodyPr wrap="none" rtlCol="0">
              <a:spAutoFit/>
            </a:bodyPr>
            <a:lstStyle/>
            <a:p>
              <a:r>
                <a:rPr lang="en-US" sz="1200" dirty="0"/>
                <a:t>Own</a:t>
              </a:r>
            </a:p>
          </p:txBody>
        </p:sp>
      </p:grpSp>
      <p:sp>
        <p:nvSpPr>
          <p:cNvPr id="12" name="Title 1">
            <a:extLst>
              <a:ext uri="{FF2B5EF4-FFF2-40B4-BE49-F238E27FC236}">
                <a16:creationId xmlns:a16="http://schemas.microsoft.com/office/drawing/2014/main" id="{EC9A638E-261E-4D42-A06E-94F72AFC4A5F}"/>
              </a:ext>
            </a:extLst>
          </p:cNvPr>
          <p:cNvSpPr txBox="1">
            <a:spLocks/>
          </p:cNvSpPr>
          <p:nvPr/>
        </p:nvSpPr>
        <p:spPr>
          <a:xfrm>
            <a:off x="484237" y="208452"/>
            <a:ext cx="10663217"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Feel Safe Walking at Night in their Neighborhood (cont.)</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A2C3FEC1-DA86-4786-A273-EF565DADC44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CA714375-0D7F-4F14-B742-FAAF2AF83D7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4A0103-83D8-426D-AF0F-CACE09A575B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67</a:t>
            </a:r>
          </a:p>
        </p:txBody>
      </p:sp>
      <p:pic>
        <p:nvPicPr>
          <p:cNvPr id="14" name="Picture 13">
            <a:hlinkClick r:id="rId8"/>
            <a:extLst>
              <a:ext uri="{FF2B5EF4-FFF2-40B4-BE49-F238E27FC236}">
                <a16:creationId xmlns:a16="http://schemas.microsoft.com/office/drawing/2014/main" id="{81259313-2A26-411C-8A58-F7EC514C4F65}"/>
              </a:ext>
            </a:extLst>
          </p:cNvPr>
          <p:cNvPicPr>
            <a:picLocks noChangeAspect="1"/>
          </p:cNvPicPr>
          <p:nvPr/>
        </p:nvPicPr>
        <p:blipFill>
          <a:blip r:embed="rId9"/>
          <a:stretch>
            <a:fillRect/>
          </a:stretch>
        </p:blipFill>
        <p:spPr>
          <a:xfrm>
            <a:off x="-17908" y="6041571"/>
            <a:ext cx="523569" cy="451437"/>
          </a:xfrm>
          <a:prstGeom prst="rect">
            <a:avLst/>
          </a:prstGeom>
        </p:spPr>
      </p:pic>
    </p:spTree>
    <p:custDataLst>
      <p:tags r:id="rId1"/>
    </p:custDataLst>
    <p:extLst>
      <p:ext uri="{BB962C8B-B14F-4D97-AF65-F5344CB8AC3E}">
        <p14:creationId xmlns:p14="http://schemas.microsoft.com/office/powerpoint/2010/main" val="433803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1" y="101501"/>
            <a:ext cx="5958024" cy="870857"/>
          </a:xfrm>
        </p:spPr>
        <p:txBody>
          <a:bodyPr>
            <a:noAutofit/>
          </a:bodyPr>
          <a:lstStyle/>
          <a:p>
            <a:r>
              <a:rPr lang="en-US" sz="3200" dirty="0"/>
              <a:t>Feel Safe Walking During the Day in the Central City</a:t>
            </a:r>
          </a:p>
        </p:txBody>
      </p:sp>
      <p:sp>
        <p:nvSpPr>
          <p:cNvPr id="10" name="Content Placeholder 9">
            <a:extLst>
              <a:ext uri="{FF2B5EF4-FFF2-40B4-BE49-F238E27FC236}">
                <a16:creationId xmlns:a16="http://schemas.microsoft.com/office/drawing/2014/main" id="{BAD24637-9BC3-4BDA-98EF-93AAC64BDFA6}"/>
              </a:ext>
            </a:extLst>
          </p:cNvPr>
          <p:cNvSpPr>
            <a:spLocks noGrp="1"/>
          </p:cNvSpPr>
          <p:nvPr>
            <p:ph idx="1"/>
          </p:nvPr>
        </p:nvSpPr>
        <p:spPr>
          <a:xfrm>
            <a:off x="357051" y="1092381"/>
            <a:ext cx="6683829" cy="2040799"/>
          </a:xfrm>
        </p:spPr>
        <p:txBody>
          <a:bodyPr>
            <a:normAutofit/>
          </a:bodyPr>
          <a:lstStyle/>
          <a:p>
            <a:r>
              <a:rPr lang="en-US" sz="1800" dirty="0"/>
              <a:t>At the time of this survey (2019), the majority of all age groups agreed that they felt safe walking during the day in the central city. </a:t>
            </a:r>
          </a:p>
          <a:p>
            <a:r>
              <a:rPr lang="en-US" sz="1800" dirty="0"/>
              <a:t>The youngest and oldest groups were most likely to agree, and this did not differ significantly by income, except for the 75+, where even more of those with higher incomes felt safe walking in the central city during the day.  </a:t>
            </a:r>
          </a:p>
          <a:p>
            <a:endParaRPr lang="en-US" sz="1800" dirty="0"/>
          </a:p>
        </p:txBody>
      </p:sp>
      <p:pic>
        <p:nvPicPr>
          <p:cNvPr id="3" name="Picture 2">
            <a:extLst>
              <a:ext uri="{FF2B5EF4-FFF2-40B4-BE49-F238E27FC236}">
                <a16:creationId xmlns:a16="http://schemas.microsoft.com/office/drawing/2014/main" id="{8D77D1CF-4BEB-4ED0-9DEA-5C1752D3C4E5}"/>
              </a:ext>
            </a:extLst>
          </p:cNvPr>
          <p:cNvPicPr>
            <a:picLocks noChangeAspect="1"/>
          </p:cNvPicPr>
          <p:nvPr/>
        </p:nvPicPr>
        <p:blipFill>
          <a:blip r:embed="rId4"/>
          <a:stretch>
            <a:fillRect/>
          </a:stretch>
        </p:blipFill>
        <p:spPr>
          <a:xfrm>
            <a:off x="1222465" y="3060799"/>
            <a:ext cx="4953000" cy="3695700"/>
          </a:xfrm>
          <a:prstGeom prst="rect">
            <a:avLst/>
          </a:prstGeom>
        </p:spPr>
      </p:pic>
      <p:grpSp>
        <p:nvGrpSpPr>
          <p:cNvPr id="8" name="Group 7">
            <a:extLst>
              <a:ext uri="{FF2B5EF4-FFF2-40B4-BE49-F238E27FC236}">
                <a16:creationId xmlns:a16="http://schemas.microsoft.com/office/drawing/2014/main" id="{2CC5132B-8731-40D0-AC1B-B3B5F40017B7}"/>
              </a:ext>
            </a:extLst>
          </p:cNvPr>
          <p:cNvGrpSpPr/>
          <p:nvPr/>
        </p:nvGrpSpPr>
        <p:grpSpPr>
          <a:xfrm>
            <a:off x="7439076" y="13860"/>
            <a:ext cx="4527479" cy="3378196"/>
            <a:chOff x="7439076" y="50804"/>
            <a:chExt cx="4527479" cy="3378196"/>
          </a:xfrm>
        </p:grpSpPr>
        <p:pic>
          <p:nvPicPr>
            <p:cNvPr id="4" name="Picture 3">
              <a:extLst>
                <a:ext uri="{FF2B5EF4-FFF2-40B4-BE49-F238E27FC236}">
                  <a16:creationId xmlns:a16="http://schemas.microsoft.com/office/drawing/2014/main" id="{B460B78F-B541-45F7-A726-16832B66C2A0}"/>
                </a:ext>
              </a:extLst>
            </p:cNvPr>
            <p:cNvPicPr>
              <a:picLocks noChangeAspect="1"/>
            </p:cNvPicPr>
            <p:nvPr/>
          </p:nvPicPr>
          <p:blipFill>
            <a:blip r:embed="rId5"/>
            <a:stretch>
              <a:fillRect/>
            </a:stretch>
          </p:blipFill>
          <p:spPr>
            <a:xfrm>
              <a:off x="7439076" y="50804"/>
              <a:ext cx="4527479" cy="3378196"/>
            </a:xfrm>
            <a:prstGeom prst="rect">
              <a:avLst/>
            </a:prstGeom>
          </p:spPr>
        </p:pic>
        <p:sp>
          <p:nvSpPr>
            <p:cNvPr id="6" name="TextBox 5">
              <a:extLst>
                <a:ext uri="{FF2B5EF4-FFF2-40B4-BE49-F238E27FC236}">
                  <a16:creationId xmlns:a16="http://schemas.microsoft.com/office/drawing/2014/main" id="{95FFFD33-8170-4EDB-A499-E220A3E58448}"/>
                </a:ext>
              </a:extLst>
            </p:cNvPr>
            <p:cNvSpPr txBox="1"/>
            <p:nvPr/>
          </p:nvSpPr>
          <p:spPr>
            <a:xfrm>
              <a:off x="9094161" y="435428"/>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4734D390-675B-4DF2-B36E-6381C2AF9E55}"/>
              </a:ext>
            </a:extLst>
          </p:cNvPr>
          <p:cNvGrpSpPr/>
          <p:nvPr/>
        </p:nvGrpSpPr>
        <p:grpSpPr>
          <a:xfrm>
            <a:off x="7439076" y="3479803"/>
            <a:ext cx="4527480" cy="3378197"/>
            <a:chOff x="7414943" y="3500918"/>
            <a:chExt cx="4527480" cy="3378197"/>
          </a:xfrm>
        </p:grpSpPr>
        <p:pic>
          <p:nvPicPr>
            <p:cNvPr id="5" name="Picture 4">
              <a:extLst>
                <a:ext uri="{FF2B5EF4-FFF2-40B4-BE49-F238E27FC236}">
                  <a16:creationId xmlns:a16="http://schemas.microsoft.com/office/drawing/2014/main" id="{BC01BE44-C0B7-43EB-AA0E-CA92FFD0F7C6}"/>
                </a:ext>
              </a:extLst>
            </p:cNvPr>
            <p:cNvPicPr>
              <a:picLocks noChangeAspect="1"/>
            </p:cNvPicPr>
            <p:nvPr/>
          </p:nvPicPr>
          <p:blipFill>
            <a:blip r:embed="rId6"/>
            <a:stretch>
              <a:fillRect/>
            </a:stretch>
          </p:blipFill>
          <p:spPr>
            <a:xfrm>
              <a:off x="7414943" y="3500918"/>
              <a:ext cx="4527480" cy="3378197"/>
            </a:xfrm>
            <a:prstGeom prst="rect">
              <a:avLst/>
            </a:prstGeom>
          </p:spPr>
        </p:pic>
        <p:sp>
          <p:nvSpPr>
            <p:cNvPr id="7" name="TextBox 6">
              <a:extLst>
                <a:ext uri="{FF2B5EF4-FFF2-40B4-BE49-F238E27FC236}">
                  <a16:creationId xmlns:a16="http://schemas.microsoft.com/office/drawing/2014/main" id="{D217A003-B206-47C9-9356-C40AD07A1344}"/>
                </a:ext>
              </a:extLst>
            </p:cNvPr>
            <p:cNvSpPr txBox="1"/>
            <p:nvPr/>
          </p:nvSpPr>
          <p:spPr>
            <a:xfrm>
              <a:off x="9057217" y="386433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31CD58B9-DBE1-41AF-95D5-8263513661A0}"/>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AFD1AF6F-3048-4561-9A69-4086D82A1FE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99361D-6DF6-4AEE-9F5E-C43D9C86D8DF}"/>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68</a:t>
            </a:r>
          </a:p>
        </p:txBody>
      </p:sp>
      <p:pic>
        <p:nvPicPr>
          <p:cNvPr id="14" name="Picture 13">
            <a:hlinkClick r:id="rId9"/>
            <a:extLst>
              <a:ext uri="{FF2B5EF4-FFF2-40B4-BE49-F238E27FC236}">
                <a16:creationId xmlns:a16="http://schemas.microsoft.com/office/drawing/2014/main" id="{73C4EE76-D6A2-4EE9-9685-201759541A38}"/>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3586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0273-5925-487A-98EA-8DB10CC2F56A}"/>
              </a:ext>
            </a:extLst>
          </p:cNvPr>
          <p:cNvSpPr>
            <a:spLocks noGrp="1"/>
          </p:cNvSpPr>
          <p:nvPr>
            <p:ph type="title"/>
          </p:nvPr>
        </p:nvSpPr>
        <p:spPr>
          <a:xfrm>
            <a:off x="357050" y="88330"/>
            <a:ext cx="10124259" cy="870857"/>
          </a:xfrm>
        </p:spPr>
        <p:txBody>
          <a:bodyPr/>
          <a:lstStyle/>
          <a:p>
            <a:r>
              <a:rPr lang="en-US" sz="3600" dirty="0"/>
              <a:t>Summary of Key Findings – Portland as Opportunity</a:t>
            </a:r>
            <a:endParaRPr lang="en-US" sz="3600" dirty="0">
              <a:highlight>
                <a:srgbClr val="FFFF00"/>
              </a:highlight>
            </a:endParaRPr>
          </a:p>
        </p:txBody>
      </p:sp>
      <p:sp>
        <p:nvSpPr>
          <p:cNvPr id="3" name="Content Placeholder 2">
            <a:extLst>
              <a:ext uri="{FF2B5EF4-FFF2-40B4-BE49-F238E27FC236}">
                <a16:creationId xmlns:a16="http://schemas.microsoft.com/office/drawing/2014/main" id="{C742E622-1DDC-4F52-AE7A-C7954C277F41}"/>
              </a:ext>
            </a:extLst>
          </p:cNvPr>
          <p:cNvSpPr>
            <a:spLocks noGrp="1"/>
          </p:cNvSpPr>
          <p:nvPr>
            <p:ph idx="1"/>
          </p:nvPr>
        </p:nvSpPr>
        <p:spPr>
          <a:xfrm>
            <a:off x="641498" y="952346"/>
            <a:ext cx="10909004" cy="5278334"/>
          </a:xfrm>
        </p:spPr>
        <p:txBody>
          <a:bodyPr>
            <a:normAutofit/>
          </a:bodyPr>
          <a:lstStyle/>
          <a:p>
            <a:endParaRPr lang="en-US" sz="1600" dirty="0"/>
          </a:p>
          <a:p>
            <a:endParaRPr lang="en-US" sz="1600" dirty="0"/>
          </a:p>
        </p:txBody>
      </p:sp>
      <p:sp>
        <p:nvSpPr>
          <p:cNvPr id="4" name="TextBox 3">
            <a:extLst>
              <a:ext uri="{FF2B5EF4-FFF2-40B4-BE49-F238E27FC236}">
                <a16:creationId xmlns:a16="http://schemas.microsoft.com/office/drawing/2014/main" id="{F6F8E5D4-20C1-4D61-BF07-162D86F02308}"/>
              </a:ext>
            </a:extLst>
          </p:cNvPr>
          <p:cNvSpPr txBox="1"/>
          <p:nvPr/>
        </p:nvSpPr>
        <p:spPr>
          <a:xfrm>
            <a:off x="2079812" y="1805478"/>
            <a:ext cx="7173725" cy="3510705"/>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Overall, the majority of survey respondents did </a:t>
            </a:r>
            <a:r>
              <a:rPr lang="en-US" b="1" dirty="0">
                <a:solidFill>
                  <a:srgbClr val="714B25"/>
                </a:solidFill>
              </a:rPr>
              <a:t>not </a:t>
            </a:r>
            <a:r>
              <a:rPr lang="en-US" dirty="0">
                <a:solidFill>
                  <a:srgbClr val="714B25"/>
                </a:solidFill>
              </a:rPr>
              <a:t>see Portland as a place for opportunity with respect to:</a:t>
            </a:r>
          </a:p>
          <a:p>
            <a:pPr marL="742950" lvl="1" indent="-285750">
              <a:lnSpc>
                <a:spcPct val="90000"/>
              </a:lnSpc>
              <a:spcBef>
                <a:spcPts val="1000"/>
              </a:spcBef>
              <a:buFont typeface="Arial" panose="020B0604020202020204" pitchFamily="34" charset="0"/>
              <a:buChar char="•"/>
            </a:pPr>
            <a:r>
              <a:rPr lang="en-US" dirty="0">
                <a:solidFill>
                  <a:srgbClr val="714B25"/>
                </a:solidFill>
              </a:rPr>
              <a:t>racial equity</a:t>
            </a:r>
          </a:p>
          <a:p>
            <a:pPr marL="742950" lvl="1" indent="-285750">
              <a:lnSpc>
                <a:spcPct val="90000"/>
              </a:lnSpc>
              <a:spcBef>
                <a:spcPts val="1000"/>
              </a:spcBef>
              <a:buFont typeface="Arial" panose="020B0604020202020204" pitchFamily="34" charset="0"/>
              <a:buChar char="•"/>
            </a:pPr>
            <a:r>
              <a:rPr lang="en-US" dirty="0">
                <a:solidFill>
                  <a:srgbClr val="714B25"/>
                </a:solidFill>
              </a:rPr>
              <a:t>finding a job with sufficient income</a:t>
            </a:r>
          </a:p>
          <a:p>
            <a:pPr marL="742950" lvl="1" indent="-285750">
              <a:lnSpc>
                <a:spcPct val="90000"/>
              </a:lnSpc>
              <a:spcBef>
                <a:spcPts val="1000"/>
              </a:spcBef>
              <a:buFont typeface="Arial" panose="020B0604020202020204" pitchFamily="34" charset="0"/>
              <a:buChar char="•"/>
            </a:pPr>
            <a:r>
              <a:rPr lang="en-US" dirty="0">
                <a:solidFill>
                  <a:srgbClr val="714B25"/>
                </a:solidFill>
              </a:rPr>
              <a:t>keeping one’s home, and </a:t>
            </a:r>
          </a:p>
          <a:p>
            <a:pPr marL="742950" lvl="1" indent="-285750">
              <a:lnSpc>
                <a:spcPct val="90000"/>
              </a:lnSpc>
              <a:spcBef>
                <a:spcPts val="1000"/>
              </a:spcBef>
              <a:buFont typeface="Arial" panose="020B0604020202020204" pitchFamily="34" charset="0"/>
              <a:buChar char="•"/>
            </a:pPr>
            <a:r>
              <a:rPr lang="en-US" dirty="0">
                <a:solidFill>
                  <a:srgbClr val="714B25"/>
                </a:solidFill>
              </a:rPr>
              <a:t>influencing City decisions. </a:t>
            </a:r>
          </a:p>
          <a:p>
            <a:pPr marL="285750" indent="-285750">
              <a:lnSpc>
                <a:spcPct val="90000"/>
              </a:lnSpc>
              <a:spcBef>
                <a:spcPts val="1000"/>
              </a:spcBef>
              <a:buFont typeface="Arial" panose="020B0604020202020204" pitchFamily="34" charset="0"/>
              <a:buChar char="•"/>
            </a:pPr>
            <a:r>
              <a:rPr lang="en-US" dirty="0">
                <a:solidFill>
                  <a:srgbClr val="714B25"/>
                </a:solidFill>
              </a:rPr>
              <a:t>The exception was access to education and training. </a:t>
            </a:r>
          </a:p>
          <a:p>
            <a:pPr marL="285750" indent="-285750">
              <a:lnSpc>
                <a:spcPct val="90000"/>
              </a:lnSpc>
              <a:spcBef>
                <a:spcPts val="1000"/>
              </a:spcBef>
              <a:buFont typeface="Arial" panose="020B0604020202020204" pitchFamily="34" charset="0"/>
              <a:buChar char="•"/>
            </a:pPr>
            <a:r>
              <a:rPr lang="en-US" dirty="0">
                <a:solidFill>
                  <a:srgbClr val="714B25"/>
                </a:solidFill>
              </a:rPr>
              <a:t>For most but not all items, agreement/satisfaction declined with age. </a:t>
            </a:r>
          </a:p>
          <a:p>
            <a:pPr marL="285750" indent="-285750">
              <a:lnSpc>
                <a:spcPct val="90000"/>
              </a:lnSpc>
              <a:spcBef>
                <a:spcPts val="1000"/>
              </a:spcBef>
              <a:buFont typeface="Arial" panose="020B0604020202020204" pitchFamily="34" charset="0"/>
              <a:buChar char="•"/>
            </a:pPr>
            <a:r>
              <a:rPr lang="en-US" dirty="0">
                <a:solidFill>
                  <a:srgbClr val="714B25"/>
                </a:solidFill>
                <a:hlinkClick r:id="rId4" action="ppaction://hlinksldjump"/>
              </a:rPr>
              <a:t>Go to Portland as Opportunity section</a:t>
            </a:r>
            <a:endParaRPr lang="en-US" dirty="0">
              <a:solidFill>
                <a:srgbClr val="714B25"/>
              </a:solidFill>
            </a:endParaRP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C3FF62B4-0008-49C2-92DB-E9F81EEBF4BF}"/>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a:t>
            </a:r>
          </a:p>
        </p:txBody>
      </p:sp>
      <p:pic>
        <p:nvPicPr>
          <p:cNvPr id="6" name="Picture 5">
            <a:hlinkClick r:id="rId5"/>
            <a:extLst>
              <a:ext uri="{FF2B5EF4-FFF2-40B4-BE49-F238E27FC236}">
                <a16:creationId xmlns:a16="http://schemas.microsoft.com/office/drawing/2014/main" id="{E97C847D-F029-4789-8BA6-58052BA653F6}"/>
              </a:ext>
            </a:extLst>
          </p:cNvPr>
          <p:cNvPicPr>
            <a:picLocks noChangeAspect="1"/>
          </p:cNvPicPr>
          <p:nvPr/>
        </p:nvPicPr>
        <p:blipFill>
          <a:blip r:embed="rId6"/>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401734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3938-0A12-4141-AC0F-BC8AD79D5557}"/>
              </a:ext>
            </a:extLst>
          </p:cNvPr>
          <p:cNvSpPr>
            <a:spLocks noGrp="1"/>
          </p:cNvSpPr>
          <p:nvPr>
            <p:ph type="title"/>
          </p:nvPr>
        </p:nvSpPr>
        <p:spPr>
          <a:xfrm>
            <a:off x="800054" y="83820"/>
            <a:ext cx="9729924" cy="870857"/>
          </a:xfrm>
        </p:spPr>
        <p:txBody>
          <a:bodyPr/>
          <a:lstStyle/>
          <a:p>
            <a:r>
              <a:rPr lang="en-US" sz="3200" dirty="0"/>
              <a:t>Feel Safe Walking During the Day in the Central City (cont.)</a:t>
            </a:r>
          </a:p>
        </p:txBody>
      </p:sp>
      <p:sp>
        <p:nvSpPr>
          <p:cNvPr id="3" name="Content Placeholder 2">
            <a:extLst>
              <a:ext uri="{FF2B5EF4-FFF2-40B4-BE49-F238E27FC236}">
                <a16:creationId xmlns:a16="http://schemas.microsoft.com/office/drawing/2014/main" id="{EA3DDE88-E2C0-4255-B520-B6878B2F865C}"/>
              </a:ext>
            </a:extLst>
          </p:cNvPr>
          <p:cNvSpPr>
            <a:spLocks noGrp="1"/>
          </p:cNvSpPr>
          <p:nvPr>
            <p:ph idx="1"/>
          </p:nvPr>
        </p:nvSpPr>
        <p:spPr>
          <a:xfrm>
            <a:off x="2164865" y="954677"/>
            <a:ext cx="7862270" cy="1408096"/>
          </a:xfrm>
        </p:spPr>
        <p:txBody>
          <a:bodyPr>
            <a:normAutofit lnSpcReduction="10000"/>
          </a:bodyPr>
          <a:lstStyle/>
          <a:p>
            <a:r>
              <a:rPr lang="en-US" sz="1800" dirty="0"/>
              <a:t>At the time of this survey, the majority of both White non-Hispanics and BIPOC respondents somewhat or strongly agreed that they felt safe walking during the day in the central city.</a:t>
            </a:r>
          </a:p>
          <a:p>
            <a:r>
              <a:rPr lang="en-US" sz="1800" dirty="0"/>
              <a:t>Younger White non-Hispanic respondents, however, were most likely to feel safe walking in the central city during the day.</a:t>
            </a:r>
          </a:p>
          <a:p>
            <a:endParaRPr lang="en-US" sz="1900" dirty="0"/>
          </a:p>
        </p:txBody>
      </p:sp>
      <p:grpSp>
        <p:nvGrpSpPr>
          <p:cNvPr id="4" name="Group 3">
            <a:extLst>
              <a:ext uri="{FF2B5EF4-FFF2-40B4-BE49-F238E27FC236}">
                <a16:creationId xmlns:a16="http://schemas.microsoft.com/office/drawing/2014/main" id="{BDF3BDAE-CBAD-46CE-AA1F-A8E066E44E2B}"/>
              </a:ext>
            </a:extLst>
          </p:cNvPr>
          <p:cNvGrpSpPr/>
          <p:nvPr/>
        </p:nvGrpSpPr>
        <p:grpSpPr>
          <a:xfrm>
            <a:off x="871322" y="2511936"/>
            <a:ext cx="4924472" cy="4176003"/>
            <a:chOff x="517665" y="104026"/>
            <a:chExt cx="4405317" cy="3538407"/>
          </a:xfrm>
        </p:grpSpPr>
        <p:pic>
          <p:nvPicPr>
            <p:cNvPr id="5" name="Picture 4">
              <a:extLst>
                <a:ext uri="{FF2B5EF4-FFF2-40B4-BE49-F238E27FC236}">
                  <a16:creationId xmlns:a16="http://schemas.microsoft.com/office/drawing/2014/main" id="{02C3A757-92DC-46D6-9D99-74A2A831F473}"/>
                </a:ext>
              </a:extLst>
            </p:cNvPr>
            <p:cNvPicPr>
              <a:picLocks noChangeAspect="1"/>
            </p:cNvPicPr>
            <p:nvPr/>
          </p:nvPicPr>
          <p:blipFill>
            <a:blip r:embed="rId4"/>
            <a:stretch>
              <a:fillRect/>
            </a:stretch>
          </p:blipFill>
          <p:spPr>
            <a:xfrm>
              <a:off x="517665" y="104026"/>
              <a:ext cx="4405317" cy="3538407"/>
            </a:xfrm>
            <a:prstGeom prst="rect">
              <a:avLst/>
            </a:prstGeom>
          </p:spPr>
        </p:pic>
        <p:sp>
          <p:nvSpPr>
            <p:cNvPr id="6" name="TextBox 5">
              <a:extLst>
                <a:ext uri="{FF2B5EF4-FFF2-40B4-BE49-F238E27FC236}">
                  <a16:creationId xmlns:a16="http://schemas.microsoft.com/office/drawing/2014/main" id="{3778DCEE-D50D-483D-82E6-8CA6D584992A}"/>
                </a:ext>
              </a:extLst>
            </p:cNvPr>
            <p:cNvSpPr txBox="1"/>
            <p:nvPr/>
          </p:nvSpPr>
          <p:spPr>
            <a:xfrm>
              <a:off x="2351478" y="481607"/>
              <a:ext cx="570990" cy="276999"/>
            </a:xfrm>
            <a:prstGeom prst="rect">
              <a:avLst/>
            </a:prstGeom>
            <a:noFill/>
          </p:spPr>
          <p:txBody>
            <a:bodyPr wrap="none" rtlCol="0">
              <a:spAutoFit/>
            </a:bodyPr>
            <a:lstStyle/>
            <a:p>
              <a:r>
                <a:rPr lang="en-US" sz="1200" dirty="0"/>
                <a:t>BIPOC</a:t>
              </a:r>
            </a:p>
          </p:txBody>
        </p:sp>
      </p:grpSp>
      <p:grpSp>
        <p:nvGrpSpPr>
          <p:cNvPr id="7" name="Group 6">
            <a:extLst>
              <a:ext uri="{FF2B5EF4-FFF2-40B4-BE49-F238E27FC236}">
                <a16:creationId xmlns:a16="http://schemas.microsoft.com/office/drawing/2014/main" id="{1FFC4D83-D32B-4640-BFA5-9433E2E7146F}"/>
              </a:ext>
            </a:extLst>
          </p:cNvPr>
          <p:cNvGrpSpPr/>
          <p:nvPr/>
        </p:nvGrpSpPr>
        <p:grpSpPr>
          <a:xfrm>
            <a:off x="6396208" y="2511936"/>
            <a:ext cx="4780615" cy="4176003"/>
            <a:chOff x="6896561" y="104026"/>
            <a:chExt cx="4405317" cy="3538407"/>
          </a:xfrm>
        </p:grpSpPr>
        <p:pic>
          <p:nvPicPr>
            <p:cNvPr id="8" name="Picture 7">
              <a:extLst>
                <a:ext uri="{FF2B5EF4-FFF2-40B4-BE49-F238E27FC236}">
                  <a16:creationId xmlns:a16="http://schemas.microsoft.com/office/drawing/2014/main" id="{5EE39178-B72C-4DC7-98E1-C26C2730C1F7}"/>
                </a:ext>
              </a:extLst>
            </p:cNvPr>
            <p:cNvPicPr>
              <a:picLocks noChangeAspect="1"/>
            </p:cNvPicPr>
            <p:nvPr/>
          </p:nvPicPr>
          <p:blipFill>
            <a:blip r:embed="rId5"/>
            <a:stretch>
              <a:fillRect/>
            </a:stretch>
          </p:blipFill>
          <p:spPr>
            <a:xfrm>
              <a:off x="6896561" y="104026"/>
              <a:ext cx="4405317" cy="3538407"/>
            </a:xfrm>
            <a:prstGeom prst="rect">
              <a:avLst/>
            </a:prstGeom>
          </p:spPr>
        </p:pic>
        <p:sp>
          <p:nvSpPr>
            <p:cNvPr id="9" name="TextBox 8">
              <a:extLst>
                <a:ext uri="{FF2B5EF4-FFF2-40B4-BE49-F238E27FC236}">
                  <a16:creationId xmlns:a16="http://schemas.microsoft.com/office/drawing/2014/main" id="{D7DFD1B5-1C88-4BA5-8619-DDC2863B41CA}"/>
                </a:ext>
              </a:extLst>
            </p:cNvPr>
            <p:cNvSpPr txBox="1"/>
            <p:nvPr/>
          </p:nvSpPr>
          <p:spPr>
            <a:xfrm>
              <a:off x="8739834" y="481606"/>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60A1F1D4-5263-46EA-920E-E8E5C9DF118C}"/>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749FCDED-AE38-4CE5-8650-A1F3839B736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CB24BA-16F1-4E9C-B257-312790DE9A4D}"/>
              </a:ext>
            </a:extLst>
          </p:cNvPr>
          <p:cNvSpPr txBox="1"/>
          <p:nvPr/>
        </p:nvSpPr>
        <p:spPr>
          <a:xfrm>
            <a:off x="11700294" y="0"/>
            <a:ext cx="491706" cy="369332"/>
          </a:xfrm>
          <a:prstGeom prst="rect">
            <a:avLst/>
          </a:prstGeom>
          <a:noFill/>
        </p:spPr>
        <p:txBody>
          <a:bodyPr wrap="square" rtlCol="0">
            <a:spAutoFit/>
          </a:bodyPr>
          <a:lstStyle/>
          <a:p>
            <a:r>
              <a:rPr lang="en-US" b="1" dirty="0">
                <a:solidFill>
                  <a:srgbClr val="714B25"/>
                </a:solidFill>
              </a:rPr>
              <a:t>69</a:t>
            </a:r>
          </a:p>
        </p:txBody>
      </p:sp>
      <p:pic>
        <p:nvPicPr>
          <p:cNvPr id="13" name="Picture 12">
            <a:hlinkClick r:id="rId8"/>
            <a:extLst>
              <a:ext uri="{FF2B5EF4-FFF2-40B4-BE49-F238E27FC236}">
                <a16:creationId xmlns:a16="http://schemas.microsoft.com/office/drawing/2014/main" id="{8BE5196B-C787-4959-B53C-04AC18DC0746}"/>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84302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260AD8-0E35-40BD-8232-7CDB5ADD6CF6}"/>
              </a:ext>
            </a:extLst>
          </p:cNvPr>
          <p:cNvSpPr>
            <a:spLocks noGrp="1"/>
          </p:cNvSpPr>
          <p:nvPr>
            <p:ph idx="1"/>
          </p:nvPr>
        </p:nvSpPr>
        <p:spPr>
          <a:xfrm>
            <a:off x="1936376" y="1244600"/>
            <a:ext cx="8050306" cy="2184400"/>
          </a:xfrm>
        </p:spPr>
        <p:txBody>
          <a:bodyPr>
            <a:normAutofit/>
          </a:bodyPr>
          <a:lstStyle/>
          <a:p>
            <a:r>
              <a:rPr lang="en-US" sz="1800" dirty="0"/>
              <a:t>At the time of the survey, the majority of respondents, regardless of their gender identity, somewhat or strongly agreed that they felt safe walking during the day in the central city.  </a:t>
            </a:r>
          </a:p>
          <a:p>
            <a:r>
              <a:rPr lang="en-US" sz="1800" dirty="0"/>
              <a:t>Males in the two youngest age groups and respondents who identified as neither male nor female of all ages were most likely to report feeling safe walking during the day in the central city.</a:t>
            </a:r>
          </a:p>
        </p:txBody>
      </p:sp>
      <p:grpSp>
        <p:nvGrpSpPr>
          <p:cNvPr id="18" name="Group 17">
            <a:extLst>
              <a:ext uri="{FF2B5EF4-FFF2-40B4-BE49-F238E27FC236}">
                <a16:creationId xmlns:a16="http://schemas.microsoft.com/office/drawing/2014/main" id="{22078ABD-F5FB-4F61-9A5E-8EFE29267203}"/>
              </a:ext>
            </a:extLst>
          </p:cNvPr>
          <p:cNvGrpSpPr/>
          <p:nvPr/>
        </p:nvGrpSpPr>
        <p:grpSpPr>
          <a:xfrm>
            <a:off x="4184245" y="3024650"/>
            <a:ext cx="3823509" cy="3071091"/>
            <a:chOff x="3953163" y="3727987"/>
            <a:chExt cx="3823509" cy="3071091"/>
          </a:xfrm>
        </p:grpSpPr>
        <p:pic>
          <p:nvPicPr>
            <p:cNvPr id="13" name="Picture 12">
              <a:extLst>
                <a:ext uri="{FF2B5EF4-FFF2-40B4-BE49-F238E27FC236}">
                  <a16:creationId xmlns:a16="http://schemas.microsoft.com/office/drawing/2014/main" id="{4F7228D0-A308-468D-8B31-B09837316909}"/>
                </a:ext>
              </a:extLst>
            </p:cNvPr>
            <p:cNvPicPr>
              <a:picLocks noChangeAspect="1"/>
            </p:cNvPicPr>
            <p:nvPr/>
          </p:nvPicPr>
          <p:blipFill>
            <a:blip r:embed="rId4"/>
            <a:stretch>
              <a:fillRect/>
            </a:stretch>
          </p:blipFill>
          <p:spPr>
            <a:xfrm>
              <a:off x="3953163" y="3727987"/>
              <a:ext cx="3823509" cy="3071091"/>
            </a:xfrm>
            <a:prstGeom prst="rect">
              <a:avLst/>
            </a:prstGeom>
          </p:spPr>
        </p:pic>
        <p:sp>
          <p:nvSpPr>
            <p:cNvPr id="16" name="TextBox 15">
              <a:extLst>
                <a:ext uri="{FF2B5EF4-FFF2-40B4-BE49-F238E27FC236}">
                  <a16:creationId xmlns:a16="http://schemas.microsoft.com/office/drawing/2014/main" id="{386CB85B-2EC1-4031-B74B-DD5A818823F4}"/>
                </a:ext>
              </a:extLst>
            </p:cNvPr>
            <p:cNvSpPr txBox="1"/>
            <p:nvPr/>
          </p:nvSpPr>
          <p:spPr>
            <a:xfrm>
              <a:off x="5484430" y="4057158"/>
              <a:ext cx="639278" cy="276999"/>
            </a:xfrm>
            <a:prstGeom prst="rect">
              <a:avLst/>
            </a:prstGeom>
            <a:noFill/>
          </p:spPr>
          <p:txBody>
            <a:bodyPr wrap="none" rtlCol="0">
              <a:spAutoFit/>
            </a:bodyPr>
            <a:lstStyle/>
            <a:p>
              <a:r>
                <a:rPr lang="en-US" sz="1200" dirty="0"/>
                <a:t>Female</a:t>
              </a:r>
            </a:p>
          </p:txBody>
        </p:sp>
      </p:grpSp>
      <p:grpSp>
        <p:nvGrpSpPr>
          <p:cNvPr id="7" name="Group 6">
            <a:extLst>
              <a:ext uri="{FF2B5EF4-FFF2-40B4-BE49-F238E27FC236}">
                <a16:creationId xmlns:a16="http://schemas.microsoft.com/office/drawing/2014/main" id="{7F908952-2407-423F-8258-E0307C4B715D}"/>
              </a:ext>
            </a:extLst>
          </p:cNvPr>
          <p:cNvGrpSpPr/>
          <p:nvPr/>
        </p:nvGrpSpPr>
        <p:grpSpPr>
          <a:xfrm>
            <a:off x="200443" y="3024650"/>
            <a:ext cx="3823508" cy="3071091"/>
            <a:chOff x="0" y="3746459"/>
            <a:chExt cx="3823508" cy="3071091"/>
          </a:xfrm>
        </p:grpSpPr>
        <p:pic>
          <p:nvPicPr>
            <p:cNvPr id="12" name="Picture 11">
              <a:extLst>
                <a:ext uri="{FF2B5EF4-FFF2-40B4-BE49-F238E27FC236}">
                  <a16:creationId xmlns:a16="http://schemas.microsoft.com/office/drawing/2014/main" id="{CDDE3255-06B3-42AC-B667-200FA5EAB7E7}"/>
                </a:ext>
              </a:extLst>
            </p:cNvPr>
            <p:cNvPicPr>
              <a:picLocks noChangeAspect="1"/>
            </p:cNvPicPr>
            <p:nvPr/>
          </p:nvPicPr>
          <p:blipFill>
            <a:blip r:embed="rId5"/>
            <a:stretch>
              <a:fillRect/>
            </a:stretch>
          </p:blipFill>
          <p:spPr>
            <a:xfrm>
              <a:off x="0" y="3746459"/>
              <a:ext cx="3823508" cy="3071091"/>
            </a:xfrm>
            <a:prstGeom prst="rect">
              <a:avLst/>
            </a:prstGeom>
          </p:spPr>
        </p:pic>
        <p:pic>
          <p:nvPicPr>
            <p:cNvPr id="17" name="Picture 16">
              <a:extLst>
                <a:ext uri="{FF2B5EF4-FFF2-40B4-BE49-F238E27FC236}">
                  <a16:creationId xmlns:a16="http://schemas.microsoft.com/office/drawing/2014/main" id="{EB90BF4C-6AE8-4813-A7CF-E4DB28385B48}"/>
                </a:ext>
              </a:extLst>
            </p:cNvPr>
            <p:cNvPicPr>
              <a:picLocks noChangeAspect="1"/>
            </p:cNvPicPr>
            <p:nvPr/>
          </p:nvPicPr>
          <p:blipFill>
            <a:blip r:embed="rId6"/>
            <a:stretch>
              <a:fillRect/>
            </a:stretch>
          </p:blipFill>
          <p:spPr>
            <a:xfrm>
              <a:off x="1590352" y="4077190"/>
              <a:ext cx="506012" cy="329213"/>
            </a:xfrm>
            <a:prstGeom prst="rect">
              <a:avLst/>
            </a:prstGeom>
          </p:spPr>
        </p:pic>
      </p:grpSp>
      <p:grpSp>
        <p:nvGrpSpPr>
          <p:cNvPr id="21" name="Group 20">
            <a:extLst>
              <a:ext uri="{FF2B5EF4-FFF2-40B4-BE49-F238E27FC236}">
                <a16:creationId xmlns:a16="http://schemas.microsoft.com/office/drawing/2014/main" id="{BC06019F-5008-4144-A11F-9E47D0160193}"/>
              </a:ext>
            </a:extLst>
          </p:cNvPr>
          <p:cNvGrpSpPr/>
          <p:nvPr/>
        </p:nvGrpSpPr>
        <p:grpSpPr>
          <a:xfrm>
            <a:off x="8143191" y="3013666"/>
            <a:ext cx="3800511" cy="3052619"/>
            <a:chOff x="7906327" y="3746459"/>
            <a:chExt cx="3800511" cy="3052619"/>
          </a:xfrm>
        </p:grpSpPr>
        <p:pic>
          <p:nvPicPr>
            <p:cNvPr id="2" name="Picture 1">
              <a:extLst>
                <a:ext uri="{FF2B5EF4-FFF2-40B4-BE49-F238E27FC236}">
                  <a16:creationId xmlns:a16="http://schemas.microsoft.com/office/drawing/2014/main" id="{30F1446B-810C-441D-AFFD-C63981030CDC}"/>
                </a:ext>
              </a:extLst>
            </p:cNvPr>
            <p:cNvPicPr>
              <a:picLocks noChangeAspect="1"/>
            </p:cNvPicPr>
            <p:nvPr/>
          </p:nvPicPr>
          <p:blipFill>
            <a:blip r:embed="rId7"/>
            <a:stretch>
              <a:fillRect/>
            </a:stretch>
          </p:blipFill>
          <p:spPr>
            <a:xfrm>
              <a:off x="7906327" y="3746459"/>
              <a:ext cx="3800511" cy="3052619"/>
            </a:xfrm>
            <a:prstGeom prst="rect">
              <a:avLst/>
            </a:prstGeom>
          </p:spPr>
        </p:pic>
        <p:sp>
          <p:nvSpPr>
            <p:cNvPr id="20" name="TextBox 19">
              <a:extLst>
                <a:ext uri="{FF2B5EF4-FFF2-40B4-BE49-F238E27FC236}">
                  <a16:creationId xmlns:a16="http://schemas.microsoft.com/office/drawing/2014/main" id="{2C3C236C-B492-47A9-B33D-7F6FD7F50CD4}"/>
                </a:ext>
              </a:extLst>
            </p:cNvPr>
            <p:cNvSpPr txBox="1"/>
            <p:nvPr/>
          </p:nvSpPr>
          <p:spPr>
            <a:xfrm>
              <a:off x="9466729" y="4072562"/>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9150FD3A-53D0-48AC-AD3C-419892C2A439}"/>
              </a:ext>
            </a:extLst>
          </p:cNvPr>
          <p:cNvSpPr txBox="1">
            <a:spLocks/>
          </p:cNvSpPr>
          <p:nvPr/>
        </p:nvSpPr>
        <p:spPr>
          <a:xfrm>
            <a:off x="800054" y="83820"/>
            <a:ext cx="9729924"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Safe Walking During the Day in the Central City (cont.)</a:t>
            </a:r>
            <a:endParaRPr lang="en-US" sz="3200" dirty="0"/>
          </a:p>
        </p:txBody>
      </p:sp>
      <p:sp>
        <p:nvSpPr>
          <p:cNvPr id="14" name="Action Button: Go Back or Previous 13">
            <a:hlinkClick r:id="rId8" action="ppaction://hlinksldjump" tooltip="Back to beginning of section"/>
            <a:extLst>
              <a:ext uri="{FF2B5EF4-FFF2-40B4-BE49-F238E27FC236}">
                <a16:creationId xmlns:a16="http://schemas.microsoft.com/office/drawing/2014/main" id="{9A2BDDCF-5E56-4A5A-856B-58098BE26F57}"/>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rId9" action="ppaction://hlinksldjump" tooltip="Skip to next section"/>
            <a:extLst>
              <a:ext uri="{FF2B5EF4-FFF2-40B4-BE49-F238E27FC236}">
                <a16:creationId xmlns:a16="http://schemas.microsoft.com/office/drawing/2014/main" id="{374A7670-85A0-4AC7-9A99-5A90D27EC0D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936451C-C4E0-438C-BCB9-F52D73BD0D84}"/>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70</a:t>
            </a:r>
          </a:p>
        </p:txBody>
      </p:sp>
      <p:pic>
        <p:nvPicPr>
          <p:cNvPr id="23" name="Picture 22">
            <a:hlinkClick r:id="rId10"/>
            <a:extLst>
              <a:ext uri="{FF2B5EF4-FFF2-40B4-BE49-F238E27FC236}">
                <a16:creationId xmlns:a16="http://schemas.microsoft.com/office/drawing/2014/main" id="{8FEC8ADB-F29C-43A7-BCBF-8E55CE499E50}"/>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754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9B1C6-6D21-424A-8BD4-8C383DCB8CE7}"/>
              </a:ext>
            </a:extLst>
          </p:cNvPr>
          <p:cNvSpPr>
            <a:spLocks noGrp="1"/>
          </p:cNvSpPr>
          <p:nvPr>
            <p:ph idx="1"/>
          </p:nvPr>
        </p:nvSpPr>
        <p:spPr>
          <a:xfrm>
            <a:off x="1972235" y="1377042"/>
            <a:ext cx="7871012" cy="870857"/>
          </a:xfrm>
        </p:spPr>
        <p:txBody>
          <a:bodyPr>
            <a:normAutofit/>
          </a:bodyPr>
          <a:lstStyle/>
          <a:p>
            <a:r>
              <a:rPr lang="en-US" sz="1800" dirty="0"/>
              <a:t>Renters were more likely to feel safe walking during the day in the central city than were owners, especially renters age 20-29. </a:t>
            </a:r>
          </a:p>
          <a:p>
            <a:endParaRPr lang="en-US" sz="1800" dirty="0"/>
          </a:p>
        </p:txBody>
      </p:sp>
      <p:grpSp>
        <p:nvGrpSpPr>
          <p:cNvPr id="8" name="Group 7">
            <a:extLst>
              <a:ext uri="{FF2B5EF4-FFF2-40B4-BE49-F238E27FC236}">
                <a16:creationId xmlns:a16="http://schemas.microsoft.com/office/drawing/2014/main" id="{BB11EDCC-2CBD-4D55-9D8D-9B77FE4F95DA}"/>
              </a:ext>
            </a:extLst>
          </p:cNvPr>
          <p:cNvGrpSpPr/>
          <p:nvPr/>
        </p:nvGrpSpPr>
        <p:grpSpPr>
          <a:xfrm>
            <a:off x="6213216" y="2247898"/>
            <a:ext cx="5330826" cy="4224201"/>
            <a:chOff x="6677070" y="1971567"/>
            <a:chExt cx="5116004" cy="3809999"/>
          </a:xfrm>
        </p:grpSpPr>
        <p:pic>
          <p:nvPicPr>
            <p:cNvPr id="4" name="Picture 3">
              <a:extLst>
                <a:ext uri="{FF2B5EF4-FFF2-40B4-BE49-F238E27FC236}">
                  <a16:creationId xmlns:a16="http://schemas.microsoft.com/office/drawing/2014/main" id="{18CED8CC-DD3C-45A6-A5D3-2DA527F8055A}"/>
                </a:ext>
              </a:extLst>
            </p:cNvPr>
            <p:cNvPicPr>
              <a:picLocks noChangeAspect="1"/>
            </p:cNvPicPr>
            <p:nvPr/>
          </p:nvPicPr>
          <p:blipFill>
            <a:blip r:embed="rId4"/>
            <a:stretch>
              <a:fillRect/>
            </a:stretch>
          </p:blipFill>
          <p:spPr>
            <a:xfrm>
              <a:off x="6677070" y="1971567"/>
              <a:ext cx="5116004" cy="3809999"/>
            </a:xfrm>
            <a:prstGeom prst="rect">
              <a:avLst/>
            </a:prstGeom>
          </p:spPr>
        </p:pic>
        <p:sp>
          <p:nvSpPr>
            <p:cNvPr id="7" name="TextBox 6">
              <a:extLst>
                <a:ext uri="{FF2B5EF4-FFF2-40B4-BE49-F238E27FC236}">
                  <a16:creationId xmlns:a16="http://schemas.microsoft.com/office/drawing/2014/main" id="{D92FBFDA-3D76-423D-89E7-5B7ADBFEBBB0}"/>
                </a:ext>
              </a:extLst>
            </p:cNvPr>
            <p:cNvSpPr txBox="1"/>
            <p:nvPr/>
          </p:nvSpPr>
          <p:spPr>
            <a:xfrm>
              <a:off x="8888074" y="2396741"/>
              <a:ext cx="478016" cy="276999"/>
            </a:xfrm>
            <a:prstGeom prst="rect">
              <a:avLst/>
            </a:prstGeom>
            <a:noFill/>
          </p:spPr>
          <p:txBody>
            <a:bodyPr wrap="none" rtlCol="0">
              <a:spAutoFit/>
            </a:bodyPr>
            <a:lstStyle/>
            <a:p>
              <a:r>
                <a:rPr lang="en-US" sz="1200" dirty="0"/>
                <a:t>Own</a:t>
              </a:r>
            </a:p>
          </p:txBody>
        </p:sp>
      </p:grpSp>
      <p:grpSp>
        <p:nvGrpSpPr>
          <p:cNvPr id="5" name="Group 4">
            <a:extLst>
              <a:ext uri="{FF2B5EF4-FFF2-40B4-BE49-F238E27FC236}">
                <a16:creationId xmlns:a16="http://schemas.microsoft.com/office/drawing/2014/main" id="{E8059D92-AF2D-41B5-9187-FD91A60E0A5E}"/>
              </a:ext>
            </a:extLst>
          </p:cNvPr>
          <p:cNvGrpSpPr/>
          <p:nvPr/>
        </p:nvGrpSpPr>
        <p:grpSpPr>
          <a:xfrm>
            <a:off x="647958" y="2247899"/>
            <a:ext cx="5330826" cy="4224201"/>
            <a:chOff x="711202" y="1971568"/>
            <a:chExt cx="4743450" cy="3810000"/>
          </a:xfrm>
        </p:grpSpPr>
        <p:pic>
          <p:nvPicPr>
            <p:cNvPr id="9" name="Picture 8">
              <a:extLst>
                <a:ext uri="{FF2B5EF4-FFF2-40B4-BE49-F238E27FC236}">
                  <a16:creationId xmlns:a16="http://schemas.microsoft.com/office/drawing/2014/main" id="{D4F43F1B-F6B0-46BD-899A-96306A9B1B88}"/>
                </a:ext>
              </a:extLst>
            </p:cNvPr>
            <p:cNvPicPr>
              <a:picLocks noChangeAspect="1"/>
            </p:cNvPicPr>
            <p:nvPr/>
          </p:nvPicPr>
          <p:blipFill>
            <a:blip r:embed="rId5"/>
            <a:stretch>
              <a:fillRect/>
            </a:stretch>
          </p:blipFill>
          <p:spPr>
            <a:xfrm>
              <a:off x="711202" y="1971568"/>
              <a:ext cx="4743450" cy="3810000"/>
            </a:xfrm>
            <a:prstGeom prst="rect">
              <a:avLst/>
            </a:prstGeom>
          </p:spPr>
        </p:pic>
        <p:sp>
          <p:nvSpPr>
            <p:cNvPr id="6" name="TextBox 5">
              <a:extLst>
                <a:ext uri="{FF2B5EF4-FFF2-40B4-BE49-F238E27FC236}">
                  <a16:creationId xmlns:a16="http://schemas.microsoft.com/office/drawing/2014/main" id="{B9FAB1A9-2322-4CFB-9E75-5CF30271042A}"/>
                </a:ext>
              </a:extLst>
            </p:cNvPr>
            <p:cNvSpPr txBox="1"/>
            <p:nvPr/>
          </p:nvSpPr>
          <p:spPr>
            <a:xfrm>
              <a:off x="2754409" y="2380625"/>
              <a:ext cx="472309" cy="276999"/>
            </a:xfrm>
            <a:prstGeom prst="rect">
              <a:avLst/>
            </a:prstGeom>
            <a:noFill/>
          </p:spPr>
          <p:txBody>
            <a:bodyPr wrap="none" rtlCol="0">
              <a:spAutoFit/>
            </a:bodyPr>
            <a:lstStyle/>
            <a:p>
              <a:r>
                <a:rPr lang="en-US" sz="1200" dirty="0"/>
                <a:t>Rent</a:t>
              </a:r>
            </a:p>
          </p:txBody>
        </p:sp>
      </p:grpSp>
      <p:sp>
        <p:nvSpPr>
          <p:cNvPr id="12" name="Title 1">
            <a:extLst>
              <a:ext uri="{FF2B5EF4-FFF2-40B4-BE49-F238E27FC236}">
                <a16:creationId xmlns:a16="http://schemas.microsoft.com/office/drawing/2014/main" id="{9FCF7CC5-7862-4CDF-800A-48F588C4CB24}"/>
              </a:ext>
            </a:extLst>
          </p:cNvPr>
          <p:cNvSpPr txBox="1">
            <a:spLocks/>
          </p:cNvSpPr>
          <p:nvPr/>
        </p:nvSpPr>
        <p:spPr>
          <a:xfrm>
            <a:off x="800054" y="83820"/>
            <a:ext cx="9729924"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Safe Walking During the Day in the Central City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D2243814-73A2-417C-A9C8-368D365F7892}"/>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3EE19191-7E4F-4AEA-A3FD-D3D1CD2FCCD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E4F7A1C-6ABA-4FDC-851F-2CC9E8E359F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71</a:t>
            </a:r>
          </a:p>
        </p:txBody>
      </p:sp>
      <p:pic>
        <p:nvPicPr>
          <p:cNvPr id="14" name="Picture 13">
            <a:hlinkClick r:id="rId8"/>
            <a:extLst>
              <a:ext uri="{FF2B5EF4-FFF2-40B4-BE49-F238E27FC236}">
                <a16:creationId xmlns:a16="http://schemas.microsoft.com/office/drawing/2014/main" id="{7C3AB1B4-7DFF-4B04-A95F-D2903DAF5007}"/>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056499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537209" y="89536"/>
            <a:ext cx="6378280" cy="870857"/>
          </a:xfrm>
        </p:spPr>
        <p:txBody>
          <a:bodyPr>
            <a:noAutofit/>
          </a:bodyPr>
          <a:lstStyle/>
          <a:p>
            <a:r>
              <a:rPr lang="en-US" sz="3200" dirty="0"/>
              <a:t>Feel Safe Walking at Night in the Central City</a:t>
            </a:r>
          </a:p>
        </p:txBody>
      </p:sp>
      <p:sp>
        <p:nvSpPr>
          <p:cNvPr id="10" name="Content Placeholder 9">
            <a:extLst>
              <a:ext uri="{FF2B5EF4-FFF2-40B4-BE49-F238E27FC236}">
                <a16:creationId xmlns:a16="http://schemas.microsoft.com/office/drawing/2014/main" id="{B442152C-EF91-476D-96F6-7D7CB34C7E2C}"/>
              </a:ext>
            </a:extLst>
          </p:cNvPr>
          <p:cNvSpPr>
            <a:spLocks noGrp="1"/>
          </p:cNvSpPr>
          <p:nvPr>
            <p:ph idx="1"/>
          </p:nvPr>
        </p:nvSpPr>
        <p:spPr>
          <a:xfrm>
            <a:off x="537209" y="1031968"/>
            <a:ext cx="6697981" cy="2040798"/>
          </a:xfrm>
        </p:spPr>
        <p:txBody>
          <a:bodyPr>
            <a:normAutofit/>
          </a:bodyPr>
          <a:lstStyle/>
          <a:p>
            <a:r>
              <a:rPr lang="en-US" sz="1800" dirty="0"/>
              <a:t>At the time of this survey, even before the pandemic and protests for racial justice, a majority of Portlanders, regardless of age, did not feel safe walking at night in the central city.   </a:t>
            </a:r>
          </a:p>
          <a:p>
            <a:r>
              <a:rPr lang="en-US" sz="1800" dirty="0"/>
              <a:t>Among older respondents, those with higher incomes were more likely to feel safe walking in the central city than were those with lower incomes. </a:t>
            </a:r>
          </a:p>
          <a:p>
            <a:endParaRPr lang="en-US" sz="1800" dirty="0"/>
          </a:p>
        </p:txBody>
      </p:sp>
      <p:pic>
        <p:nvPicPr>
          <p:cNvPr id="3" name="Picture 2">
            <a:extLst>
              <a:ext uri="{FF2B5EF4-FFF2-40B4-BE49-F238E27FC236}">
                <a16:creationId xmlns:a16="http://schemas.microsoft.com/office/drawing/2014/main" id="{4680DD9E-6C77-4E65-80D6-D4CAF9035E9E}"/>
              </a:ext>
            </a:extLst>
          </p:cNvPr>
          <p:cNvPicPr>
            <a:picLocks noChangeAspect="1"/>
          </p:cNvPicPr>
          <p:nvPr/>
        </p:nvPicPr>
        <p:blipFill>
          <a:blip r:embed="rId4"/>
          <a:stretch>
            <a:fillRect/>
          </a:stretch>
        </p:blipFill>
        <p:spPr>
          <a:xfrm>
            <a:off x="1249849" y="3072766"/>
            <a:ext cx="4953000" cy="3695700"/>
          </a:xfrm>
          <a:prstGeom prst="rect">
            <a:avLst/>
          </a:prstGeom>
        </p:spPr>
      </p:pic>
      <p:grpSp>
        <p:nvGrpSpPr>
          <p:cNvPr id="8" name="Group 7">
            <a:extLst>
              <a:ext uri="{FF2B5EF4-FFF2-40B4-BE49-F238E27FC236}">
                <a16:creationId xmlns:a16="http://schemas.microsoft.com/office/drawing/2014/main" id="{81D2DE14-F804-41C7-8919-09030D9CF4AD}"/>
              </a:ext>
            </a:extLst>
          </p:cNvPr>
          <p:cNvGrpSpPr/>
          <p:nvPr/>
        </p:nvGrpSpPr>
        <p:grpSpPr>
          <a:xfrm>
            <a:off x="7388157" y="16573"/>
            <a:ext cx="4535988" cy="3384545"/>
            <a:chOff x="7388157" y="16573"/>
            <a:chExt cx="4535988" cy="3384545"/>
          </a:xfrm>
        </p:grpSpPr>
        <p:pic>
          <p:nvPicPr>
            <p:cNvPr id="4" name="Picture 3">
              <a:extLst>
                <a:ext uri="{FF2B5EF4-FFF2-40B4-BE49-F238E27FC236}">
                  <a16:creationId xmlns:a16="http://schemas.microsoft.com/office/drawing/2014/main" id="{CCDE21E3-3DC4-4224-A06C-FBE8D081CEE6}"/>
                </a:ext>
              </a:extLst>
            </p:cNvPr>
            <p:cNvPicPr>
              <a:picLocks noChangeAspect="1"/>
            </p:cNvPicPr>
            <p:nvPr/>
          </p:nvPicPr>
          <p:blipFill>
            <a:blip r:embed="rId5"/>
            <a:stretch>
              <a:fillRect/>
            </a:stretch>
          </p:blipFill>
          <p:spPr>
            <a:xfrm>
              <a:off x="7388157" y="16573"/>
              <a:ext cx="4535988" cy="3384545"/>
            </a:xfrm>
            <a:prstGeom prst="rect">
              <a:avLst/>
            </a:prstGeom>
          </p:spPr>
        </p:pic>
        <p:sp>
          <p:nvSpPr>
            <p:cNvPr id="6" name="TextBox 5">
              <a:extLst>
                <a:ext uri="{FF2B5EF4-FFF2-40B4-BE49-F238E27FC236}">
                  <a16:creationId xmlns:a16="http://schemas.microsoft.com/office/drawing/2014/main" id="{43F568DC-675D-4D8B-94D1-3C81A691EB3A}"/>
                </a:ext>
              </a:extLst>
            </p:cNvPr>
            <p:cNvSpPr txBox="1"/>
            <p:nvPr/>
          </p:nvSpPr>
          <p:spPr>
            <a:xfrm>
              <a:off x="9154679" y="398481"/>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4A71E645-BA6B-4C22-B1A5-DDCAC1E5EE35}"/>
              </a:ext>
            </a:extLst>
          </p:cNvPr>
          <p:cNvGrpSpPr/>
          <p:nvPr/>
        </p:nvGrpSpPr>
        <p:grpSpPr>
          <a:xfrm>
            <a:off x="7388155" y="3456708"/>
            <a:ext cx="4535990" cy="3384545"/>
            <a:chOff x="7388155" y="3456708"/>
            <a:chExt cx="4535990" cy="3384545"/>
          </a:xfrm>
        </p:grpSpPr>
        <p:pic>
          <p:nvPicPr>
            <p:cNvPr id="5" name="Picture 4">
              <a:extLst>
                <a:ext uri="{FF2B5EF4-FFF2-40B4-BE49-F238E27FC236}">
                  <a16:creationId xmlns:a16="http://schemas.microsoft.com/office/drawing/2014/main" id="{86AF95E1-A578-4625-BB1C-D341AE6D4BE9}"/>
                </a:ext>
              </a:extLst>
            </p:cNvPr>
            <p:cNvPicPr>
              <a:picLocks noChangeAspect="1"/>
            </p:cNvPicPr>
            <p:nvPr/>
          </p:nvPicPr>
          <p:blipFill>
            <a:blip r:embed="rId6"/>
            <a:stretch>
              <a:fillRect/>
            </a:stretch>
          </p:blipFill>
          <p:spPr>
            <a:xfrm>
              <a:off x="7388155" y="3456708"/>
              <a:ext cx="4535990" cy="3384545"/>
            </a:xfrm>
            <a:prstGeom prst="rect">
              <a:avLst/>
            </a:prstGeom>
          </p:spPr>
        </p:pic>
        <p:sp>
          <p:nvSpPr>
            <p:cNvPr id="7" name="TextBox 6">
              <a:extLst>
                <a:ext uri="{FF2B5EF4-FFF2-40B4-BE49-F238E27FC236}">
                  <a16:creationId xmlns:a16="http://schemas.microsoft.com/office/drawing/2014/main" id="{1C1312DF-D920-4FA7-8007-322D60626F41}"/>
                </a:ext>
              </a:extLst>
            </p:cNvPr>
            <p:cNvSpPr txBox="1"/>
            <p:nvPr/>
          </p:nvSpPr>
          <p:spPr>
            <a:xfrm>
              <a:off x="9106800" y="3855096"/>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B230ACCC-8DA9-4786-AAEB-88CE7B4A642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4709D1D1-14A4-44FF-A34C-F6BCF6ABC41F}"/>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8EB14D-294F-4855-95E8-DE586B59C99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72</a:t>
            </a:r>
          </a:p>
        </p:txBody>
      </p:sp>
      <p:pic>
        <p:nvPicPr>
          <p:cNvPr id="14" name="Picture 13">
            <a:hlinkClick r:id="rId9"/>
            <a:extLst>
              <a:ext uri="{FF2B5EF4-FFF2-40B4-BE49-F238E27FC236}">
                <a16:creationId xmlns:a16="http://schemas.microsoft.com/office/drawing/2014/main" id="{4E2DA1ED-5C46-4827-9D27-882326768034}"/>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8624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C3CF-5709-4FD8-86DD-7706DFDC28ED}"/>
              </a:ext>
            </a:extLst>
          </p:cNvPr>
          <p:cNvSpPr>
            <a:spLocks noGrp="1"/>
          </p:cNvSpPr>
          <p:nvPr>
            <p:ph type="title"/>
          </p:nvPr>
        </p:nvSpPr>
        <p:spPr>
          <a:xfrm>
            <a:off x="509571" y="154406"/>
            <a:ext cx="8548824" cy="870857"/>
          </a:xfrm>
        </p:spPr>
        <p:txBody>
          <a:bodyPr/>
          <a:lstStyle/>
          <a:p>
            <a:r>
              <a:rPr lang="en-US" sz="3200" dirty="0"/>
              <a:t>Feel Safe Walking at Night in the Central City (cont.)</a:t>
            </a:r>
          </a:p>
        </p:txBody>
      </p:sp>
      <p:sp>
        <p:nvSpPr>
          <p:cNvPr id="3" name="Content Placeholder 2">
            <a:extLst>
              <a:ext uri="{FF2B5EF4-FFF2-40B4-BE49-F238E27FC236}">
                <a16:creationId xmlns:a16="http://schemas.microsoft.com/office/drawing/2014/main" id="{BF783B35-377E-4BC5-935C-271269018BFA}"/>
              </a:ext>
            </a:extLst>
          </p:cNvPr>
          <p:cNvSpPr>
            <a:spLocks noGrp="1"/>
          </p:cNvSpPr>
          <p:nvPr>
            <p:ph idx="1"/>
          </p:nvPr>
        </p:nvSpPr>
        <p:spPr>
          <a:xfrm>
            <a:off x="1613647" y="1326776"/>
            <a:ext cx="7198883" cy="1413889"/>
          </a:xfrm>
        </p:spPr>
        <p:txBody>
          <a:bodyPr>
            <a:normAutofit/>
          </a:bodyPr>
          <a:lstStyle/>
          <a:p>
            <a:r>
              <a:rPr lang="en-US" sz="1800" dirty="0"/>
              <a:t>The pattern of responses was similar between Black, Indigenous, and People of Color and White non-Hispanics, with the majority reporting not feeling safe walking at night in the central city.  </a:t>
            </a:r>
          </a:p>
          <a:p>
            <a:pPr marL="0" indent="0">
              <a:buNone/>
            </a:pPr>
            <a:endParaRPr lang="en-US" sz="1800" dirty="0"/>
          </a:p>
        </p:txBody>
      </p:sp>
      <p:grpSp>
        <p:nvGrpSpPr>
          <p:cNvPr id="4" name="Group 3">
            <a:extLst>
              <a:ext uri="{FF2B5EF4-FFF2-40B4-BE49-F238E27FC236}">
                <a16:creationId xmlns:a16="http://schemas.microsoft.com/office/drawing/2014/main" id="{18AC56F6-5178-43DD-82BB-3A8BCAFEA1F1}"/>
              </a:ext>
            </a:extLst>
          </p:cNvPr>
          <p:cNvGrpSpPr/>
          <p:nvPr/>
        </p:nvGrpSpPr>
        <p:grpSpPr>
          <a:xfrm>
            <a:off x="509572" y="2383381"/>
            <a:ext cx="5305626" cy="3954592"/>
            <a:chOff x="770669" y="91827"/>
            <a:chExt cx="4797598" cy="3319387"/>
          </a:xfrm>
        </p:grpSpPr>
        <p:pic>
          <p:nvPicPr>
            <p:cNvPr id="5" name="Picture 4">
              <a:extLst>
                <a:ext uri="{FF2B5EF4-FFF2-40B4-BE49-F238E27FC236}">
                  <a16:creationId xmlns:a16="http://schemas.microsoft.com/office/drawing/2014/main" id="{E389D607-5856-4AE1-8967-14EE854A0A15}"/>
                </a:ext>
              </a:extLst>
            </p:cNvPr>
            <p:cNvPicPr>
              <a:picLocks noChangeAspect="1"/>
            </p:cNvPicPr>
            <p:nvPr/>
          </p:nvPicPr>
          <p:blipFill>
            <a:blip r:embed="rId4"/>
            <a:stretch>
              <a:fillRect/>
            </a:stretch>
          </p:blipFill>
          <p:spPr>
            <a:xfrm>
              <a:off x="770669" y="91827"/>
              <a:ext cx="4797598" cy="3319387"/>
            </a:xfrm>
            <a:prstGeom prst="rect">
              <a:avLst/>
            </a:prstGeom>
          </p:spPr>
        </p:pic>
        <p:sp>
          <p:nvSpPr>
            <p:cNvPr id="6" name="TextBox 5">
              <a:extLst>
                <a:ext uri="{FF2B5EF4-FFF2-40B4-BE49-F238E27FC236}">
                  <a16:creationId xmlns:a16="http://schemas.microsoft.com/office/drawing/2014/main" id="{71F120CD-65D8-476C-A6FF-ADC5F0BC1D64}"/>
                </a:ext>
              </a:extLst>
            </p:cNvPr>
            <p:cNvSpPr txBox="1"/>
            <p:nvPr/>
          </p:nvSpPr>
          <p:spPr>
            <a:xfrm>
              <a:off x="2647131" y="463136"/>
              <a:ext cx="570990" cy="276999"/>
            </a:xfrm>
            <a:prstGeom prst="rect">
              <a:avLst/>
            </a:prstGeom>
            <a:noFill/>
          </p:spPr>
          <p:txBody>
            <a:bodyPr wrap="none" rtlCol="0">
              <a:spAutoFit/>
            </a:bodyPr>
            <a:lstStyle/>
            <a:p>
              <a:r>
                <a:rPr lang="en-US" sz="1200" dirty="0"/>
                <a:t>BIPOC</a:t>
              </a:r>
            </a:p>
          </p:txBody>
        </p:sp>
      </p:grpSp>
      <p:pic>
        <p:nvPicPr>
          <p:cNvPr id="7" name="Picture 6">
            <a:extLst>
              <a:ext uri="{FF2B5EF4-FFF2-40B4-BE49-F238E27FC236}">
                <a16:creationId xmlns:a16="http://schemas.microsoft.com/office/drawing/2014/main" id="{B4AB7E04-4697-4903-BE6C-6E36E1ACA0E4}"/>
              </a:ext>
            </a:extLst>
          </p:cNvPr>
          <p:cNvPicPr>
            <a:picLocks noChangeAspect="1"/>
          </p:cNvPicPr>
          <p:nvPr/>
        </p:nvPicPr>
        <p:blipFill>
          <a:blip r:embed="rId5"/>
          <a:stretch>
            <a:fillRect/>
          </a:stretch>
        </p:blipFill>
        <p:spPr>
          <a:xfrm>
            <a:off x="6376804" y="2331472"/>
            <a:ext cx="5305626" cy="3954592"/>
          </a:xfrm>
          <a:prstGeom prst="rect">
            <a:avLst/>
          </a:prstGeom>
        </p:spPr>
      </p:pic>
      <p:sp>
        <p:nvSpPr>
          <p:cNvPr id="8" name="Action Button: Go Back or Previous 7">
            <a:hlinkClick r:id="rId6" action="ppaction://hlinksldjump" tooltip="Back to beginning of section"/>
            <a:extLst>
              <a:ext uri="{FF2B5EF4-FFF2-40B4-BE49-F238E27FC236}">
                <a16:creationId xmlns:a16="http://schemas.microsoft.com/office/drawing/2014/main" id="{FB1FE7B0-0A60-4107-84CC-0267837AF88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B43343B4-8377-4CC7-98CC-CD7649E808A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012702A-DBF7-4EA7-B897-102515A4803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73</a:t>
            </a:r>
          </a:p>
        </p:txBody>
      </p:sp>
      <p:pic>
        <p:nvPicPr>
          <p:cNvPr id="11" name="Picture 10">
            <a:hlinkClick r:id="rId8"/>
            <a:extLst>
              <a:ext uri="{FF2B5EF4-FFF2-40B4-BE49-F238E27FC236}">
                <a16:creationId xmlns:a16="http://schemas.microsoft.com/office/drawing/2014/main" id="{C982284A-C9F5-49E7-B6DC-DFC98CABBEB0}"/>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712124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3A4D36F-62AF-4370-A4F8-560F657264CB}"/>
              </a:ext>
            </a:extLst>
          </p:cNvPr>
          <p:cNvSpPr>
            <a:spLocks noGrp="1"/>
          </p:cNvSpPr>
          <p:nvPr>
            <p:ph idx="1"/>
          </p:nvPr>
        </p:nvSpPr>
        <p:spPr>
          <a:xfrm>
            <a:off x="2009875" y="1513512"/>
            <a:ext cx="7491701" cy="1083473"/>
          </a:xfrm>
        </p:spPr>
        <p:txBody>
          <a:bodyPr>
            <a:normAutofit/>
          </a:bodyPr>
          <a:lstStyle/>
          <a:p>
            <a:r>
              <a:rPr lang="en-US" sz="1800" dirty="0"/>
              <a:t>Respondents who identified as female were less likely to feel safe walking at night in the central city than were males or other respondents. </a:t>
            </a:r>
          </a:p>
        </p:txBody>
      </p:sp>
      <p:grpSp>
        <p:nvGrpSpPr>
          <p:cNvPr id="18" name="Group 17">
            <a:extLst>
              <a:ext uri="{FF2B5EF4-FFF2-40B4-BE49-F238E27FC236}">
                <a16:creationId xmlns:a16="http://schemas.microsoft.com/office/drawing/2014/main" id="{7BDD330E-AB70-4BA0-876E-BCFC15D87760}"/>
              </a:ext>
            </a:extLst>
          </p:cNvPr>
          <p:cNvGrpSpPr/>
          <p:nvPr/>
        </p:nvGrpSpPr>
        <p:grpSpPr>
          <a:xfrm>
            <a:off x="4135470" y="3085234"/>
            <a:ext cx="3947665" cy="2939911"/>
            <a:chOff x="4101063" y="3654402"/>
            <a:chExt cx="3947665" cy="2939911"/>
          </a:xfrm>
        </p:grpSpPr>
        <p:pic>
          <p:nvPicPr>
            <p:cNvPr id="4" name="Picture 3">
              <a:extLst>
                <a:ext uri="{FF2B5EF4-FFF2-40B4-BE49-F238E27FC236}">
                  <a16:creationId xmlns:a16="http://schemas.microsoft.com/office/drawing/2014/main" id="{5D5309BE-E388-4C50-8DE5-3BD6BF161FF4}"/>
                </a:ext>
              </a:extLst>
            </p:cNvPr>
            <p:cNvPicPr>
              <a:picLocks noChangeAspect="1"/>
            </p:cNvPicPr>
            <p:nvPr/>
          </p:nvPicPr>
          <p:blipFill>
            <a:blip r:embed="rId4"/>
            <a:stretch>
              <a:fillRect/>
            </a:stretch>
          </p:blipFill>
          <p:spPr>
            <a:xfrm>
              <a:off x="4101063" y="3654402"/>
              <a:ext cx="3947665" cy="2939911"/>
            </a:xfrm>
            <a:prstGeom prst="rect">
              <a:avLst/>
            </a:prstGeom>
          </p:spPr>
        </p:pic>
        <p:sp>
          <p:nvSpPr>
            <p:cNvPr id="12" name="TextBox 11">
              <a:extLst>
                <a:ext uri="{FF2B5EF4-FFF2-40B4-BE49-F238E27FC236}">
                  <a16:creationId xmlns:a16="http://schemas.microsoft.com/office/drawing/2014/main" id="{8703BC6E-6002-4B17-8E7C-BF84F8C0547C}"/>
                </a:ext>
              </a:extLst>
            </p:cNvPr>
            <p:cNvSpPr txBox="1"/>
            <p:nvPr/>
          </p:nvSpPr>
          <p:spPr>
            <a:xfrm>
              <a:off x="5683995" y="3937086"/>
              <a:ext cx="639278" cy="276999"/>
            </a:xfrm>
            <a:prstGeom prst="rect">
              <a:avLst/>
            </a:prstGeom>
            <a:noFill/>
          </p:spPr>
          <p:txBody>
            <a:bodyPr wrap="none" rtlCol="0">
              <a:spAutoFit/>
            </a:bodyPr>
            <a:lstStyle/>
            <a:p>
              <a:r>
                <a:rPr lang="en-US" sz="1200" dirty="0"/>
                <a:t>Female</a:t>
              </a:r>
            </a:p>
          </p:txBody>
        </p:sp>
      </p:grpSp>
      <p:grpSp>
        <p:nvGrpSpPr>
          <p:cNvPr id="17" name="Group 16">
            <a:extLst>
              <a:ext uri="{FF2B5EF4-FFF2-40B4-BE49-F238E27FC236}">
                <a16:creationId xmlns:a16="http://schemas.microsoft.com/office/drawing/2014/main" id="{6CE69070-42F0-4855-8176-81FE40EA51A9}"/>
              </a:ext>
            </a:extLst>
          </p:cNvPr>
          <p:cNvGrpSpPr/>
          <p:nvPr/>
        </p:nvGrpSpPr>
        <p:grpSpPr>
          <a:xfrm>
            <a:off x="59483" y="3085234"/>
            <a:ext cx="3947663" cy="2939910"/>
            <a:chOff x="0" y="3654403"/>
            <a:chExt cx="3947663" cy="2939910"/>
          </a:xfrm>
        </p:grpSpPr>
        <p:pic>
          <p:nvPicPr>
            <p:cNvPr id="3" name="Picture 2">
              <a:extLst>
                <a:ext uri="{FF2B5EF4-FFF2-40B4-BE49-F238E27FC236}">
                  <a16:creationId xmlns:a16="http://schemas.microsoft.com/office/drawing/2014/main" id="{7FB20AFB-AA44-45AD-BA3F-85181A651FB7}"/>
                </a:ext>
              </a:extLst>
            </p:cNvPr>
            <p:cNvPicPr>
              <a:picLocks noChangeAspect="1"/>
            </p:cNvPicPr>
            <p:nvPr/>
          </p:nvPicPr>
          <p:blipFill>
            <a:blip r:embed="rId5"/>
            <a:stretch>
              <a:fillRect/>
            </a:stretch>
          </p:blipFill>
          <p:spPr>
            <a:xfrm>
              <a:off x="0" y="3654403"/>
              <a:ext cx="3947663" cy="2939910"/>
            </a:xfrm>
            <a:prstGeom prst="rect">
              <a:avLst/>
            </a:prstGeom>
          </p:spPr>
        </p:pic>
        <p:pic>
          <p:nvPicPr>
            <p:cNvPr id="13" name="Picture 12">
              <a:extLst>
                <a:ext uri="{FF2B5EF4-FFF2-40B4-BE49-F238E27FC236}">
                  <a16:creationId xmlns:a16="http://schemas.microsoft.com/office/drawing/2014/main" id="{E325201E-911A-4BCA-AE0D-D75750F46145}"/>
                </a:ext>
              </a:extLst>
            </p:cNvPr>
            <p:cNvPicPr>
              <a:picLocks noChangeAspect="1"/>
            </p:cNvPicPr>
            <p:nvPr/>
          </p:nvPicPr>
          <p:blipFill>
            <a:blip r:embed="rId6"/>
            <a:stretch>
              <a:fillRect/>
            </a:stretch>
          </p:blipFill>
          <p:spPr>
            <a:xfrm>
              <a:off x="1649585" y="3937086"/>
              <a:ext cx="506012" cy="329213"/>
            </a:xfrm>
            <a:prstGeom prst="rect">
              <a:avLst/>
            </a:prstGeom>
          </p:spPr>
        </p:pic>
      </p:grpSp>
      <p:grpSp>
        <p:nvGrpSpPr>
          <p:cNvPr id="21" name="Group 20">
            <a:extLst>
              <a:ext uri="{FF2B5EF4-FFF2-40B4-BE49-F238E27FC236}">
                <a16:creationId xmlns:a16="http://schemas.microsoft.com/office/drawing/2014/main" id="{3E4AA272-F1FC-45CF-9C81-FB3C4D3DFCD3}"/>
              </a:ext>
            </a:extLst>
          </p:cNvPr>
          <p:cNvGrpSpPr/>
          <p:nvPr/>
        </p:nvGrpSpPr>
        <p:grpSpPr>
          <a:xfrm>
            <a:off x="8219788" y="3085234"/>
            <a:ext cx="3947664" cy="2939911"/>
            <a:chOff x="8202128" y="3654402"/>
            <a:chExt cx="3947664" cy="2939911"/>
          </a:xfrm>
        </p:grpSpPr>
        <p:pic>
          <p:nvPicPr>
            <p:cNvPr id="2" name="Picture 1">
              <a:extLst>
                <a:ext uri="{FF2B5EF4-FFF2-40B4-BE49-F238E27FC236}">
                  <a16:creationId xmlns:a16="http://schemas.microsoft.com/office/drawing/2014/main" id="{94D8160D-1515-444F-8AE9-A443F2197F10}"/>
                </a:ext>
              </a:extLst>
            </p:cNvPr>
            <p:cNvPicPr>
              <a:picLocks noChangeAspect="1"/>
            </p:cNvPicPr>
            <p:nvPr/>
          </p:nvPicPr>
          <p:blipFill>
            <a:blip r:embed="rId7"/>
            <a:stretch>
              <a:fillRect/>
            </a:stretch>
          </p:blipFill>
          <p:spPr>
            <a:xfrm>
              <a:off x="8202128" y="3654402"/>
              <a:ext cx="3947664" cy="2939911"/>
            </a:xfrm>
            <a:prstGeom prst="rect">
              <a:avLst/>
            </a:prstGeom>
          </p:spPr>
        </p:pic>
        <p:sp>
          <p:nvSpPr>
            <p:cNvPr id="20" name="TextBox 19">
              <a:extLst>
                <a:ext uri="{FF2B5EF4-FFF2-40B4-BE49-F238E27FC236}">
                  <a16:creationId xmlns:a16="http://schemas.microsoft.com/office/drawing/2014/main" id="{FD89162A-7ED3-4628-9927-9F908D63FF79}"/>
                </a:ext>
              </a:extLst>
            </p:cNvPr>
            <p:cNvSpPr txBox="1"/>
            <p:nvPr/>
          </p:nvSpPr>
          <p:spPr>
            <a:xfrm>
              <a:off x="9847240" y="3937086"/>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D858057C-03D1-4632-8B91-C9050A679501}"/>
              </a:ext>
            </a:extLst>
          </p:cNvPr>
          <p:cNvSpPr txBox="1">
            <a:spLocks/>
          </p:cNvSpPr>
          <p:nvPr/>
        </p:nvSpPr>
        <p:spPr>
          <a:xfrm>
            <a:off x="509571" y="154406"/>
            <a:ext cx="8548824"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Safe Walking at Night in the Central City (cont.)</a:t>
            </a:r>
            <a:endParaRPr lang="en-US" sz="3200" dirty="0"/>
          </a:p>
        </p:txBody>
      </p:sp>
      <p:sp>
        <p:nvSpPr>
          <p:cNvPr id="16" name="Action Button: Go Back or Previous 15">
            <a:hlinkClick r:id="rId8" action="ppaction://hlinksldjump" tooltip="Back to beginning of section"/>
            <a:extLst>
              <a:ext uri="{FF2B5EF4-FFF2-40B4-BE49-F238E27FC236}">
                <a16:creationId xmlns:a16="http://schemas.microsoft.com/office/drawing/2014/main" id="{93F0539B-E76D-4564-A281-9264DFD8CF3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rId9" action="ppaction://hlinksldjump" tooltip="Skip to next section"/>
            <a:extLst>
              <a:ext uri="{FF2B5EF4-FFF2-40B4-BE49-F238E27FC236}">
                <a16:creationId xmlns:a16="http://schemas.microsoft.com/office/drawing/2014/main" id="{5544C5FD-0F95-4C08-9B5E-EACCD45AB8F4}"/>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83BB728-4138-4151-932D-7B45F522D3C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74</a:t>
            </a:r>
          </a:p>
        </p:txBody>
      </p:sp>
      <p:pic>
        <p:nvPicPr>
          <p:cNvPr id="23" name="Picture 22">
            <a:hlinkClick r:id="rId10"/>
            <a:extLst>
              <a:ext uri="{FF2B5EF4-FFF2-40B4-BE49-F238E27FC236}">
                <a16:creationId xmlns:a16="http://schemas.microsoft.com/office/drawing/2014/main" id="{CD3C34A9-2D69-4792-A1D5-2CC156063F4F}"/>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762283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72F57-6514-462B-BA53-EB3DB10958E0}"/>
              </a:ext>
            </a:extLst>
          </p:cNvPr>
          <p:cNvSpPr>
            <a:spLocks noGrp="1"/>
          </p:cNvSpPr>
          <p:nvPr>
            <p:ph idx="1"/>
          </p:nvPr>
        </p:nvSpPr>
        <p:spPr>
          <a:xfrm>
            <a:off x="1600157" y="1175921"/>
            <a:ext cx="7462676" cy="1237144"/>
          </a:xfrm>
        </p:spPr>
        <p:txBody>
          <a:bodyPr>
            <a:normAutofit/>
          </a:bodyPr>
          <a:lstStyle/>
          <a:p>
            <a:r>
              <a:rPr lang="en-US" sz="1800" dirty="0"/>
              <a:t>Although the majority of both renters and owners did not feel safe walking at night in the central city, renters in all age groups were somewhat more likely to agree that they felt safe walking at night in the central city.</a:t>
            </a:r>
          </a:p>
          <a:p>
            <a:endParaRPr lang="en-US" dirty="0"/>
          </a:p>
        </p:txBody>
      </p:sp>
      <p:grpSp>
        <p:nvGrpSpPr>
          <p:cNvPr id="9" name="Group 8">
            <a:extLst>
              <a:ext uri="{FF2B5EF4-FFF2-40B4-BE49-F238E27FC236}">
                <a16:creationId xmlns:a16="http://schemas.microsoft.com/office/drawing/2014/main" id="{232C8E1C-9E4F-4E3F-AB10-1180B7ED49E4}"/>
              </a:ext>
            </a:extLst>
          </p:cNvPr>
          <p:cNvGrpSpPr/>
          <p:nvPr/>
        </p:nvGrpSpPr>
        <p:grpSpPr>
          <a:xfrm>
            <a:off x="6214365" y="2218490"/>
            <a:ext cx="5364162" cy="4130854"/>
            <a:chOff x="5665788" y="1865745"/>
            <a:chExt cx="4989656" cy="3715905"/>
          </a:xfrm>
        </p:grpSpPr>
        <p:pic>
          <p:nvPicPr>
            <p:cNvPr id="5" name="Picture 4">
              <a:extLst>
                <a:ext uri="{FF2B5EF4-FFF2-40B4-BE49-F238E27FC236}">
                  <a16:creationId xmlns:a16="http://schemas.microsoft.com/office/drawing/2014/main" id="{B42370D2-AF36-47E5-BF38-C12439071CA3}"/>
                </a:ext>
              </a:extLst>
            </p:cNvPr>
            <p:cNvPicPr>
              <a:picLocks noChangeAspect="1"/>
            </p:cNvPicPr>
            <p:nvPr/>
          </p:nvPicPr>
          <p:blipFill>
            <a:blip r:embed="rId4"/>
            <a:stretch>
              <a:fillRect/>
            </a:stretch>
          </p:blipFill>
          <p:spPr>
            <a:xfrm>
              <a:off x="5665788" y="1865745"/>
              <a:ext cx="4989656" cy="3715905"/>
            </a:xfrm>
            <a:prstGeom prst="rect">
              <a:avLst/>
            </a:prstGeom>
          </p:spPr>
        </p:pic>
        <p:sp>
          <p:nvSpPr>
            <p:cNvPr id="6" name="TextBox 5">
              <a:extLst>
                <a:ext uri="{FF2B5EF4-FFF2-40B4-BE49-F238E27FC236}">
                  <a16:creationId xmlns:a16="http://schemas.microsoft.com/office/drawing/2014/main" id="{6A18BFC7-A4BA-4BB2-8826-5E8920ED3669}"/>
                </a:ext>
              </a:extLst>
            </p:cNvPr>
            <p:cNvSpPr txBox="1"/>
            <p:nvPr/>
          </p:nvSpPr>
          <p:spPr>
            <a:xfrm>
              <a:off x="7825895" y="2332089"/>
              <a:ext cx="478016" cy="276999"/>
            </a:xfrm>
            <a:prstGeom prst="rect">
              <a:avLst/>
            </a:prstGeom>
            <a:noFill/>
          </p:spPr>
          <p:txBody>
            <a:bodyPr wrap="none" rtlCol="0">
              <a:spAutoFit/>
            </a:bodyPr>
            <a:lstStyle/>
            <a:p>
              <a:r>
                <a:rPr lang="en-US" sz="1200" dirty="0"/>
                <a:t>Own</a:t>
              </a:r>
            </a:p>
          </p:txBody>
        </p:sp>
      </p:grpSp>
      <p:grpSp>
        <p:nvGrpSpPr>
          <p:cNvPr id="8" name="Group 7">
            <a:extLst>
              <a:ext uri="{FF2B5EF4-FFF2-40B4-BE49-F238E27FC236}">
                <a16:creationId xmlns:a16="http://schemas.microsoft.com/office/drawing/2014/main" id="{51350991-1202-47F5-8800-BE3FB76AA3DA}"/>
              </a:ext>
            </a:extLst>
          </p:cNvPr>
          <p:cNvGrpSpPr/>
          <p:nvPr/>
        </p:nvGrpSpPr>
        <p:grpSpPr>
          <a:xfrm>
            <a:off x="485262" y="2218490"/>
            <a:ext cx="5492375" cy="4130854"/>
            <a:chOff x="184154" y="2065880"/>
            <a:chExt cx="5108917" cy="3715905"/>
          </a:xfrm>
        </p:grpSpPr>
        <p:pic>
          <p:nvPicPr>
            <p:cNvPr id="4" name="Picture 3">
              <a:extLst>
                <a:ext uri="{FF2B5EF4-FFF2-40B4-BE49-F238E27FC236}">
                  <a16:creationId xmlns:a16="http://schemas.microsoft.com/office/drawing/2014/main" id="{49BA3593-A01D-4A6F-9A17-CA94911DFA08}"/>
                </a:ext>
              </a:extLst>
            </p:cNvPr>
            <p:cNvPicPr>
              <a:picLocks noChangeAspect="1"/>
            </p:cNvPicPr>
            <p:nvPr/>
          </p:nvPicPr>
          <p:blipFill>
            <a:blip r:embed="rId5"/>
            <a:stretch>
              <a:fillRect/>
            </a:stretch>
          </p:blipFill>
          <p:spPr>
            <a:xfrm>
              <a:off x="184154" y="2065880"/>
              <a:ext cx="5108917" cy="3715905"/>
            </a:xfrm>
            <a:prstGeom prst="rect">
              <a:avLst/>
            </a:prstGeom>
          </p:spPr>
        </p:pic>
        <p:sp>
          <p:nvSpPr>
            <p:cNvPr id="7" name="TextBox 6">
              <a:extLst>
                <a:ext uri="{FF2B5EF4-FFF2-40B4-BE49-F238E27FC236}">
                  <a16:creationId xmlns:a16="http://schemas.microsoft.com/office/drawing/2014/main" id="{B5F1B23B-6E02-4483-9025-2C64A83A2752}"/>
                </a:ext>
              </a:extLst>
            </p:cNvPr>
            <p:cNvSpPr txBox="1"/>
            <p:nvPr/>
          </p:nvSpPr>
          <p:spPr>
            <a:xfrm>
              <a:off x="2458157" y="2541596"/>
              <a:ext cx="472309" cy="276999"/>
            </a:xfrm>
            <a:prstGeom prst="rect">
              <a:avLst/>
            </a:prstGeom>
            <a:noFill/>
          </p:spPr>
          <p:txBody>
            <a:bodyPr wrap="none" rtlCol="0">
              <a:spAutoFit/>
            </a:bodyPr>
            <a:lstStyle/>
            <a:p>
              <a:r>
                <a:rPr lang="en-US" sz="1200" dirty="0"/>
                <a:t>Rent</a:t>
              </a:r>
            </a:p>
          </p:txBody>
        </p:sp>
      </p:grpSp>
      <p:sp>
        <p:nvSpPr>
          <p:cNvPr id="12" name="Title 1">
            <a:extLst>
              <a:ext uri="{FF2B5EF4-FFF2-40B4-BE49-F238E27FC236}">
                <a16:creationId xmlns:a16="http://schemas.microsoft.com/office/drawing/2014/main" id="{E2420883-D48C-4F82-A06A-63403EA9BB89}"/>
              </a:ext>
            </a:extLst>
          </p:cNvPr>
          <p:cNvSpPr txBox="1">
            <a:spLocks/>
          </p:cNvSpPr>
          <p:nvPr/>
        </p:nvSpPr>
        <p:spPr>
          <a:xfrm>
            <a:off x="509571" y="154406"/>
            <a:ext cx="8548824"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Feel Safe Walking at Night in the Central City (cont.)</a:t>
            </a:r>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9BB951A7-3CA8-4394-A693-1D7A1CAFA73C}"/>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DB7CAF4D-6238-4776-8216-42B9DF806B5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E63113-1FC6-46CF-A112-9248ABFA120A}"/>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75</a:t>
            </a:r>
          </a:p>
        </p:txBody>
      </p:sp>
      <p:pic>
        <p:nvPicPr>
          <p:cNvPr id="14" name="Picture 13">
            <a:hlinkClick r:id="rId8"/>
            <a:extLst>
              <a:ext uri="{FF2B5EF4-FFF2-40B4-BE49-F238E27FC236}">
                <a16:creationId xmlns:a16="http://schemas.microsoft.com/office/drawing/2014/main" id="{F4212BA4-8E53-4D6E-B273-1C115F2DE183}"/>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51469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0" y="71471"/>
            <a:ext cx="6024699" cy="870857"/>
          </a:xfrm>
        </p:spPr>
        <p:txBody>
          <a:bodyPr>
            <a:noAutofit/>
          </a:bodyPr>
          <a:lstStyle/>
          <a:p>
            <a:r>
              <a:rPr lang="en-US" sz="3200" dirty="0"/>
              <a:t>Satisfied with Ability of Police to Protect From Violent Crime</a:t>
            </a:r>
          </a:p>
        </p:txBody>
      </p:sp>
      <p:sp>
        <p:nvSpPr>
          <p:cNvPr id="10" name="Content Placeholder 9">
            <a:extLst>
              <a:ext uri="{FF2B5EF4-FFF2-40B4-BE49-F238E27FC236}">
                <a16:creationId xmlns:a16="http://schemas.microsoft.com/office/drawing/2014/main" id="{C286C9B9-1348-435E-AAC7-49EDDC7EA69C}"/>
              </a:ext>
            </a:extLst>
          </p:cNvPr>
          <p:cNvSpPr>
            <a:spLocks noGrp="1"/>
          </p:cNvSpPr>
          <p:nvPr>
            <p:ph idx="1"/>
          </p:nvPr>
        </p:nvSpPr>
        <p:spPr>
          <a:xfrm>
            <a:off x="357050" y="1047614"/>
            <a:ext cx="6821516" cy="2114686"/>
          </a:xfrm>
        </p:spPr>
        <p:txBody>
          <a:bodyPr>
            <a:normAutofit/>
          </a:bodyPr>
          <a:lstStyle/>
          <a:p>
            <a:r>
              <a:rPr lang="en-US" sz="1800" dirty="0"/>
              <a:t>Fewer than half of respondents in all age groups were satisfied with the ability of police to protect them from violent crime, although satisfaction increased with age.</a:t>
            </a:r>
          </a:p>
          <a:p>
            <a:r>
              <a:rPr lang="en-US" sz="1800" dirty="0"/>
              <a:t>Proportionately more younger adults were very or somewhat dissatisfied than were older adults, especially those 75+.  </a:t>
            </a:r>
          </a:p>
          <a:p>
            <a:r>
              <a:rPr lang="en-US" sz="1800" dirty="0"/>
              <a:t>Respondents with higher incomes were more likely to be satisfied than were those with lower incomes. </a:t>
            </a:r>
          </a:p>
          <a:p>
            <a:endParaRPr lang="en-US" sz="1800" dirty="0"/>
          </a:p>
        </p:txBody>
      </p:sp>
      <p:pic>
        <p:nvPicPr>
          <p:cNvPr id="3" name="Picture 2">
            <a:extLst>
              <a:ext uri="{FF2B5EF4-FFF2-40B4-BE49-F238E27FC236}">
                <a16:creationId xmlns:a16="http://schemas.microsoft.com/office/drawing/2014/main" id="{E1123ABC-AB6E-41B7-BEB3-7B856D2AE78A}"/>
              </a:ext>
            </a:extLst>
          </p:cNvPr>
          <p:cNvPicPr>
            <a:picLocks noChangeAspect="1"/>
          </p:cNvPicPr>
          <p:nvPr/>
        </p:nvPicPr>
        <p:blipFill>
          <a:blip r:embed="rId4"/>
          <a:stretch>
            <a:fillRect/>
          </a:stretch>
        </p:blipFill>
        <p:spPr>
          <a:xfrm>
            <a:off x="892899" y="3172810"/>
            <a:ext cx="4953000" cy="3695700"/>
          </a:xfrm>
          <a:prstGeom prst="rect">
            <a:avLst/>
          </a:prstGeom>
        </p:spPr>
      </p:pic>
      <p:grpSp>
        <p:nvGrpSpPr>
          <p:cNvPr id="8" name="Group 7">
            <a:extLst>
              <a:ext uri="{FF2B5EF4-FFF2-40B4-BE49-F238E27FC236}">
                <a16:creationId xmlns:a16="http://schemas.microsoft.com/office/drawing/2014/main" id="{FB3CE237-C22C-4858-8AB4-C020ACD860FA}"/>
              </a:ext>
            </a:extLst>
          </p:cNvPr>
          <p:cNvGrpSpPr/>
          <p:nvPr/>
        </p:nvGrpSpPr>
        <p:grpSpPr>
          <a:xfrm>
            <a:off x="7589653" y="71471"/>
            <a:ext cx="4510158" cy="3365272"/>
            <a:chOff x="7589653" y="71471"/>
            <a:chExt cx="4510158" cy="3365272"/>
          </a:xfrm>
        </p:grpSpPr>
        <p:pic>
          <p:nvPicPr>
            <p:cNvPr id="4" name="Picture 3">
              <a:extLst>
                <a:ext uri="{FF2B5EF4-FFF2-40B4-BE49-F238E27FC236}">
                  <a16:creationId xmlns:a16="http://schemas.microsoft.com/office/drawing/2014/main" id="{556650F1-2031-4E88-8E75-35AFE6442833}"/>
                </a:ext>
              </a:extLst>
            </p:cNvPr>
            <p:cNvPicPr>
              <a:picLocks noChangeAspect="1"/>
            </p:cNvPicPr>
            <p:nvPr/>
          </p:nvPicPr>
          <p:blipFill>
            <a:blip r:embed="rId5"/>
            <a:stretch>
              <a:fillRect/>
            </a:stretch>
          </p:blipFill>
          <p:spPr>
            <a:xfrm>
              <a:off x="7589653" y="71471"/>
              <a:ext cx="4510158" cy="3365272"/>
            </a:xfrm>
            <a:prstGeom prst="rect">
              <a:avLst/>
            </a:prstGeom>
          </p:spPr>
        </p:pic>
        <p:sp>
          <p:nvSpPr>
            <p:cNvPr id="6" name="TextBox 5">
              <a:extLst>
                <a:ext uri="{FF2B5EF4-FFF2-40B4-BE49-F238E27FC236}">
                  <a16:creationId xmlns:a16="http://schemas.microsoft.com/office/drawing/2014/main" id="{CC089079-2AEA-43DD-BA83-06FEB878A0CB}"/>
                </a:ext>
              </a:extLst>
            </p:cNvPr>
            <p:cNvSpPr txBox="1"/>
            <p:nvPr/>
          </p:nvSpPr>
          <p:spPr>
            <a:xfrm>
              <a:off x="9247036" y="464282"/>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A2D70B2A-A7D3-43F4-B853-B3860D4B709A}"/>
              </a:ext>
            </a:extLst>
          </p:cNvPr>
          <p:cNvGrpSpPr/>
          <p:nvPr/>
        </p:nvGrpSpPr>
        <p:grpSpPr>
          <a:xfrm>
            <a:off x="7589652" y="3488422"/>
            <a:ext cx="4494323" cy="3353457"/>
            <a:chOff x="7589652" y="3488422"/>
            <a:chExt cx="4494323" cy="3353457"/>
          </a:xfrm>
        </p:grpSpPr>
        <p:pic>
          <p:nvPicPr>
            <p:cNvPr id="5" name="Picture 4">
              <a:extLst>
                <a:ext uri="{FF2B5EF4-FFF2-40B4-BE49-F238E27FC236}">
                  <a16:creationId xmlns:a16="http://schemas.microsoft.com/office/drawing/2014/main" id="{1480571B-3D66-4C60-8873-BB0EA3C676CD}"/>
                </a:ext>
              </a:extLst>
            </p:cNvPr>
            <p:cNvPicPr>
              <a:picLocks noChangeAspect="1"/>
            </p:cNvPicPr>
            <p:nvPr/>
          </p:nvPicPr>
          <p:blipFill>
            <a:blip r:embed="rId6"/>
            <a:stretch>
              <a:fillRect/>
            </a:stretch>
          </p:blipFill>
          <p:spPr>
            <a:xfrm>
              <a:off x="7589652" y="3488422"/>
              <a:ext cx="4494323" cy="3353457"/>
            </a:xfrm>
            <a:prstGeom prst="rect">
              <a:avLst/>
            </a:prstGeom>
          </p:spPr>
        </p:pic>
        <p:sp>
          <p:nvSpPr>
            <p:cNvPr id="7" name="TextBox 6">
              <a:extLst>
                <a:ext uri="{FF2B5EF4-FFF2-40B4-BE49-F238E27FC236}">
                  <a16:creationId xmlns:a16="http://schemas.microsoft.com/office/drawing/2014/main" id="{64410A0D-9D0A-49AB-826D-A5369D9B043B}"/>
                </a:ext>
              </a:extLst>
            </p:cNvPr>
            <p:cNvSpPr txBox="1"/>
            <p:nvPr/>
          </p:nvSpPr>
          <p:spPr>
            <a:xfrm>
              <a:off x="9302449" y="390127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BB285969-8EA9-490D-BDBA-9CF5ABEED3D3}"/>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A58833E1-B05E-46C3-9EEC-618D9C5753D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11819A-964F-4364-B116-860A003C2DCD}"/>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76</a:t>
            </a:r>
          </a:p>
        </p:txBody>
      </p:sp>
      <p:pic>
        <p:nvPicPr>
          <p:cNvPr id="14" name="Picture 13">
            <a:hlinkClick r:id="rId9"/>
            <a:extLst>
              <a:ext uri="{FF2B5EF4-FFF2-40B4-BE49-F238E27FC236}">
                <a16:creationId xmlns:a16="http://schemas.microsoft.com/office/drawing/2014/main" id="{E44AA8E3-18C8-4A24-A046-A7D2EDA9D70F}"/>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9744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A7CBB-DF8A-4C29-A998-D80845604800}"/>
              </a:ext>
            </a:extLst>
          </p:cNvPr>
          <p:cNvSpPr>
            <a:spLocks noGrp="1"/>
          </p:cNvSpPr>
          <p:nvPr>
            <p:ph type="title"/>
          </p:nvPr>
        </p:nvSpPr>
        <p:spPr>
          <a:xfrm>
            <a:off x="632728" y="205390"/>
            <a:ext cx="11241659" cy="870857"/>
          </a:xfrm>
        </p:spPr>
        <p:txBody>
          <a:bodyPr/>
          <a:lstStyle/>
          <a:p>
            <a:r>
              <a:rPr lang="en-US" sz="3200" dirty="0"/>
              <a:t>Satisfied with Ability of Police to Protect From Violent Crime (cont.)</a:t>
            </a:r>
          </a:p>
        </p:txBody>
      </p:sp>
      <p:sp>
        <p:nvSpPr>
          <p:cNvPr id="3" name="Content Placeholder 2">
            <a:extLst>
              <a:ext uri="{FF2B5EF4-FFF2-40B4-BE49-F238E27FC236}">
                <a16:creationId xmlns:a16="http://schemas.microsoft.com/office/drawing/2014/main" id="{99A07269-F872-4C87-85A2-80D54EFBAF0F}"/>
              </a:ext>
            </a:extLst>
          </p:cNvPr>
          <p:cNvSpPr>
            <a:spLocks noGrp="1"/>
          </p:cNvSpPr>
          <p:nvPr>
            <p:ph idx="1"/>
          </p:nvPr>
        </p:nvSpPr>
        <p:spPr>
          <a:xfrm>
            <a:off x="1709569" y="1201752"/>
            <a:ext cx="8563984" cy="1305003"/>
          </a:xfrm>
        </p:spPr>
        <p:txBody>
          <a:bodyPr>
            <a:noAutofit/>
          </a:bodyPr>
          <a:lstStyle/>
          <a:p>
            <a:r>
              <a:rPr lang="en-US" sz="1800" dirty="0"/>
              <a:t>Younger members of minority groups were less likely to be satisfied with the ability of police to protect from violent crime than were older minority respondents and White non-Hispanic respondents. </a:t>
            </a:r>
          </a:p>
        </p:txBody>
      </p:sp>
      <p:pic>
        <p:nvPicPr>
          <p:cNvPr id="4" name="Picture 3">
            <a:extLst>
              <a:ext uri="{FF2B5EF4-FFF2-40B4-BE49-F238E27FC236}">
                <a16:creationId xmlns:a16="http://schemas.microsoft.com/office/drawing/2014/main" id="{60E3D767-CDEE-4E3A-A088-DE9CEB24DF69}"/>
              </a:ext>
            </a:extLst>
          </p:cNvPr>
          <p:cNvPicPr>
            <a:picLocks noChangeAspect="1"/>
          </p:cNvPicPr>
          <p:nvPr/>
        </p:nvPicPr>
        <p:blipFill>
          <a:blip r:embed="rId4"/>
          <a:stretch>
            <a:fillRect/>
          </a:stretch>
        </p:blipFill>
        <p:spPr>
          <a:xfrm>
            <a:off x="6355686" y="2402791"/>
            <a:ext cx="5243025" cy="3909211"/>
          </a:xfrm>
          <a:prstGeom prst="rect">
            <a:avLst/>
          </a:prstGeom>
        </p:spPr>
      </p:pic>
      <p:grpSp>
        <p:nvGrpSpPr>
          <p:cNvPr id="7" name="Group 6">
            <a:extLst>
              <a:ext uri="{FF2B5EF4-FFF2-40B4-BE49-F238E27FC236}">
                <a16:creationId xmlns:a16="http://schemas.microsoft.com/office/drawing/2014/main" id="{AFF07E0D-B3FE-4F28-A50F-DD9381AFFF7F}"/>
              </a:ext>
            </a:extLst>
          </p:cNvPr>
          <p:cNvGrpSpPr/>
          <p:nvPr/>
        </p:nvGrpSpPr>
        <p:grpSpPr>
          <a:xfrm>
            <a:off x="632728" y="2396640"/>
            <a:ext cx="5203588" cy="3909211"/>
            <a:chOff x="7611769" y="10755"/>
            <a:chExt cx="4505333" cy="3357280"/>
          </a:xfrm>
        </p:grpSpPr>
        <p:pic>
          <p:nvPicPr>
            <p:cNvPr id="5" name="Picture 4">
              <a:extLst>
                <a:ext uri="{FF2B5EF4-FFF2-40B4-BE49-F238E27FC236}">
                  <a16:creationId xmlns:a16="http://schemas.microsoft.com/office/drawing/2014/main" id="{3426E071-4BD1-458A-9387-3AB1CB56D83C}"/>
                </a:ext>
              </a:extLst>
            </p:cNvPr>
            <p:cNvPicPr>
              <a:picLocks noChangeAspect="1"/>
            </p:cNvPicPr>
            <p:nvPr/>
          </p:nvPicPr>
          <p:blipFill>
            <a:blip r:embed="rId5"/>
            <a:stretch>
              <a:fillRect/>
            </a:stretch>
          </p:blipFill>
          <p:spPr>
            <a:xfrm>
              <a:off x="7611769" y="10755"/>
              <a:ext cx="4505333" cy="3357280"/>
            </a:xfrm>
            <a:prstGeom prst="rect">
              <a:avLst/>
            </a:prstGeom>
          </p:spPr>
        </p:pic>
        <p:sp>
          <p:nvSpPr>
            <p:cNvPr id="6" name="TextBox 5">
              <a:extLst>
                <a:ext uri="{FF2B5EF4-FFF2-40B4-BE49-F238E27FC236}">
                  <a16:creationId xmlns:a16="http://schemas.microsoft.com/office/drawing/2014/main" id="{B4DD1F95-5D5C-4F51-960F-EDA174A21745}"/>
                </a:ext>
              </a:extLst>
            </p:cNvPr>
            <p:cNvSpPr txBox="1"/>
            <p:nvPr/>
          </p:nvSpPr>
          <p:spPr>
            <a:xfrm>
              <a:off x="9494982" y="434110"/>
              <a:ext cx="570990" cy="276999"/>
            </a:xfrm>
            <a:prstGeom prst="rect">
              <a:avLst/>
            </a:prstGeom>
            <a:noFill/>
          </p:spPr>
          <p:txBody>
            <a:bodyPr wrap="none" rtlCol="0">
              <a:spAutoFit/>
            </a:bodyPr>
            <a:lstStyle/>
            <a:p>
              <a:r>
                <a:rPr lang="en-US" sz="1200" dirty="0"/>
                <a:t>BIPOC</a:t>
              </a:r>
            </a:p>
          </p:txBody>
        </p:sp>
      </p:grpSp>
      <p:sp>
        <p:nvSpPr>
          <p:cNvPr id="8" name="Action Button: Go Back or Previous 7">
            <a:hlinkClick r:id="rId6" action="ppaction://hlinksldjump" tooltip="Back to beginning of section"/>
            <a:extLst>
              <a:ext uri="{FF2B5EF4-FFF2-40B4-BE49-F238E27FC236}">
                <a16:creationId xmlns:a16="http://schemas.microsoft.com/office/drawing/2014/main" id="{DB2CAB8C-A423-4AE6-866F-670CCC919F22}"/>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F12E1DA8-71B0-4001-95D9-76062765E4B6}"/>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2ACD75-B140-4EAA-965F-9232585A9FCF}"/>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77</a:t>
            </a:r>
          </a:p>
        </p:txBody>
      </p:sp>
      <p:pic>
        <p:nvPicPr>
          <p:cNvPr id="11" name="Picture 10">
            <a:hlinkClick r:id="rId8"/>
            <a:extLst>
              <a:ext uri="{FF2B5EF4-FFF2-40B4-BE49-F238E27FC236}">
                <a16:creationId xmlns:a16="http://schemas.microsoft.com/office/drawing/2014/main" id="{E68713DB-AAA4-4AFE-B941-CE2321ED875A}"/>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93627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CB15F-5220-48C2-91B9-8F6042957FB5}"/>
              </a:ext>
            </a:extLst>
          </p:cNvPr>
          <p:cNvSpPr>
            <a:spLocks noGrp="1"/>
          </p:cNvSpPr>
          <p:nvPr>
            <p:ph idx="1"/>
          </p:nvPr>
        </p:nvSpPr>
        <p:spPr>
          <a:xfrm>
            <a:off x="1511228" y="1668458"/>
            <a:ext cx="9484658" cy="1362455"/>
          </a:xfrm>
        </p:spPr>
        <p:txBody>
          <a:bodyPr>
            <a:normAutofit/>
          </a:bodyPr>
          <a:lstStyle/>
          <a:p>
            <a:r>
              <a:rPr lang="en-US" sz="1800" dirty="0"/>
              <a:t>Regardless of age, respondents who did not identify as male or female were much more likely to be very or somewhat dissatisfied with the ability of the police to protect them from violent crime.</a:t>
            </a:r>
          </a:p>
          <a:p>
            <a:r>
              <a:rPr lang="en-US" sz="1800" dirty="0"/>
              <a:t>This was especially the case for those age 20-29.</a:t>
            </a:r>
          </a:p>
          <a:p>
            <a:endParaRPr lang="en-US" sz="1800" dirty="0"/>
          </a:p>
        </p:txBody>
      </p:sp>
      <p:grpSp>
        <p:nvGrpSpPr>
          <p:cNvPr id="4" name="Group 3">
            <a:extLst>
              <a:ext uri="{FF2B5EF4-FFF2-40B4-BE49-F238E27FC236}">
                <a16:creationId xmlns:a16="http://schemas.microsoft.com/office/drawing/2014/main" id="{D21F67AC-EB70-4F63-910A-B5205C273BE0}"/>
              </a:ext>
            </a:extLst>
          </p:cNvPr>
          <p:cNvGrpSpPr/>
          <p:nvPr/>
        </p:nvGrpSpPr>
        <p:grpSpPr>
          <a:xfrm>
            <a:off x="-64321" y="3030913"/>
            <a:ext cx="4068096" cy="2937784"/>
            <a:chOff x="0" y="3828398"/>
            <a:chExt cx="4068098" cy="3029601"/>
          </a:xfrm>
        </p:grpSpPr>
        <p:pic>
          <p:nvPicPr>
            <p:cNvPr id="5" name="Picture 4">
              <a:extLst>
                <a:ext uri="{FF2B5EF4-FFF2-40B4-BE49-F238E27FC236}">
                  <a16:creationId xmlns:a16="http://schemas.microsoft.com/office/drawing/2014/main" id="{CB5A61F7-B404-4A42-BA21-2846ED1CD46B}"/>
                </a:ext>
              </a:extLst>
            </p:cNvPr>
            <p:cNvPicPr>
              <a:picLocks noChangeAspect="1"/>
            </p:cNvPicPr>
            <p:nvPr/>
          </p:nvPicPr>
          <p:blipFill>
            <a:blip r:embed="rId4"/>
            <a:stretch>
              <a:fillRect/>
            </a:stretch>
          </p:blipFill>
          <p:spPr>
            <a:xfrm>
              <a:off x="0" y="3828398"/>
              <a:ext cx="4068098" cy="3029601"/>
            </a:xfrm>
            <a:prstGeom prst="rect">
              <a:avLst/>
            </a:prstGeom>
          </p:spPr>
        </p:pic>
        <p:pic>
          <p:nvPicPr>
            <p:cNvPr id="6" name="Picture 5">
              <a:extLst>
                <a:ext uri="{FF2B5EF4-FFF2-40B4-BE49-F238E27FC236}">
                  <a16:creationId xmlns:a16="http://schemas.microsoft.com/office/drawing/2014/main" id="{1B591410-D508-42A9-AB45-430A225A46D6}"/>
                </a:ext>
              </a:extLst>
            </p:cNvPr>
            <p:cNvPicPr>
              <a:picLocks noChangeAspect="1"/>
            </p:cNvPicPr>
            <p:nvPr/>
          </p:nvPicPr>
          <p:blipFill>
            <a:blip r:embed="rId5"/>
            <a:stretch>
              <a:fillRect/>
            </a:stretch>
          </p:blipFill>
          <p:spPr>
            <a:xfrm>
              <a:off x="1692907" y="4141847"/>
              <a:ext cx="506012" cy="329213"/>
            </a:xfrm>
            <a:prstGeom prst="rect">
              <a:avLst/>
            </a:prstGeom>
          </p:spPr>
        </p:pic>
      </p:grpSp>
      <p:grpSp>
        <p:nvGrpSpPr>
          <p:cNvPr id="7" name="Group 6">
            <a:extLst>
              <a:ext uri="{FF2B5EF4-FFF2-40B4-BE49-F238E27FC236}">
                <a16:creationId xmlns:a16="http://schemas.microsoft.com/office/drawing/2014/main" id="{A3CD173A-2D71-4E25-941D-81E4825FC39F}"/>
              </a:ext>
            </a:extLst>
          </p:cNvPr>
          <p:cNvGrpSpPr/>
          <p:nvPr/>
        </p:nvGrpSpPr>
        <p:grpSpPr>
          <a:xfrm>
            <a:off x="4062302" y="3030913"/>
            <a:ext cx="3944809" cy="2937785"/>
            <a:chOff x="4179095" y="3828398"/>
            <a:chExt cx="3944809" cy="2937785"/>
          </a:xfrm>
        </p:grpSpPr>
        <p:pic>
          <p:nvPicPr>
            <p:cNvPr id="8" name="Picture 7">
              <a:extLst>
                <a:ext uri="{FF2B5EF4-FFF2-40B4-BE49-F238E27FC236}">
                  <a16:creationId xmlns:a16="http://schemas.microsoft.com/office/drawing/2014/main" id="{8D46394A-C865-4E59-85BD-DE6E209B3249}"/>
                </a:ext>
              </a:extLst>
            </p:cNvPr>
            <p:cNvPicPr>
              <a:picLocks noChangeAspect="1"/>
            </p:cNvPicPr>
            <p:nvPr/>
          </p:nvPicPr>
          <p:blipFill>
            <a:blip r:embed="rId6"/>
            <a:stretch>
              <a:fillRect/>
            </a:stretch>
          </p:blipFill>
          <p:spPr>
            <a:xfrm>
              <a:off x="4179095" y="3828398"/>
              <a:ext cx="3944809" cy="2937785"/>
            </a:xfrm>
            <a:prstGeom prst="rect">
              <a:avLst/>
            </a:prstGeom>
          </p:spPr>
        </p:pic>
        <p:sp>
          <p:nvSpPr>
            <p:cNvPr id="9" name="TextBox 8">
              <a:extLst>
                <a:ext uri="{FF2B5EF4-FFF2-40B4-BE49-F238E27FC236}">
                  <a16:creationId xmlns:a16="http://schemas.microsoft.com/office/drawing/2014/main" id="{49B21F47-F0CB-4BE2-A2BE-8638A1D18E0B}"/>
                </a:ext>
              </a:extLst>
            </p:cNvPr>
            <p:cNvSpPr txBox="1"/>
            <p:nvPr/>
          </p:nvSpPr>
          <p:spPr>
            <a:xfrm>
              <a:off x="5776361" y="4151957"/>
              <a:ext cx="639278" cy="276999"/>
            </a:xfrm>
            <a:prstGeom prst="rect">
              <a:avLst/>
            </a:prstGeom>
            <a:noFill/>
          </p:spPr>
          <p:txBody>
            <a:bodyPr wrap="none" rtlCol="0">
              <a:spAutoFit/>
            </a:bodyPr>
            <a:lstStyle/>
            <a:p>
              <a:r>
                <a:rPr lang="en-US" sz="1200" dirty="0"/>
                <a:t>Female</a:t>
              </a:r>
            </a:p>
          </p:txBody>
        </p:sp>
      </p:grpSp>
      <p:grpSp>
        <p:nvGrpSpPr>
          <p:cNvPr id="15" name="Group 14">
            <a:extLst>
              <a:ext uri="{FF2B5EF4-FFF2-40B4-BE49-F238E27FC236}">
                <a16:creationId xmlns:a16="http://schemas.microsoft.com/office/drawing/2014/main" id="{1173BB81-8080-4730-9E60-024005228BE5}"/>
              </a:ext>
            </a:extLst>
          </p:cNvPr>
          <p:cNvGrpSpPr/>
          <p:nvPr/>
        </p:nvGrpSpPr>
        <p:grpSpPr>
          <a:xfrm>
            <a:off x="8089420" y="3030913"/>
            <a:ext cx="3944809" cy="2937785"/>
            <a:chOff x="8203085" y="3820066"/>
            <a:chExt cx="3944809" cy="2937785"/>
          </a:xfrm>
        </p:grpSpPr>
        <p:pic>
          <p:nvPicPr>
            <p:cNvPr id="13" name="Picture 12">
              <a:extLst>
                <a:ext uri="{FF2B5EF4-FFF2-40B4-BE49-F238E27FC236}">
                  <a16:creationId xmlns:a16="http://schemas.microsoft.com/office/drawing/2014/main" id="{DD0D2B08-F766-48F8-A0CD-F07C3B028F54}"/>
                </a:ext>
              </a:extLst>
            </p:cNvPr>
            <p:cNvPicPr>
              <a:picLocks noChangeAspect="1"/>
            </p:cNvPicPr>
            <p:nvPr/>
          </p:nvPicPr>
          <p:blipFill>
            <a:blip r:embed="rId7"/>
            <a:stretch>
              <a:fillRect/>
            </a:stretch>
          </p:blipFill>
          <p:spPr>
            <a:xfrm>
              <a:off x="8203085" y="3820066"/>
              <a:ext cx="3944809" cy="2937785"/>
            </a:xfrm>
            <a:prstGeom prst="rect">
              <a:avLst/>
            </a:prstGeom>
          </p:spPr>
        </p:pic>
        <p:sp>
          <p:nvSpPr>
            <p:cNvPr id="14" name="TextBox 13">
              <a:extLst>
                <a:ext uri="{FF2B5EF4-FFF2-40B4-BE49-F238E27FC236}">
                  <a16:creationId xmlns:a16="http://schemas.microsoft.com/office/drawing/2014/main" id="{EE07F85B-A99A-4C3F-B838-F1515AE01E4B}"/>
                </a:ext>
              </a:extLst>
            </p:cNvPr>
            <p:cNvSpPr txBox="1"/>
            <p:nvPr/>
          </p:nvSpPr>
          <p:spPr>
            <a:xfrm>
              <a:off x="9825135" y="4151010"/>
              <a:ext cx="548548" cy="276999"/>
            </a:xfrm>
            <a:prstGeom prst="rect">
              <a:avLst/>
            </a:prstGeom>
            <a:noFill/>
          </p:spPr>
          <p:txBody>
            <a:bodyPr wrap="none" rtlCol="0">
              <a:spAutoFit/>
            </a:bodyPr>
            <a:lstStyle/>
            <a:p>
              <a:r>
                <a:rPr lang="en-US" sz="1200" dirty="0"/>
                <a:t>Other</a:t>
              </a:r>
            </a:p>
          </p:txBody>
        </p:sp>
      </p:grpSp>
      <p:sp>
        <p:nvSpPr>
          <p:cNvPr id="16" name="Title 1">
            <a:extLst>
              <a:ext uri="{FF2B5EF4-FFF2-40B4-BE49-F238E27FC236}">
                <a16:creationId xmlns:a16="http://schemas.microsoft.com/office/drawing/2014/main" id="{77B7223A-EA87-4A83-83D5-C476955013DB}"/>
              </a:ext>
            </a:extLst>
          </p:cNvPr>
          <p:cNvSpPr txBox="1">
            <a:spLocks/>
          </p:cNvSpPr>
          <p:nvPr/>
        </p:nvSpPr>
        <p:spPr>
          <a:xfrm>
            <a:off x="632728" y="205390"/>
            <a:ext cx="11241659"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Satisfied with Ability of Police to Protect From Violent Crime (cont.)</a:t>
            </a:r>
            <a:endParaRPr lang="en-US" sz="3200" dirty="0"/>
          </a:p>
        </p:txBody>
      </p:sp>
      <p:sp>
        <p:nvSpPr>
          <p:cNvPr id="17" name="Action Button: Go Back or Previous 16">
            <a:hlinkClick r:id="rId8" action="ppaction://hlinksldjump" tooltip="Back to beginning of section"/>
            <a:extLst>
              <a:ext uri="{FF2B5EF4-FFF2-40B4-BE49-F238E27FC236}">
                <a16:creationId xmlns:a16="http://schemas.microsoft.com/office/drawing/2014/main" id="{8E313678-DF2F-4452-ABD7-9CC0F8A06DC8}"/>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F0C4F746-4AC5-4610-91C1-1FE39BDBA93E}"/>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89EDA5-855C-4AD1-8589-165358151A8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78</a:t>
            </a:r>
          </a:p>
        </p:txBody>
      </p:sp>
      <p:pic>
        <p:nvPicPr>
          <p:cNvPr id="20" name="Picture 19">
            <a:hlinkClick r:id="rId10"/>
            <a:extLst>
              <a:ext uri="{FF2B5EF4-FFF2-40B4-BE49-F238E27FC236}">
                <a16:creationId xmlns:a16="http://schemas.microsoft.com/office/drawing/2014/main" id="{36729346-4430-4F4D-A36A-E14C8A1F4530}"/>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70547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0273-5925-487A-98EA-8DB10CC2F56A}"/>
              </a:ext>
            </a:extLst>
          </p:cNvPr>
          <p:cNvSpPr>
            <a:spLocks noGrp="1"/>
          </p:cNvSpPr>
          <p:nvPr>
            <p:ph type="title"/>
          </p:nvPr>
        </p:nvSpPr>
        <p:spPr>
          <a:xfrm>
            <a:off x="357051" y="88330"/>
            <a:ext cx="9139374" cy="870857"/>
          </a:xfrm>
        </p:spPr>
        <p:txBody>
          <a:bodyPr/>
          <a:lstStyle/>
          <a:p>
            <a:r>
              <a:rPr lang="en-US" sz="3600" dirty="0"/>
              <a:t>Summary of Key Findings – Safety Issues</a:t>
            </a:r>
            <a:endParaRPr lang="en-US" sz="3600" dirty="0">
              <a:highlight>
                <a:srgbClr val="FFFF00"/>
              </a:highlight>
            </a:endParaRPr>
          </a:p>
        </p:txBody>
      </p:sp>
      <p:sp>
        <p:nvSpPr>
          <p:cNvPr id="3" name="Content Placeholder 2">
            <a:extLst>
              <a:ext uri="{FF2B5EF4-FFF2-40B4-BE49-F238E27FC236}">
                <a16:creationId xmlns:a16="http://schemas.microsoft.com/office/drawing/2014/main" id="{C742E622-1DDC-4F52-AE7A-C7954C277F41}"/>
              </a:ext>
            </a:extLst>
          </p:cNvPr>
          <p:cNvSpPr>
            <a:spLocks noGrp="1"/>
          </p:cNvSpPr>
          <p:nvPr>
            <p:ph idx="1"/>
          </p:nvPr>
        </p:nvSpPr>
        <p:spPr>
          <a:xfrm>
            <a:off x="641498" y="952346"/>
            <a:ext cx="10909004" cy="5278334"/>
          </a:xfrm>
        </p:spPr>
        <p:txBody>
          <a:bodyPr>
            <a:normAutofit/>
          </a:bodyPr>
          <a:lstStyle/>
          <a:p>
            <a:endParaRPr lang="en-US" sz="1600" dirty="0"/>
          </a:p>
          <a:p>
            <a:endParaRPr lang="en-US" sz="1600" dirty="0"/>
          </a:p>
        </p:txBody>
      </p:sp>
      <p:sp>
        <p:nvSpPr>
          <p:cNvPr id="4" name="TextBox 3">
            <a:extLst>
              <a:ext uri="{FF2B5EF4-FFF2-40B4-BE49-F238E27FC236}">
                <a16:creationId xmlns:a16="http://schemas.microsoft.com/office/drawing/2014/main" id="{F6F8E5D4-20C1-4D61-BF07-162D86F02308}"/>
              </a:ext>
            </a:extLst>
          </p:cNvPr>
          <p:cNvSpPr txBox="1"/>
          <p:nvPr/>
        </p:nvSpPr>
        <p:spPr>
          <a:xfrm>
            <a:off x="2402541" y="1805478"/>
            <a:ext cx="6417610" cy="3125984"/>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Most respondents in all age groups felt safe walking during the day or night in their neighborhoods </a:t>
            </a:r>
          </a:p>
          <a:p>
            <a:pPr marL="285750" indent="-285750">
              <a:lnSpc>
                <a:spcPct val="90000"/>
              </a:lnSpc>
              <a:spcBef>
                <a:spcPts val="1000"/>
              </a:spcBef>
              <a:buFont typeface="Arial" panose="020B0604020202020204" pitchFamily="34" charset="0"/>
              <a:buChar char="•"/>
            </a:pPr>
            <a:r>
              <a:rPr lang="en-US" dirty="0">
                <a:solidFill>
                  <a:srgbClr val="714B25"/>
                </a:solidFill>
              </a:rPr>
              <a:t>Most respondents in all age groups also felt safe walking during the day in the central city but not at night.  </a:t>
            </a:r>
          </a:p>
          <a:p>
            <a:pPr marL="285750" indent="-285750">
              <a:lnSpc>
                <a:spcPct val="90000"/>
              </a:lnSpc>
              <a:spcBef>
                <a:spcPts val="1000"/>
              </a:spcBef>
              <a:buFont typeface="Arial" panose="020B0604020202020204" pitchFamily="34" charset="0"/>
              <a:buChar char="•"/>
            </a:pPr>
            <a:r>
              <a:rPr lang="en-US" dirty="0">
                <a:solidFill>
                  <a:srgbClr val="714B25"/>
                </a:solidFill>
              </a:rPr>
              <a:t>For these four items, there were minimal differences by age. </a:t>
            </a:r>
          </a:p>
          <a:p>
            <a:pPr marL="285750" indent="-285750">
              <a:lnSpc>
                <a:spcPct val="90000"/>
              </a:lnSpc>
              <a:spcBef>
                <a:spcPts val="1000"/>
              </a:spcBef>
              <a:buFont typeface="Arial" panose="020B0604020202020204" pitchFamily="34" charset="0"/>
              <a:buChar char="•"/>
            </a:pPr>
            <a:r>
              <a:rPr lang="en-US" dirty="0">
                <a:solidFill>
                  <a:srgbClr val="714B25"/>
                </a:solidFill>
              </a:rPr>
              <a:t>Alternatively, most respondents were not satisfied with police protection from either violent crime or property crime, although satisfaction generally increased with age.</a:t>
            </a:r>
          </a:p>
          <a:p>
            <a:pPr marL="285750" indent="-285750">
              <a:lnSpc>
                <a:spcPct val="90000"/>
              </a:lnSpc>
              <a:spcBef>
                <a:spcPts val="1000"/>
              </a:spcBef>
              <a:buFont typeface="Arial" panose="020B0604020202020204" pitchFamily="34" charset="0"/>
              <a:buChar char="•"/>
            </a:pPr>
            <a:r>
              <a:rPr lang="en-US" dirty="0">
                <a:solidFill>
                  <a:srgbClr val="714B25"/>
                </a:solidFill>
                <a:hlinkClick r:id="rId4" action="ppaction://hlinksldjump"/>
              </a:rPr>
              <a:t>Go to Safety Issues section</a:t>
            </a:r>
            <a:endParaRPr lang="en-US" dirty="0">
              <a:solidFill>
                <a:srgbClr val="714B25"/>
              </a:solidFill>
            </a:endParaRP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94BA2FC6-8906-46A3-8AD7-7D95266F233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a:t>
            </a:r>
          </a:p>
        </p:txBody>
      </p:sp>
      <p:pic>
        <p:nvPicPr>
          <p:cNvPr id="6" name="Picture 5">
            <a:hlinkClick r:id="rId5"/>
            <a:extLst>
              <a:ext uri="{FF2B5EF4-FFF2-40B4-BE49-F238E27FC236}">
                <a16:creationId xmlns:a16="http://schemas.microsoft.com/office/drawing/2014/main" id="{9971F3FF-BDAE-4BD0-A592-F39F23974073}"/>
              </a:ext>
            </a:extLst>
          </p:cNvPr>
          <p:cNvPicPr>
            <a:picLocks noChangeAspect="1"/>
          </p:cNvPicPr>
          <p:nvPr/>
        </p:nvPicPr>
        <p:blipFill>
          <a:blip r:embed="rId6"/>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279505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60910B-841E-48B2-8A6D-261D9EB2EF2A}"/>
              </a:ext>
            </a:extLst>
          </p:cNvPr>
          <p:cNvPicPr>
            <a:picLocks noGrp="1" noChangeAspect="1"/>
          </p:cNvPicPr>
          <p:nvPr>
            <p:ph idx="1"/>
          </p:nvPr>
        </p:nvPicPr>
        <p:blipFill>
          <a:blip r:embed="rId4"/>
          <a:stretch>
            <a:fillRect/>
          </a:stretch>
        </p:blipFill>
        <p:spPr>
          <a:xfrm>
            <a:off x="857251" y="2617481"/>
            <a:ext cx="4962525" cy="3695699"/>
          </a:xfrm>
          <a:prstGeom prst="rect">
            <a:avLst/>
          </a:prstGeom>
        </p:spPr>
      </p:pic>
      <p:grpSp>
        <p:nvGrpSpPr>
          <p:cNvPr id="3" name="Group 2">
            <a:extLst>
              <a:ext uri="{FF2B5EF4-FFF2-40B4-BE49-F238E27FC236}">
                <a16:creationId xmlns:a16="http://schemas.microsoft.com/office/drawing/2014/main" id="{9C201339-85C4-4F4F-8FBE-4116EB792BAD}"/>
              </a:ext>
            </a:extLst>
          </p:cNvPr>
          <p:cNvGrpSpPr/>
          <p:nvPr/>
        </p:nvGrpSpPr>
        <p:grpSpPr>
          <a:xfrm>
            <a:off x="6372226" y="2617481"/>
            <a:ext cx="4962525" cy="3695700"/>
            <a:chOff x="6372225" y="2761630"/>
            <a:chExt cx="4962525" cy="3695700"/>
          </a:xfrm>
        </p:grpSpPr>
        <p:pic>
          <p:nvPicPr>
            <p:cNvPr id="5" name="Picture 4">
              <a:extLst>
                <a:ext uri="{FF2B5EF4-FFF2-40B4-BE49-F238E27FC236}">
                  <a16:creationId xmlns:a16="http://schemas.microsoft.com/office/drawing/2014/main" id="{DF6A69C6-183E-4DEA-864E-E6D933688332}"/>
                </a:ext>
              </a:extLst>
            </p:cNvPr>
            <p:cNvPicPr>
              <a:picLocks noChangeAspect="1"/>
            </p:cNvPicPr>
            <p:nvPr/>
          </p:nvPicPr>
          <p:blipFill>
            <a:blip r:embed="rId5"/>
            <a:stretch>
              <a:fillRect/>
            </a:stretch>
          </p:blipFill>
          <p:spPr>
            <a:xfrm>
              <a:off x="6372225" y="2761630"/>
              <a:ext cx="4962525" cy="3695700"/>
            </a:xfrm>
            <a:prstGeom prst="rect">
              <a:avLst/>
            </a:prstGeom>
          </p:spPr>
        </p:pic>
        <p:sp>
          <p:nvSpPr>
            <p:cNvPr id="6" name="TextBox 5">
              <a:extLst>
                <a:ext uri="{FF2B5EF4-FFF2-40B4-BE49-F238E27FC236}">
                  <a16:creationId xmlns:a16="http://schemas.microsoft.com/office/drawing/2014/main" id="{9D6E2E1C-81EE-45E5-BC09-CBD56E88BFD0}"/>
                </a:ext>
              </a:extLst>
            </p:cNvPr>
            <p:cNvSpPr txBox="1"/>
            <p:nvPr/>
          </p:nvSpPr>
          <p:spPr>
            <a:xfrm>
              <a:off x="8526991" y="3199626"/>
              <a:ext cx="478016" cy="276999"/>
            </a:xfrm>
            <a:prstGeom prst="rect">
              <a:avLst/>
            </a:prstGeom>
            <a:noFill/>
          </p:spPr>
          <p:txBody>
            <a:bodyPr wrap="none" rtlCol="0">
              <a:spAutoFit/>
            </a:bodyPr>
            <a:lstStyle/>
            <a:p>
              <a:r>
                <a:rPr lang="en-US" sz="1200" dirty="0"/>
                <a:t>Own</a:t>
              </a:r>
            </a:p>
          </p:txBody>
        </p:sp>
      </p:grpSp>
      <p:sp>
        <p:nvSpPr>
          <p:cNvPr id="7" name="TextBox 6">
            <a:extLst>
              <a:ext uri="{FF2B5EF4-FFF2-40B4-BE49-F238E27FC236}">
                <a16:creationId xmlns:a16="http://schemas.microsoft.com/office/drawing/2014/main" id="{95C352F2-23BB-4ED4-B638-3D654C96CE9D}"/>
              </a:ext>
            </a:extLst>
          </p:cNvPr>
          <p:cNvSpPr txBox="1"/>
          <p:nvPr/>
        </p:nvSpPr>
        <p:spPr>
          <a:xfrm>
            <a:off x="3022707" y="3190101"/>
            <a:ext cx="472309" cy="276999"/>
          </a:xfrm>
          <a:prstGeom prst="rect">
            <a:avLst/>
          </a:prstGeom>
          <a:noFill/>
        </p:spPr>
        <p:txBody>
          <a:bodyPr wrap="none" rtlCol="0">
            <a:spAutoFit/>
          </a:bodyPr>
          <a:lstStyle/>
          <a:p>
            <a:r>
              <a:rPr lang="en-US" sz="1200" dirty="0"/>
              <a:t>Rent</a:t>
            </a:r>
          </a:p>
        </p:txBody>
      </p:sp>
      <p:sp>
        <p:nvSpPr>
          <p:cNvPr id="8" name="TextBox 7">
            <a:extLst>
              <a:ext uri="{FF2B5EF4-FFF2-40B4-BE49-F238E27FC236}">
                <a16:creationId xmlns:a16="http://schemas.microsoft.com/office/drawing/2014/main" id="{4B96B1FA-4CE1-4C27-94A3-5300F2608B47}"/>
              </a:ext>
            </a:extLst>
          </p:cNvPr>
          <p:cNvSpPr txBox="1"/>
          <p:nvPr/>
        </p:nvSpPr>
        <p:spPr>
          <a:xfrm>
            <a:off x="1470211" y="1469340"/>
            <a:ext cx="9251577"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Renters’ and owners’ responses were similar, although owners in the youngest age group were more likely to be dissatisfied with the ability of police to protect them from violent crime.</a:t>
            </a:r>
          </a:p>
          <a:p>
            <a:endParaRPr lang="en-US" dirty="0"/>
          </a:p>
        </p:txBody>
      </p:sp>
      <p:sp>
        <p:nvSpPr>
          <p:cNvPr id="11" name="Title 1">
            <a:extLst>
              <a:ext uri="{FF2B5EF4-FFF2-40B4-BE49-F238E27FC236}">
                <a16:creationId xmlns:a16="http://schemas.microsoft.com/office/drawing/2014/main" id="{F49B1F5C-910D-4CE3-A4C7-9721A394F70E}"/>
              </a:ext>
            </a:extLst>
          </p:cNvPr>
          <p:cNvSpPr txBox="1">
            <a:spLocks/>
          </p:cNvSpPr>
          <p:nvPr/>
        </p:nvSpPr>
        <p:spPr>
          <a:xfrm>
            <a:off x="632728" y="205390"/>
            <a:ext cx="11241659"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dirty="0"/>
              <a:t>Satisfied with Ability of Police to Protect From Violent Crime (cont.)</a:t>
            </a:r>
          </a:p>
        </p:txBody>
      </p:sp>
      <p:sp>
        <p:nvSpPr>
          <p:cNvPr id="9" name="Action Button: Go Back or Previous 8">
            <a:hlinkClick r:id="rId6" action="ppaction://hlinksldjump" tooltip="Back to beginning of section"/>
            <a:extLst>
              <a:ext uri="{FF2B5EF4-FFF2-40B4-BE49-F238E27FC236}">
                <a16:creationId xmlns:a16="http://schemas.microsoft.com/office/drawing/2014/main" id="{5E9F9E0B-873B-4229-8954-7421AE00D6E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Forward or Next 9">
            <a:hlinkClick r:id="rId7" action="ppaction://hlinksldjump" tooltip="Skip to next section"/>
            <a:extLst>
              <a:ext uri="{FF2B5EF4-FFF2-40B4-BE49-F238E27FC236}">
                <a16:creationId xmlns:a16="http://schemas.microsoft.com/office/drawing/2014/main" id="{18C6CC5B-6A70-4F81-9B52-AF4CD86C4F5F}"/>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7098115-E88A-412B-A3BF-CE080043682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79</a:t>
            </a:r>
          </a:p>
        </p:txBody>
      </p:sp>
      <p:pic>
        <p:nvPicPr>
          <p:cNvPr id="13" name="Picture 12">
            <a:hlinkClick r:id="rId8"/>
            <a:extLst>
              <a:ext uri="{FF2B5EF4-FFF2-40B4-BE49-F238E27FC236}">
                <a16:creationId xmlns:a16="http://schemas.microsoft.com/office/drawing/2014/main" id="{E6B6E49F-1A5C-4FFA-B049-3A31B6DCDE00}"/>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132620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7C98-68F0-4914-B9A8-66240E23ABCB}"/>
              </a:ext>
            </a:extLst>
          </p:cNvPr>
          <p:cNvSpPr>
            <a:spLocks noGrp="1"/>
          </p:cNvSpPr>
          <p:nvPr>
            <p:ph type="title"/>
          </p:nvPr>
        </p:nvSpPr>
        <p:spPr>
          <a:xfrm>
            <a:off x="357051" y="63764"/>
            <a:ext cx="6367599" cy="870857"/>
          </a:xfrm>
        </p:spPr>
        <p:txBody>
          <a:bodyPr>
            <a:noAutofit/>
          </a:bodyPr>
          <a:lstStyle/>
          <a:p>
            <a:r>
              <a:rPr lang="en-US" sz="3200" dirty="0"/>
              <a:t>Satisfied with Ability of Police to Address Property Crime</a:t>
            </a:r>
          </a:p>
        </p:txBody>
      </p:sp>
      <p:sp>
        <p:nvSpPr>
          <p:cNvPr id="10" name="Content Placeholder 9">
            <a:extLst>
              <a:ext uri="{FF2B5EF4-FFF2-40B4-BE49-F238E27FC236}">
                <a16:creationId xmlns:a16="http://schemas.microsoft.com/office/drawing/2014/main" id="{729ADF89-F61A-41A3-B8BE-BBC1314FD4AC}"/>
              </a:ext>
            </a:extLst>
          </p:cNvPr>
          <p:cNvSpPr>
            <a:spLocks noGrp="1"/>
          </p:cNvSpPr>
          <p:nvPr>
            <p:ph idx="1"/>
          </p:nvPr>
        </p:nvSpPr>
        <p:spPr>
          <a:xfrm>
            <a:off x="357051" y="1002303"/>
            <a:ext cx="6815274" cy="2105024"/>
          </a:xfrm>
        </p:spPr>
        <p:txBody>
          <a:bodyPr>
            <a:normAutofit fontScale="92500" lnSpcReduction="10000"/>
          </a:bodyPr>
          <a:lstStyle/>
          <a:p>
            <a:r>
              <a:rPr lang="en-US" sz="1800" dirty="0"/>
              <a:t>Satisfaction with the ability of police to address property crime was low (20-30%), regardless of age. </a:t>
            </a:r>
          </a:p>
          <a:p>
            <a:r>
              <a:rPr lang="en-US" sz="1800" dirty="0"/>
              <a:t>A majority of all age groups were somewhat or very dissatisfied, with the three middle age groups the most likely to be dissatisfied. </a:t>
            </a:r>
          </a:p>
          <a:p>
            <a:r>
              <a:rPr lang="en-US" sz="1800" dirty="0"/>
              <a:t>There was little difference between the responses of those with lower versus higher incomes, except respondents age 20-29 with lower incomes were somewhat less likely to be dissatisfied than were their peers in the higher income group.</a:t>
            </a:r>
          </a:p>
          <a:p>
            <a:endParaRPr lang="en-US" sz="1800" dirty="0"/>
          </a:p>
        </p:txBody>
      </p:sp>
      <p:pic>
        <p:nvPicPr>
          <p:cNvPr id="3" name="Picture 2">
            <a:extLst>
              <a:ext uri="{FF2B5EF4-FFF2-40B4-BE49-F238E27FC236}">
                <a16:creationId xmlns:a16="http://schemas.microsoft.com/office/drawing/2014/main" id="{4DE9883F-96CC-4187-BCF9-71EFFAE22FC1}"/>
              </a:ext>
            </a:extLst>
          </p:cNvPr>
          <p:cNvPicPr>
            <a:picLocks noChangeAspect="1"/>
          </p:cNvPicPr>
          <p:nvPr/>
        </p:nvPicPr>
        <p:blipFill>
          <a:blip r:embed="rId4"/>
          <a:stretch>
            <a:fillRect/>
          </a:stretch>
        </p:blipFill>
        <p:spPr>
          <a:xfrm>
            <a:off x="1064350" y="3084291"/>
            <a:ext cx="4953000" cy="3695700"/>
          </a:xfrm>
          <a:prstGeom prst="rect">
            <a:avLst/>
          </a:prstGeom>
        </p:spPr>
      </p:pic>
      <p:grpSp>
        <p:nvGrpSpPr>
          <p:cNvPr id="8" name="Group 7">
            <a:extLst>
              <a:ext uri="{FF2B5EF4-FFF2-40B4-BE49-F238E27FC236}">
                <a16:creationId xmlns:a16="http://schemas.microsoft.com/office/drawing/2014/main" id="{4EBA2374-0E6D-477D-84EB-EFD1F5A5C21F}"/>
              </a:ext>
            </a:extLst>
          </p:cNvPr>
          <p:cNvGrpSpPr/>
          <p:nvPr/>
        </p:nvGrpSpPr>
        <p:grpSpPr>
          <a:xfrm>
            <a:off x="7317124" y="0"/>
            <a:ext cx="4563999" cy="3405445"/>
            <a:chOff x="7317124" y="0"/>
            <a:chExt cx="4563999" cy="3405445"/>
          </a:xfrm>
        </p:grpSpPr>
        <p:pic>
          <p:nvPicPr>
            <p:cNvPr id="4" name="Picture 3">
              <a:extLst>
                <a:ext uri="{FF2B5EF4-FFF2-40B4-BE49-F238E27FC236}">
                  <a16:creationId xmlns:a16="http://schemas.microsoft.com/office/drawing/2014/main" id="{E7A19A21-7C88-4CFB-96B3-EDDC5CAC8076}"/>
                </a:ext>
              </a:extLst>
            </p:cNvPr>
            <p:cNvPicPr>
              <a:picLocks noChangeAspect="1"/>
            </p:cNvPicPr>
            <p:nvPr/>
          </p:nvPicPr>
          <p:blipFill>
            <a:blip r:embed="rId5"/>
            <a:stretch>
              <a:fillRect/>
            </a:stretch>
          </p:blipFill>
          <p:spPr>
            <a:xfrm>
              <a:off x="7317124" y="0"/>
              <a:ext cx="4563999" cy="3405445"/>
            </a:xfrm>
            <a:prstGeom prst="rect">
              <a:avLst/>
            </a:prstGeom>
          </p:spPr>
        </p:pic>
        <p:sp>
          <p:nvSpPr>
            <p:cNvPr id="6" name="TextBox 5">
              <a:extLst>
                <a:ext uri="{FF2B5EF4-FFF2-40B4-BE49-F238E27FC236}">
                  <a16:creationId xmlns:a16="http://schemas.microsoft.com/office/drawing/2014/main" id="{EA71D73A-3F39-49BB-9F34-0CC69E530150}"/>
                </a:ext>
              </a:extLst>
            </p:cNvPr>
            <p:cNvSpPr txBox="1"/>
            <p:nvPr/>
          </p:nvSpPr>
          <p:spPr>
            <a:xfrm>
              <a:off x="8988425" y="426240"/>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3E9B2900-37EA-4C6B-AB0E-5202D0EC9D0F}"/>
              </a:ext>
            </a:extLst>
          </p:cNvPr>
          <p:cNvGrpSpPr/>
          <p:nvPr/>
        </p:nvGrpSpPr>
        <p:grpSpPr>
          <a:xfrm>
            <a:off x="7301341" y="3429000"/>
            <a:ext cx="4565177" cy="3406324"/>
            <a:chOff x="7301341" y="3429000"/>
            <a:chExt cx="4565177" cy="3406324"/>
          </a:xfrm>
        </p:grpSpPr>
        <p:pic>
          <p:nvPicPr>
            <p:cNvPr id="5" name="Picture 4">
              <a:extLst>
                <a:ext uri="{FF2B5EF4-FFF2-40B4-BE49-F238E27FC236}">
                  <a16:creationId xmlns:a16="http://schemas.microsoft.com/office/drawing/2014/main" id="{F8A00DD8-A841-47D1-AF03-22667587FD47}"/>
                </a:ext>
              </a:extLst>
            </p:cNvPr>
            <p:cNvPicPr>
              <a:picLocks noChangeAspect="1"/>
            </p:cNvPicPr>
            <p:nvPr/>
          </p:nvPicPr>
          <p:blipFill>
            <a:blip r:embed="rId6"/>
            <a:stretch>
              <a:fillRect/>
            </a:stretch>
          </p:blipFill>
          <p:spPr>
            <a:xfrm>
              <a:off x="7301341" y="3429000"/>
              <a:ext cx="4565177" cy="3406324"/>
            </a:xfrm>
            <a:prstGeom prst="rect">
              <a:avLst/>
            </a:prstGeom>
          </p:spPr>
        </p:pic>
        <p:sp>
          <p:nvSpPr>
            <p:cNvPr id="7" name="TextBox 6">
              <a:extLst>
                <a:ext uri="{FF2B5EF4-FFF2-40B4-BE49-F238E27FC236}">
                  <a16:creationId xmlns:a16="http://schemas.microsoft.com/office/drawing/2014/main" id="{0AF72419-D75D-487E-B60A-DFBA598F6610}"/>
                </a:ext>
              </a:extLst>
            </p:cNvPr>
            <p:cNvSpPr txBox="1"/>
            <p:nvPr/>
          </p:nvSpPr>
          <p:spPr>
            <a:xfrm>
              <a:off x="8988422" y="385509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24EBDBAD-B87F-4CD9-AF73-7118A07EF05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81E9709B-89CA-45DD-8C1D-3F4C371679A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DB5952-AF51-44DA-BFFB-573352060F3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80</a:t>
            </a:r>
          </a:p>
        </p:txBody>
      </p:sp>
      <p:pic>
        <p:nvPicPr>
          <p:cNvPr id="14" name="Picture 13">
            <a:hlinkClick r:id="rId9"/>
            <a:extLst>
              <a:ext uri="{FF2B5EF4-FFF2-40B4-BE49-F238E27FC236}">
                <a16:creationId xmlns:a16="http://schemas.microsoft.com/office/drawing/2014/main" id="{000AD4D9-D03C-4021-9C2F-52C10F048C9B}"/>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0272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48E3-72E2-4ADC-8CB6-B62373243ACF}"/>
              </a:ext>
            </a:extLst>
          </p:cNvPr>
          <p:cNvSpPr>
            <a:spLocks noGrp="1"/>
          </p:cNvSpPr>
          <p:nvPr>
            <p:ph type="title"/>
          </p:nvPr>
        </p:nvSpPr>
        <p:spPr>
          <a:xfrm>
            <a:off x="567831" y="82399"/>
            <a:ext cx="10615749" cy="870857"/>
          </a:xfrm>
        </p:spPr>
        <p:txBody>
          <a:bodyPr/>
          <a:lstStyle/>
          <a:p>
            <a:r>
              <a:rPr lang="en-US" sz="3200" dirty="0"/>
              <a:t>Satisfied with Ability of Police to Address Property Crime (cont.)</a:t>
            </a:r>
          </a:p>
        </p:txBody>
      </p:sp>
      <p:sp>
        <p:nvSpPr>
          <p:cNvPr id="3" name="Content Placeholder 2">
            <a:extLst>
              <a:ext uri="{FF2B5EF4-FFF2-40B4-BE49-F238E27FC236}">
                <a16:creationId xmlns:a16="http://schemas.microsoft.com/office/drawing/2014/main" id="{11EFB231-2CA1-4BA3-B204-15435DB4E82F}"/>
              </a:ext>
            </a:extLst>
          </p:cNvPr>
          <p:cNvSpPr>
            <a:spLocks noGrp="1"/>
          </p:cNvSpPr>
          <p:nvPr>
            <p:ph idx="1"/>
          </p:nvPr>
        </p:nvSpPr>
        <p:spPr>
          <a:xfrm>
            <a:off x="1613647" y="1107502"/>
            <a:ext cx="8964706" cy="1157626"/>
          </a:xfrm>
        </p:spPr>
        <p:txBody>
          <a:bodyPr>
            <a:normAutofit/>
          </a:bodyPr>
          <a:lstStyle/>
          <a:p>
            <a:r>
              <a:rPr lang="en-US" sz="1800" dirty="0"/>
              <a:t>White non-Hispanics in all age groups were less satisfied than were minority respondents with the ability of police to address property crime.  </a:t>
            </a:r>
          </a:p>
          <a:p>
            <a:endParaRPr lang="en-US" sz="1800" dirty="0"/>
          </a:p>
        </p:txBody>
      </p:sp>
      <p:grpSp>
        <p:nvGrpSpPr>
          <p:cNvPr id="6" name="Group 5">
            <a:extLst>
              <a:ext uri="{FF2B5EF4-FFF2-40B4-BE49-F238E27FC236}">
                <a16:creationId xmlns:a16="http://schemas.microsoft.com/office/drawing/2014/main" id="{847AE6AA-BD0A-4D99-B47B-BA11719340D0}"/>
              </a:ext>
            </a:extLst>
          </p:cNvPr>
          <p:cNvGrpSpPr/>
          <p:nvPr/>
        </p:nvGrpSpPr>
        <p:grpSpPr>
          <a:xfrm>
            <a:off x="567831" y="1966548"/>
            <a:ext cx="5404237" cy="4430947"/>
            <a:chOff x="7369907" y="225115"/>
            <a:chExt cx="4302125" cy="3203885"/>
          </a:xfrm>
        </p:grpSpPr>
        <p:pic>
          <p:nvPicPr>
            <p:cNvPr id="5" name="Content Placeholder 6">
              <a:extLst>
                <a:ext uri="{FF2B5EF4-FFF2-40B4-BE49-F238E27FC236}">
                  <a16:creationId xmlns:a16="http://schemas.microsoft.com/office/drawing/2014/main" id="{A6F4C4C8-E7B2-462B-B9FD-90496A48739E}"/>
                </a:ext>
              </a:extLst>
            </p:cNvPr>
            <p:cNvPicPr>
              <a:picLocks noChangeAspect="1"/>
            </p:cNvPicPr>
            <p:nvPr/>
          </p:nvPicPr>
          <p:blipFill>
            <a:blip r:embed="rId4"/>
            <a:stretch>
              <a:fillRect/>
            </a:stretch>
          </p:blipFill>
          <p:spPr>
            <a:xfrm>
              <a:off x="7369907" y="225115"/>
              <a:ext cx="4302125" cy="3203885"/>
            </a:xfrm>
            <a:prstGeom prst="rect">
              <a:avLst/>
            </a:prstGeom>
          </p:spPr>
        </p:pic>
        <p:sp>
          <p:nvSpPr>
            <p:cNvPr id="4" name="TextBox 3">
              <a:extLst>
                <a:ext uri="{FF2B5EF4-FFF2-40B4-BE49-F238E27FC236}">
                  <a16:creationId xmlns:a16="http://schemas.microsoft.com/office/drawing/2014/main" id="{140059D7-5914-4F2D-AF0D-84BF94417439}"/>
                </a:ext>
              </a:extLst>
            </p:cNvPr>
            <p:cNvSpPr txBox="1"/>
            <p:nvPr/>
          </p:nvSpPr>
          <p:spPr>
            <a:xfrm>
              <a:off x="9167556" y="617347"/>
              <a:ext cx="570990" cy="276999"/>
            </a:xfrm>
            <a:prstGeom prst="rect">
              <a:avLst/>
            </a:prstGeom>
            <a:noFill/>
          </p:spPr>
          <p:txBody>
            <a:bodyPr wrap="none" rtlCol="0">
              <a:spAutoFit/>
            </a:bodyPr>
            <a:lstStyle/>
            <a:p>
              <a:r>
                <a:rPr lang="en-US" sz="1200" dirty="0"/>
                <a:t>BIPOC</a:t>
              </a:r>
            </a:p>
          </p:txBody>
        </p:sp>
      </p:grpSp>
      <p:grpSp>
        <p:nvGrpSpPr>
          <p:cNvPr id="10" name="Group 9">
            <a:extLst>
              <a:ext uri="{FF2B5EF4-FFF2-40B4-BE49-F238E27FC236}">
                <a16:creationId xmlns:a16="http://schemas.microsoft.com/office/drawing/2014/main" id="{BBF1111F-D26F-456D-A5F9-A2D25E06837E}"/>
              </a:ext>
            </a:extLst>
          </p:cNvPr>
          <p:cNvGrpSpPr/>
          <p:nvPr/>
        </p:nvGrpSpPr>
        <p:grpSpPr>
          <a:xfrm>
            <a:off x="6219934" y="1966585"/>
            <a:ext cx="5438667" cy="4430910"/>
            <a:chOff x="6219933" y="2265165"/>
            <a:chExt cx="5438667" cy="4430910"/>
          </a:xfrm>
        </p:grpSpPr>
        <p:pic>
          <p:nvPicPr>
            <p:cNvPr id="8" name="Picture 7">
              <a:extLst>
                <a:ext uri="{FF2B5EF4-FFF2-40B4-BE49-F238E27FC236}">
                  <a16:creationId xmlns:a16="http://schemas.microsoft.com/office/drawing/2014/main" id="{A29EEFCD-BA66-4663-B1A7-FED3D0B7EB4D}"/>
                </a:ext>
              </a:extLst>
            </p:cNvPr>
            <p:cNvPicPr>
              <a:picLocks noChangeAspect="1"/>
            </p:cNvPicPr>
            <p:nvPr/>
          </p:nvPicPr>
          <p:blipFill>
            <a:blip r:embed="rId5"/>
            <a:stretch>
              <a:fillRect/>
            </a:stretch>
          </p:blipFill>
          <p:spPr>
            <a:xfrm>
              <a:off x="6219933" y="2265165"/>
              <a:ext cx="5438667" cy="4430910"/>
            </a:xfrm>
            <a:prstGeom prst="rect">
              <a:avLst/>
            </a:prstGeom>
          </p:spPr>
        </p:pic>
        <p:sp>
          <p:nvSpPr>
            <p:cNvPr id="9" name="TextBox 8">
              <a:extLst>
                <a:ext uri="{FF2B5EF4-FFF2-40B4-BE49-F238E27FC236}">
                  <a16:creationId xmlns:a16="http://schemas.microsoft.com/office/drawing/2014/main" id="{9BF34A65-9B97-4A99-B98F-DFB7E8C8760E}"/>
                </a:ext>
              </a:extLst>
            </p:cNvPr>
            <p:cNvSpPr txBox="1"/>
            <p:nvPr/>
          </p:nvSpPr>
          <p:spPr>
            <a:xfrm>
              <a:off x="8513694" y="2803707"/>
              <a:ext cx="731967" cy="383084"/>
            </a:xfrm>
            <a:prstGeom prst="rect">
              <a:avLst/>
            </a:prstGeom>
            <a:noFill/>
          </p:spPr>
          <p:txBody>
            <a:bodyPr wrap="none" rtlCol="0">
              <a:spAutoFit/>
            </a:bodyPr>
            <a:lstStyle/>
            <a:p>
              <a:r>
                <a:rPr lang="en-US" sz="1200" dirty="0"/>
                <a:t>W n-H</a:t>
              </a:r>
            </a:p>
          </p:txBody>
        </p:sp>
      </p:grpSp>
      <p:sp>
        <p:nvSpPr>
          <p:cNvPr id="11" name="Action Button: Go Back or Previous 10">
            <a:hlinkClick r:id="rId6" action="ppaction://hlinksldjump" tooltip="Back to beginning of section"/>
            <a:extLst>
              <a:ext uri="{FF2B5EF4-FFF2-40B4-BE49-F238E27FC236}">
                <a16:creationId xmlns:a16="http://schemas.microsoft.com/office/drawing/2014/main" id="{E83A61D1-4A8A-467A-BC6C-44DD6C270DAC}"/>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03FC00EA-6125-4964-9D13-BFAD0B1AD3C2}"/>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F395E54-68B0-4CAF-BC04-E6D30DF05AA6}"/>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81</a:t>
            </a:r>
          </a:p>
        </p:txBody>
      </p:sp>
      <p:pic>
        <p:nvPicPr>
          <p:cNvPr id="14" name="Picture 13">
            <a:hlinkClick r:id="rId8"/>
            <a:extLst>
              <a:ext uri="{FF2B5EF4-FFF2-40B4-BE49-F238E27FC236}">
                <a16:creationId xmlns:a16="http://schemas.microsoft.com/office/drawing/2014/main" id="{3BF942C6-467B-4B78-B240-0341596B44A7}"/>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6006560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A210F8-1B78-4808-B105-72353AC0D049}"/>
              </a:ext>
            </a:extLst>
          </p:cNvPr>
          <p:cNvGrpSpPr/>
          <p:nvPr/>
        </p:nvGrpSpPr>
        <p:grpSpPr>
          <a:xfrm>
            <a:off x="154183" y="3145333"/>
            <a:ext cx="3925371" cy="2923309"/>
            <a:chOff x="84796" y="3934690"/>
            <a:chExt cx="3925371" cy="2923309"/>
          </a:xfrm>
        </p:grpSpPr>
        <p:pic>
          <p:nvPicPr>
            <p:cNvPr id="9" name="Picture 8">
              <a:extLst>
                <a:ext uri="{FF2B5EF4-FFF2-40B4-BE49-F238E27FC236}">
                  <a16:creationId xmlns:a16="http://schemas.microsoft.com/office/drawing/2014/main" id="{48227BD3-33F1-4277-B375-340539602F82}"/>
                </a:ext>
              </a:extLst>
            </p:cNvPr>
            <p:cNvPicPr>
              <a:picLocks noChangeAspect="1"/>
            </p:cNvPicPr>
            <p:nvPr/>
          </p:nvPicPr>
          <p:blipFill>
            <a:blip r:embed="rId4"/>
            <a:stretch>
              <a:fillRect/>
            </a:stretch>
          </p:blipFill>
          <p:spPr>
            <a:xfrm>
              <a:off x="84796" y="3934690"/>
              <a:ext cx="3925371" cy="2923309"/>
            </a:xfrm>
            <a:prstGeom prst="rect">
              <a:avLst/>
            </a:prstGeom>
          </p:spPr>
        </p:pic>
        <p:pic>
          <p:nvPicPr>
            <p:cNvPr id="14" name="Picture 13">
              <a:extLst>
                <a:ext uri="{FF2B5EF4-FFF2-40B4-BE49-F238E27FC236}">
                  <a16:creationId xmlns:a16="http://schemas.microsoft.com/office/drawing/2014/main" id="{712BE881-5DC0-4F31-AD20-5900895777D7}"/>
                </a:ext>
              </a:extLst>
            </p:cNvPr>
            <p:cNvPicPr>
              <a:picLocks noChangeAspect="1"/>
            </p:cNvPicPr>
            <p:nvPr/>
          </p:nvPicPr>
          <p:blipFill>
            <a:blip r:embed="rId5"/>
            <a:stretch>
              <a:fillRect/>
            </a:stretch>
          </p:blipFill>
          <p:spPr>
            <a:xfrm>
              <a:off x="1711384" y="4243443"/>
              <a:ext cx="506012" cy="329213"/>
            </a:xfrm>
            <a:prstGeom prst="rect">
              <a:avLst/>
            </a:prstGeom>
          </p:spPr>
        </p:pic>
      </p:grpSp>
      <p:grpSp>
        <p:nvGrpSpPr>
          <p:cNvPr id="17" name="Group 16">
            <a:extLst>
              <a:ext uri="{FF2B5EF4-FFF2-40B4-BE49-F238E27FC236}">
                <a16:creationId xmlns:a16="http://schemas.microsoft.com/office/drawing/2014/main" id="{03956859-1802-4CB5-8436-8145C0D902D9}"/>
              </a:ext>
            </a:extLst>
          </p:cNvPr>
          <p:cNvGrpSpPr/>
          <p:nvPr/>
        </p:nvGrpSpPr>
        <p:grpSpPr>
          <a:xfrm>
            <a:off x="4128883" y="3145333"/>
            <a:ext cx="3939919" cy="2934142"/>
            <a:chOff x="4092964" y="3923858"/>
            <a:chExt cx="3939919" cy="2934142"/>
          </a:xfrm>
        </p:grpSpPr>
        <p:pic>
          <p:nvPicPr>
            <p:cNvPr id="10" name="Picture 9">
              <a:extLst>
                <a:ext uri="{FF2B5EF4-FFF2-40B4-BE49-F238E27FC236}">
                  <a16:creationId xmlns:a16="http://schemas.microsoft.com/office/drawing/2014/main" id="{3182C929-857C-4917-A6E8-FBA59A34B447}"/>
                </a:ext>
              </a:extLst>
            </p:cNvPr>
            <p:cNvPicPr>
              <a:picLocks noChangeAspect="1"/>
            </p:cNvPicPr>
            <p:nvPr/>
          </p:nvPicPr>
          <p:blipFill>
            <a:blip r:embed="rId6"/>
            <a:stretch>
              <a:fillRect/>
            </a:stretch>
          </p:blipFill>
          <p:spPr>
            <a:xfrm>
              <a:off x="4092964" y="3923858"/>
              <a:ext cx="3939919" cy="2934142"/>
            </a:xfrm>
            <a:prstGeom prst="rect">
              <a:avLst/>
            </a:prstGeom>
          </p:spPr>
        </p:pic>
        <p:sp>
          <p:nvSpPr>
            <p:cNvPr id="15" name="TextBox 14">
              <a:extLst>
                <a:ext uri="{FF2B5EF4-FFF2-40B4-BE49-F238E27FC236}">
                  <a16:creationId xmlns:a16="http://schemas.microsoft.com/office/drawing/2014/main" id="{7C75DE18-7875-42BC-B749-EC55F4012BA5}"/>
                </a:ext>
              </a:extLst>
            </p:cNvPr>
            <p:cNvSpPr txBox="1"/>
            <p:nvPr/>
          </p:nvSpPr>
          <p:spPr>
            <a:xfrm>
              <a:off x="5693465" y="4240241"/>
              <a:ext cx="639278" cy="276999"/>
            </a:xfrm>
            <a:prstGeom prst="rect">
              <a:avLst/>
            </a:prstGeom>
            <a:noFill/>
          </p:spPr>
          <p:txBody>
            <a:bodyPr wrap="none" rtlCol="0">
              <a:spAutoFit/>
            </a:bodyPr>
            <a:lstStyle/>
            <a:p>
              <a:r>
                <a:rPr lang="en-US" sz="1200" dirty="0"/>
                <a:t>Female</a:t>
              </a:r>
            </a:p>
          </p:txBody>
        </p:sp>
      </p:grpSp>
      <p:sp>
        <p:nvSpPr>
          <p:cNvPr id="4" name="Content Placeholder 3">
            <a:extLst>
              <a:ext uri="{FF2B5EF4-FFF2-40B4-BE49-F238E27FC236}">
                <a16:creationId xmlns:a16="http://schemas.microsoft.com/office/drawing/2014/main" id="{762D97E1-39FF-4ED6-9B79-60D8CDB023AF}"/>
              </a:ext>
            </a:extLst>
          </p:cNvPr>
          <p:cNvSpPr>
            <a:spLocks noGrp="1"/>
          </p:cNvSpPr>
          <p:nvPr>
            <p:ph idx="1"/>
          </p:nvPr>
        </p:nvSpPr>
        <p:spPr>
          <a:xfrm>
            <a:off x="1618460" y="1410522"/>
            <a:ext cx="8514490" cy="925314"/>
          </a:xfrm>
        </p:spPr>
        <p:txBody>
          <a:bodyPr>
            <a:normAutofit/>
          </a:bodyPr>
          <a:lstStyle/>
          <a:p>
            <a:r>
              <a:rPr lang="en-US" sz="1800" dirty="0"/>
              <a:t>Respondents in all age groups who identified as a gender other than male or female were least likely to be satisfied with the ability of policy to address property crime. </a:t>
            </a:r>
          </a:p>
          <a:p>
            <a:endParaRPr lang="en-US" sz="1800" dirty="0"/>
          </a:p>
        </p:txBody>
      </p:sp>
      <p:grpSp>
        <p:nvGrpSpPr>
          <p:cNvPr id="7" name="Group 6">
            <a:extLst>
              <a:ext uri="{FF2B5EF4-FFF2-40B4-BE49-F238E27FC236}">
                <a16:creationId xmlns:a16="http://schemas.microsoft.com/office/drawing/2014/main" id="{44EB82B5-D485-46DE-B833-A182A4E8704D}"/>
              </a:ext>
            </a:extLst>
          </p:cNvPr>
          <p:cNvGrpSpPr/>
          <p:nvPr/>
        </p:nvGrpSpPr>
        <p:grpSpPr>
          <a:xfrm>
            <a:off x="8130713" y="3136920"/>
            <a:ext cx="3926106" cy="2923308"/>
            <a:chOff x="8180801" y="3934690"/>
            <a:chExt cx="3926106" cy="2923308"/>
          </a:xfrm>
        </p:grpSpPr>
        <p:pic>
          <p:nvPicPr>
            <p:cNvPr id="2" name="Picture 1">
              <a:extLst>
                <a:ext uri="{FF2B5EF4-FFF2-40B4-BE49-F238E27FC236}">
                  <a16:creationId xmlns:a16="http://schemas.microsoft.com/office/drawing/2014/main" id="{4CCCBFB7-E7D8-4255-8ED4-47A9DE314D42}"/>
                </a:ext>
              </a:extLst>
            </p:cNvPr>
            <p:cNvPicPr>
              <a:picLocks noChangeAspect="1"/>
            </p:cNvPicPr>
            <p:nvPr/>
          </p:nvPicPr>
          <p:blipFill>
            <a:blip r:embed="rId7"/>
            <a:stretch>
              <a:fillRect/>
            </a:stretch>
          </p:blipFill>
          <p:spPr>
            <a:xfrm>
              <a:off x="8180801" y="3934690"/>
              <a:ext cx="3926106" cy="2923308"/>
            </a:xfrm>
            <a:prstGeom prst="rect">
              <a:avLst/>
            </a:prstGeom>
          </p:spPr>
        </p:pic>
        <p:sp>
          <p:nvSpPr>
            <p:cNvPr id="5" name="TextBox 4">
              <a:extLst>
                <a:ext uri="{FF2B5EF4-FFF2-40B4-BE49-F238E27FC236}">
                  <a16:creationId xmlns:a16="http://schemas.microsoft.com/office/drawing/2014/main" id="{F5BFDF99-A819-409A-BB03-191948D53627}"/>
                </a:ext>
              </a:extLst>
            </p:cNvPr>
            <p:cNvSpPr txBox="1"/>
            <p:nvPr/>
          </p:nvSpPr>
          <p:spPr>
            <a:xfrm>
              <a:off x="9815804" y="4277565"/>
              <a:ext cx="548548" cy="276999"/>
            </a:xfrm>
            <a:prstGeom prst="rect">
              <a:avLst/>
            </a:prstGeom>
            <a:noFill/>
          </p:spPr>
          <p:txBody>
            <a:bodyPr wrap="none" rtlCol="0">
              <a:spAutoFit/>
            </a:bodyPr>
            <a:lstStyle/>
            <a:p>
              <a:r>
                <a:rPr lang="en-US" sz="1200" dirty="0"/>
                <a:t>Other</a:t>
              </a:r>
            </a:p>
          </p:txBody>
        </p:sp>
      </p:grpSp>
      <p:sp>
        <p:nvSpPr>
          <p:cNvPr id="16" name="Title 1">
            <a:extLst>
              <a:ext uri="{FF2B5EF4-FFF2-40B4-BE49-F238E27FC236}">
                <a16:creationId xmlns:a16="http://schemas.microsoft.com/office/drawing/2014/main" id="{00EA6322-05D5-467B-816C-A8B8F7DF4DD5}"/>
              </a:ext>
            </a:extLst>
          </p:cNvPr>
          <p:cNvSpPr txBox="1">
            <a:spLocks/>
          </p:cNvSpPr>
          <p:nvPr/>
        </p:nvSpPr>
        <p:spPr>
          <a:xfrm>
            <a:off x="567831" y="82399"/>
            <a:ext cx="10615749"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Satisfied with Ability of Police to Address Property Crime (cont.)</a:t>
            </a:r>
            <a:endParaRPr lang="en-US" sz="3200" dirty="0"/>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8ABBC233-B3C5-4865-BF43-3C2CB16927A4}"/>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9" action="ppaction://hlinksldjump" tooltip="Skip to next section"/>
            <a:extLst>
              <a:ext uri="{FF2B5EF4-FFF2-40B4-BE49-F238E27FC236}">
                <a16:creationId xmlns:a16="http://schemas.microsoft.com/office/drawing/2014/main" id="{0B1C56E3-C485-4A76-B0B2-3079E329AD46}"/>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2C0958A-7817-4EBC-BC69-2B3AD0BCEFA7}"/>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82</a:t>
            </a:r>
          </a:p>
        </p:txBody>
      </p:sp>
      <p:pic>
        <p:nvPicPr>
          <p:cNvPr id="19" name="Picture 18">
            <a:hlinkClick r:id="rId10"/>
            <a:extLst>
              <a:ext uri="{FF2B5EF4-FFF2-40B4-BE49-F238E27FC236}">
                <a16:creationId xmlns:a16="http://schemas.microsoft.com/office/drawing/2014/main" id="{0E3C3062-4AFF-436A-95F4-1F6DF7DC23F3}"/>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3653876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2D0ACD-3065-47CD-86CA-A7822CBDC2D9}"/>
              </a:ext>
            </a:extLst>
          </p:cNvPr>
          <p:cNvPicPr>
            <a:picLocks noGrp="1" noChangeAspect="1"/>
          </p:cNvPicPr>
          <p:nvPr>
            <p:ph idx="1"/>
          </p:nvPr>
        </p:nvPicPr>
        <p:blipFill>
          <a:blip r:embed="rId4"/>
          <a:stretch>
            <a:fillRect/>
          </a:stretch>
        </p:blipFill>
        <p:spPr>
          <a:xfrm>
            <a:off x="835169" y="2536377"/>
            <a:ext cx="5156056" cy="3839825"/>
          </a:xfrm>
          <a:prstGeom prst="rect">
            <a:avLst/>
          </a:prstGeom>
        </p:spPr>
      </p:pic>
      <p:sp>
        <p:nvSpPr>
          <p:cNvPr id="6" name="TextBox 5">
            <a:extLst>
              <a:ext uri="{FF2B5EF4-FFF2-40B4-BE49-F238E27FC236}">
                <a16:creationId xmlns:a16="http://schemas.microsoft.com/office/drawing/2014/main" id="{4A191620-66B4-4ACA-8316-74E5F94F08E7}"/>
              </a:ext>
            </a:extLst>
          </p:cNvPr>
          <p:cNvSpPr txBox="1"/>
          <p:nvPr/>
        </p:nvSpPr>
        <p:spPr>
          <a:xfrm>
            <a:off x="3070752" y="3184951"/>
            <a:ext cx="472309" cy="276999"/>
          </a:xfrm>
          <a:prstGeom prst="rect">
            <a:avLst/>
          </a:prstGeom>
          <a:noFill/>
        </p:spPr>
        <p:txBody>
          <a:bodyPr wrap="none" rtlCol="0">
            <a:spAutoFit/>
          </a:bodyPr>
          <a:lstStyle/>
          <a:p>
            <a:r>
              <a:rPr lang="en-US" sz="1200" dirty="0"/>
              <a:t>Rent</a:t>
            </a:r>
          </a:p>
        </p:txBody>
      </p:sp>
      <p:grpSp>
        <p:nvGrpSpPr>
          <p:cNvPr id="3" name="Group 2">
            <a:extLst>
              <a:ext uri="{FF2B5EF4-FFF2-40B4-BE49-F238E27FC236}">
                <a16:creationId xmlns:a16="http://schemas.microsoft.com/office/drawing/2014/main" id="{2B13A9AF-88BA-45C1-BDD7-0696CF1BBCCD}"/>
              </a:ext>
            </a:extLst>
          </p:cNvPr>
          <p:cNvGrpSpPr/>
          <p:nvPr/>
        </p:nvGrpSpPr>
        <p:grpSpPr>
          <a:xfrm>
            <a:off x="6200775" y="2536377"/>
            <a:ext cx="5156056" cy="3839825"/>
            <a:chOff x="6394305" y="2829792"/>
            <a:chExt cx="4962525" cy="3695700"/>
          </a:xfrm>
        </p:grpSpPr>
        <p:pic>
          <p:nvPicPr>
            <p:cNvPr id="5" name="Picture 4">
              <a:extLst>
                <a:ext uri="{FF2B5EF4-FFF2-40B4-BE49-F238E27FC236}">
                  <a16:creationId xmlns:a16="http://schemas.microsoft.com/office/drawing/2014/main" id="{8730661E-2EEC-410A-8859-93B0ACD4E6F5}"/>
                </a:ext>
              </a:extLst>
            </p:cNvPr>
            <p:cNvPicPr>
              <a:picLocks noChangeAspect="1"/>
            </p:cNvPicPr>
            <p:nvPr/>
          </p:nvPicPr>
          <p:blipFill>
            <a:blip r:embed="rId5"/>
            <a:stretch>
              <a:fillRect/>
            </a:stretch>
          </p:blipFill>
          <p:spPr>
            <a:xfrm>
              <a:off x="6394305" y="2829792"/>
              <a:ext cx="4962525" cy="3695700"/>
            </a:xfrm>
            <a:prstGeom prst="rect">
              <a:avLst/>
            </a:prstGeom>
          </p:spPr>
        </p:pic>
        <p:sp>
          <p:nvSpPr>
            <p:cNvPr id="8" name="TextBox 7">
              <a:extLst>
                <a:ext uri="{FF2B5EF4-FFF2-40B4-BE49-F238E27FC236}">
                  <a16:creationId xmlns:a16="http://schemas.microsoft.com/office/drawing/2014/main" id="{2A837944-70CC-490F-80B3-41F38D201883}"/>
                </a:ext>
              </a:extLst>
            </p:cNvPr>
            <p:cNvSpPr txBox="1"/>
            <p:nvPr/>
          </p:nvSpPr>
          <p:spPr>
            <a:xfrm>
              <a:off x="8546326" y="3290500"/>
              <a:ext cx="478016" cy="276999"/>
            </a:xfrm>
            <a:prstGeom prst="rect">
              <a:avLst/>
            </a:prstGeom>
            <a:noFill/>
          </p:spPr>
          <p:txBody>
            <a:bodyPr wrap="none" rtlCol="0">
              <a:spAutoFit/>
            </a:bodyPr>
            <a:lstStyle/>
            <a:p>
              <a:r>
                <a:rPr lang="en-US" sz="1200" dirty="0"/>
                <a:t>Own</a:t>
              </a:r>
            </a:p>
          </p:txBody>
        </p:sp>
      </p:grpSp>
      <p:sp>
        <p:nvSpPr>
          <p:cNvPr id="9" name="TextBox 8">
            <a:extLst>
              <a:ext uri="{FF2B5EF4-FFF2-40B4-BE49-F238E27FC236}">
                <a16:creationId xmlns:a16="http://schemas.microsoft.com/office/drawing/2014/main" id="{21189775-EDCD-4CD1-949C-3870FEFE6AE3}"/>
              </a:ext>
            </a:extLst>
          </p:cNvPr>
          <p:cNvSpPr txBox="1"/>
          <p:nvPr/>
        </p:nvSpPr>
        <p:spPr>
          <a:xfrm>
            <a:off x="1664634" y="1373710"/>
            <a:ext cx="9072282"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14B25"/>
                </a:solidFill>
              </a:rPr>
              <a:t>Although the majority of both renters and owners in all age groups were dissatisfied with the ability of police to address property crime, owners were more likely to be dissatisfied than were renters.</a:t>
            </a:r>
          </a:p>
        </p:txBody>
      </p:sp>
      <p:sp>
        <p:nvSpPr>
          <p:cNvPr id="11" name="Title 1">
            <a:extLst>
              <a:ext uri="{FF2B5EF4-FFF2-40B4-BE49-F238E27FC236}">
                <a16:creationId xmlns:a16="http://schemas.microsoft.com/office/drawing/2014/main" id="{40BCB593-2AA6-44A9-95A5-BCE8D6C255F2}"/>
              </a:ext>
            </a:extLst>
          </p:cNvPr>
          <p:cNvSpPr txBox="1">
            <a:spLocks/>
          </p:cNvSpPr>
          <p:nvPr/>
        </p:nvSpPr>
        <p:spPr>
          <a:xfrm>
            <a:off x="567831" y="82399"/>
            <a:ext cx="10615749"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Satisfied with Ability of Police to Address Property Crime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951CAE61-793F-4B57-A005-669BA317D2BD}"/>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7" action="ppaction://hlinksldjump" tooltip="Skip to next section"/>
            <a:extLst>
              <a:ext uri="{FF2B5EF4-FFF2-40B4-BE49-F238E27FC236}">
                <a16:creationId xmlns:a16="http://schemas.microsoft.com/office/drawing/2014/main" id="{83881969-4CA0-47F9-9203-FC2A6B8323DA}"/>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2137BE-DAC3-47A2-A950-CF55EF70F919}"/>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83</a:t>
            </a:r>
          </a:p>
        </p:txBody>
      </p:sp>
      <p:pic>
        <p:nvPicPr>
          <p:cNvPr id="14" name="Picture 13">
            <a:hlinkClick r:id="rId8"/>
            <a:extLst>
              <a:ext uri="{FF2B5EF4-FFF2-40B4-BE49-F238E27FC236}">
                <a16:creationId xmlns:a16="http://schemas.microsoft.com/office/drawing/2014/main" id="{959D086E-A1F8-4083-AE43-8C14332B1054}"/>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5248917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0E73-74B7-491A-A2CA-2B8FD99E18D5}"/>
              </a:ext>
            </a:extLst>
          </p:cNvPr>
          <p:cNvSpPr>
            <a:spLocks noGrp="1"/>
          </p:cNvSpPr>
          <p:nvPr>
            <p:ph type="title"/>
          </p:nvPr>
        </p:nvSpPr>
        <p:spPr>
          <a:xfrm>
            <a:off x="551361" y="207335"/>
            <a:ext cx="5346519" cy="663522"/>
          </a:xfrm>
        </p:spPr>
        <p:txBody>
          <a:bodyPr/>
          <a:lstStyle/>
          <a:p>
            <a:r>
              <a:rPr lang="en-US" sz="3600" dirty="0"/>
              <a:t>Services and Environment</a:t>
            </a:r>
          </a:p>
        </p:txBody>
      </p:sp>
      <p:sp>
        <p:nvSpPr>
          <p:cNvPr id="3" name="Content Placeholder 2">
            <a:extLst>
              <a:ext uri="{FF2B5EF4-FFF2-40B4-BE49-F238E27FC236}">
                <a16:creationId xmlns:a16="http://schemas.microsoft.com/office/drawing/2014/main" id="{2E7EA2C6-6B3D-4E8E-8A42-4175408E1047}"/>
              </a:ext>
            </a:extLst>
          </p:cNvPr>
          <p:cNvSpPr>
            <a:spLocks noGrp="1"/>
          </p:cNvSpPr>
          <p:nvPr>
            <p:ph idx="1"/>
          </p:nvPr>
        </p:nvSpPr>
        <p:spPr>
          <a:xfrm>
            <a:off x="1591960" y="1151268"/>
            <a:ext cx="8598008" cy="5817325"/>
          </a:xfrm>
        </p:spPr>
        <p:txBody>
          <a:bodyPr/>
          <a:lstStyle/>
          <a:p>
            <a:r>
              <a:rPr lang="en-US" sz="1800" dirty="0"/>
              <a:t>Survey items concerning satisfaction with services and environmental issues in Portland are grouped in this section, including respondents’ satisfaction with: </a:t>
            </a:r>
          </a:p>
          <a:p>
            <a:pPr lvl="1">
              <a:spcBef>
                <a:spcPts val="1000"/>
              </a:spcBef>
            </a:pPr>
            <a:r>
              <a:rPr lang="en-US" sz="1800" dirty="0"/>
              <a:t>Homelessness</a:t>
            </a:r>
          </a:p>
          <a:p>
            <a:pPr lvl="1"/>
            <a:r>
              <a:rPr lang="en-US" sz="1800" dirty="0"/>
              <a:t>Construction in the neighborhood</a:t>
            </a:r>
          </a:p>
          <a:p>
            <a:pPr lvl="1"/>
            <a:r>
              <a:rPr lang="en-US" sz="1800" dirty="0"/>
              <a:t>Cleanliness of streets, sidewalks, public spaces</a:t>
            </a:r>
          </a:p>
          <a:p>
            <a:pPr lvl="1"/>
            <a:r>
              <a:rPr lang="en-US" sz="1800" dirty="0"/>
              <a:t>Physical condition of roads</a:t>
            </a:r>
          </a:p>
          <a:p>
            <a:pPr lvl="1"/>
            <a:r>
              <a:rPr lang="en-US" sz="1800" dirty="0"/>
              <a:t>Commute </a:t>
            </a:r>
          </a:p>
          <a:p>
            <a:pPr lvl="2">
              <a:buFont typeface="Courier New" panose="02070309020205020404" pitchFamily="49" charset="0"/>
              <a:buChar char="o"/>
            </a:pPr>
            <a:r>
              <a:rPr lang="en-US" sz="1800" dirty="0"/>
              <a:t>Reliability</a:t>
            </a:r>
          </a:p>
          <a:p>
            <a:pPr lvl="2">
              <a:buFont typeface="Courier New" panose="02070309020205020404" pitchFamily="49" charset="0"/>
              <a:buChar char="o"/>
            </a:pPr>
            <a:r>
              <a:rPr lang="en-US" sz="1800" dirty="0"/>
              <a:t>Traffic/crowding</a:t>
            </a:r>
          </a:p>
          <a:p>
            <a:pPr lvl="2">
              <a:buFont typeface="Courier New" panose="02070309020205020404" pitchFamily="49" charset="0"/>
              <a:buChar char="o"/>
            </a:pPr>
            <a:r>
              <a:rPr lang="en-US" sz="1800" dirty="0"/>
              <a:t>Safety</a:t>
            </a:r>
          </a:p>
          <a:p>
            <a:pPr lvl="1"/>
            <a:r>
              <a:rPr lang="en-US" sz="1800" dirty="0"/>
              <a:t>Garbage, recycling, and composting services</a:t>
            </a:r>
          </a:p>
          <a:p>
            <a:pPr lvl="1"/>
            <a:r>
              <a:rPr lang="en-US" sz="1800" dirty="0"/>
              <a:t>Utility bill (water and sewer)</a:t>
            </a:r>
          </a:p>
          <a:p>
            <a:pPr lvl="1"/>
            <a:r>
              <a:rPr lang="en-US" sz="1800" dirty="0"/>
              <a:t>Water quality of rivers and streams</a:t>
            </a:r>
          </a:p>
          <a:p>
            <a:pPr lvl="1"/>
            <a:r>
              <a:rPr lang="en-US" sz="1800" dirty="0"/>
              <a:t>Parks </a:t>
            </a:r>
          </a:p>
          <a:p>
            <a:pPr lvl="2">
              <a:buFont typeface="Courier New" panose="02070309020205020404" pitchFamily="49" charset="0"/>
              <a:buChar char="o"/>
            </a:pPr>
            <a:r>
              <a:rPr lang="en-US" sz="1800" dirty="0"/>
              <a:t>Safety</a:t>
            </a:r>
          </a:p>
          <a:p>
            <a:pPr lvl="2">
              <a:buFont typeface="Courier New" panose="02070309020205020404" pitchFamily="49" charset="0"/>
              <a:buChar char="o"/>
            </a:pPr>
            <a:r>
              <a:rPr lang="en-US" sz="1800" dirty="0"/>
              <a:t>Cleanliness</a:t>
            </a:r>
          </a:p>
          <a:p>
            <a:r>
              <a:rPr lang="en-US" sz="1800" dirty="0">
                <a:hlinkClick r:id="rId4" action="ppaction://hlinksldjump"/>
              </a:rPr>
              <a:t>Section Summary</a:t>
            </a:r>
            <a:endParaRPr lang="en-US" sz="1800" dirty="0"/>
          </a:p>
          <a:p>
            <a:pPr lvl="1"/>
            <a:endParaRPr lang="en-US" sz="1800" dirty="0"/>
          </a:p>
          <a:p>
            <a:endParaRPr lang="en-US" dirty="0"/>
          </a:p>
        </p:txBody>
      </p:sp>
      <p:sp>
        <p:nvSpPr>
          <p:cNvPr id="7" name="Content Placeholder 3">
            <a:extLst>
              <a:ext uri="{FF2B5EF4-FFF2-40B4-BE49-F238E27FC236}">
                <a16:creationId xmlns:a16="http://schemas.microsoft.com/office/drawing/2014/main" id="{94D86823-77F3-407E-B966-04D8F3909103}"/>
              </a:ext>
            </a:extLst>
          </p:cNvPr>
          <p:cNvSpPr>
            <a:spLocks noGrp="1"/>
          </p:cNvSpPr>
          <p:nvPr>
            <p:ph idx="10"/>
          </p:nvPr>
        </p:nvSpPr>
        <p:spPr>
          <a:xfrm>
            <a:off x="114624" y="1151268"/>
            <a:ext cx="1318437" cy="2820249"/>
          </a:xfrm>
        </p:spPr>
        <p:txBody>
          <a:bodyPr/>
          <a:lstStyle/>
          <a:p>
            <a:r>
              <a:rPr lang="en-US" dirty="0"/>
              <a:t>Summary of Key Findings</a:t>
            </a:r>
          </a:p>
          <a:p>
            <a:r>
              <a:rPr lang="en-US" dirty="0">
                <a:hlinkClick r:id="rId5" action="ppaction://hlinksldjump"/>
              </a:rPr>
              <a:t>Portland as a Place</a:t>
            </a:r>
            <a:endParaRPr lang="en-US" dirty="0"/>
          </a:p>
          <a:p>
            <a:r>
              <a:rPr lang="en-US" dirty="0">
                <a:hlinkClick r:id="rId6" action="ppaction://hlinksldjump"/>
              </a:rPr>
              <a:t>Portland as Opportunity</a:t>
            </a:r>
            <a:endParaRPr lang="en-US" dirty="0"/>
          </a:p>
          <a:p>
            <a:r>
              <a:rPr lang="en-US" dirty="0">
                <a:hlinkClick r:id="rId7" action="ppaction://hlinksldjump"/>
              </a:rPr>
              <a:t>Safety Issues</a:t>
            </a:r>
            <a:endParaRPr lang="en-US" dirty="0"/>
          </a:p>
          <a:p>
            <a:r>
              <a:rPr lang="en-US" b="1" dirty="0">
                <a:hlinkClick r:id="rId8" action="ppaction://hlinksldjump"/>
              </a:rPr>
              <a:t>Services and Environment</a:t>
            </a:r>
            <a:endParaRPr lang="en-US" b="1" dirty="0"/>
          </a:p>
          <a:p>
            <a:r>
              <a:rPr lang="en-US" dirty="0">
                <a:hlinkClick r:id="rId9" action="ppaction://hlinksldjump"/>
              </a:rPr>
              <a:t>Disaster Preparation</a:t>
            </a:r>
            <a:endParaRPr lang="en-US" dirty="0"/>
          </a:p>
          <a:p>
            <a:endParaRPr lang="en-US" dirty="0"/>
          </a:p>
        </p:txBody>
      </p:sp>
      <p:sp>
        <p:nvSpPr>
          <p:cNvPr id="5" name="Action Button: Go Forward or Next 4">
            <a:hlinkClick r:id="rId9" action="ppaction://hlinksldjump" tooltip="Skip to next section"/>
            <a:extLst>
              <a:ext uri="{FF2B5EF4-FFF2-40B4-BE49-F238E27FC236}">
                <a16:creationId xmlns:a16="http://schemas.microsoft.com/office/drawing/2014/main" id="{F6F3CCF5-A6A0-47DC-AF23-F28A9D3400A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ECA59B-3688-4A80-8301-3FC3E4325E4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84</a:t>
            </a:r>
          </a:p>
        </p:txBody>
      </p:sp>
      <p:pic>
        <p:nvPicPr>
          <p:cNvPr id="8" name="Picture 7">
            <a:hlinkClick r:id="rId10"/>
            <a:extLst>
              <a:ext uri="{FF2B5EF4-FFF2-40B4-BE49-F238E27FC236}">
                <a16:creationId xmlns:a16="http://schemas.microsoft.com/office/drawing/2014/main" id="{98B88BE6-D21C-4133-9A99-1C0F4E34CBAD}"/>
              </a:ext>
            </a:extLst>
          </p:cNvPr>
          <p:cNvPicPr>
            <a:picLocks noChangeAspect="1"/>
          </p:cNvPicPr>
          <p:nvPr/>
        </p:nvPicPr>
        <p:blipFill>
          <a:blip r:embed="rId11"/>
          <a:stretch>
            <a:fillRect/>
          </a:stretch>
        </p:blipFill>
        <p:spPr>
          <a:xfrm>
            <a:off x="156994" y="6035808"/>
            <a:ext cx="523569" cy="457200"/>
          </a:xfrm>
          <a:prstGeom prst="rect">
            <a:avLst/>
          </a:prstGeom>
        </p:spPr>
      </p:pic>
    </p:spTree>
    <p:custDataLst>
      <p:tags r:id="rId1"/>
    </p:custDataLst>
    <p:extLst>
      <p:ext uri="{BB962C8B-B14F-4D97-AF65-F5344CB8AC3E}">
        <p14:creationId xmlns:p14="http://schemas.microsoft.com/office/powerpoint/2010/main" val="31490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0" y="48328"/>
            <a:ext cx="5136311" cy="940527"/>
          </a:xfrm>
        </p:spPr>
        <p:txBody>
          <a:bodyPr/>
          <a:lstStyle/>
          <a:p>
            <a:r>
              <a:rPr lang="en-US" sz="3200" dirty="0"/>
              <a:t>Satisfaction with City’s Response to Homelessness</a:t>
            </a:r>
          </a:p>
        </p:txBody>
      </p:sp>
      <p:sp>
        <p:nvSpPr>
          <p:cNvPr id="10" name="Content Placeholder 9">
            <a:extLst>
              <a:ext uri="{FF2B5EF4-FFF2-40B4-BE49-F238E27FC236}">
                <a16:creationId xmlns:a16="http://schemas.microsoft.com/office/drawing/2014/main" id="{15C353AF-278D-4FA9-A6B9-7FDBA536B2EC}"/>
              </a:ext>
            </a:extLst>
          </p:cNvPr>
          <p:cNvSpPr>
            <a:spLocks noGrp="1"/>
          </p:cNvSpPr>
          <p:nvPr>
            <p:ph idx="1"/>
          </p:nvPr>
        </p:nvSpPr>
        <p:spPr>
          <a:xfrm>
            <a:off x="357050" y="1012576"/>
            <a:ext cx="6438197" cy="1940896"/>
          </a:xfrm>
        </p:spPr>
        <p:txBody>
          <a:bodyPr>
            <a:normAutofit/>
          </a:bodyPr>
          <a:lstStyle/>
          <a:p>
            <a:r>
              <a:rPr lang="en-US" sz="1800" dirty="0"/>
              <a:t>There was widespread dissatisfaction across all age groups with the City’s response to homelessness, with at least 60% of respondents in each age group stating they were very dissatisfied and most others somewhat dissatisfied. </a:t>
            </a:r>
          </a:p>
          <a:p>
            <a:r>
              <a:rPr lang="en-US" sz="1800" dirty="0"/>
              <a:t>There were even higher levels of dissatisfaction among those with higher incomes.</a:t>
            </a:r>
          </a:p>
          <a:p>
            <a:endParaRPr lang="en-US" dirty="0"/>
          </a:p>
        </p:txBody>
      </p:sp>
      <p:pic>
        <p:nvPicPr>
          <p:cNvPr id="2" name="Picture 1">
            <a:extLst>
              <a:ext uri="{FF2B5EF4-FFF2-40B4-BE49-F238E27FC236}">
                <a16:creationId xmlns:a16="http://schemas.microsoft.com/office/drawing/2014/main" id="{08321342-959E-4E0D-98FE-3C0A6C03AA95}"/>
              </a:ext>
            </a:extLst>
          </p:cNvPr>
          <p:cNvPicPr>
            <a:picLocks noChangeAspect="1"/>
          </p:cNvPicPr>
          <p:nvPr/>
        </p:nvPicPr>
        <p:blipFill>
          <a:blip r:embed="rId4"/>
          <a:stretch>
            <a:fillRect/>
          </a:stretch>
        </p:blipFill>
        <p:spPr>
          <a:xfrm>
            <a:off x="1007992" y="2944204"/>
            <a:ext cx="5136312" cy="3832479"/>
          </a:xfrm>
          <a:prstGeom prst="rect">
            <a:avLst/>
          </a:prstGeom>
        </p:spPr>
      </p:pic>
      <p:grpSp>
        <p:nvGrpSpPr>
          <p:cNvPr id="8" name="Group 7">
            <a:extLst>
              <a:ext uri="{FF2B5EF4-FFF2-40B4-BE49-F238E27FC236}">
                <a16:creationId xmlns:a16="http://schemas.microsoft.com/office/drawing/2014/main" id="{60F4C66B-0B6D-47D9-AC9E-945627F9FF1A}"/>
              </a:ext>
            </a:extLst>
          </p:cNvPr>
          <p:cNvGrpSpPr/>
          <p:nvPr/>
        </p:nvGrpSpPr>
        <p:grpSpPr>
          <a:xfrm>
            <a:off x="7447933" y="155611"/>
            <a:ext cx="4387016" cy="3273389"/>
            <a:chOff x="7447933" y="155611"/>
            <a:chExt cx="4387016" cy="3273389"/>
          </a:xfrm>
        </p:grpSpPr>
        <p:pic>
          <p:nvPicPr>
            <p:cNvPr id="3" name="Picture 2">
              <a:extLst>
                <a:ext uri="{FF2B5EF4-FFF2-40B4-BE49-F238E27FC236}">
                  <a16:creationId xmlns:a16="http://schemas.microsoft.com/office/drawing/2014/main" id="{4F02FFBD-3079-4F0D-9824-C5049D70F65D}"/>
                </a:ext>
              </a:extLst>
            </p:cNvPr>
            <p:cNvPicPr>
              <a:picLocks noChangeAspect="1"/>
            </p:cNvPicPr>
            <p:nvPr/>
          </p:nvPicPr>
          <p:blipFill>
            <a:blip r:embed="rId5"/>
            <a:stretch>
              <a:fillRect/>
            </a:stretch>
          </p:blipFill>
          <p:spPr>
            <a:xfrm>
              <a:off x="7447933" y="155611"/>
              <a:ext cx="4387016" cy="3273389"/>
            </a:xfrm>
            <a:prstGeom prst="rect">
              <a:avLst/>
            </a:prstGeom>
          </p:spPr>
        </p:pic>
        <p:sp>
          <p:nvSpPr>
            <p:cNvPr id="6" name="TextBox 5">
              <a:extLst>
                <a:ext uri="{FF2B5EF4-FFF2-40B4-BE49-F238E27FC236}">
                  <a16:creationId xmlns:a16="http://schemas.microsoft.com/office/drawing/2014/main" id="{BB567D14-BDED-4B6C-B358-89EB283C489F}"/>
                </a:ext>
              </a:extLst>
            </p:cNvPr>
            <p:cNvSpPr txBox="1"/>
            <p:nvPr/>
          </p:nvSpPr>
          <p:spPr>
            <a:xfrm>
              <a:off x="9071549" y="518592"/>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89352979-DCD8-4760-99F0-4F31C4547730}"/>
              </a:ext>
            </a:extLst>
          </p:cNvPr>
          <p:cNvGrpSpPr/>
          <p:nvPr/>
        </p:nvGrpSpPr>
        <p:grpSpPr>
          <a:xfrm>
            <a:off x="7447933" y="3475769"/>
            <a:ext cx="4387017" cy="3273389"/>
            <a:chOff x="7447933" y="3475769"/>
            <a:chExt cx="4387017" cy="3273389"/>
          </a:xfrm>
        </p:grpSpPr>
        <p:pic>
          <p:nvPicPr>
            <p:cNvPr id="5" name="Picture 4">
              <a:extLst>
                <a:ext uri="{FF2B5EF4-FFF2-40B4-BE49-F238E27FC236}">
                  <a16:creationId xmlns:a16="http://schemas.microsoft.com/office/drawing/2014/main" id="{0D5FAA36-CE76-4809-9FD4-E2FA17C85B74}"/>
                </a:ext>
              </a:extLst>
            </p:cNvPr>
            <p:cNvPicPr>
              <a:picLocks noChangeAspect="1"/>
            </p:cNvPicPr>
            <p:nvPr/>
          </p:nvPicPr>
          <p:blipFill>
            <a:blip r:embed="rId6"/>
            <a:stretch>
              <a:fillRect/>
            </a:stretch>
          </p:blipFill>
          <p:spPr>
            <a:xfrm>
              <a:off x="7447933" y="3475769"/>
              <a:ext cx="4387017" cy="3273389"/>
            </a:xfrm>
            <a:prstGeom prst="rect">
              <a:avLst/>
            </a:prstGeom>
          </p:spPr>
        </p:pic>
        <p:sp>
          <p:nvSpPr>
            <p:cNvPr id="7" name="TextBox 6">
              <a:extLst>
                <a:ext uri="{FF2B5EF4-FFF2-40B4-BE49-F238E27FC236}">
                  <a16:creationId xmlns:a16="http://schemas.microsoft.com/office/drawing/2014/main" id="{B2EEAF75-07E8-4176-A240-62E40263F578}"/>
                </a:ext>
              </a:extLst>
            </p:cNvPr>
            <p:cNvSpPr txBox="1"/>
            <p:nvPr/>
          </p:nvSpPr>
          <p:spPr>
            <a:xfrm>
              <a:off x="9092091" y="3864331"/>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14EAE973-5838-4736-B325-85E22B261A26}"/>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B523FCD7-973D-44DC-8AC3-DEB7404A8A76}"/>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61C824-94DC-400C-94AA-0D07264DEAB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85</a:t>
            </a:r>
          </a:p>
        </p:txBody>
      </p:sp>
      <p:pic>
        <p:nvPicPr>
          <p:cNvPr id="14" name="Picture 13">
            <a:hlinkClick r:id="rId9"/>
            <a:extLst>
              <a:ext uri="{FF2B5EF4-FFF2-40B4-BE49-F238E27FC236}">
                <a16:creationId xmlns:a16="http://schemas.microsoft.com/office/drawing/2014/main" id="{DFED9714-C9A5-4642-ACBA-BF81F0862EE0}"/>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2524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D85C-6598-4EB6-9340-B7F4C85F01FB}"/>
              </a:ext>
            </a:extLst>
          </p:cNvPr>
          <p:cNvSpPr>
            <a:spLocks noGrp="1"/>
          </p:cNvSpPr>
          <p:nvPr>
            <p:ph type="title"/>
          </p:nvPr>
        </p:nvSpPr>
        <p:spPr>
          <a:xfrm>
            <a:off x="673929" y="100150"/>
            <a:ext cx="9747069" cy="870857"/>
          </a:xfrm>
        </p:spPr>
        <p:txBody>
          <a:bodyPr/>
          <a:lstStyle/>
          <a:p>
            <a:r>
              <a:rPr lang="en-US" sz="3200" dirty="0"/>
              <a:t>Satisfaction with City’s Response to Homelessness (cont.)</a:t>
            </a:r>
          </a:p>
        </p:txBody>
      </p:sp>
      <p:sp>
        <p:nvSpPr>
          <p:cNvPr id="3" name="Content Placeholder 2">
            <a:extLst>
              <a:ext uri="{FF2B5EF4-FFF2-40B4-BE49-F238E27FC236}">
                <a16:creationId xmlns:a16="http://schemas.microsoft.com/office/drawing/2014/main" id="{9A17122C-7D19-4BA9-B252-1D874B561D82}"/>
              </a:ext>
            </a:extLst>
          </p:cNvPr>
          <p:cNvSpPr>
            <a:spLocks noGrp="1"/>
          </p:cNvSpPr>
          <p:nvPr>
            <p:ph idx="1"/>
          </p:nvPr>
        </p:nvSpPr>
        <p:spPr>
          <a:xfrm>
            <a:off x="1640601" y="1120194"/>
            <a:ext cx="8583715" cy="1706981"/>
          </a:xfrm>
        </p:spPr>
        <p:txBody>
          <a:bodyPr>
            <a:normAutofit/>
          </a:bodyPr>
          <a:lstStyle/>
          <a:p>
            <a:r>
              <a:rPr lang="en-US" sz="1800" dirty="0"/>
              <a:t>There was even greater dissatisfaction with the City’s response to homelessness among White non-Hispanic respondents than among minority respondents. </a:t>
            </a:r>
          </a:p>
          <a:p>
            <a:r>
              <a:rPr lang="en-US" sz="1800" dirty="0"/>
              <a:t>Minority respondents age 20-29 were somewhat less unhappy with the City’s response to homelessness than were older minority respondents.  </a:t>
            </a:r>
          </a:p>
          <a:p>
            <a:endParaRPr lang="en-US" sz="1800" dirty="0"/>
          </a:p>
        </p:txBody>
      </p:sp>
      <p:grpSp>
        <p:nvGrpSpPr>
          <p:cNvPr id="4" name="Group 3">
            <a:extLst>
              <a:ext uri="{FF2B5EF4-FFF2-40B4-BE49-F238E27FC236}">
                <a16:creationId xmlns:a16="http://schemas.microsoft.com/office/drawing/2014/main" id="{ED3066A8-F7C2-479E-A413-427EF589AAC9}"/>
              </a:ext>
            </a:extLst>
          </p:cNvPr>
          <p:cNvGrpSpPr/>
          <p:nvPr/>
        </p:nvGrpSpPr>
        <p:grpSpPr>
          <a:xfrm>
            <a:off x="673929" y="2612570"/>
            <a:ext cx="5258530" cy="3930675"/>
            <a:chOff x="347815" y="205911"/>
            <a:chExt cx="4962525" cy="3695700"/>
          </a:xfrm>
        </p:grpSpPr>
        <p:pic>
          <p:nvPicPr>
            <p:cNvPr id="5" name="Picture 4">
              <a:extLst>
                <a:ext uri="{FF2B5EF4-FFF2-40B4-BE49-F238E27FC236}">
                  <a16:creationId xmlns:a16="http://schemas.microsoft.com/office/drawing/2014/main" id="{44FE0658-69F2-4D69-898E-5645EA10D19B}"/>
                </a:ext>
              </a:extLst>
            </p:cNvPr>
            <p:cNvPicPr>
              <a:picLocks noChangeAspect="1"/>
            </p:cNvPicPr>
            <p:nvPr/>
          </p:nvPicPr>
          <p:blipFill>
            <a:blip r:embed="rId4"/>
            <a:stretch>
              <a:fillRect/>
            </a:stretch>
          </p:blipFill>
          <p:spPr>
            <a:xfrm>
              <a:off x="347815" y="205911"/>
              <a:ext cx="4962525" cy="3695700"/>
            </a:xfrm>
            <a:prstGeom prst="rect">
              <a:avLst/>
            </a:prstGeom>
          </p:spPr>
        </p:pic>
        <p:sp>
          <p:nvSpPr>
            <p:cNvPr id="6" name="TextBox 5">
              <a:extLst>
                <a:ext uri="{FF2B5EF4-FFF2-40B4-BE49-F238E27FC236}">
                  <a16:creationId xmlns:a16="http://schemas.microsoft.com/office/drawing/2014/main" id="{7E4A96A8-7AA5-461F-94F6-F3B4DB85EB41}"/>
                </a:ext>
              </a:extLst>
            </p:cNvPr>
            <p:cNvSpPr txBox="1"/>
            <p:nvPr/>
          </p:nvSpPr>
          <p:spPr>
            <a:xfrm>
              <a:off x="2461888" y="656207"/>
              <a:ext cx="570990" cy="276999"/>
            </a:xfrm>
            <a:prstGeom prst="rect">
              <a:avLst/>
            </a:prstGeom>
            <a:noFill/>
          </p:spPr>
          <p:txBody>
            <a:bodyPr wrap="none" rtlCol="0">
              <a:spAutoFit/>
            </a:bodyPr>
            <a:lstStyle/>
            <a:p>
              <a:r>
                <a:rPr lang="en-US" sz="1200" dirty="0"/>
                <a:t>BIPOC</a:t>
              </a:r>
            </a:p>
          </p:txBody>
        </p:sp>
      </p:grpSp>
      <p:pic>
        <p:nvPicPr>
          <p:cNvPr id="7" name="Picture 6">
            <a:extLst>
              <a:ext uri="{FF2B5EF4-FFF2-40B4-BE49-F238E27FC236}">
                <a16:creationId xmlns:a16="http://schemas.microsoft.com/office/drawing/2014/main" id="{888F61D6-5391-4622-9457-D835DAAB2F48}"/>
              </a:ext>
            </a:extLst>
          </p:cNvPr>
          <p:cNvPicPr>
            <a:picLocks noChangeAspect="1"/>
          </p:cNvPicPr>
          <p:nvPr/>
        </p:nvPicPr>
        <p:blipFill>
          <a:blip r:embed="rId5"/>
          <a:stretch>
            <a:fillRect/>
          </a:stretch>
        </p:blipFill>
        <p:spPr>
          <a:xfrm>
            <a:off x="6259543" y="2612569"/>
            <a:ext cx="5279818" cy="3930675"/>
          </a:xfrm>
          <a:prstGeom prst="rect">
            <a:avLst/>
          </a:prstGeom>
        </p:spPr>
      </p:pic>
      <p:sp>
        <p:nvSpPr>
          <p:cNvPr id="8" name="Action Button: Go Back or Previous 7">
            <a:hlinkClick r:id="rId6" action="ppaction://hlinksldjump" tooltip="Back to beginning of section"/>
            <a:extLst>
              <a:ext uri="{FF2B5EF4-FFF2-40B4-BE49-F238E27FC236}">
                <a16:creationId xmlns:a16="http://schemas.microsoft.com/office/drawing/2014/main" id="{EE400C3C-76F9-4762-B505-1BCB67662274}"/>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23397206-0EFD-4771-B42F-2AA47AE87FC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86165C-EAE0-4F4B-A7CC-31ED8FC244AE}"/>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86</a:t>
            </a:r>
          </a:p>
        </p:txBody>
      </p:sp>
      <p:pic>
        <p:nvPicPr>
          <p:cNvPr id="11" name="Picture 10">
            <a:hlinkClick r:id="rId8"/>
            <a:extLst>
              <a:ext uri="{FF2B5EF4-FFF2-40B4-BE49-F238E27FC236}">
                <a16:creationId xmlns:a16="http://schemas.microsoft.com/office/drawing/2014/main" id="{78353043-5F64-4513-A47D-ABFC84868FEF}"/>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7855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D273BC4-981B-405C-AA6C-67B2AA5C2D2E}"/>
              </a:ext>
            </a:extLst>
          </p:cNvPr>
          <p:cNvSpPr>
            <a:spLocks noGrp="1"/>
          </p:cNvSpPr>
          <p:nvPr>
            <p:ph idx="1"/>
          </p:nvPr>
        </p:nvSpPr>
        <p:spPr>
          <a:xfrm>
            <a:off x="1713388" y="1497830"/>
            <a:ext cx="8116771" cy="973721"/>
          </a:xfrm>
        </p:spPr>
        <p:txBody>
          <a:bodyPr/>
          <a:lstStyle/>
          <a:p>
            <a:r>
              <a:rPr lang="en-US" sz="1800" dirty="0"/>
              <a:t>Respondents who were age 60+ and identified as neither male nor female were those most likely to be very or somewhat dissatisfied. </a:t>
            </a:r>
          </a:p>
          <a:p>
            <a:endParaRPr lang="en-US" dirty="0"/>
          </a:p>
        </p:txBody>
      </p:sp>
      <p:grpSp>
        <p:nvGrpSpPr>
          <p:cNvPr id="18" name="Group 17">
            <a:extLst>
              <a:ext uri="{FF2B5EF4-FFF2-40B4-BE49-F238E27FC236}">
                <a16:creationId xmlns:a16="http://schemas.microsoft.com/office/drawing/2014/main" id="{A09C8698-B4C1-40A4-A24B-621D1C68E1F2}"/>
              </a:ext>
            </a:extLst>
          </p:cNvPr>
          <p:cNvGrpSpPr/>
          <p:nvPr/>
        </p:nvGrpSpPr>
        <p:grpSpPr>
          <a:xfrm>
            <a:off x="4095929" y="2998377"/>
            <a:ext cx="4024664" cy="2998381"/>
            <a:chOff x="4080732" y="3940992"/>
            <a:chExt cx="3916911" cy="2917008"/>
          </a:xfrm>
        </p:grpSpPr>
        <p:pic>
          <p:nvPicPr>
            <p:cNvPr id="6" name="Picture 5">
              <a:extLst>
                <a:ext uri="{FF2B5EF4-FFF2-40B4-BE49-F238E27FC236}">
                  <a16:creationId xmlns:a16="http://schemas.microsoft.com/office/drawing/2014/main" id="{6EFFC2D5-8C41-477C-9A54-481FE358EF98}"/>
                </a:ext>
              </a:extLst>
            </p:cNvPr>
            <p:cNvPicPr>
              <a:picLocks noChangeAspect="1"/>
            </p:cNvPicPr>
            <p:nvPr/>
          </p:nvPicPr>
          <p:blipFill>
            <a:blip r:embed="rId4"/>
            <a:stretch>
              <a:fillRect/>
            </a:stretch>
          </p:blipFill>
          <p:spPr>
            <a:xfrm>
              <a:off x="4080732" y="3940992"/>
              <a:ext cx="3916911" cy="2917008"/>
            </a:xfrm>
            <a:prstGeom prst="rect">
              <a:avLst/>
            </a:prstGeom>
          </p:spPr>
        </p:pic>
        <p:sp>
          <p:nvSpPr>
            <p:cNvPr id="11" name="TextBox 10">
              <a:extLst>
                <a:ext uri="{FF2B5EF4-FFF2-40B4-BE49-F238E27FC236}">
                  <a16:creationId xmlns:a16="http://schemas.microsoft.com/office/drawing/2014/main" id="{934902A4-9BC1-41C2-BC9E-24EF2D5E733E}"/>
                </a:ext>
              </a:extLst>
            </p:cNvPr>
            <p:cNvSpPr txBox="1"/>
            <p:nvPr/>
          </p:nvSpPr>
          <p:spPr>
            <a:xfrm>
              <a:off x="5711709" y="4249479"/>
              <a:ext cx="639278" cy="276999"/>
            </a:xfrm>
            <a:prstGeom prst="rect">
              <a:avLst/>
            </a:prstGeom>
            <a:noFill/>
          </p:spPr>
          <p:txBody>
            <a:bodyPr wrap="none" rtlCol="0">
              <a:spAutoFit/>
            </a:bodyPr>
            <a:lstStyle/>
            <a:p>
              <a:r>
                <a:rPr lang="en-US" sz="1200" dirty="0"/>
                <a:t>Female</a:t>
              </a:r>
            </a:p>
          </p:txBody>
        </p:sp>
      </p:grpSp>
      <p:grpSp>
        <p:nvGrpSpPr>
          <p:cNvPr id="17" name="Group 16">
            <a:extLst>
              <a:ext uri="{FF2B5EF4-FFF2-40B4-BE49-F238E27FC236}">
                <a16:creationId xmlns:a16="http://schemas.microsoft.com/office/drawing/2014/main" id="{68D43DA5-8EDA-4F42-95FD-7E612A2BC582}"/>
              </a:ext>
            </a:extLst>
          </p:cNvPr>
          <p:cNvGrpSpPr/>
          <p:nvPr/>
        </p:nvGrpSpPr>
        <p:grpSpPr>
          <a:xfrm>
            <a:off x="9421" y="2998378"/>
            <a:ext cx="4024664" cy="2998381"/>
            <a:chOff x="69482" y="3963959"/>
            <a:chExt cx="3886070" cy="2894041"/>
          </a:xfrm>
        </p:grpSpPr>
        <p:pic>
          <p:nvPicPr>
            <p:cNvPr id="5" name="Picture 4">
              <a:extLst>
                <a:ext uri="{FF2B5EF4-FFF2-40B4-BE49-F238E27FC236}">
                  <a16:creationId xmlns:a16="http://schemas.microsoft.com/office/drawing/2014/main" id="{8226E8C1-E3E7-4925-B2A1-10885C372A0D}"/>
                </a:ext>
              </a:extLst>
            </p:cNvPr>
            <p:cNvPicPr>
              <a:picLocks noChangeAspect="1"/>
            </p:cNvPicPr>
            <p:nvPr/>
          </p:nvPicPr>
          <p:blipFill>
            <a:blip r:embed="rId5"/>
            <a:stretch>
              <a:fillRect/>
            </a:stretch>
          </p:blipFill>
          <p:spPr>
            <a:xfrm>
              <a:off x="69482" y="3963959"/>
              <a:ext cx="3886070" cy="2894041"/>
            </a:xfrm>
            <a:prstGeom prst="rect">
              <a:avLst/>
            </a:prstGeom>
          </p:spPr>
        </p:pic>
        <p:pic>
          <p:nvPicPr>
            <p:cNvPr id="12" name="Picture 11">
              <a:extLst>
                <a:ext uri="{FF2B5EF4-FFF2-40B4-BE49-F238E27FC236}">
                  <a16:creationId xmlns:a16="http://schemas.microsoft.com/office/drawing/2014/main" id="{A52DDBD3-E487-4614-9500-1D242E840155}"/>
                </a:ext>
              </a:extLst>
            </p:cNvPr>
            <p:cNvPicPr>
              <a:picLocks noChangeAspect="1"/>
            </p:cNvPicPr>
            <p:nvPr/>
          </p:nvPicPr>
          <p:blipFill>
            <a:blip r:embed="rId6"/>
            <a:stretch>
              <a:fillRect/>
            </a:stretch>
          </p:blipFill>
          <p:spPr>
            <a:xfrm>
              <a:off x="1685622" y="4267951"/>
              <a:ext cx="506012" cy="329213"/>
            </a:xfrm>
            <a:prstGeom prst="rect">
              <a:avLst/>
            </a:prstGeom>
          </p:spPr>
        </p:pic>
      </p:grpSp>
      <p:grpSp>
        <p:nvGrpSpPr>
          <p:cNvPr id="4" name="Group 3">
            <a:extLst>
              <a:ext uri="{FF2B5EF4-FFF2-40B4-BE49-F238E27FC236}">
                <a16:creationId xmlns:a16="http://schemas.microsoft.com/office/drawing/2014/main" id="{9B9BAC22-EB84-4813-B756-3E2E54412DF5}"/>
              </a:ext>
            </a:extLst>
          </p:cNvPr>
          <p:cNvGrpSpPr/>
          <p:nvPr/>
        </p:nvGrpSpPr>
        <p:grpSpPr>
          <a:xfrm>
            <a:off x="8167337" y="2998380"/>
            <a:ext cx="4024663" cy="2998381"/>
            <a:chOff x="8097855" y="3940992"/>
            <a:chExt cx="3916910" cy="2917008"/>
          </a:xfrm>
        </p:grpSpPr>
        <p:pic>
          <p:nvPicPr>
            <p:cNvPr id="2" name="Picture 1">
              <a:extLst>
                <a:ext uri="{FF2B5EF4-FFF2-40B4-BE49-F238E27FC236}">
                  <a16:creationId xmlns:a16="http://schemas.microsoft.com/office/drawing/2014/main" id="{76C2EBAD-286F-4C9B-8AF6-6A0DF843277A}"/>
                </a:ext>
              </a:extLst>
            </p:cNvPr>
            <p:cNvPicPr>
              <a:picLocks noChangeAspect="1"/>
            </p:cNvPicPr>
            <p:nvPr/>
          </p:nvPicPr>
          <p:blipFill>
            <a:blip r:embed="rId7"/>
            <a:stretch>
              <a:fillRect/>
            </a:stretch>
          </p:blipFill>
          <p:spPr>
            <a:xfrm>
              <a:off x="8097855" y="3940992"/>
              <a:ext cx="3916910" cy="2917008"/>
            </a:xfrm>
            <a:prstGeom prst="rect">
              <a:avLst/>
            </a:prstGeom>
          </p:spPr>
        </p:pic>
        <p:sp>
          <p:nvSpPr>
            <p:cNvPr id="3" name="TextBox 2">
              <a:extLst>
                <a:ext uri="{FF2B5EF4-FFF2-40B4-BE49-F238E27FC236}">
                  <a16:creationId xmlns:a16="http://schemas.microsoft.com/office/drawing/2014/main" id="{74F274AA-3A73-4132-99AE-FB5FB8AB678F}"/>
                </a:ext>
              </a:extLst>
            </p:cNvPr>
            <p:cNvSpPr txBox="1"/>
            <p:nvPr/>
          </p:nvSpPr>
          <p:spPr>
            <a:xfrm>
              <a:off x="9703838" y="4259941"/>
              <a:ext cx="548548" cy="276999"/>
            </a:xfrm>
            <a:prstGeom prst="rect">
              <a:avLst/>
            </a:prstGeom>
            <a:noFill/>
          </p:spPr>
          <p:txBody>
            <a:bodyPr wrap="none" rtlCol="0">
              <a:spAutoFit/>
            </a:bodyPr>
            <a:lstStyle/>
            <a:p>
              <a:r>
                <a:rPr lang="en-US" sz="1200" dirty="0"/>
                <a:t>Other</a:t>
              </a:r>
            </a:p>
          </p:txBody>
        </p:sp>
      </p:grpSp>
      <p:sp>
        <p:nvSpPr>
          <p:cNvPr id="15" name="Title 1">
            <a:extLst>
              <a:ext uri="{FF2B5EF4-FFF2-40B4-BE49-F238E27FC236}">
                <a16:creationId xmlns:a16="http://schemas.microsoft.com/office/drawing/2014/main" id="{70CDEDA7-39CE-40BE-87E8-0CB9CCC4D7D2}"/>
              </a:ext>
            </a:extLst>
          </p:cNvPr>
          <p:cNvSpPr txBox="1">
            <a:spLocks/>
          </p:cNvSpPr>
          <p:nvPr/>
        </p:nvSpPr>
        <p:spPr>
          <a:xfrm>
            <a:off x="673929" y="100150"/>
            <a:ext cx="9747069"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Satisfaction with City’s Response to Homelessness (cont.)</a:t>
            </a:r>
            <a:endParaRPr lang="en-US" sz="3200" dirty="0"/>
          </a:p>
        </p:txBody>
      </p:sp>
      <p:sp>
        <p:nvSpPr>
          <p:cNvPr id="13" name="Action Button: Go Back or Previous 12">
            <a:hlinkClick r:id="rId8" action="ppaction://hlinksldjump" tooltip="Back to beginning of section"/>
            <a:extLst>
              <a:ext uri="{FF2B5EF4-FFF2-40B4-BE49-F238E27FC236}">
                <a16:creationId xmlns:a16="http://schemas.microsoft.com/office/drawing/2014/main" id="{DCA2A8DA-8E94-42FD-9975-8091A12517A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rId9" action="ppaction://hlinksldjump" tooltip="Skip to next section"/>
            <a:extLst>
              <a:ext uri="{FF2B5EF4-FFF2-40B4-BE49-F238E27FC236}">
                <a16:creationId xmlns:a16="http://schemas.microsoft.com/office/drawing/2014/main" id="{409333A5-FE2A-48FF-BDC7-B07D15D11AA0}"/>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A9D9D27-9C6E-4B2F-8BF3-962A823C52C5}"/>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87</a:t>
            </a:r>
          </a:p>
        </p:txBody>
      </p:sp>
      <p:pic>
        <p:nvPicPr>
          <p:cNvPr id="20" name="Picture 19">
            <a:hlinkClick r:id="rId10"/>
            <a:extLst>
              <a:ext uri="{FF2B5EF4-FFF2-40B4-BE49-F238E27FC236}">
                <a16:creationId xmlns:a16="http://schemas.microsoft.com/office/drawing/2014/main" id="{D5ED49BF-3799-4563-8D93-3DA613EB99D5}"/>
              </a:ext>
            </a:extLst>
          </p:cNvPr>
          <p:cNvPicPr>
            <a:picLocks noChangeAspect="1"/>
          </p:cNvPicPr>
          <p:nvPr/>
        </p:nvPicPr>
        <p:blipFill>
          <a:blip r:embed="rId11"/>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779751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8AB29-258E-45F2-8DDA-87F6F46BCB79}"/>
              </a:ext>
            </a:extLst>
          </p:cNvPr>
          <p:cNvSpPr>
            <a:spLocks noGrp="1"/>
          </p:cNvSpPr>
          <p:nvPr>
            <p:ph idx="1"/>
          </p:nvPr>
        </p:nvSpPr>
        <p:spPr>
          <a:xfrm>
            <a:off x="1673697" y="1042777"/>
            <a:ext cx="8844606" cy="1271913"/>
          </a:xfrm>
        </p:spPr>
        <p:txBody>
          <a:bodyPr>
            <a:normAutofit/>
          </a:bodyPr>
          <a:lstStyle/>
          <a:p>
            <a:r>
              <a:rPr lang="en-US" sz="1800" dirty="0"/>
              <a:t>The vast majority of both renters and owners were very dissatisfied with the City’s response to homelessness.</a:t>
            </a:r>
          </a:p>
          <a:p>
            <a:r>
              <a:rPr lang="en-US" sz="1800" dirty="0"/>
              <a:t>Dissatisfaction was greater among owners, particularly those age 30 and above.</a:t>
            </a:r>
          </a:p>
          <a:p>
            <a:endParaRPr lang="en-US" sz="1800" dirty="0"/>
          </a:p>
        </p:txBody>
      </p:sp>
      <p:pic>
        <p:nvPicPr>
          <p:cNvPr id="4" name="Picture 3">
            <a:extLst>
              <a:ext uri="{FF2B5EF4-FFF2-40B4-BE49-F238E27FC236}">
                <a16:creationId xmlns:a16="http://schemas.microsoft.com/office/drawing/2014/main" id="{84059625-D60F-4F3E-BCF0-DE363D22CB0E}"/>
              </a:ext>
            </a:extLst>
          </p:cNvPr>
          <p:cNvPicPr>
            <a:picLocks noChangeAspect="1"/>
          </p:cNvPicPr>
          <p:nvPr/>
        </p:nvPicPr>
        <p:blipFill>
          <a:blip r:embed="rId4"/>
          <a:stretch>
            <a:fillRect/>
          </a:stretch>
        </p:blipFill>
        <p:spPr>
          <a:xfrm>
            <a:off x="6317830" y="2397433"/>
            <a:ext cx="5037242" cy="3750084"/>
          </a:xfrm>
          <a:prstGeom prst="rect">
            <a:avLst/>
          </a:prstGeom>
        </p:spPr>
      </p:pic>
      <p:grpSp>
        <p:nvGrpSpPr>
          <p:cNvPr id="8" name="Group 7">
            <a:extLst>
              <a:ext uri="{FF2B5EF4-FFF2-40B4-BE49-F238E27FC236}">
                <a16:creationId xmlns:a16="http://schemas.microsoft.com/office/drawing/2014/main" id="{D14EDCDB-7518-4BF6-94EE-ADCF395FBEA3}"/>
              </a:ext>
            </a:extLst>
          </p:cNvPr>
          <p:cNvGrpSpPr/>
          <p:nvPr/>
        </p:nvGrpSpPr>
        <p:grpSpPr>
          <a:xfrm>
            <a:off x="836928" y="2391946"/>
            <a:ext cx="5036985" cy="3755571"/>
            <a:chOff x="7228997" y="3895"/>
            <a:chExt cx="4605951" cy="3425105"/>
          </a:xfrm>
        </p:grpSpPr>
        <p:pic>
          <p:nvPicPr>
            <p:cNvPr id="5" name="Picture 4">
              <a:extLst>
                <a:ext uri="{FF2B5EF4-FFF2-40B4-BE49-F238E27FC236}">
                  <a16:creationId xmlns:a16="http://schemas.microsoft.com/office/drawing/2014/main" id="{5DCFDD31-96B6-494B-A08A-FB1F20B6CF87}"/>
                </a:ext>
              </a:extLst>
            </p:cNvPr>
            <p:cNvPicPr>
              <a:picLocks noChangeAspect="1"/>
            </p:cNvPicPr>
            <p:nvPr/>
          </p:nvPicPr>
          <p:blipFill>
            <a:blip r:embed="rId5"/>
            <a:stretch>
              <a:fillRect/>
            </a:stretch>
          </p:blipFill>
          <p:spPr>
            <a:xfrm>
              <a:off x="7228997" y="3895"/>
              <a:ext cx="4605951" cy="3425105"/>
            </a:xfrm>
            <a:prstGeom prst="rect">
              <a:avLst/>
            </a:prstGeom>
          </p:spPr>
        </p:pic>
        <p:sp>
          <p:nvSpPr>
            <p:cNvPr id="7" name="TextBox 6">
              <a:extLst>
                <a:ext uri="{FF2B5EF4-FFF2-40B4-BE49-F238E27FC236}">
                  <a16:creationId xmlns:a16="http://schemas.microsoft.com/office/drawing/2014/main" id="{60183DA2-836E-4B64-8D2E-B4CAFB838CC6}"/>
                </a:ext>
              </a:extLst>
            </p:cNvPr>
            <p:cNvSpPr txBox="1"/>
            <p:nvPr/>
          </p:nvSpPr>
          <p:spPr>
            <a:xfrm>
              <a:off x="9212693" y="426192"/>
              <a:ext cx="472309" cy="276999"/>
            </a:xfrm>
            <a:prstGeom prst="rect">
              <a:avLst/>
            </a:prstGeom>
            <a:noFill/>
          </p:spPr>
          <p:txBody>
            <a:bodyPr wrap="none" rtlCol="0">
              <a:spAutoFit/>
            </a:bodyPr>
            <a:lstStyle/>
            <a:p>
              <a:r>
                <a:rPr lang="en-US" sz="1200" dirty="0"/>
                <a:t>Rent</a:t>
              </a:r>
            </a:p>
          </p:txBody>
        </p:sp>
      </p:grpSp>
      <p:sp>
        <p:nvSpPr>
          <p:cNvPr id="10" name="Title 1">
            <a:extLst>
              <a:ext uri="{FF2B5EF4-FFF2-40B4-BE49-F238E27FC236}">
                <a16:creationId xmlns:a16="http://schemas.microsoft.com/office/drawing/2014/main" id="{FE0FB9FF-1E67-4C26-9A57-A19EED3E19A6}"/>
              </a:ext>
            </a:extLst>
          </p:cNvPr>
          <p:cNvSpPr txBox="1">
            <a:spLocks/>
          </p:cNvSpPr>
          <p:nvPr/>
        </p:nvSpPr>
        <p:spPr>
          <a:xfrm>
            <a:off x="673929" y="100150"/>
            <a:ext cx="9747069" cy="870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Satisfaction with City’s Response to Homelessness (cont.)</a:t>
            </a:r>
            <a:endParaRPr lang="en-US" sz="3200" dirty="0"/>
          </a:p>
        </p:txBody>
      </p:sp>
      <p:sp>
        <p:nvSpPr>
          <p:cNvPr id="9" name="Action Button: Go Back or Previous 8">
            <a:hlinkClick r:id="rId6" action="ppaction://hlinksldjump" tooltip="Back to beginning of section"/>
            <a:extLst>
              <a:ext uri="{FF2B5EF4-FFF2-40B4-BE49-F238E27FC236}">
                <a16:creationId xmlns:a16="http://schemas.microsoft.com/office/drawing/2014/main" id="{90421EF7-34B8-40D2-A163-1E81A5ECADA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85C636A3-3F44-4947-8407-958283984871}"/>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5BDB80-314E-4332-B251-1BF6203A0F67}"/>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88</a:t>
            </a:r>
          </a:p>
        </p:txBody>
      </p:sp>
      <p:pic>
        <p:nvPicPr>
          <p:cNvPr id="13" name="Picture 12">
            <a:hlinkClick r:id="rId8"/>
            <a:extLst>
              <a:ext uri="{FF2B5EF4-FFF2-40B4-BE49-F238E27FC236}">
                <a16:creationId xmlns:a16="http://schemas.microsoft.com/office/drawing/2014/main" id="{18F59305-74F3-422F-9303-CED4299D7A07}"/>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5270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0273-5925-487A-98EA-8DB10CC2F56A}"/>
              </a:ext>
            </a:extLst>
          </p:cNvPr>
          <p:cNvSpPr>
            <a:spLocks noGrp="1"/>
          </p:cNvSpPr>
          <p:nvPr>
            <p:ph type="title"/>
          </p:nvPr>
        </p:nvSpPr>
        <p:spPr>
          <a:xfrm>
            <a:off x="357050" y="88331"/>
            <a:ext cx="10487161" cy="711770"/>
          </a:xfrm>
        </p:spPr>
        <p:txBody>
          <a:bodyPr/>
          <a:lstStyle/>
          <a:p>
            <a:r>
              <a:rPr lang="en-US" sz="3600" dirty="0"/>
              <a:t>Summary of Key Findings – Services and Environment</a:t>
            </a:r>
            <a:endParaRPr lang="en-US" sz="3600" dirty="0">
              <a:highlight>
                <a:srgbClr val="FFFF00"/>
              </a:highlight>
            </a:endParaRPr>
          </a:p>
        </p:txBody>
      </p:sp>
      <p:sp>
        <p:nvSpPr>
          <p:cNvPr id="3" name="Content Placeholder 2">
            <a:extLst>
              <a:ext uri="{FF2B5EF4-FFF2-40B4-BE49-F238E27FC236}">
                <a16:creationId xmlns:a16="http://schemas.microsoft.com/office/drawing/2014/main" id="{C742E622-1DDC-4F52-AE7A-C7954C277F41}"/>
              </a:ext>
            </a:extLst>
          </p:cNvPr>
          <p:cNvSpPr>
            <a:spLocks noGrp="1"/>
          </p:cNvSpPr>
          <p:nvPr>
            <p:ph idx="1"/>
          </p:nvPr>
        </p:nvSpPr>
        <p:spPr>
          <a:xfrm>
            <a:off x="641498" y="952346"/>
            <a:ext cx="10909004" cy="5278334"/>
          </a:xfrm>
        </p:spPr>
        <p:txBody>
          <a:bodyPr>
            <a:normAutofit/>
          </a:bodyPr>
          <a:lstStyle/>
          <a:p>
            <a:endParaRPr lang="en-US" sz="1600" dirty="0"/>
          </a:p>
          <a:p>
            <a:endParaRPr lang="en-US" sz="1600" dirty="0"/>
          </a:p>
        </p:txBody>
      </p:sp>
      <p:sp>
        <p:nvSpPr>
          <p:cNvPr id="4" name="TextBox 3">
            <a:extLst>
              <a:ext uri="{FF2B5EF4-FFF2-40B4-BE49-F238E27FC236}">
                <a16:creationId xmlns:a16="http://schemas.microsoft.com/office/drawing/2014/main" id="{F6F8E5D4-20C1-4D61-BF07-162D86F02308}"/>
              </a:ext>
            </a:extLst>
          </p:cNvPr>
          <p:cNvSpPr txBox="1"/>
          <p:nvPr/>
        </p:nvSpPr>
        <p:spPr>
          <a:xfrm>
            <a:off x="1347788" y="887471"/>
            <a:ext cx="9496424" cy="5876481"/>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dirty="0">
                <a:solidFill>
                  <a:srgbClr val="714B25"/>
                </a:solidFill>
              </a:rPr>
              <a:t>Satisfaction was mixed with respect to City services and the city’s environment. </a:t>
            </a:r>
          </a:p>
          <a:p>
            <a:pPr marL="742950" lvl="1" indent="-285750">
              <a:lnSpc>
                <a:spcPct val="90000"/>
              </a:lnSpc>
              <a:spcBef>
                <a:spcPts val="1000"/>
              </a:spcBef>
              <a:buFont typeface="Arial" panose="020B0604020202020204" pitchFamily="34" charset="0"/>
              <a:buChar char="•"/>
            </a:pPr>
            <a:r>
              <a:rPr lang="en-US" dirty="0">
                <a:solidFill>
                  <a:srgbClr val="714B25"/>
                </a:solidFill>
              </a:rPr>
              <a:t>The majority of respondents in each age group were satisfied with:</a:t>
            </a:r>
          </a:p>
          <a:p>
            <a:pPr marL="1200150" lvl="2" indent="-285750">
              <a:lnSpc>
                <a:spcPct val="90000"/>
              </a:lnSpc>
              <a:spcBef>
                <a:spcPts val="1000"/>
              </a:spcBef>
              <a:buFont typeface="Courier New" panose="02070309020205020404" pitchFamily="49" charset="0"/>
              <a:buChar char="o"/>
            </a:pPr>
            <a:r>
              <a:rPr lang="en-US" dirty="0">
                <a:solidFill>
                  <a:srgbClr val="714B25"/>
                </a:solidFill>
              </a:rPr>
              <a:t>the reliability of their daily commute</a:t>
            </a:r>
          </a:p>
          <a:p>
            <a:pPr marL="1200150" lvl="2" indent="-285750">
              <a:lnSpc>
                <a:spcPct val="90000"/>
              </a:lnSpc>
              <a:spcBef>
                <a:spcPts val="1000"/>
              </a:spcBef>
              <a:buFont typeface="Courier New" panose="02070309020205020404" pitchFamily="49" charset="0"/>
              <a:buChar char="o"/>
            </a:pPr>
            <a:r>
              <a:rPr lang="en-US" dirty="0">
                <a:solidFill>
                  <a:srgbClr val="714B25"/>
                </a:solidFill>
              </a:rPr>
              <a:t>the quality of residential garbage, recycling, and composting services</a:t>
            </a:r>
          </a:p>
          <a:p>
            <a:pPr marL="1200150" lvl="2" indent="-285750">
              <a:lnSpc>
                <a:spcPct val="90000"/>
              </a:lnSpc>
              <a:spcBef>
                <a:spcPts val="1000"/>
              </a:spcBef>
              <a:buFont typeface="Courier New" panose="02070309020205020404" pitchFamily="49" charset="0"/>
              <a:buChar char="o"/>
            </a:pPr>
            <a:r>
              <a:rPr lang="en-US" dirty="0">
                <a:solidFill>
                  <a:srgbClr val="714B25"/>
                </a:solidFill>
              </a:rPr>
              <a:t>water quality of Portland’s rivers and streams</a:t>
            </a:r>
          </a:p>
          <a:p>
            <a:pPr marL="1200150" lvl="2" indent="-285750">
              <a:lnSpc>
                <a:spcPct val="90000"/>
              </a:lnSpc>
              <a:spcBef>
                <a:spcPts val="1000"/>
              </a:spcBef>
              <a:buFont typeface="Courier New" panose="02070309020205020404" pitchFamily="49" charset="0"/>
              <a:buChar char="o"/>
            </a:pPr>
            <a:r>
              <a:rPr lang="en-US" dirty="0">
                <a:solidFill>
                  <a:srgbClr val="714B25"/>
                </a:solidFill>
              </a:rPr>
              <a:t>the safety of parks and natural areas and </a:t>
            </a:r>
          </a:p>
          <a:p>
            <a:pPr marL="1200150" lvl="2" indent="-285750">
              <a:lnSpc>
                <a:spcPct val="90000"/>
              </a:lnSpc>
              <a:spcBef>
                <a:spcPts val="1000"/>
              </a:spcBef>
              <a:buFont typeface="Courier New" panose="02070309020205020404" pitchFamily="49" charset="0"/>
              <a:buChar char="o"/>
            </a:pPr>
            <a:r>
              <a:rPr lang="en-US" dirty="0">
                <a:solidFill>
                  <a:srgbClr val="714B25"/>
                </a:solidFill>
              </a:rPr>
              <a:t>the cleanliness of parks and natural areas. </a:t>
            </a:r>
          </a:p>
          <a:p>
            <a:pPr marL="742950" lvl="1" indent="-285750">
              <a:lnSpc>
                <a:spcPct val="90000"/>
              </a:lnSpc>
              <a:spcBef>
                <a:spcPts val="1000"/>
              </a:spcBef>
              <a:buFont typeface="Arial" panose="020B0604020202020204" pitchFamily="34" charset="0"/>
              <a:buChar char="•"/>
            </a:pPr>
            <a:r>
              <a:rPr lang="en-US" dirty="0">
                <a:solidFill>
                  <a:srgbClr val="714B25"/>
                </a:solidFill>
              </a:rPr>
              <a:t>The majority of respondents were dissatisfied, however, with respect to:</a:t>
            </a:r>
          </a:p>
          <a:p>
            <a:pPr marL="1200150" lvl="2" indent="-285750">
              <a:lnSpc>
                <a:spcPct val="90000"/>
              </a:lnSpc>
              <a:spcBef>
                <a:spcPts val="1000"/>
              </a:spcBef>
              <a:buFont typeface="Courier New" panose="02070309020205020404" pitchFamily="49" charset="0"/>
              <a:buChar char="o"/>
            </a:pPr>
            <a:r>
              <a:rPr lang="en-US" dirty="0">
                <a:solidFill>
                  <a:srgbClr val="714B25"/>
                </a:solidFill>
              </a:rPr>
              <a:t>the City’s response to homelessness</a:t>
            </a:r>
          </a:p>
          <a:p>
            <a:pPr marL="1200150" lvl="2" indent="-285750">
              <a:lnSpc>
                <a:spcPct val="90000"/>
              </a:lnSpc>
              <a:spcBef>
                <a:spcPts val="1000"/>
              </a:spcBef>
              <a:buFont typeface="Courier New" panose="02070309020205020404" pitchFamily="49" charset="0"/>
              <a:buChar char="o"/>
            </a:pPr>
            <a:r>
              <a:rPr lang="en-US" dirty="0">
                <a:solidFill>
                  <a:srgbClr val="714B25"/>
                </a:solidFill>
              </a:rPr>
              <a:t>construction in the neighborhood</a:t>
            </a:r>
          </a:p>
          <a:p>
            <a:pPr marL="1200150" lvl="2" indent="-285750">
              <a:lnSpc>
                <a:spcPct val="90000"/>
              </a:lnSpc>
              <a:spcBef>
                <a:spcPts val="1000"/>
              </a:spcBef>
              <a:buFont typeface="Courier New" panose="02070309020205020404" pitchFamily="49" charset="0"/>
              <a:buChar char="o"/>
            </a:pPr>
            <a:r>
              <a:rPr lang="en-US" dirty="0">
                <a:solidFill>
                  <a:srgbClr val="714B25"/>
                </a:solidFill>
              </a:rPr>
              <a:t>the cleanliness and physical condition of streets and roads</a:t>
            </a:r>
          </a:p>
          <a:p>
            <a:pPr marL="1200150" lvl="2" indent="-285750">
              <a:lnSpc>
                <a:spcPct val="90000"/>
              </a:lnSpc>
              <a:spcBef>
                <a:spcPts val="1000"/>
              </a:spcBef>
              <a:buFont typeface="Courier New" panose="02070309020205020404" pitchFamily="49" charset="0"/>
              <a:buChar char="o"/>
            </a:pPr>
            <a:r>
              <a:rPr lang="en-US" dirty="0">
                <a:solidFill>
                  <a:srgbClr val="714B25"/>
                </a:solidFill>
              </a:rPr>
              <a:t>commute traffic and safety</a:t>
            </a:r>
          </a:p>
          <a:p>
            <a:pPr marL="1200150" lvl="2" indent="-285750">
              <a:lnSpc>
                <a:spcPct val="90000"/>
              </a:lnSpc>
              <a:spcBef>
                <a:spcPts val="1000"/>
              </a:spcBef>
              <a:buFont typeface="Courier New" panose="02070309020205020404" pitchFamily="49" charset="0"/>
              <a:buChar char="o"/>
            </a:pPr>
            <a:r>
              <a:rPr lang="en-US" dirty="0">
                <a:solidFill>
                  <a:srgbClr val="714B25"/>
                </a:solidFill>
              </a:rPr>
              <a:t>and the value of the City utility (sewer and water) bill. </a:t>
            </a:r>
          </a:p>
          <a:p>
            <a:pPr marL="285750" indent="-285750">
              <a:lnSpc>
                <a:spcPct val="90000"/>
              </a:lnSpc>
              <a:spcBef>
                <a:spcPts val="1000"/>
              </a:spcBef>
              <a:buFont typeface="Arial" panose="020B0604020202020204" pitchFamily="34" charset="0"/>
              <a:buChar char="•"/>
            </a:pPr>
            <a:r>
              <a:rPr lang="en-US" dirty="0">
                <a:solidFill>
                  <a:srgbClr val="714B25"/>
                </a:solidFill>
              </a:rPr>
              <a:t>For features where negative reactions predominated, those negative feelings generally increased with age. For features viewed positively, reactions generally became more positive with age.</a:t>
            </a:r>
          </a:p>
          <a:p>
            <a:pPr marL="285750" indent="-285750">
              <a:lnSpc>
                <a:spcPct val="90000"/>
              </a:lnSpc>
              <a:spcBef>
                <a:spcPts val="1000"/>
              </a:spcBef>
              <a:buFont typeface="Arial" panose="020B0604020202020204" pitchFamily="34" charset="0"/>
              <a:buChar char="•"/>
            </a:pPr>
            <a:r>
              <a:rPr lang="en-US" dirty="0">
                <a:solidFill>
                  <a:srgbClr val="714B25"/>
                </a:solidFill>
                <a:hlinkClick r:id="rId4" action="ppaction://hlinksldjump"/>
              </a:rPr>
              <a:t>Go to Services and Environment section</a:t>
            </a:r>
            <a:endParaRPr lang="en-US" dirty="0"/>
          </a:p>
        </p:txBody>
      </p:sp>
      <p:sp>
        <p:nvSpPr>
          <p:cNvPr id="5" name="TextBox 4">
            <a:extLst>
              <a:ext uri="{FF2B5EF4-FFF2-40B4-BE49-F238E27FC236}">
                <a16:creationId xmlns:a16="http://schemas.microsoft.com/office/drawing/2014/main" id="{667246E7-1323-4CFD-B358-4DCBE9C8915B}"/>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a:t>
            </a:r>
          </a:p>
        </p:txBody>
      </p:sp>
      <p:pic>
        <p:nvPicPr>
          <p:cNvPr id="6" name="Picture 5">
            <a:hlinkClick r:id="rId5"/>
            <a:extLst>
              <a:ext uri="{FF2B5EF4-FFF2-40B4-BE49-F238E27FC236}">
                <a16:creationId xmlns:a16="http://schemas.microsoft.com/office/drawing/2014/main" id="{6CA0F1DC-E6FD-4F08-98FF-99454D1EC047}"/>
              </a:ext>
            </a:extLst>
          </p:cNvPr>
          <p:cNvPicPr>
            <a:picLocks noChangeAspect="1"/>
          </p:cNvPicPr>
          <p:nvPr/>
        </p:nvPicPr>
        <p:blipFill>
          <a:blip r:embed="rId6"/>
          <a:stretch>
            <a:fillRect/>
          </a:stretch>
        </p:blipFill>
        <p:spPr>
          <a:xfrm>
            <a:off x="52631" y="6343713"/>
            <a:ext cx="523569" cy="457200"/>
          </a:xfrm>
          <a:prstGeom prst="rect">
            <a:avLst/>
          </a:prstGeom>
        </p:spPr>
      </p:pic>
    </p:spTree>
    <p:custDataLst>
      <p:tags r:id="rId1"/>
    </p:custDataLst>
    <p:extLst>
      <p:ext uri="{BB962C8B-B14F-4D97-AF65-F5344CB8AC3E}">
        <p14:creationId xmlns:p14="http://schemas.microsoft.com/office/powerpoint/2010/main" val="17037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65760" y="115050"/>
            <a:ext cx="7212330" cy="1089891"/>
          </a:xfrm>
        </p:spPr>
        <p:txBody>
          <a:bodyPr/>
          <a:lstStyle/>
          <a:p>
            <a:r>
              <a:rPr lang="en-US" sz="3200" dirty="0"/>
              <a:t>Feel Construction of New Houses or Buildings has Made Neighborhood a Better Place to Live </a:t>
            </a:r>
          </a:p>
        </p:txBody>
      </p:sp>
      <p:sp>
        <p:nvSpPr>
          <p:cNvPr id="5" name="Content Placeholder 4">
            <a:extLst>
              <a:ext uri="{FF2B5EF4-FFF2-40B4-BE49-F238E27FC236}">
                <a16:creationId xmlns:a16="http://schemas.microsoft.com/office/drawing/2014/main" id="{76A4C08B-5578-495D-AFA3-68EA0600E0D4}"/>
              </a:ext>
            </a:extLst>
          </p:cNvPr>
          <p:cNvSpPr>
            <a:spLocks noGrp="1"/>
          </p:cNvSpPr>
          <p:nvPr>
            <p:ph idx="1"/>
          </p:nvPr>
        </p:nvSpPr>
        <p:spPr>
          <a:xfrm>
            <a:off x="454242" y="1302232"/>
            <a:ext cx="6815238" cy="2129566"/>
          </a:xfrm>
        </p:spPr>
        <p:txBody>
          <a:bodyPr>
            <a:normAutofit fontScale="85000" lnSpcReduction="10000"/>
          </a:bodyPr>
          <a:lstStyle/>
          <a:p>
            <a:r>
              <a:rPr lang="en-US" sz="1800" dirty="0"/>
              <a:t>Fewer than 40% of respondents in any age group agreed that construction of new houses or buildings had made the neighborhood a better place to live.</a:t>
            </a:r>
          </a:p>
          <a:p>
            <a:r>
              <a:rPr lang="en-US" sz="1800" dirty="0"/>
              <a:t>Negative feelings about the impact of construction on the neighborhood generally increased with age. </a:t>
            </a:r>
          </a:p>
          <a:p>
            <a:r>
              <a:rPr lang="en-US" sz="1800" dirty="0"/>
              <a:t>Nearly half or more of respondents age 45+ disagreed somewhat or strongly that new construction had made their neighborhood a better place to live. </a:t>
            </a:r>
          </a:p>
          <a:p>
            <a:r>
              <a:rPr lang="en-US" sz="1800" dirty="0"/>
              <a:t>Respondents with incomes lower than $75,000 were much more likely to feel negatively about new construction, especially older respondents.   </a:t>
            </a:r>
          </a:p>
          <a:p>
            <a:endParaRPr lang="en-US" dirty="0"/>
          </a:p>
        </p:txBody>
      </p:sp>
      <p:pic>
        <p:nvPicPr>
          <p:cNvPr id="11" name="Picture 10">
            <a:extLst>
              <a:ext uri="{FF2B5EF4-FFF2-40B4-BE49-F238E27FC236}">
                <a16:creationId xmlns:a16="http://schemas.microsoft.com/office/drawing/2014/main" id="{80E872A9-BB54-4391-8CCB-4BD0E04DFF16}"/>
              </a:ext>
            </a:extLst>
          </p:cNvPr>
          <p:cNvPicPr>
            <a:picLocks noChangeAspect="1"/>
          </p:cNvPicPr>
          <p:nvPr/>
        </p:nvPicPr>
        <p:blipFill>
          <a:blip r:embed="rId4"/>
          <a:stretch>
            <a:fillRect/>
          </a:stretch>
        </p:blipFill>
        <p:spPr>
          <a:xfrm>
            <a:off x="1537168" y="3325048"/>
            <a:ext cx="4649386" cy="3469157"/>
          </a:xfrm>
          <a:prstGeom prst="rect">
            <a:avLst/>
          </a:prstGeom>
        </p:spPr>
      </p:pic>
      <p:grpSp>
        <p:nvGrpSpPr>
          <p:cNvPr id="2" name="Group 1">
            <a:extLst>
              <a:ext uri="{FF2B5EF4-FFF2-40B4-BE49-F238E27FC236}">
                <a16:creationId xmlns:a16="http://schemas.microsoft.com/office/drawing/2014/main" id="{4292D70F-E78E-4B63-88A3-B44D4CBFC526}"/>
              </a:ext>
            </a:extLst>
          </p:cNvPr>
          <p:cNvGrpSpPr/>
          <p:nvPr/>
        </p:nvGrpSpPr>
        <p:grpSpPr>
          <a:xfrm>
            <a:off x="7610762" y="63795"/>
            <a:ext cx="4468380" cy="3334099"/>
            <a:chOff x="7376845" y="-41097"/>
            <a:chExt cx="4468380" cy="3334099"/>
          </a:xfrm>
        </p:grpSpPr>
        <p:pic>
          <p:nvPicPr>
            <p:cNvPr id="12" name="Picture 11">
              <a:extLst>
                <a:ext uri="{FF2B5EF4-FFF2-40B4-BE49-F238E27FC236}">
                  <a16:creationId xmlns:a16="http://schemas.microsoft.com/office/drawing/2014/main" id="{D90977E5-3232-41A9-940B-E412CC7ED468}"/>
                </a:ext>
              </a:extLst>
            </p:cNvPr>
            <p:cNvPicPr>
              <a:picLocks noChangeAspect="1"/>
            </p:cNvPicPr>
            <p:nvPr/>
          </p:nvPicPr>
          <p:blipFill>
            <a:blip r:embed="rId5"/>
            <a:stretch>
              <a:fillRect/>
            </a:stretch>
          </p:blipFill>
          <p:spPr>
            <a:xfrm>
              <a:off x="7376845" y="-41097"/>
              <a:ext cx="4468380" cy="3334099"/>
            </a:xfrm>
            <a:prstGeom prst="rect">
              <a:avLst/>
            </a:prstGeom>
          </p:spPr>
        </p:pic>
        <p:sp>
          <p:nvSpPr>
            <p:cNvPr id="6" name="TextBox 5">
              <a:extLst>
                <a:ext uri="{FF2B5EF4-FFF2-40B4-BE49-F238E27FC236}">
                  <a16:creationId xmlns:a16="http://schemas.microsoft.com/office/drawing/2014/main" id="{94577B45-25EE-403C-83EC-9846A99B6134}"/>
                </a:ext>
              </a:extLst>
            </p:cNvPr>
            <p:cNvSpPr txBox="1"/>
            <p:nvPr/>
          </p:nvSpPr>
          <p:spPr>
            <a:xfrm>
              <a:off x="9090021" y="343108"/>
              <a:ext cx="1069524" cy="276999"/>
            </a:xfrm>
            <a:prstGeom prst="rect">
              <a:avLst/>
            </a:prstGeom>
            <a:noFill/>
          </p:spPr>
          <p:txBody>
            <a:bodyPr wrap="none" rtlCol="0">
              <a:spAutoFit/>
            </a:bodyPr>
            <a:lstStyle/>
            <a:p>
              <a:r>
                <a:rPr lang="en-US" sz="1200" dirty="0"/>
                <a:t>Lower Income</a:t>
              </a:r>
            </a:p>
          </p:txBody>
        </p:sp>
      </p:grpSp>
      <p:grpSp>
        <p:nvGrpSpPr>
          <p:cNvPr id="3" name="Group 2">
            <a:extLst>
              <a:ext uri="{FF2B5EF4-FFF2-40B4-BE49-F238E27FC236}">
                <a16:creationId xmlns:a16="http://schemas.microsoft.com/office/drawing/2014/main" id="{73F048ED-C89A-4541-AB72-035483EB37A8}"/>
              </a:ext>
            </a:extLst>
          </p:cNvPr>
          <p:cNvGrpSpPr/>
          <p:nvPr/>
        </p:nvGrpSpPr>
        <p:grpSpPr>
          <a:xfrm>
            <a:off x="7610762" y="3460106"/>
            <a:ext cx="4468380" cy="3334099"/>
            <a:chOff x="7427076" y="3444890"/>
            <a:chExt cx="4405597" cy="3287253"/>
          </a:xfrm>
        </p:grpSpPr>
        <p:pic>
          <p:nvPicPr>
            <p:cNvPr id="13" name="Picture 12">
              <a:extLst>
                <a:ext uri="{FF2B5EF4-FFF2-40B4-BE49-F238E27FC236}">
                  <a16:creationId xmlns:a16="http://schemas.microsoft.com/office/drawing/2014/main" id="{E2FB5822-73A6-4052-9A7C-3BF7681B8350}"/>
                </a:ext>
              </a:extLst>
            </p:cNvPr>
            <p:cNvPicPr>
              <a:picLocks noChangeAspect="1"/>
            </p:cNvPicPr>
            <p:nvPr/>
          </p:nvPicPr>
          <p:blipFill>
            <a:blip r:embed="rId6"/>
            <a:stretch>
              <a:fillRect/>
            </a:stretch>
          </p:blipFill>
          <p:spPr>
            <a:xfrm>
              <a:off x="7427076" y="3444890"/>
              <a:ext cx="4405597" cy="3287253"/>
            </a:xfrm>
            <a:prstGeom prst="rect">
              <a:avLst/>
            </a:prstGeom>
          </p:spPr>
        </p:pic>
        <p:sp>
          <p:nvSpPr>
            <p:cNvPr id="7" name="TextBox 6">
              <a:extLst>
                <a:ext uri="{FF2B5EF4-FFF2-40B4-BE49-F238E27FC236}">
                  <a16:creationId xmlns:a16="http://schemas.microsoft.com/office/drawing/2014/main" id="{43C17285-AD63-493E-A65A-8B230346F96F}"/>
                </a:ext>
              </a:extLst>
            </p:cNvPr>
            <p:cNvSpPr txBox="1"/>
            <p:nvPr/>
          </p:nvSpPr>
          <p:spPr>
            <a:xfrm>
              <a:off x="9043832" y="3845856"/>
              <a:ext cx="1098699" cy="276999"/>
            </a:xfrm>
            <a:prstGeom prst="rect">
              <a:avLst/>
            </a:prstGeom>
            <a:noFill/>
          </p:spPr>
          <p:txBody>
            <a:bodyPr wrap="none" rtlCol="0">
              <a:spAutoFit/>
            </a:bodyPr>
            <a:lstStyle/>
            <a:p>
              <a:r>
                <a:rPr lang="en-US" sz="1200" dirty="0"/>
                <a:t>Higher Income</a:t>
              </a:r>
            </a:p>
          </p:txBody>
        </p:sp>
      </p:grpSp>
      <p:sp>
        <p:nvSpPr>
          <p:cNvPr id="14" name="Action Button: Go Back or Previous 13">
            <a:hlinkClick r:id="rId7" action="ppaction://hlinksldjump" tooltip="Back to beginning of section"/>
            <a:extLst>
              <a:ext uri="{FF2B5EF4-FFF2-40B4-BE49-F238E27FC236}">
                <a16:creationId xmlns:a16="http://schemas.microsoft.com/office/drawing/2014/main" id="{7CD6FC75-0FE3-4CFB-BE05-ED343564D71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rId8" action="ppaction://hlinksldjump" tooltip="Skip to next section"/>
            <a:extLst>
              <a:ext uri="{FF2B5EF4-FFF2-40B4-BE49-F238E27FC236}">
                <a16:creationId xmlns:a16="http://schemas.microsoft.com/office/drawing/2014/main" id="{1942B808-ECBF-4575-9B24-31B3D6FEA99B}"/>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05C727-8D2B-4FF4-9D0F-AC74E1A1F92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89</a:t>
            </a:r>
          </a:p>
        </p:txBody>
      </p:sp>
      <p:pic>
        <p:nvPicPr>
          <p:cNvPr id="17" name="Picture 16">
            <a:hlinkClick r:id="rId9"/>
            <a:extLst>
              <a:ext uri="{FF2B5EF4-FFF2-40B4-BE49-F238E27FC236}">
                <a16:creationId xmlns:a16="http://schemas.microsoft.com/office/drawing/2014/main" id="{6F1E39DF-50AD-432D-8B27-17DEB03ECBE8}"/>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9454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CDC0E-A9C1-42BE-9F30-3D1C518C4919}"/>
              </a:ext>
            </a:extLst>
          </p:cNvPr>
          <p:cNvSpPr>
            <a:spLocks noGrp="1"/>
          </p:cNvSpPr>
          <p:nvPr>
            <p:ph idx="1"/>
          </p:nvPr>
        </p:nvSpPr>
        <p:spPr>
          <a:xfrm>
            <a:off x="1030941" y="1196483"/>
            <a:ext cx="10130118" cy="935664"/>
          </a:xfrm>
        </p:spPr>
        <p:txBody>
          <a:bodyPr>
            <a:normAutofit/>
          </a:bodyPr>
          <a:lstStyle/>
          <a:p>
            <a:r>
              <a:rPr lang="en-US" sz="1800" dirty="0"/>
              <a:t>Among both minority and White non-Hispanic respondents, those age 45 and over were more likely to disagree that construction had made the neighborhood a better place to live than those under 45.  </a:t>
            </a:r>
          </a:p>
        </p:txBody>
      </p:sp>
      <p:grpSp>
        <p:nvGrpSpPr>
          <p:cNvPr id="9" name="Group 8">
            <a:extLst>
              <a:ext uri="{FF2B5EF4-FFF2-40B4-BE49-F238E27FC236}">
                <a16:creationId xmlns:a16="http://schemas.microsoft.com/office/drawing/2014/main" id="{B5BB9E8C-6FB9-4547-A343-FCE8C2F43306}"/>
              </a:ext>
            </a:extLst>
          </p:cNvPr>
          <p:cNvGrpSpPr/>
          <p:nvPr/>
        </p:nvGrpSpPr>
        <p:grpSpPr>
          <a:xfrm>
            <a:off x="6180822" y="1918213"/>
            <a:ext cx="5809538" cy="4234264"/>
            <a:chOff x="6255197" y="1930470"/>
            <a:chExt cx="5809538" cy="4326489"/>
          </a:xfrm>
        </p:grpSpPr>
        <p:pic>
          <p:nvPicPr>
            <p:cNvPr id="5" name="Picture 4">
              <a:extLst>
                <a:ext uri="{FF2B5EF4-FFF2-40B4-BE49-F238E27FC236}">
                  <a16:creationId xmlns:a16="http://schemas.microsoft.com/office/drawing/2014/main" id="{E0DE6F94-A177-4864-BC18-0F01232EE7E8}"/>
                </a:ext>
              </a:extLst>
            </p:cNvPr>
            <p:cNvPicPr>
              <a:picLocks noChangeAspect="1"/>
            </p:cNvPicPr>
            <p:nvPr/>
          </p:nvPicPr>
          <p:blipFill>
            <a:blip r:embed="rId4"/>
            <a:stretch>
              <a:fillRect/>
            </a:stretch>
          </p:blipFill>
          <p:spPr>
            <a:xfrm>
              <a:off x="6255197" y="1930470"/>
              <a:ext cx="5809538" cy="4326489"/>
            </a:xfrm>
            <a:prstGeom prst="rect">
              <a:avLst/>
            </a:prstGeom>
          </p:spPr>
        </p:pic>
        <p:sp>
          <p:nvSpPr>
            <p:cNvPr id="7" name="TextBox 6">
              <a:extLst>
                <a:ext uri="{FF2B5EF4-FFF2-40B4-BE49-F238E27FC236}">
                  <a16:creationId xmlns:a16="http://schemas.microsoft.com/office/drawing/2014/main" id="{E2BEF3AE-3D14-4941-8B59-E28B60102690}"/>
                </a:ext>
              </a:extLst>
            </p:cNvPr>
            <p:cNvSpPr txBox="1"/>
            <p:nvPr/>
          </p:nvSpPr>
          <p:spPr>
            <a:xfrm>
              <a:off x="8785620" y="2479900"/>
              <a:ext cx="579005" cy="276999"/>
            </a:xfrm>
            <a:prstGeom prst="rect">
              <a:avLst/>
            </a:prstGeom>
            <a:noFill/>
          </p:spPr>
          <p:txBody>
            <a:bodyPr wrap="none" rtlCol="0">
              <a:spAutoFit/>
            </a:bodyPr>
            <a:lstStyle/>
            <a:p>
              <a:r>
                <a:rPr lang="en-US" sz="1200" dirty="0"/>
                <a:t>W n-H</a:t>
              </a:r>
            </a:p>
          </p:txBody>
        </p:sp>
      </p:grpSp>
      <p:grpSp>
        <p:nvGrpSpPr>
          <p:cNvPr id="3" name="Group 2">
            <a:extLst>
              <a:ext uri="{FF2B5EF4-FFF2-40B4-BE49-F238E27FC236}">
                <a16:creationId xmlns:a16="http://schemas.microsoft.com/office/drawing/2014/main" id="{18880FE5-29ED-468A-9ECD-73AC58B35EC4}"/>
              </a:ext>
            </a:extLst>
          </p:cNvPr>
          <p:cNvGrpSpPr/>
          <p:nvPr/>
        </p:nvGrpSpPr>
        <p:grpSpPr>
          <a:xfrm>
            <a:off x="69402" y="1918213"/>
            <a:ext cx="5809539" cy="4234263"/>
            <a:chOff x="127265" y="1930470"/>
            <a:chExt cx="5809539" cy="4326490"/>
          </a:xfrm>
        </p:grpSpPr>
        <p:pic>
          <p:nvPicPr>
            <p:cNvPr id="6" name="Picture 5">
              <a:extLst>
                <a:ext uri="{FF2B5EF4-FFF2-40B4-BE49-F238E27FC236}">
                  <a16:creationId xmlns:a16="http://schemas.microsoft.com/office/drawing/2014/main" id="{4B8CFD6A-EEB7-406C-B39B-23E6AA8008C4}"/>
                </a:ext>
              </a:extLst>
            </p:cNvPr>
            <p:cNvPicPr>
              <a:picLocks noChangeAspect="1"/>
            </p:cNvPicPr>
            <p:nvPr/>
          </p:nvPicPr>
          <p:blipFill>
            <a:blip r:embed="rId5"/>
            <a:stretch>
              <a:fillRect/>
            </a:stretch>
          </p:blipFill>
          <p:spPr>
            <a:xfrm>
              <a:off x="127265" y="1930470"/>
              <a:ext cx="5809539" cy="4326490"/>
            </a:xfrm>
            <a:prstGeom prst="rect">
              <a:avLst/>
            </a:prstGeom>
          </p:spPr>
        </p:pic>
        <p:sp>
          <p:nvSpPr>
            <p:cNvPr id="8" name="TextBox 7">
              <a:extLst>
                <a:ext uri="{FF2B5EF4-FFF2-40B4-BE49-F238E27FC236}">
                  <a16:creationId xmlns:a16="http://schemas.microsoft.com/office/drawing/2014/main" id="{52C85D8A-A8F2-472B-937A-7A482F24374E}"/>
                </a:ext>
              </a:extLst>
            </p:cNvPr>
            <p:cNvSpPr txBox="1"/>
            <p:nvPr/>
          </p:nvSpPr>
          <p:spPr>
            <a:xfrm>
              <a:off x="2637352" y="2479900"/>
              <a:ext cx="570990" cy="276999"/>
            </a:xfrm>
            <a:prstGeom prst="rect">
              <a:avLst/>
            </a:prstGeom>
            <a:noFill/>
          </p:spPr>
          <p:txBody>
            <a:bodyPr wrap="none" rtlCol="0">
              <a:spAutoFit/>
            </a:bodyPr>
            <a:lstStyle/>
            <a:p>
              <a:r>
                <a:rPr lang="en-US" sz="1200" dirty="0"/>
                <a:t>BIPOC</a:t>
              </a:r>
            </a:p>
          </p:txBody>
        </p:sp>
      </p:grpSp>
      <p:sp>
        <p:nvSpPr>
          <p:cNvPr id="12" name="Title 3">
            <a:extLst>
              <a:ext uri="{FF2B5EF4-FFF2-40B4-BE49-F238E27FC236}">
                <a16:creationId xmlns:a16="http://schemas.microsoft.com/office/drawing/2014/main" id="{7EA4C522-5D2C-4181-A10D-FB274158A504}"/>
              </a:ext>
            </a:extLst>
          </p:cNvPr>
          <p:cNvSpPr txBox="1">
            <a:spLocks/>
          </p:cNvSpPr>
          <p:nvPr/>
        </p:nvSpPr>
        <p:spPr>
          <a:xfrm>
            <a:off x="357050" y="57818"/>
            <a:ext cx="11381559" cy="1122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Construction of New Houses/Buildings Made the Neighborhood a Better Place to Live (cont.)</a:t>
            </a:r>
            <a:endParaRPr lang="en-US" sz="3200" dirty="0"/>
          </a:p>
        </p:txBody>
      </p:sp>
      <p:sp>
        <p:nvSpPr>
          <p:cNvPr id="10" name="Action Button: Go Back or Previous 9">
            <a:hlinkClick r:id="rId6" action="ppaction://hlinksldjump" tooltip="Back to beginning of section"/>
            <a:extLst>
              <a:ext uri="{FF2B5EF4-FFF2-40B4-BE49-F238E27FC236}">
                <a16:creationId xmlns:a16="http://schemas.microsoft.com/office/drawing/2014/main" id="{FAD4CBB9-2E5C-4B29-BF7D-FDBD02E4C7A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00BA8429-57E6-4181-9A7A-E9D644735B6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CB7A5A-F316-4FB5-94C3-B162BEC1E848}"/>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90</a:t>
            </a:r>
          </a:p>
        </p:txBody>
      </p:sp>
      <p:pic>
        <p:nvPicPr>
          <p:cNvPr id="14" name="Picture 13">
            <a:hlinkClick r:id="rId8"/>
            <a:extLst>
              <a:ext uri="{FF2B5EF4-FFF2-40B4-BE49-F238E27FC236}">
                <a16:creationId xmlns:a16="http://schemas.microsoft.com/office/drawing/2014/main" id="{0D8D8E1D-4BB0-4E60-9E34-5BC806CD0529}"/>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7757207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AE3ED42-E761-4BA8-98EF-816509DE145F}"/>
              </a:ext>
            </a:extLst>
          </p:cNvPr>
          <p:cNvGrpSpPr/>
          <p:nvPr/>
        </p:nvGrpSpPr>
        <p:grpSpPr>
          <a:xfrm>
            <a:off x="4020169" y="3003043"/>
            <a:ext cx="4036174" cy="2991749"/>
            <a:chOff x="4128695" y="2628446"/>
            <a:chExt cx="3934609" cy="2930188"/>
          </a:xfrm>
        </p:grpSpPr>
        <p:pic>
          <p:nvPicPr>
            <p:cNvPr id="8" name="Picture 7">
              <a:extLst>
                <a:ext uri="{FF2B5EF4-FFF2-40B4-BE49-F238E27FC236}">
                  <a16:creationId xmlns:a16="http://schemas.microsoft.com/office/drawing/2014/main" id="{DA6AE662-ACFF-4379-A5C8-23C31FC3A300}"/>
                </a:ext>
              </a:extLst>
            </p:cNvPr>
            <p:cNvPicPr>
              <a:picLocks noChangeAspect="1"/>
            </p:cNvPicPr>
            <p:nvPr/>
          </p:nvPicPr>
          <p:blipFill>
            <a:blip r:embed="rId4"/>
            <a:stretch>
              <a:fillRect/>
            </a:stretch>
          </p:blipFill>
          <p:spPr>
            <a:xfrm>
              <a:off x="4128695" y="2628446"/>
              <a:ext cx="3934609" cy="2930188"/>
            </a:xfrm>
            <a:prstGeom prst="rect">
              <a:avLst/>
            </a:prstGeom>
          </p:spPr>
        </p:pic>
        <p:sp>
          <p:nvSpPr>
            <p:cNvPr id="9" name="TextBox 8">
              <a:extLst>
                <a:ext uri="{FF2B5EF4-FFF2-40B4-BE49-F238E27FC236}">
                  <a16:creationId xmlns:a16="http://schemas.microsoft.com/office/drawing/2014/main" id="{5E9B2A8B-ECDF-4B9D-B647-1DE4F00EFB13}"/>
                </a:ext>
              </a:extLst>
            </p:cNvPr>
            <p:cNvSpPr txBox="1"/>
            <p:nvPr/>
          </p:nvSpPr>
          <p:spPr>
            <a:xfrm>
              <a:off x="5720944" y="2965622"/>
              <a:ext cx="639278" cy="276999"/>
            </a:xfrm>
            <a:prstGeom prst="rect">
              <a:avLst/>
            </a:prstGeom>
            <a:noFill/>
          </p:spPr>
          <p:txBody>
            <a:bodyPr wrap="none" rtlCol="0">
              <a:spAutoFit/>
            </a:bodyPr>
            <a:lstStyle/>
            <a:p>
              <a:r>
                <a:rPr lang="en-US" sz="1200" dirty="0"/>
                <a:t>Female</a:t>
              </a:r>
            </a:p>
          </p:txBody>
        </p:sp>
      </p:grpSp>
      <p:sp>
        <p:nvSpPr>
          <p:cNvPr id="15" name="Content Placeholder 14">
            <a:extLst>
              <a:ext uri="{FF2B5EF4-FFF2-40B4-BE49-F238E27FC236}">
                <a16:creationId xmlns:a16="http://schemas.microsoft.com/office/drawing/2014/main" id="{687EF73A-EF80-4142-A3C9-31230C94D708}"/>
              </a:ext>
            </a:extLst>
          </p:cNvPr>
          <p:cNvSpPr>
            <a:spLocks noGrp="1"/>
          </p:cNvSpPr>
          <p:nvPr>
            <p:ph idx="1"/>
          </p:nvPr>
        </p:nvSpPr>
        <p:spPr>
          <a:xfrm>
            <a:off x="1570546" y="1510636"/>
            <a:ext cx="9477506" cy="1122596"/>
          </a:xfrm>
        </p:spPr>
        <p:txBody>
          <a:bodyPr>
            <a:normAutofit/>
          </a:bodyPr>
          <a:lstStyle/>
          <a:p>
            <a:r>
              <a:rPr lang="en-US" sz="1800" dirty="0"/>
              <a:t>Non-binary or non-conforming respondents and female respondents, especially, and particularly those age 60+, were more likely to disagree that construction had made their neighborhood a better place than were males.</a:t>
            </a:r>
          </a:p>
          <a:p>
            <a:endParaRPr lang="en-US" sz="1800" dirty="0"/>
          </a:p>
        </p:txBody>
      </p:sp>
      <p:grpSp>
        <p:nvGrpSpPr>
          <p:cNvPr id="21" name="Group 20">
            <a:extLst>
              <a:ext uri="{FF2B5EF4-FFF2-40B4-BE49-F238E27FC236}">
                <a16:creationId xmlns:a16="http://schemas.microsoft.com/office/drawing/2014/main" id="{035956AD-5FFF-49C2-AE21-75C2DB47DA89}"/>
              </a:ext>
            </a:extLst>
          </p:cNvPr>
          <p:cNvGrpSpPr/>
          <p:nvPr/>
        </p:nvGrpSpPr>
        <p:grpSpPr>
          <a:xfrm>
            <a:off x="37758" y="3003043"/>
            <a:ext cx="3945087" cy="2991749"/>
            <a:chOff x="200032" y="3796145"/>
            <a:chExt cx="3623823" cy="3047138"/>
          </a:xfrm>
        </p:grpSpPr>
        <p:pic>
          <p:nvPicPr>
            <p:cNvPr id="18" name="Picture 17">
              <a:extLst>
                <a:ext uri="{FF2B5EF4-FFF2-40B4-BE49-F238E27FC236}">
                  <a16:creationId xmlns:a16="http://schemas.microsoft.com/office/drawing/2014/main" id="{3758B9F9-8707-48B2-AFB9-4CA5AA10A7F6}"/>
                </a:ext>
              </a:extLst>
            </p:cNvPr>
            <p:cNvPicPr>
              <a:picLocks noChangeAspect="1"/>
            </p:cNvPicPr>
            <p:nvPr/>
          </p:nvPicPr>
          <p:blipFill>
            <a:blip r:embed="rId5"/>
            <a:stretch>
              <a:fillRect/>
            </a:stretch>
          </p:blipFill>
          <p:spPr>
            <a:xfrm>
              <a:off x="200032" y="3796145"/>
              <a:ext cx="3623823" cy="3047138"/>
            </a:xfrm>
            <a:prstGeom prst="rect">
              <a:avLst/>
            </a:prstGeom>
          </p:spPr>
        </p:pic>
        <p:sp>
          <p:nvSpPr>
            <p:cNvPr id="19" name="TextBox 18">
              <a:extLst>
                <a:ext uri="{FF2B5EF4-FFF2-40B4-BE49-F238E27FC236}">
                  <a16:creationId xmlns:a16="http://schemas.microsoft.com/office/drawing/2014/main" id="{25CA4255-AA48-40EF-AFAB-BD340420F1EC}"/>
                </a:ext>
              </a:extLst>
            </p:cNvPr>
            <p:cNvSpPr txBox="1"/>
            <p:nvPr/>
          </p:nvSpPr>
          <p:spPr>
            <a:xfrm>
              <a:off x="1739011" y="4164189"/>
              <a:ext cx="430445" cy="268146"/>
            </a:xfrm>
            <a:prstGeom prst="rect">
              <a:avLst/>
            </a:prstGeom>
            <a:noFill/>
          </p:spPr>
          <p:txBody>
            <a:bodyPr wrap="none" rtlCol="0">
              <a:spAutoFit/>
            </a:bodyPr>
            <a:lstStyle/>
            <a:p>
              <a:r>
                <a:rPr lang="en-US" sz="1200" dirty="0"/>
                <a:t>Male</a:t>
              </a:r>
            </a:p>
          </p:txBody>
        </p:sp>
      </p:grpSp>
      <p:grpSp>
        <p:nvGrpSpPr>
          <p:cNvPr id="12" name="Group 11">
            <a:extLst>
              <a:ext uri="{FF2B5EF4-FFF2-40B4-BE49-F238E27FC236}">
                <a16:creationId xmlns:a16="http://schemas.microsoft.com/office/drawing/2014/main" id="{364E329C-0DC8-4AC0-B637-C148176B240E}"/>
              </a:ext>
            </a:extLst>
          </p:cNvPr>
          <p:cNvGrpSpPr/>
          <p:nvPr/>
        </p:nvGrpSpPr>
        <p:grpSpPr>
          <a:xfrm>
            <a:off x="8093666" y="3003043"/>
            <a:ext cx="4063655" cy="2991749"/>
            <a:chOff x="8041184" y="3796145"/>
            <a:chExt cx="4091648" cy="3047138"/>
          </a:xfrm>
        </p:grpSpPr>
        <p:pic>
          <p:nvPicPr>
            <p:cNvPr id="3" name="Picture 2">
              <a:extLst>
                <a:ext uri="{FF2B5EF4-FFF2-40B4-BE49-F238E27FC236}">
                  <a16:creationId xmlns:a16="http://schemas.microsoft.com/office/drawing/2014/main" id="{06ED1DC7-4206-404C-9088-8EE202C5CD7E}"/>
                </a:ext>
              </a:extLst>
            </p:cNvPr>
            <p:cNvPicPr>
              <a:picLocks noChangeAspect="1"/>
            </p:cNvPicPr>
            <p:nvPr/>
          </p:nvPicPr>
          <p:blipFill>
            <a:blip r:embed="rId6"/>
            <a:stretch>
              <a:fillRect/>
            </a:stretch>
          </p:blipFill>
          <p:spPr>
            <a:xfrm>
              <a:off x="8041184" y="3796145"/>
              <a:ext cx="4091648" cy="3047138"/>
            </a:xfrm>
            <a:prstGeom prst="rect">
              <a:avLst/>
            </a:prstGeom>
          </p:spPr>
        </p:pic>
        <p:sp>
          <p:nvSpPr>
            <p:cNvPr id="11" name="TextBox 10">
              <a:extLst>
                <a:ext uri="{FF2B5EF4-FFF2-40B4-BE49-F238E27FC236}">
                  <a16:creationId xmlns:a16="http://schemas.microsoft.com/office/drawing/2014/main" id="{5E3A0BD6-FC47-4B66-BC7D-7B517146A6AB}"/>
                </a:ext>
              </a:extLst>
            </p:cNvPr>
            <p:cNvSpPr txBox="1"/>
            <p:nvPr/>
          </p:nvSpPr>
          <p:spPr>
            <a:xfrm>
              <a:off x="9731828" y="4146778"/>
              <a:ext cx="548548" cy="276999"/>
            </a:xfrm>
            <a:prstGeom prst="rect">
              <a:avLst/>
            </a:prstGeom>
            <a:noFill/>
          </p:spPr>
          <p:txBody>
            <a:bodyPr wrap="none" rtlCol="0">
              <a:spAutoFit/>
            </a:bodyPr>
            <a:lstStyle/>
            <a:p>
              <a:r>
                <a:rPr lang="en-US" sz="1200" dirty="0"/>
                <a:t>Other</a:t>
              </a:r>
            </a:p>
          </p:txBody>
        </p:sp>
      </p:grpSp>
      <p:sp>
        <p:nvSpPr>
          <p:cNvPr id="17" name="Title 3">
            <a:extLst>
              <a:ext uri="{FF2B5EF4-FFF2-40B4-BE49-F238E27FC236}">
                <a16:creationId xmlns:a16="http://schemas.microsoft.com/office/drawing/2014/main" id="{230B2C33-6A63-4AE5-90B7-4CA2866AC3FA}"/>
              </a:ext>
            </a:extLst>
          </p:cNvPr>
          <p:cNvSpPr>
            <a:spLocks noGrp="1"/>
          </p:cNvSpPr>
          <p:nvPr>
            <p:ph type="title"/>
          </p:nvPr>
        </p:nvSpPr>
        <p:spPr>
          <a:xfrm>
            <a:off x="357050" y="57818"/>
            <a:ext cx="11381559" cy="1122596"/>
          </a:xfrm>
        </p:spPr>
        <p:txBody>
          <a:bodyPr/>
          <a:lstStyle/>
          <a:p>
            <a:r>
              <a:rPr lang="en-US" sz="3200" dirty="0"/>
              <a:t>Feel Construction of New Houses/Buildings Made the Neighborhood a Better Place to Live (cont.)</a:t>
            </a:r>
          </a:p>
        </p:txBody>
      </p:sp>
      <p:sp>
        <p:nvSpPr>
          <p:cNvPr id="13" name="Action Button: Go Back or Previous 12">
            <a:hlinkClick r:id="rId7" action="ppaction://hlinksldjump" tooltip="Back to beginning of section"/>
            <a:extLst>
              <a:ext uri="{FF2B5EF4-FFF2-40B4-BE49-F238E27FC236}">
                <a16:creationId xmlns:a16="http://schemas.microsoft.com/office/drawing/2014/main" id="{203F8C09-215C-457D-B90A-D957727F7EA4}"/>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8" action="ppaction://hlinksldjump" tooltip="Skip to next section"/>
            <a:extLst>
              <a:ext uri="{FF2B5EF4-FFF2-40B4-BE49-F238E27FC236}">
                <a16:creationId xmlns:a16="http://schemas.microsoft.com/office/drawing/2014/main" id="{67026514-29DE-4F25-A15E-C9F037B0BE5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B2B2D16-85EF-4BC0-B815-AB4DE7D90DB3}"/>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91</a:t>
            </a:r>
          </a:p>
        </p:txBody>
      </p:sp>
      <p:pic>
        <p:nvPicPr>
          <p:cNvPr id="20" name="Picture 19">
            <a:hlinkClick r:id="rId9"/>
            <a:extLst>
              <a:ext uri="{FF2B5EF4-FFF2-40B4-BE49-F238E27FC236}">
                <a16:creationId xmlns:a16="http://schemas.microsoft.com/office/drawing/2014/main" id="{40072E43-EDA7-43DA-AC95-E2E3C3FE6B8D}"/>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11413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4B375B-E2C9-4272-B272-0719C9BE0DEE}"/>
              </a:ext>
            </a:extLst>
          </p:cNvPr>
          <p:cNvGrpSpPr/>
          <p:nvPr/>
        </p:nvGrpSpPr>
        <p:grpSpPr>
          <a:xfrm>
            <a:off x="6249724" y="2875246"/>
            <a:ext cx="4847738" cy="3778897"/>
            <a:chOff x="6459107" y="2066226"/>
            <a:chExt cx="5055319" cy="3764806"/>
          </a:xfrm>
        </p:grpSpPr>
        <p:pic>
          <p:nvPicPr>
            <p:cNvPr id="9" name="Picture 8">
              <a:extLst>
                <a:ext uri="{FF2B5EF4-FFF2-40B4-BE49-F238E27FC236}">
                  <a16:creationId xmlns:a16="http://schemas.microsoft.com/office/drawing/2014/main" id="{72A55717-D69C-44B9-812D-97B4825A74D3}"/>
                </a:ext>
              </a:extLst>
            </p:cNvPr>
            <p:cNvPicPr>
              <a:picLocks noChangeAspect="1"/>
            </p:cNvPicPr>
            <p:nvPr/>
          </p:nvPicPr>
          <p:blipFill>
            <a:blip r:embed="rId4"/>
            <a:stretch>
              <a:fillRect/>
            </a:stretch>
          </p:blipFill>
          <p:spPr>
            <a:xfrm>
              <a:off x="6459107" y="2066226"/>
              <a:ext cx="5055319" cy="3764806"/>
            </a:xfrm>
            <a:prstGeom prst="rect">
              <a:avLst/>
            </a:prstGeom>
          </p:spPr>
        </p:pic>
        <p:sp>
          <p:nvSpPr>
            <p:cNvPr id="5" name="TextBox 4">
              <a:extLst>
                <a:ext uri="{FF2B5EF4-FFF2-40B4-BE49-F238E27FC236}">
                  <a16:creationId xmlns:a16="http://schemas.microsoft.com/office/drawing/2014/main" id="{8316DAEE-0BE8-4DB4-AF4C-44348C747503}"/>
                </a:ext>
              </a:extLst>
            </p:cNvPr>
            <p:cNvSpPr txBox="1"/>
            <p:nvPr/>
          </p:nvSpPr>
          <p:spPr>
            <a:xfrm>
              <a:off x="8647929" y="2535291"/>
              <a:ext cx="478016" cy="276999"/>
            </a:xfrm>
            <a:prstGeom prst="rect">
              <a:avLst/>
            </a:prstGeom>
            <a:noFill/>
          </p:spPr>
          <p:txBody>
            <a:bodyPr wrap="none" rtlCol="0">
              <a:spAutoFit/>
            </a:bodyPr>
            <a:lstStyle/>
            <a:p>
              <a:r>
                <a:rPr lang="en-US" sz="1200" dirty="0"/>
                <a:t>Own</a:t>
              </a:r>
            </a:p>
          </p:txBody>
        </p:sp>
      </p:grpSp>
      <p:sp>
        <p:nvSpPr>
          <p:cNvPr id="4" name="Content Placeholder 3">
            <a:extLst>
              <a:ext uri="{FF2B5EF4-FFF2-40B4-BE49-F238E27FC236}">
                <a16:creationId xmlns:a16="http://schemas.microsoft.com/office/drawing/2014/main" id="{1AD7D261-A164-42DF-B203-2EE6A29B8CF9}"/>
              </a:ext>
            </a:extLst>
          </p:cNvPr>
          <p:cNvSpPr>
            <a:spLocks noGrp="1"/>
          </p:cNvSpPr>
          <p:nvPr>
            <p:ph idx="1"/>
          </p:nvPr>
        </p:nvSpPr>
        <p:spPr>
          <a:xfrm>
            <a:off x="756228" y="1121146"/>
            <a:ext cx="10679543" cy="1754100"/>
          </a:xfrm>
        </p:spPr>
        <p:txBody>
          <a:bodyPr>
            <a:normAutofit lnSpcReduction="10000"/>
          </a:bodyPr>
          <a:lstStyle/>
          <a:p>
            <a:r>
              <a:rPr lang="en-US" sz="1800" dirty="0"/>
              <a:t>The two youngest groups of renters were much less likely than younger owners to agree that construction of new houses or buildings had made their neighborhood a better place to live.  </a:t>
            </a:r>
          </a:p>
          <a:p>
            <a:r>
              <a:rPr lang="en-US" sz="1800" dirty="0"/>
              <a:t>Regardless of age, only about 30% of renters agreed that construction of new houses or buildings had made their neighborhood a better place to live. </a:t>
            </a:r>
          </a:p>
          <a:p>
            <a:r>
              <a:rPr lang="en-US" sz="1800" dirty="0"/>
              <a:t>Among owners, disagreement increased significantly with age; although nearly half of owners age 20-29 agreed, less than one quarter of those age 60+ did so.</a:t>
            </a:r>
          </a:p>
          <a:p>
            <a:endParaRPr lang="en-US" dirty="0"/>
          </a:p>
        </p:txBody>
      </p:sp>
      <p:grpSp>
        <p:nvGrpSpPr>
          <p:cNvPr id="11" name="Group 10">
            <a:extLst>
              <a:ext uri="{FF2B5EF4-FFF2-40B4-BE49-F238E27FC236}">
                <a16:creationId xmlns:a16="http://schemas.microsoft.com/office/drawing/2014/main" id="{7DC5A58A-FBC6-4124-B73C-7C8E0B3692CF}"/>
              </a:ext>
            </a:extLst>
          </p:cNvPr>
          <p:cNvGrpSpPr/>
          <p:nvPr/>
        </p:nvGrpSpPr>
        <p:grpSpPr>
          <a:xfrm>
            <a:off x="811762" y="2875246"/>
            <a:ext cx="5130516" cy="3778897"/>
            <a:chOff x="7656945" y="36943"/>
            <a:chExt cx="4420899" cy="3292158"/>
          </a:xfrm>
        </p:grpSpPr>
        <p:pic>
          <p:nvPicPr>
            <p:cNvPr id="7" name="Picture 6">
              <a:extLst>
                <a:ext uri="{FF2B5EF4-FFF2-40B4-BE49-F238E27FC236}">
                  <a16:creationId xmlns:a16="http://schemas.microsoft.com/office/drawing/2014/main" id="{B0A843B4-9051-4971-8238-4B16B7CF97CF}"/>
                </a:ext>
              </a:extLst>
            </p:cNvPr>
            <p:cNvPicPr>
              <a:picLocks noChangeAspect="1"/>
            </p:cNvPicPr>
            <p:nvPr/>
          </p:nvPicPr>
          <p:blipFill>
            <a:blip r:embed="rId5"/>
            <a:stretch>
              <a:fillRect/>
            </a:stretch>
          </p:blipFill>
          <p:spPr>
            <a:xfrm>
              <a:off x="7656945" y="36943"/>
              <a:ext cx="4420899" cy="3292158"/>
            </a:xfrm>
            <a:prstGeom prst="rect">
              <a:avLst/>
            </a:prstGeom>
          </p:spPr>
        </p:pic>
        <p:sp>
          <p:nvSpPr>
            <p:cNvPr id="10" name="TextBox 9">
              <a:extLst>
                <a:ext uri="{FF2B5EF4-FFF2-40B4-BE49-F238E27FC236}">
                  <a16:creationId xmlns:a16="http://schemas.microsoft.com/office/drawing/2014/main" id="{10A5754B-B19F-498B-8155-2550BB5AB8BD}"/>
                </a:ext>
              </a:extLst>
            </p:cNvPr>
            <p:cNvSpPr txBox="1"/>
            <p:nvPr/>
          </p:nvSpPr>
          <p:spPr>
            <a:xfrm>
              <a:off x="9543938" y="451278"/>
              <a:ext cx="472309" cy="276999"/>
            </a:xfrm>
            <a:prstGeom prst="rect">
              <a:avLst/>
            </a:prstGeom>
            <a:noFill/>
          </p:spPr>
          <p:txBody>
            <a:bodyPr wrap="none" rtlCol="0">
              <a:spAutoFit/>
            </a:bodyPr>
            <a:lstStyle/>
            <a:p>
              <a:r>
                <a:rPr lang="en-US" sz="1200" dirty="0"/>
                <a:t>Rent</a:t>
              </a:r>
            </a:p>
          </p:txBody>
        </p:sp>
      </p:grpSp>
      <p:sp>
        <p:nvSpPr>
          <p:cNvPr id="12" name="Title 3">
            <a:extLst>
              <a:ext uri="{FF2B5EF4-FFF2-40B4-BE49-F238E27FC236}">
                <a16:creationId xmlns:a16="http://schemas.microsoft.com/office/drawing/2014/main" id="{5B2D0540-A906-4B2D-BC15-542D8EC2CEFC}"/>
              </a:ext>
            </a:extLst>
          </p:cNvPr>
          <p:cNvSpPr txBox="1">
            <a:spLocks/>
          </p:cNvSpPr>
          <p:nvPr/>
        </p:nvSpPr>
        <p:spPr>
          <a:xfrm>
            <a:off x="357050" y="57818"/>
            <a:ext cx="11381559" cy="1122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a:t>Feel Construction of New Houses/Buildings Made the Neighborhood a Better Place to Live (cont.)</a:t>
            </a:r>
            <a:endParaRPr lang="en-US" sz="3200" dirty="0"/>
          </a:p>
        </p:txBody>
      </p:sp>
      <p:sp>
        <p:nvSpPr>
          <p:cNvPr id="13" name="Action Button: Go Back or Previous 12">
            <a:hlinkClick r:id="rId6" action="ppaction://hlinksldjump" tooltip="Back to beginning of section"/>
            <a:extLst>
              <a:ext uri="{FF2B5EF4-FFF2-40B4-BE49-F238E27FC236}">
                <a16:creationId xmlns:a16="http://schemas.microsoft.com/office/drawing/2014/main" id="{CEDCCCFC-5214-4956-A68B-783639D1CB31}"/>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7" action="ppaction://hlinksldjump" tooltip="Skip to next section"/>
            <a:extLst>
              <a:ext uri="{FF2B5EF4-FFF2-40B4-BE49-F238E27FC236}">
                <a16:creationId xmlns:a16="http://schemas.microsoft.com/office/drawing/2014/main" id="{AA967475-3932-4908-82F1-457AF3CBC658}"/>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48D35C5-6F5A-4DBE-BB11-10915087947D}"/>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92</a:t>
            </a:r>
          </a:p>
        </p:txBody>
      </p:sp>
      <p:pic>
        <p:nvPicPr>
          <p:cNvPr id="16" name="Picture 15">
            <a:hlinkClick r:id="rId8"/>
            <a:extLst>
              <a:ext uri="{FF2B5EF4-FFF2-40B4-BE49-F238E27FC236}">
                <a16:creationId xmlns:a16="http://schemas.microsoft.com/office/drawing/2014/main" id="{C830C6C2-B788-4087-9584-5363A183638B}"/>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31265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1" y="274865"/>
            <a:ext cx="7053842" cy="870857"/>
          </a:xfrm>
        </p:spPr>
        <p:txBody>
          <a:bodyPr/>
          <a:lstStyle/>
          <a:p>
            <a:r>
              <a:rPr lang="en-US" sz="3200" dirty="0"/>
              <a:t>Satisfaction with Cleanliness of Streets, Sidewalks, Other Public Spaces</a:t>
            </a:r>
          </a:p>
        </p:txBody>
      </p:sp>
      <p:sp>
        <p:nvSpPr>
          <p:cNvPr id="10" name="Content Placeholder 9">
            <a:extLst>
              <a:ext uri="{FF2B5EF4-FFF2-40B4-BE49-F238E27FC236}">
                <a16:creationId xmlns:a16="http://schemas.microsoft.com/office/drawing/2014/main" id="{4C6F3560-959C-4125-ABA7-2283B6D5E947}"/>
              </a:ext>
            </a:extLst>
          </p:cNvPr>
          <p:cNvSpPr>
            <a:spLocks noGrp="1"/>
          </p:cNvSpPr>
          <p:nvPr>
            <p:ph idx="1"/>
          </p:nvPr>
        </p:nvSpPr>
        <p:spPr>
          <a:xfrm>
            <a:off x="357051" y="1426272"/>
            <a:ext cx="6766763" cy="1744929"/>
          </a:xfrm>
        </p:spPr>
        <p:txBody>
          <a:bodyPr/>
          <a:lstStyle/>
          <a:p>
            <a:r>
              <a:rPr lang="en-US" sz="1800" dirty="0"/>
              <a:t>There were high levels of dissatisfaction with the cleanliness of streets, sidewalks and other public spaces among all age groups, with those age 45-59 most likely to be dissatisfied. </a:t>
            </a:r>
          </a:p>
          <a:p>
            <a:r>
              <a:rPr lang="en-US" sz="1800" dirty="0"/>
              <a:t>Respondents with higher incomes were more likely to be dissatisfied than those with household incomes below $75,000. </a:t>
            </a:r>
          </a:p>
          <a:p>
            <a:endParaRPr lang="en-US" dirty="0"/>
          </a:p>
        </p:txBody>
      </p:sp>
      <p:pic>
        <p:nvPicPr>
          <p:cNvPr id="2" name="Picture 1">
            <a:extLst>
              <a:ext uri="{FF2B5EF4-FFF2-40B4-BE49-F238E27FC236}">
                <a16:creationId xmlns:a16="http://schemas.microsoft.com/office/drawing/2014/main" id="{271F17FA-4D2E-4B34-8A9F-2C21D9D6AB6B}"/>
              </a:ext>
            </a:extLst>
          </p:cNvPr>
          <p:cNvPicPr>
            <a:picLocks noChangeAspect="1"/>
          </p:cNvPicPr>
          <p:nvPr/>
        </p:nvPicPr>
        <p:blipFill>
          <a:blip r:embed="rId4"/>
          <a:stretch>
            <a:fillRect/>
          </a:stretch>
        </p:blipFill>
        <p:spPr>
          <a:xfrm>
            <a:off x="1263932" y="3018365"/>
            <a:ext cx="4953000" cy="3695700"/>
          </a:xfrm>
          <a:prstGeom prst="rect">
            <a:avLst/>
          </a:prstGeom>
        </p:spPr>
      </p:pic>
      <p:grpSp>
        <p:nvGrpSpPr>
          <p:cNvPr id="8" name="Group 7">
            <a:extLst>
              <a:ext uri="{FF2B5EF4-FFF2-40B4-BE49-F238E27FC236}">
                <a16:creationId xmlns:a16="http://schemas.microsoft.com/office/drawing/2014/main" id="{54CFFABB-6D1B-4BA5-B721-5E13694B6CFD}"/>
              </a:ext>
            </a:extLst>
          </p:cNvPr>
          <p:cNvGrpSpPr/>
          <p:nvPr/>
        </p:nvGrpSpPr>
        <p:grpSpPr>
          <a:xfrm>
            <a:off x="7642501" y="49261"/>
            <a:ext cx="4402664" cy="3285065"/>
            <a:chOff x="7642501" y="49261"/>
            <a:chExt cx="4402664" cy="3285065"/>
          </a:xfrm>
        </p:grpSpPr>
        <p:pic>
          <p:nvPicPr>
            <p:cNvPr id="3" name="Picture 2">
              <a:extLst>
                <a:ext uri="{FF2B5EF4-FFF2-40B4-BE49-F238E27FC236}">
                  <a16:creationId xmlns:a16="http://schemas.microsoft.com/office/drawing/2014/main" id="{7D44B3E6-FBD0-49B8-828C-B5315C7D060F}"/>
                </a:ext>
              </a:extLst>
            </p:cNvPr>
            <p:cNvPicPr>
              <a:picLocks noChangeAspect="1"/>
            </p:cNvPicPr>
            <p:nvPr/>
          </p:nvPicPr>
          <p:blipFill>
            <a:blip r:embed="rId5"/>
            <a:stretch>
              <a:fillRect/>
            </a:stretch>
          </p:blipFill>
          <p:spPr>
            <a:xfrm>
              <a:off x="7642501" y="49261"/>
              <a:ext cx="4402664" cy="3285065"/>
            </a:xfrm>
            <a:prstGeom prst="rect">
              <a:avLst/>
            </a:prstGeom>
          </p:spPr>
        </p:pic>
        <p:sp>
          <p:nvSpPr>
            <p:cNvPr id="6" name="TextBox 5">
              <a:extLst>
                <a:ext uri="{FF2B5EF4-FFF2-40B4-BE49-F238E27FC236}">
                  <a16:creationId xmlns:a16="http://schemas.microsoft.com/office/drawing/2014/main" id="{F9024CB9-59FE-4D69-A497-5DA314202E78}"/>
                </a:ext>
              </a:extLst>
            </p:cNvPr>
            <p:cNvSpPr txBox="1"/>
            <p:nvPr/>
          </p:nvSpPr>
          <p:spPr>
            <a:xfrm>
              <a:off x="9357868" y="435468"/>
              <a:ext cx="1069524" cy="276999"/>
            </a:xfrm>
            <a:prstGeom prst="rect">
              <a:avLst/>
            </a:prstGeom>
            <a:noFill/>
          </p:spPr>
          <p:txBody>
            <a:bodyPr wrap="none" rtlCol="0">
              <a:spAutoFit/>
            </a:bodyPr>
            <a:lstStyle/>
            <a:p>
              <a:r>
                <a:rPr lang="en-US" sz="1200" dirty="0"/>
                <a:t>Lower Income</a:t>
              </a:r>
            </a:p>
          </p:txBody>
        </p:sp>
      </p:grpSp>
      <p:grpSp>
        <p:nvGrpSpPr>
          <p:cNvPr id="9" name="Group 8">
            <a:extLst>
              <a:ext uri="{FF2B5EF4-FFF2-40B4-BE49-F238E27FC236}">
                <a16:creationId xmlns:a16="http://schemas.microsoft.com/office/drawing/2014/main" id="{351D24A6-A961-4887-8CF3-182E131F179A}"/>
              </a:ext>
            </a:extLst>
          </p:cNvPr>
          <p:cNvGrpSpPr/>
          <p:nvPr/>
        </p:nvGrpSpPr>
        <p:grpSpPr>
          <a:xfrm>
            <a:off x="7642501" y="3429000"/>
            <a:ext cx="4402664" cy="3285065"/>
            <a:chOff x="7642501" y="3429000"/>
            <a:chExt cx="4402664" cy="3285065"/>
          </a:xfrm>
        </p:grpSpPr>
        <p:pic>
          <p:nvPicPr>
            <p:cNvPr id="5" name="Picture 4">
              <a:extLst>
                <a:ext uri="{FF2B5EF4-FFF2-40B4-BE49-F238E27FC236}">
                  <a16:creationId xmlns:a16="http://schemas.microsoft.com/office/drawing/2014/main" id="{952FD68C-931F-487B-8DE8-D520B4B94E76}"/>
                </a:ext>
              </a:extLst>
            </p:cNvPr>
            <p:cNvPicPr>
              <a:picLocks noChangeAspect="1"/>
            </p:cNvPicPr>
            <p:nvPr/>
          </p:nvPicPr>
          <p:blipFill>
            <a:blip r:embed="rId6"/>
            <a:stretch>
              <a:fillRect/>
            </a:stretch>
          </p:blipFill>
          <p:spPr>
            <a:xfrm>
              <a:off x="7642501" y="3429000"/>
              <a:ext cx="4402664" cy="3285065"/>
            </a:xfrm>
            <a:prstGeom prst="rect">
              <a:avLst/>
            </a:prstGeom>
          </p:spPr>
        </p:pic>
        <p:sp>
          <p:nvSpPr>
            <p:cNvPr id="7" name="TextBox 6">
              <a:extLst>
                <a:ext uri="{FF2B5EF4-FFF2-40B4-BE49-F238E27FC236}">
                  <a16:creationId xmlns:a16="http://schemas.microsoft.com/office/drawing/2014/main" id="{3839B287-D729-47B1-AE9B-6137BE63650F}"/>
                </a:ext>
              </a:extLst>
            </p:cNvPr>
            <p:cNvSpPr txBox="1"/>
            <p:nvPr/>
          </p:nvSpPr>
          <p:spPr>
            <a:xfrm>
              <a:off x="9330157" y="3827384"/>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7983E9B2-E810-4C17-B114-AC5197828102}"/>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C4251AE0-5177-445A-927B-C19ED43AC32D}"/>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20C5C8-5F0E-4C60-8C5E-7B98E71C6A00}"/>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93</a:t>
            </a:r>
          </a:p>
        </p:txBody>
      </p:sp>
      <p:pic>
        <p:nvPicPr>
          <p:cNvPr id="14" name="Picture 13">
            <a:hlinkClick r:id="rId9"/>
            <a:extLst>
              <a:ext uri="{FF2B5EF4-FFF2-40B4-BE49-F238E27FC236}">
                <a16:creationId xmlns:a16="http://schemas.microsoft.com/office/drawing/2014/main" id="{D13749CE-2E68-47BA-86A7-61F3BA773ECC}"/>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5991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160020" y="100149"/>
            <a:ext cx="11738610" cy="1141954"/>
          </a:xfrm>
        </p:spPr>
        <p:txBody>
          <a:bodyPr/>
          <a:lstStyle/>
          <a:p>
            <a:r>
              <a:rPr lang="en-US" sz="3200" spc="-100" dirty="0"/>
              <a:t>Satisfaction with Cleanliness of Streets, Sidewalks, Other Public Spaces (cont.)</a:t>
            </a:r>
          </a:p>
        </p:txBody>
      </p:sp>
      <p:sp>
        <p:nvSpPr>
          <p:cNvPr id="2" name="Content Placeholder 1">
            <a:extLst>
              <a:ext uri="{FF2B5EF4-FFF2-40B4-BE49-F238E27FC236}">
                <a16:creationId xmlns:a16="http://schemas.microsoft.com/office/drawing/2014/main" id="{B63BAD35-562F-4F37-A2B5-DBF798AE7DBC}"/>
              </a:ext>
            </a:extLst>
          </p:cNvPr>
          <p:cNvSpPr>
            <a:spLocks noGrp="1"/>
          </p:cNvSpPr>
          <p:nvPr>
            <p:ph idx="1"/>
          </p:nvPr>
        </p:nvSpPr>
        <p:spPr>
          <a:xfrm>
            <a:off x="1169742" y="1242103"/>
            <a:ext cx="10184722" cy="1323815"/>
          </a:xfrm>
        </p:spPr>
        <p:txBody>
          <a:bodyPr>
            <a:normAutofit/>
          </a:bodyPr>
          <a:lstStyle/>
          <a:p>
            <a:r>
              <a:rPr lang="en-US" sz="1800" dirty="0"/>
              <a:t>White non-Hispanic respondents of all ages were more likely to be very or somewhat dissatisfied with the cleanliness of streets, sidewalks and other public spaces than BIPOC respondents.</a:t>
            </a:r>
          </a:p>
          <a:p>
            <a:r>
              <a:rPr lang="en-US" sz="1800" dirty="0"/>
              <a:t>Respondents age 45-59 were least satisfied, regardless of minority/non-minority status.</a:t>
            </a:r>
          </a:p>
          <a:p>
            <a:endParaRPr lang="en-US" dirty="0"/>
          </a:p>
        </p:txBody>
      </p:sp>
      <p:grpSp>
        <p:nvGrpSpPr>
          <p:cNvPr id="9" name="Group 8">
            <a:extLst>
              <a:ext uri="{FF2B5EF4-FFF2-40B4-BE49-F238E27FC236}">
                <a16:creationId xmlns:a16="http://schemas.microsoft.com/office/drawing/2014/main" id="{BC39AB3E-1DF9-4251-AC9C-F537965BD913}"/>
              </a:ext>
            </a:extLst>
          </p:cNvPr>
          <p:cNvGrpSpPr/>
          <p:nvPr/>
        </p:nvGrpSpPr>
        <p:grpSpPr>
          <a:xfrm>
            <a:off x="6262103" y="2681294"/>
            <a:ext cx="4962525" cy="3695700"/>
            <a:chOff x="6265470" y="1920197"/>
            <a:chExt cx="4962525" cy="3695700"/>
          </a:xfrm>
        </p:grpSpPr>
        <p:pic>
          <p:nvPicPr>
            <p:cNvPr id="5" name="Picture 4">
              <a:extLst>
                <a:ext uri="{FF2B5EF4-FFF2-40B4-BE49-F238E27FC236}">
                  <a16:creationId xmlns:a16="http://schemas.microsoft.com/office/drawing/2014/main" id="{B6F39206-69AC-441E-B958-E4CE67DE4A95}"/>
                </a:ext>
              </a:extLst>
            </p:cNvPr>
            <p:cNvPicPr>
              <a:picLocks noChangeAspect="1"/>
            </p:cNvPicPr>
            <p:nvPr/>
          </p:nvPicPr>
          <p:blipFill>
            <a:blip r:embed="rId4"/>
            <a:stretch>
              <a:fillRect/>
            </a:stretch>
          </p:blipFill>
          <p:spPr>
            <a:xfrm>
              <a:off x="6265470" y="1920197"/>
              <a:ext cx="4962525" cy="3695700"/>
            </a:xfrm>
            <a:prstGeom prst="rect">
              <a:avLst/>
            </a:prstGeom>
          </p:spPr>
        </p:pic>
        <p:sp>
          <p:nvSpPr>
            <p:cNvPr id="6" name="TextBox 5">
              <a:extLst>
                <a:ext uri="{FF2B5EF4-FFF2-40B4-BE49-F238E27FC236}">
                  <a16:creationId xmlns:a16="http://schemas.microsoft.com/office/drawing/2014/main" id="{D00FB1B5-5E86-46FB-8E24-DC0678AC3E86}"/>
                </a:ext>
              </a:extLst>
            </p:cNvPr>
            <p:cNvSpPr txBox="1"/>
            <p:nvPr/>
          </p:nvSpPr>
          <p:spPr>
            <a:xfrm>
              <a:off x="8388456" y="2387536"/>
              <a:ext cx="579005" cy="276999"/>
            </a:xfrm>
            <a:prstGeom prst="rect">
              <a:avLst/>
            </a:prstGeom>
            <a:noFill/>
          </p:spPr>
          <p:txBody>
            <a:bodyPr wrap="none" rtlCol="0">
              <a:spAutoFit/>
            </a:bodyPr>
            <a:lstStyle/>
            <a:p>
              <a:r>
                <a:rPr lang="en-US" sz="1200" dirty="0"/>
                <a:t>W n-H</a:t>
              </a:r>
            </a:p>
          </p:txBody>
        </p:sp>
      </p:grpSp>
      <p:grpSp>
        <p:nvGrpSpPr>
          <p:cNvPr id="8" name="Group 7">
            <a:extLst>
              <a:ext uri="{FF2B5EF4-FFF2-40B4-BE49-F238E27FC236}">
                <a16:creationId xmlns:a16="http://schemas.microsoft.com/office/drawing/2014/main" id="{19B9F778-113D-4F8D-A3CE-5079A70918B5}"/>
              </a:ext>
            </a:extLst>
          </p:cNvPr>
          <p:cNvGrpSpPr/>
          <p:nvPr/>
        </p:nvGrpSpPr>
        <p:grpSpPr>
          <a:xfrm>
            <a:off x="962577" y="2681294"/>
            <a:ext cx="4962525" cy="3695700"/>
            <a:chOff x="331121" y="1920197"/>
            <a:chExt cx="4962525" cy="3695700"/>
          </a:xfrm>
        </p:grpSpPr>
        <p:pic>
          <p:nvPicPr>
            <p:cNvPr id="3" name="Picture 2">
              <a:extLst>
                <a:ext uri="{FF2B5EF4-FFF2-40B4-BE49-F238E27FC236}">
                  <a16:creationId xmlns:a16="http://schemas.microsoft.com/office/drawing/2014/main" id="{61C90BDE-4D29-4C88-873B-238A4A09DBA1}"/>
                </a:ext>
              </a:extLst>
            </p:cNvPr>
            <p:cNvPicPr>
              <a:picLocks noChangeAspect="1"/>
            </p:cNvPicPr>
            <p:nvPr/>
          </p:nvPicPr>
          <p:blipFill>
            <a:blip r:embed="rId5"/>
            <a:stretch>
              <a:fillRect/>
            </a:stretch>
          </p:blipFill>
          <p:spPr>
            <a:xfrm>
              <a:off x="331121" y="1920197"/>
              <a:ext cx="4962525" cy="3695700"/>
            </a:xfrm>
            <a:prstGeom prst="rect">
              <a:avLst/>
            </a:prstGeom>
          </p:spPr>
        </p:pic>
        <p:sp>
          <p:nvSpPr>
            <p:cNvPr id="7" name="TextBox 6">
              <a:extLst>
                <a:ext uri="{FF2B5EF4-FFF2-40B4-BE49-F238E27FC236}">
                  <a16:creationId xmlns:a16="http://schemas.microsoft.com/office/drawing/2014/main" id="{70D25FAA-E3FA-4CE3-BCAD-263E8AF11677}"/>
                </a:ext>
              </a:extLst>
            </p:cNvPr>
            <p:cNvSpPr txBox="1"/>
            <p:nvPr/>
          </p:nvSpPr>
          <p:spPr>
            <a:xfrm>
              <a:off x="2424941" y="2387536"/>
              <a:ext cx="570990" cy="276999"/>
            </a:xfrm>
            <a:prstGeom prst="rect">
              <a:avLst/>
            </a:prstGeom>
            <a:noFill/>
          </p:spPr>
          <p:txBody>
            <a:bodyPr wrap="none" rtlCol="0">
              <a:spAutoFit/>
            </a:bodyPr>
            <a:lstStyle/>
            <a:p>
              <a:r>
                <a:rPr lang="en-US" sz="1200" dirty="0"/>
                <a:t>BIPOC</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65A2461F-A62F-44E5-AFA7-B837CC370E53}"/>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FA57C8BA-C2C3-4C23-AA01-4B9100791A07}"/>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6B7ABB-2733-4D4C-86F5-5D7BF0E23EA1}"/>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94</a:t>
            </a:r>
          </a:p>
        </p:txBody>
      </p:sp>
      <p:pic>
        <p:nvPicPr>
          <p:cNvPr id="13" name="Picture 12">
            <a:hlinkClick r:id="rId8"/>
            <a:extLst>
              <a:ext uri="{FF2B5EF4-FFF2-40B4-BE49-F238E27FC236}">
                <a16:creationId xmlns:a16="http://schemas.microsoft.com/office/drawing/2014/main" id="{D3FE02D2-C0CB-475B-85CD-1D3D01CAEE88}"/>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21035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6F73F34-FC0F-4DF6-BB46-B554CA81F565}"/>
              </a:ext>
            </a:extLst>
          </p:cNvPr>
          <p:cNvSpPr>
            <a:spLocks noGrp="1"/>
          </p:cNvSpPr>
          <p:nvPr>
            <p:ph idx="1"/>
          </p:nvPr>
        </p:nvSpPr>
        <p:spPr>
          <a:xfrm>
            <a:off x="1291253" y="1411713"/>
            <a:ext cx="10112187" cy="2129991"/>
          </a:xfrm>
        </p:spPr>
        <p:txBody>
          <a:bodyPr>
            <a:noAutofit/>
          </a:bodyPr>
          <a:lstStyle/>
          <a:p>
            <a:r>
              <a:rPr lang="en-US" sz="1800" dirty="0"/>
              <a:t>Dissatisfaction with the cleanliness of streets, sidewalks and other public spaces was expressed by the majority of respondents, regardless of their gender identity.</a:t>
            </a:r>
          </a:p>
          <a:p>
            <a:r>
              <a:rPr lang="en-US" sz="1800" dirty="0"/>
              <a:t>Respondents age 45+ were most likely to be dissatisfied.</a:t>
            </a:r>
          </a:p>
          <a:p>
            <a:r>
              <a:rPr lang="en-US" sz="1800" dirty="0"/>
              <a:t>Dissatisfaction was somewhat less likely among respondents who did not identify as male or female. </a:t>
            </a:r>
          </a:p>
        </p:txBody>
      </p:sp>
      <p:grpSp>
        <p:nvGrpSpPr>
          <p:cNvPr id="13" name="Group 12">
            <a:extLst>
              <a:ext uri="{FF2B5EF4-FFF2-40B4-BE49-F238E27FC236}">
                <a16:creationId xmlns:a16="http://schemas.microsoft.com/office/drawing/2014/main" id="{E451DFB4-4708-4BB6-8003-39BC5043A336}"/>
              </a:ext>
            </a:extLst>
          </p:cNvPr>
          <p:cNvGrpSpPr/>
          <p:nvPr/>
        </p:nvGrpSpPr>
        <p:grpSpPr>
          <a:xfrm>
            <a:off x="4118344" y="2990461"/>
            <a:ext cx="3955311" cy="3077497"/>
            <a:chOff x="4069056" y="3584370"/>
            <a:chExt cx="4053889" cy="3019019"/>
          </a:xfrm>
        </p:grpSpPr>
        <p:pic>
          <p:nvPicPr>
            <p:cNvPr id="6" name="Picture 5">
              <a:extLst>
                <a:ext uri="{FF2B5EF4-FFF2-40B4-BE49-F238E27FC236}">
                  <a16:creationId xmlns:a16="http://schemas.microsoft.com/office/drawing/2014/main" id="{4141881C-6F9A-41FB-9E70-0E06007634E2}"/>
                </a:ext>
              </a:extLst>
            </p:cNvPr>
            <p:cNvPicPr>
              <a:picLocks noChangeAspect="1"/>
            </p:cNvPicPr>
            <p:nvPr/>
          </p:nvPicPr>
          <p:blipFill>
            <a:blip r:embed="rId4"/>
            <a:stretch>
              <a:fillRect/>
            </a:stretch>
          </p:blipFill>
          <p:spPr>
            <a:xfrm>
              <a:off x="4069056" y="3584370"/>
              <a:ext cx="4053889" cy="3019019"/>
            </a:xfrm>
            <a:prstGeom prst="rect">
              <a:avLst/>
            </a:prstGeom>
          </p:spPr>
        </p:pic>
        <p:sp>
          <p:nvSpPr>
            <p:cNvPr id="8" name="TextBox 7">
              <a:extLst>
                <a:ext uri="{FF2B5EF4-FFF2-40B4-BE49-F238E27FC236}">
                  <a16:creationId xmlns:a16="http://schemas.microsoft.com/office/drawing/2014/main" id="{AE171C67-CA82-42E7-9AE2-57FBAFA265F7}"/>
                </a:ext>
              </a:extLst>
            </p:cNvPr>
            <p:cNvSpPr txBox="1"/>
            <p:nvPr/>
          </p:nvSpPr>
          <p:spPr>
            <a:xfrm>
              <a:off x="5714334" y="3923697"/>
              <a:ext cx="639278" cy="276999"/>
            </a:xfrm>
            <a:prstGeom prst="rect">
              <a:avLst/>
            </a:prstGeom>
            <a:noFill/>
          </p:spPr>
          <p:txBody>
            <a:bodyPr wrap="none" rtlCol="0">
              <a:spAutoFit/>
            </a:bodyPr>
            <a:lstStyle/>
            <a:p>
              <a:r>
                <a:rPr lang="en-US" sz="1200" dirty="0"/>
                <a:t>Female</a:t>
              </a:r>
            </a:p>
          </p:txBody>
        </p:sp>
      </p:grpSp>
      <p:grpSp>
        <p:nvGrpSpPr>
          <p:cNvPr id="14" name="Group 13">
            <a:extLst>
              <a:ext uri="{FF2B5EF4-FFF2-40B4-BE49-F238E27FC236}">
                <a16:creationId xmlns:a16="http://schemas.microsoft.com/office/drawing/2014/main" id="{C6C36596-E746-496E-B897-24D29B46C07C}"/>
              </a:ext>
            </a:extLst>
          </p:cNvPr>
          <p:cNvGrpSpPr/>
          <p:nvPr/>
        </p:nvGrpSpPr>
        <p:grpSpPr>
          <a:xfrm>
            <a:off x="90921" y="2990460"/>
            <a:ext cx="3955311" cy="3077498"/>
            <a:chOff x="1" y="3559981"/>
            <a:chExt cx="4053889" cy="3019019"/>
          </a:xfrm>
        </p:grpSpPr>
        <p:pic>
          <p:nvPicPr>
            <p:cNvPr id="2" name="Picture 1">
              <a:extLst>
                <a:ext uri="{FF2B5EF4-FFF2-40B4-BE49-F238E27FC236}">
                  <a16:creationId xmlns:a16="http://schemas.microsoft.com/office/drawing/2014/main" id="{8B472593-4AEC-48D6-8213-BE959AD7B2BF}"/>
                </a:ext>
              </a:extLst>
            </p:cNvPr>
            <p:cNvPicPr>
              <a:picLocks noChangeAspect="1"/>
            </p:cNvPicPr>
            <p:nvPr/>
          </p:nvPicPr>
          <p:blipFill>
            <a:blip r:embed="rId5"/>
            <a:stretch>
              <a:fillRect/>
            </a:stretch>
          </p:blipFill>
          <p:spPr>
            <a:xfrm>
              <a:off x="1" y="3559981"/>
              <a:ext cx="4053889" cy="3019019"/>
            </a:xfrm>
            <a:prstGeom prst="rect">
              <a:avLst/>
            </a:prstGeom>
          </p:spPr>
        </p:pic>
        <p:sp>
          <p:nvSpPr>
            <p:cNvPr id="11" name="TextBox 10">
              <a:extLst>
                <a:ext uri="{FF2B5EF4-FFF2-40B4-BE49-F238E27FC236}">
                  <a16:creationId xmlns:a16="http://schemas.microsoft.com/office/drawing/2014/main" id="{8BF56897-0093-4C47-B5B6-60349165667B}"/>
                </a:ext>
              </a:extLst>
            </p:cNvPr>
            <p:cNvSpPr txBox="1"/>
            <p:nvPr/>
          </p:nvSpPr>
          <p:spPr>
            <a:xfrm>
              <a:off x="1715632" y="3899159"/>
              <a:ext cx="502061" cy="276999"/>
            </a:xfrm>
            <a:prstGeom prst="rect">
              <a:avLst/>
            </a:prstGeom>
            <a:noFill/>
          </p:spPr>
          <p:txBody>
            <a:bodyPr wrap="none" rtlCol="0">
              <a:spAutoFit/>
            </a:bodyPr>
            <a:lstStyle/>
            <a:p>
              <a:r>
                <a:rPr lang="en-US" sz="1200" dirty="0"/>
                <a:t>Male</a:t>
              </a:r>
            </a:p>
          </p:txBody>
        </p:sp>
      </p:grpSp>
      <p:grpSp>
        <p:nvGrpSpPr>
          <p:cNvPr id="15" name="Group 14">
            <a:extLst>
              <a:ext uri="{FF2B5EF4-FFF2-40B4-BE49-F238E27FC236}">
                <a16:creationId xmlns:a16="http://schemas.microsoft.com/office/drawing/2014/main" id="{2A875D78-A2A1-48A0-95F4-0F5BFDE55BE0}"/>
              </a:ext>
            </a:extLst>
          </p:cNvPr>
          <p:cNvGrpSpPr/>
          <p:nvPr/>
        </p:nvGrpSpPr>
        <p:grpSpPr>
          <a:xfrm>
            <a:off x="8145769" y="2990460"/>
            <a:ext cx="3955311" cy="3077498"/>
            <a:chOff x="8210938" y="3584370"/>
            <a:chExt cx="4053889" cy="3019019"/>
          </a:xfrm>
        </p:grpSpPr>
        <p:pic>
          <p:nvPicPr>
            <p:cNvPr id="3" name="Picture 2">
              <a:extLst>
                <a:ext uri="{FF2B5EF4-FFF2-40B4-BE49-F238E27FC236}">
                  <a16:creationId xmlns:a16="http://schemas.microsoft.com/office/drawing/2014/main" id="{0CE0BDAE-516D-41EC-A9EE-0B137C5BF4A4}"/>
                </a:ext>
              </a:extLst>
            </p:cNvPr>
            <p:cNvPicPr>
              <a:picLocks noChangeAspect="1"/>
            </p:cNvPicPr>
            <p:nvPr/>
          </p:nvPicPr>
          <p:blipFill>
            <a:blip r:embed="rId6"/>
            <a:stretch>
              <a:fillRect/>
            </a:stretch>
          </p:blipFill>
          <p:spPr>
            <a:xfrm>
              <a:off x="8210938" y="3584370"/>
              <a:ext cx="4053889" cy="3019019"/>
            </a:xfrm>
            <a:prstGeom prst="rect">
              <a:avLst/>
            </a:prstGeom>
          </p:spPr>
        </p:pic>
        <p:sp>
          <p:nvSpPr>
            <p:cNvPr id="7" name="TextBox 6">
              <a:extLst>
                <a:ext uri="{FF2B5EF4-FFF2-40B4-BE49-F238E27FC236}">
                  <a16:creationId xmlns:a16="http://schemas.microsoft.com/office/drawing/2014/main" id="{EB0C0426-46F5-4C52-B1B1-12330847A5EC}"/>
                </a:ext>
              </a:extLst>
            </p:cNvPr>
            <p:cNvSpPr txBox="1"/>
            <p:nvPr/>
          </p:nvSpPr>
          <p:spPr>
            <a:xfrm>
              <a:off x="9881127" y="3923697"/>
              <a:ext cx="548548" cy="276999"/>
            </a:xfrm>
            <a:prstGeom prst="rect">
              <a:avLst/>
            </a:prstGeom>
            <a:noFill/>
          </p:spPr>
          <p:txBody>
            <a:bodyPr wrap="none" rtlCol="0">
              <a:spAutoFit/>
            </a:bodyPr>
            <a:lstStyle/>
            <a:p>
              <a:r>
                <a:rPr lang="en-US" sz="1200" dirty="0"/>
                <a:t>Other</a:t>
              </a:r>
            </a:p>
          </p:txBody>
        </p:sp>
      </p:grpSp>
      <p:sp>
        <p:nvSpPr>
          <p:cNvPr id="16" name="Title 3">
            <a:extLst>
              <a:ext uri="{FF2B5EF4-FFF2-40B4-BE49-F238E27FC236}">
                <a16:creationId xmlns:a16="http://schemas.microsoft.com/office/drawing/2014/main" id="{22C36B0D-AF88-424E-91AB-534957BC8A3C}"/>
              </a:ext>
            </a:extLst>
          </p:cNvPr>
          <p:cNvSpPr txBox="1">
            <a:spLocks/>
          </p:cNvSpPr>
          <p:nvPr/>
        </p:nvSpPr>
        <p:spPr>
          <a:xfrm>
            <a:off x="160020" y="100149"/>
            <a:ext cx="11738610" cy="11419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spc="-100"/>
              <a:t>Satisfaction with Cleanliness of Streets, Sidewalks, Other Public Spaces (cont.)</a:t>
            </a:r>
            <a:endParaRPr lang="en-US" sz="3200" spc="-100" dirty="0"/>
          </a:p>
        </p:txBody>
      </p:sp>
      <p:sp>
        <p:nvSpPr>
          <p:cNvPr id="17" name="Action Button: Go Back or Previous 16">
            <a:hlinkClick r:id="rId7" action="ppaction://hlinksldjump" tooltip="Back to beginning of section"/>
            <a:extLst>
              <a:ext uri="{FF2B5EF4-FFF2-40B4-BE49-F238E27FC236}">
                <a16:creationId xmlns:a16="http://schemas.microsoft.com/office/drawing/2014/main" id="{1D9D0214-B34A-42CC-B968-37A0117D653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rId8" action="ppaction://hlinksldjump" tooltip="Skip to next section"/>
            <a:extLst>
              <a:ext uri="{FF2B5EF4-FFF2-40B4-BE49-F238E27FC236}">
                <a16:creationId xmlns:a16="http://schemas.microsoft.com/office/drawing/2014/main" id="{F449C8C8-65F0-4C66-AF3A-A90901212505}"/>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86CAA8-8891-42FA-9322-BA9BE0F8956D}"/>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95</a:t>
            </a:r>
          </a:p>
        </p:txBody>
      </p:sp>
      <p:pic>
        <p:nvPicPr>
          <p:cNvPr id="20" name="Picture 19">
            <a:hlinkClick r:id="rId9"/>
            <a:extLst>
              <a:ext uri="{FF2B5EF4-FFF2-40B4-BE49-F238E27FC236}">
                <a16:creationId xmlns:a16="http://schemas.microsoft.com/office/drawing/2014/main" id="{5CF3349E-13AB-4C0B-AFA9-E89CB10D91E5}"/>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45167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543382-1D57-416F-911C-C20261F5B554}"/>
              </a:ext>
            </a:extLst>
          </p:cNvPr>
          <p:cNvSpPr>
            <a:spLocks noGrp="1"/>
          </p:cNvSpPr>
          <p:nvPr>
            <p:ph idx="1"/>
          </p:nvPr>
        </p:nvSpPr>
        <p:spPr>
          <a:xfrm>
            <a:off x="1626870" y="1285840"/>
            <a:ext cx="8938259" cy="1273814"/>
          </a:xfrm>
        </p:spPr>
        <p:txBody>
          <a:bodyPr>
            <a:normAutofit/>
          </a:bodyPr>
          <a:lstStyle/>
          <a:p>
            <a:r>
              <a:rPr lang="en-US" sz="1800" dirty="0"/>
              <a:t>Owners in all age groups were less satisfied with the cleanliness of streets, sidewalks and other public spaces than renters. </a:t>
            </a:r>
          </a:p>
          <a:p>
            <a:r>
              <a:rPr lang="en-US" sz="1800" dirty="0"/>
              <a:t>The 45-59 age group was most dissatisfied among both renters and owners.</a:t>
            </a:r>
          </a:p>
          <a:p>
            <a:endParaRPr lang="en-US" sz="1800" dirty="0"/>
          </a:p>
        </p:txBody>
      </p:sp>
      <p:pic>
        <p:nvPicPr>
          <p:cNvPr id="4" name="Picture 3">
            <a:extLst>
              <a:ext uri="{FF2B5EF4-FFF2-40B4-BE49-F238E27FC236}">
                <a16:creationId xmlns:a16="http://schemas.microsoft.com/office/drawing/2014/main" id="{53132F4F-DE07-4124-8C4E-209442DA62A2}"/>
              </a:ext>
            </a:extLst>
          </p:cNvPr>
          <p:cNvPicPr>
            <a:picLocks noChangeAspect="1"/>
          </p:cNvPicPr>
          <p:nvPr/>
        </p:nvPicPr>
        <p:blipFill>
          <a:blip r:embed="rId4"/>
          <a:stretch>
            <a:fillRect/>
          </a:stretch>
        </p:blipFill>
        <p:spPr>
          <a:xfrm>
            <a:off x="6330943" y="2694433"/>
            <a:ext cx="4902241" cy="3731662"/>
          </a:xfrm>
          <a:prstGeom prst="rect">
            <a:avLst/>
          </a:prstGeom>
        </p:spPr>
      </p:pic>
      <p:grpSp>
        <p:nvGrpSpPr>
          <p:cNvPr id="7" name="Group 6">
            <a:extLst>
              <a:ext uri="{FF2B5EF4-FFF2-40B4-BE49-F238E27FC236}">
                <a16:creationId xmlns:a16="http://schemas.microsoft.com/office/drawing/2014/main" id="{7D214347-C3CC-4296-A2DB-ACF64F2EEC95}"/>
              </a:ext>
            </a:extLst>
          </p:cNvPr>
          <p:cNvGrpSpPr/>
          <p:nvPr/>
        </p:nvGrpSpPr>
        <p:grpSpPr>
          <a:xfrm>
            <a:off x="958817" y="2694433"/>
            <a:ext cx="4902242" cy="3731662"/>
            <a:chOff x="7749195" y="139099"/>
            <a:chExt cx="4298053" cy="3200677"/>
          </a:xfrm>
        </p:grpSpPr>
        <p:pic>
          <p:nvPicPr>
            <p:cNvPr id="5" name="Picture 4">
              <a:extLst>
                <a:ext uri="{FF2B5EF4-FFF2-40B4-BE49-F238E27FC236}">
                  <a16:creationId xmlns:a16="http://schemas.microsoft.com/office/drawing/2014/main" id="{78B21689-764C-44A9-B471-32FB198CB78C}"/>
                </a:ext>
              </a:extLst>
            </p:cNvPr>
            <p:cNvPicPr>
              <a:picLocks noChangeAspect="1"/>
            </p:cNvPicPr>
            <p:nvPr/>
          </p:nvPicPr>
          <p:blipFill>
            <a:blip r:embed="rId5"/>
            <a:stretch>
              <a:fillRect/>
            </a:stretch>
          </p:blipFill>
          <p:spPr>
            <a:xfrm>
              <a:off x="7749195" y="139099"/>
              <a:ext cx="4298053" cy="3200677"/>
            </a:xfrm>
            <a:prstGeom prst="rect">
              <a:avLst/>
            </a:prstGeom>
          </p:spPr>
        </p:pic>
        <p:sp>
          <p:nvSpPr>
            <p:cNvPr id="6" name="TextBox 5">
              <a:extLst>
                <a:ext uri="{FF2B5EF4-FFF2-40B4-BE49-F238E27FC236}">
                  <a16:creationId xmlns:a16="http://schemas.microsoft.com/office/drawing/2014/main" id="{702A2432-21F4-4EDF-9D5B-AEE7BE5ED8AD}"/>
                </a:ext>
              </a:extLst>
            </p:cNvPr>
            <p:cNvSpPr txBox="1"/>
            <p:nvPr/>
          </p:nvSpPr>
          <p:spPr>
            <a:xfrm>
              <a:off x="9578109" y="517236"/>
              <a:ext cx="472309" cy="276999"/>
            </a:xfrm>
            <a:prstGeom prst="rect">
              <a:avLst/>
            </a:prstGeom>
            <a:noFill/>
          </p:spPr>
          <p:txBody>
            <a:bodyPr wrap="none" rtlCol="0">
              <a:spAutoFit/>
            </a:bodyPr>
            <a:lstStyle/>
            <a:p>
              <a:r>
                <a:rPr lang="en-US" sz="1200" dirty="0"/>
                <a:t>Rent</a:t>
              </a:r>
            </a:p>
          </p:txBody>
        </p:sp>
      </p:grpSp>
      <p:sp>
        <p:nvSpPr>
          <p:cNvPr id="10" name="Title 3">
            <a:extLst>
              <a:ext uri="{FF2B5EF4-FFF2-40B4-BE49-F238E27FC236}">
                <a16:creationId xmlns:a16="http://schemas.microsoft.com/office/drawing/2014/main" id="{5F5D2565-5A44-43C1-A1B1-79C6E6132605}"/>
              </a:ext>
            </a:extLst>
          </p:cNvPr>
          <p:cNvSpPr txBox="1">
            <a:spLocks/>
          </p:cNvSpPr>
          <p:nvPr/>
        </p:nvSpPr>
        <p:spPr>
          <a:xfrm>
            <a:off x="160020" y="100149"/>
            <a:ext cx="11738610" cy="11419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r>
              <a:rPr lang="en-US" sz="3200" spc="-100"/>
              <a:t>Satisfaction with Cleanliness of Streets, Sidewalks, Other Public Spaces (cont.)</a:t>
            </a:r>
            <a:endParaRPr lang="en-US" sz="3200" spc="-100" dirty="0"/>
          </a:p>
        </p:txBody>
      </p:sp>
      <p:sp>
        <p:nvSpPr>
          <p:cNvPr id="8" name="Action Button: Go Back or Previous 7">
            <a:hlinkClick r:id="rId6" action="ppaction://hlinksldjump" tooltip="Back to beginning of section"/>
            <a:extLst>
              <a:ext uri="{FF2B5EF4-FFF2-40B4-BE49-F238E27FC236}">
                <a16:creationId xmlns:a16="http://schemas.microsoft.com/office/drawing/2014/main" id="{3A1FF40B-2E6F-4200-8E05-7F6982021A99}"/>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7" action="ppaction://hlinksldjump" tooltip="Skip to next section"/>
            <a:extLst>
              <a:ext uri="{FF2B5EF4-FFF2-40B4-BE49-F238E27FC236}">
                <a16:creationId xmlns:a16="http://schemas.microsoft.com/office/drawing/2014/main" id="{F01F1D7B-424D-44ED-82BF-6C2D3215579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AE9FE32-3F61-41C5-9FC9-62EB13876EC0}"/>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96</a:t>
            </a:r>
          </a:p>
        </p:txBody>
      </p:sp>
      <p:pic>
        <p:nvPicPr>
          <p:cNvPr id="12" name="Picture 11">
            <a:hlinkClick r:id="rId8"/>
            <a:extLst>
              <a:ext uri="{FF2B5EF4-FFF2-40B4-BE49-F238E27FC236}">
                <a16:creationId xmlns:a16="http://schemas.microsoft.com/office/drawing/2014/main" id="{609E0385-D0D9-4D63-A136-DBAEB3A2F729}"/>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47104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57051" y="28411"/>
            <a:ext cx="6033116" cy="1139362"/>
          </a:xfrm>
        </p:spPr>
        <p:txBody>
          <a:bodyPr/>
          <a:lstStyle/>
          <a:p>
            <a:r>
              <a:rPr lang="en-US" sz="3200" dirty="0"/>
              <a:t>Satisfaction with the Condition of Roads (Potholes, Smoothness)</a:t>
            </a:r>
          </a:p>
        </p:txBody>
      </p:sp>
      <p:sp>
        <p:nvSpPr>
          <p:cNvPr id="10" name="Content Placeholder 9">
            <a:extLst>
              <a:ext uri="{FF2B5EF4-FFF2-40B4-BE49-F238E27FC236}">
                <a16:creationId xmlns:a16="http://schemas.microsoft.com/office/drawing/2014/main" id="{6C0DAEAA-9128-42B5-8BB9-9B692E60C493}"/>
              </a:ext>
            </a:extLst>
          </p:cNvPr>
          <p:cNvSpPr>
            <a:spLocks noGrp="1"/>
          </p:cNvSpPr>
          <p:nvPr>
            <p:ph idx="1"/>
          </p:nvPr>
        </p:nvSpPr>
        <p:spPr>
          <a:xfrm>
            <a:off x="357050" y="1278295"/>
            <a:ext cx="6778855" cy="1475538"/>
          </a:xfrm>
        </p:spPr>
        <p:txBody>
          <a:bodyPr>
            <a:normAutofit/>
          </a:bodyPr>
          <a:lstStyle/>
          <a:p>
            <a:r>
              <a:rPr lang="en-US" sz="1800" dirty="0"/>
              <a:t>Dissatisfaction with the condition of roads was very high, regardless of age and income.</a:t>
            </a:r>
          </a:p>
          <a:p>
            <a:r>
              <a:rPr lang="en-US" sz="1800" dirty="0"/>
              <a:t>Dissatisfaction was greatest among the older age groups and respondents with higher incomes.</a:t>
            </a:r>
          </a:p>
        </p:txBody>
      </p:sp>
      <p:pic>
        <p:nvPicPr>
          <p:cNvPr id="7" name="Picture 6">
            <a:extLst>
              <a:ext uri="{FF2B5EF4-FFF2-40B4-BE49-F238E27FC236}">
                <a16:creationId xmlns:a16="http://schemas.microsoft.com/office/drawing/2014/main" id="{486C5B7D-7C2F-450A-A613-1161203F854E}"/>
              </a:ext>
            </a:extLst>
          </p:cNvPr>
          <p:cNvPicPr>
            <a:picLocks noChangeAspect="1"/>
          </p:cNvPicPr>
          <p:nvPr/>
        </p:nvPicPr>
        <p:blipFill>
          <a:blip r:embed="rId4"/>
          <a:stretch>
            <a:fillRect/>
          </a:stretch>
        </p:blipFill>
        <p:spPr>
          <a:xfrm>
            <a:off x="996262" y="2753833"/>
            <a:ext cx="5500429" cy="4104166"/>
          </a:xfrm>
          <a:prstGeom prst="rect">
            <a:avLst/>
          </a:prstGeom>
        </p:spPr>
      </p:pic>
      <p:grpSp>
        <p:nvGrpSpPr>
          <p:cNvPr id="2" name="Group 1">
            <a:extLst>
              <a:ext uri="{FF2B5EF4-FFF2-40B4-BE49-F238E27FC236}">
                <a16:creationId xmlns:a16="http://schemas.microsoft.com/office/drawing/2014/main" id="{E2554727-940A-43F1-9C57-04F0139B78CD}"/>
              </a:ext>
            </a:extLst>
          </p:cNvPr>
          <p:cNvGrpSpPr/>
          <p:nvPr/>
        </p:nvGrpSpPr>
        <p:grpSpPr>
          <a:xfrm>
            <a:off x="7674796" y="58472"/>
            <a:ext cx="4517203" cy="3370528"/>
            <a:chOff x="7674796" y="58472"/>
            <a:chExt cx="4517203" cy="3370528"/>
          </a:xfrm>
        </p:grpSpPr>
        <p:pic>
          <p:nvPicPr>
            <p:cNvPr id="6" name="Picture 5">
              <a:extLst>
                <a:ext uri="{FF2B5EF4-FFF2-40B4-BE49-F238E27FC236}">
                  <a16:creationId xmlns:a16="http://schemas.microsoft.com/office/drawing/2014/main" id="{1C5ADE1C-806E-4F1E-9387-A8C3164D7139}"/>
                </a:ext>
              </a:extLst>
            </p:cNvPr>
            <p:cNvPicPr>
              <a:picLocks noChangeAspect="1"/>
            </p:cNvPicPr>
            <p:nvPr/>
          </p:nvPicPr>
          <p:blipFill>
            <a:blip r:embed="rId5"/>
            <a:stretch>
              <a:fillRect/>
            </a:stretch>
          </p:blipFill>
          <p:spPr>
            <a:xfrm>
              <a:off x="7674796" y="58472"/>
              <a:ext cx="4517203" cy="3370528"/>
            </a:xfrm>
            <a:prstGeom prst="rect">
              <a:avLst/>
            </a:prstGeom>
          </p:spPr>
        </p:pic>
        <p:sp>
          <p:nvSpPr>
            <p:cNvPr id="8" name="TextBox 7">
              <a:extLst>
                <a:ext uri="{FF2B5EF4-FFF2-40B4-BE49-F238E27FC236}">
                  <a16:creationId xmlns:a16="http://schemas.microsoft.com/office/drawing/2014/main" id="{D84BBB9E-BE0B-4F3F-89B6-DA28E024CF08}"/>
                </a:ext>
              </a:extLst>
            </p:cNvPr>
            <p:cNvSpPr txBox="1"/>
            <p:nvPr/>
          </p:nvSpPr>
          <p:spPr>
            <a:xfrm>
              <a:off x="9338551" y="459593"/>
              <a:ext cx="1069524" cy="276999"/>
            </a:xfrm>
            <a:prstGeom prst="rect">
              <a:avLst/>
            </a:prstGeom>
            <a:noFill/>
          </p:spPr>
          <p:txBody>
            <a:bodyPr wrap="none" rtlCol="0">
              <a:spAutoFit/>
            </a:bodyPr>
            <a:lstStyle/>
            <a:p>
              <a:r>
                <a:rPr lang="en-US" sz="1200" dirty="0"/>
                <a:t>Lower Income</a:t>
              </a:r>
            </a:p>
          </p:txBody>
        </p:sp>
      </p:grpSp>
      <p:grpSp>
        <p:nvGrpSpPr>
          <p:cNvPr id="3" name="Group 2">
            <a:extLst>
              <a:ext uri="{FF2B5EF4-FFF2-40B4-BE49-F238E27FC236}">
                <a16:creationId xmlns:a16="http://schemas.microsoft.com/office/drawing/2014/main" id="{69FF76FE-A45B-4040-A84A-4B85F4794F1F}"/>
              </a:ext>
            </a:extLst>
          </p:cNvPr>
          <p:cNvGrpSpPr/>
          <p:nvPr/>
        </p:nvGrpSpPr>
        <p:grpSpPr>
          <a:xfrm>
            <a:off x="7674796" y="3487471"/>
            <a:ext cx="4517204" cy="3370529"/>
            <a:chOff x="7674796" y="3487470"/>
            <a:chExt cx="4517204" cy="3370529"/>
          </a:xfrm>
        </p:grpSpPr>
        <p:pic>
          <p:nvPicPr>
            <p:cNvPr id="5" name="Picture 4">
              <a:extLst>
                <a:ext uri="{FF2B5EF4-FFF2-40B4-BE49-F238E27FC236}">
                  <a16:creationId xmlns:a16="http://schemas.microsoft.com/office/drawing/2014/main" id="{7556AA3C-0091-4CE1-85DF-C48F7FE037CC}"/>
                </a:ext>
              </a:extLst>
            </p:cNvPr>
            <p:cNvPicPr>
              <a:picLocks noChangeAspect="1"/>
            </p:cNvPicPr>
            <p:nvPr/>
          </p:nvPicPr>
          <p:blipFill>
            <a:blip r:embed="rId6"/>
            <a:stretch>
              <a:fillRect/>
            </a:stretch>
          </p:blipFill>
          <p:spPr>
            <a:xfrm>
              <a:off x="7674796" y="3487470"/>
              <a:ext cx="4517204" cy="3370529"/>
            </a:xfrm>
            <a:prstGeom prst="rect">
              <a:avLst/>
            </a:prstGeom>
          </p:spPr>
        </p:pic>
        <p:sp>
          <p:nvSpPr>
            <p:cNvPr id="9" name="TextBox 8">
              <a:extLst>
                <a:ext uri="{FF2B5EF4-FFF2-40B4-BE49-F238E27FC236}">
                  <a16:creationId xmlns:a16="http://schemas.microsoft.com/office/drawing/2014/main" id="{9F8C485C-96FC-49EE-BC05-24234673A31E}"/>
                </a:ext>
              </a:extLst>
            </p:cNvPr>
            <p:cNvSpPr txBox="1"/>
            <p:nvPr/>
          </p:nvSpPr>
          <p:spPr>
            <a:xfrm>
              <a:off x="9330157" y="3901272"/>
              <a:ext cx="1098699" cy="276999"/>
            </a:xfrm>
            <a:prstGeom prst="rect">
              <a:avLst/>
            </a:prstGeom>
            <a:noFill/>
          </p:spPr>
          <p:txBody>
            <a:bodyPr wrap="none" rtlCol="0">
              <a:spAutoFit/>
            </a:bodyPr>
            <a:lstStyle/>
            <a:p>
              <a:r>
                <a:rPr lang="en-US" sz="1200" dirty="0"/>
                <a:t>Higher Income</a:t>
              </a:r>
            </a:p>
          </p:txBody>
        </p:sp>
      </p:grpSp>
      <p:sp>
        <p:nvSpPr>
          <p:cNvPr id="11" name="Action Button: Go Back or Previous 10">
            <a:hlinkClick r:id="rId7" action="ppaction://hlinksldjump" tooltip="Back to beginning of section"/>
            <a:extLst>
              <a:ext uri="{FF2B5EF4-FFF2-40B4-BE49-F238E27FC236}">
                <a16:creationId xmlns:a16="http://schemas.microsoft.com/office/drawing/2014/main" id="{1F8960B0-B1AE-48CC-B456-0C0ACE00B37B}"/>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rId8" action="ppaction://hlinksldjump" tooltip="Skip to next section"/>
            <a:extLst>
              <a:ext uri="{FF2B5EF4-FFF2-40B4-BE49-F238E27FC236}">
                <a16:creationId xmlns:a16="http://schemas.microsoft.com/office/drawing/2014/main" id="{AE93E528-42AA-4C8A-BA5C-D6C122301233}"/>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56DEED-B011-41A2-8610-ED52F116ACDC}"/>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97</a:t>
            </a:r>
          </a:p>
        </p:txBody>
      </p:sp>
      <p:pic>
        <p:nvPicPr>
          <p:cNvPr id="14" name="Picture 13">
            <a:hlinkClick r:id="rId9"/>
            <a:extLst>
              <a:ext uri="{FF2B5EF4-FFF2-40B4-BE49-F238E27FC236}">
                <a16:creationId xmlns:a16="http://schemas.microsoft.com/office/drawing/2014/main" id="{895972AF-536D-4F17-A204-03FB2EBEFF09}"/>
              </a:ext>
            </a:extLst>
          </p:cNvPr>
          <p:cNvPicPr>
            <a:picLocks noChangeAspect="1"/>
          </p:cNvPicPr>
          <p:nvPr/>
        </p:nvPicPr>
        <p:blipFill>
          <a:blip r:embed="rId10"/>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57360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DF4D5-6D2A-4CF7-B21D-1E21FB8E3C58}"/>
              </a:ext>
            </a:extLst>
          </p:cNvPr>
          <p:cNvSpPr>
            <a:spLocks noGrp="1"/>
          </p:cNvSpPr>
          <p:nvPr>
            <p:ph type="title"/>
          </p:nvPr>
        </p:nvSpPr>
        <p:spPr>
          <a:xfrm>
            <a:off x="332830" y="208166"/>
            <a:ext cx="11690169" cy="870857"/>
          </a:xfrm>
        </p:spPr>
        <p:txBody>
          <a:bodyPr/>
          <a:lstStyle/>
          <a:p>
            <a:r>
              <a:rPr lang="en-US" sz="3200" dirty="0"/>
              <a:t>Satisfaction with the Condition of Roads (Potholes, Smoothness) (cont.)</a:t>
            </a:r>
          </a:p>
        </p:txBody>
      </p:sp>
      <p:sp>
        <p:nvSpPr>
          <p:cNvPr id="7" name="Content Placeholder 6">
            <a:extLst>
              <a:ext uri="{FF2B5EF4-FFF2-40B4-BE49-F238E27FC236}">
                <a16:creationId xmlns:a16="http://schemas.microsoft.com/office/drawing/2014/main" id="{9B641FBA-1DB4-4E89-8005-F6E4525D6377}"/>
              </a:ext>
            </a:extLst>
          </p:cNvPr>
          <p:cNvSpPr>
            <a:spLocks noGrp="1"/>
          </p:cNvSpPr>
          <p:nvPr>
            <p:ph idx="1"/>
          </p:nvPr>
        </p:nvSpPr>
        <p:spPr>
          <a:xfrm>
            <a:off x="937828" y="1399051"/>
            <a:ext cx="10596282" cy="1388485"/>
          </a:xfrm>
        </p:spPr>
        <p:txBody>
          <a:bodyPr>
            <a:normAutofit/>
          </a:bodyPr>
          <a:lstStyle/>
          <a:p>
            <a:r>
              <a:rPr lang="en-US" sz="1900" dirty="0"/>
              <a:t>The majority of both minority and White non-Hispanic respondents were dissatisfied with the condition of roads. Somewhat higher proportions of minority respondents were satisfied, however.  </a:t>
            </a:r>
          </a:p>
          <a:p>
            <a:endParaRPr lang="en-US" dirty="0"/>
          </a:p>
        </p:txBody>
      </p:sp>
      <p:grpSp>
        <p:nvGrpSpPr>
          <p:cNvPr id="8" name="Group 7">
            <a:extLst>
              <a:ext uri="{FF2B5EF4-FFF2-40B4-BE49-F238E27FC236}">
                <a16:creationId xmlns:a16="http://schemas.microsoft.com/office/drawing/2014/main" id="{69BDDECF-A15B-4F14-AAE4-4F8E06CED131}"/>
              </a:ext>
            </a:extLst>
          </p:cNvPr>
          <p:cNvGrpSpPr/>
          <p:nvPr/>
        </p:nvGrpSpPr>
        <p:grpSpPr>
          <a:xfrm>
            <a:off x="750463" y="2306179"/>
            <a:ext cx="5065762" cy="4057183"/>
            <a:chOff x="357051" y="1858552"/>
            <a:chExt cx="4962525" cy="3695700"/>
          </a:xfrm>
        </p:grpSpPr>
        <p:pic>
          <p:nvPicPr>
            <p:cNvPr id="2" name="Picture 1">
              <a:extLst>
                <a:ext uri="{FF2B5EF4-FFF2-40B4-BE49-F238E27FC236}">
                  <a16:creationId xmlns:a16="http://schemas.microsoft.com/office/drawing/2014/main" id="{DD757254-CA9F-4041-97FC-A6253564EDAA}"/>
                </a:ext>
              </a:extLst>
            </p:cNvPr>
            <p:cNvPicPr>
              <a:picLocks noChangeAspect="1"/>
            </p:cNvPicPr>
            <p:nvPr/>
          </p:nvPicPr>
          <p:blipFill>
            <a:blip r:embed="rId4"/>
            <a:stretch>
              <a:fillRect/>
            </a:stretch>
          </p:blipFill>
          <p:spPr>
            <a:xfrm>
              <a:off x="357051" y="1858552"/>
              <a:ext cx="4962525" cy="3695700"/>
            </a:xfrm>
            <a:prstGeom prst="rect">
              <a:avLst/>
            </a:prstGeom>
          </p:spPr>
        </p:pic>
        <p:sp>
          <p:nvSpPr>
            <p:cNvPr id="5" name="TextBox 4">
              <a:extLst>
                <a:ext uri="{FF2B5EF4-FFF2-40B4-BE49-F238E27FC236}">
                  <a16:creationId xmlns:a16="http://schemas.microsoft.com/office/drawing/2014/main" id="{2D35BEB6-A456-46CB-9F74-025037275CE7}"/>
                </a:ext>
              </a:extLst>
            </p:cNvPr>
            <p:cNvSpPr txBox="1"/>
            <p:nvPr/>
          </p:nvSpPr>
          <p:spPr>
            <a:xfrm>
              <a:off x="2471124" y="2327989"/>
              <a:ext cx="570990" cy="276999"/>
            </a:xfrm>
            <a:prstGeom prst="rect">
              <a:avLst/>
            </a:prstGeom>
            <a:noFill/>
          </p:spPr>
          <p:txBody>
            <a:bodyPr wrap="none" rtlCol="0">
              <a:spAutoFit/>
            </a:bodyPr>
            <a:lstStyle/>
            <a:p>
              <a:r>
                <a:rPr lang="en-US" sz="1200" dirty="0"/>
                <a:t>BIPOC</a:t>
              </a:r>
            </a:p>
          </p:txBody>
        </p:sp>
      </p:grpSp>
      <p:grpSp>
        <p:nvGrpSpPr>
          <p:cNvPr id="9" name="Group 8">
            <a:extLst>
              <a:ext uri="{FF2B5EF4-FFF2-40B4-BE49-F238E27FC236}">
                <a16:creationId xmlns:a16="http://schemas.microsoft.com/office/drawing/2014/main" id="{E1B99FD5-401D-44B3-B9CB-6044D66E0520}"/>
              </a:ext>
            </a:extLst>
          </p:cNvPr>
          <p:cNvGrpSpPr/>
          <p:nvPr/>
        </p:nvGrpSpPr>
        <p:grpSpPr>
          <a:xfrm>
            <a:off x="6375777" y="2306178"/>
            <a:ext cx="5065761" cy="4057183"/>
            <a:chOff x="5679843" y="1858552"/>
            <a:chExt cx="4962525" cy="3695700"/>
          </a:xfrm>
        </p:grpSpPr>
        <p:pic>
          <p:nvPicPr>
            <p:cNvPr id="3" name="Picture 2">
              <a:extLst>
                <a:ext uri="{FF2B5EF4-FFF2-40B4-BE49-F238E27FC236}">
                  <a16:creationId xmlns:a16="http://schemas.microsoft.com/office/drawing/2014/main" id="{CE07E784-02DA-4AF9-AE30-F360206B182B}"/>
                </a:ext>
              </a:extLst>
            </p:cNvPr>
            <p:cNvPicPr>
              <a:picLocks noChangeAspect="1"/>
            </p:cNvPicPr>
            <p:nvPr/>
          </p:nvPicPr>
          <p:blipFill>
            <a:blip r:embed="rId5"/>
            <a:stretch>
              <a:fillRect/>
            </a:stretch>
          </p:blipFill>
          <p:spPr>
            <a:xfrm>
              <a:off x="5679843" y="1858552"/>
              <a:ext cx="4962525" cy="3695700"/>
            </a:xfrm>
            <a:prstGeom prst="rect">
              <a:avLst/>
            </a:prstGeom>
          </p:spPr>
        </p:pic>
        <p:sp>
          <p:nvSpPr>
            <p:cNvPr id="6" name="TextBox 5">
              <a:extLst>
                <a:ext uri="{FF2B5EF4-FFF2-40B4-BE49-F238E27FC236}">
                  <a16:creationId xmlns:a16="http://schemas.microsoft.com/office/drawing/2014/main" id="{60F078B1-2947-4378-83B7-424A64EBCC51}"/>
                </a:ext>
              </a:extLst>
            </p:cNvPr>
            <p:cNvSpPr txBox="1"/>
            <p:nvPr/>
          </p:nvSpPr>
          <p:spPr>
            <a:xfrm>
              <a:off x="7797328" y="2327989"/>
              <a:ext cx="579005" cy="276999"/>
            </a:xfrm>
            <a:prstGeom prst="rect">
              <a:avLst/>
            </a:prstGeom>
            <a:noFill/>
          </p:spPr>
          <p:txBody>
            <a:bodyPr wrap="none" rtlCol="0">
              <a:spAutoFit/>
            </a:bodyPr>
            <a:lstStyle/>
            <a:p>
              <a:r>
                <a:rPr lang="en-US" sz="1200" dirty="0"/>
                <a:t>W n-H</a:t>
              </a:r>
            </a:p>
          </p:txBody>
        </p:sp>
      </p:grpSp>
      <p:sp>
        <p:nvSpPr>
          <p:cNvPr id="10" name="Action Button: Go Back or Previous 9">
            <a:hlinkClick r:id="rId6" action="ppaction://hlinksldjump" tooltip="Back to beginning of section"/>
            <a:extLst>
              <a:ext uri="{FF2B5EF4-FFF2-40B4-BE49-F238E27FC236}">
                <a16:creationId xmlns:a16="http://schemas.microsoft.com/office/drawing/2014/main" id="{7B8F92C9-DCEF-4F7B-88D4-2C8932470505}"/>
              </a:ext>
            </a:extLst>
          </p:cNvPr>
          <p:cNvSpPr/>
          <p:nvPr/>
        </p:nvSpPr>
        <p:spPr>
          <a:xfrm>
            <a:off x="0" y="6493008"/>
            <a:ext cx="268941" cy="2639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rId7" action="ppaction://hlinksldjump" tooltip="Skip to next section"/>
            <a:extLst>
              <a:ext uri="{FF2B5EF4-FFF2-40B4-BE49-F238E27FC236}">
                <a16:creationId xmlns:a16="http://schemas.microsoft.com/office/drawing/2014/main" id="{131FAAA0-5FE9-4019-B5D4-0CEC0BE9F4F9}"/>
              </a:ext>
            </a:extLst>
          </p:cNvPr>
          <p:cNvSpPr/>
          <p:nvPr/>
        </p:nvSpPr>
        <p:spPr>
          <a:xfrm>
            <a:off x="284309" y="6493008"/>
            <a:ext cx="268941" cy="263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234D7F4-BA3F-4890-9D52-23BEDF8508CB}"/>
              </a:ext>
            </a:extLst>
          </p:cNvPr>
          <p:cNvSpPr txBox="1"/>
          <p:nvPr/>
        </p:nvSpPr>
        <p:spPr>
          <a:xfrm>
            <a:off x="11700294" y="86566"/>
            <a:ext cx="491706" cy="369332"/>
          </a:xfrm>
          <a:prstGeom prst="rect">
            <a:avLst/>
          </a:prstGeom>
          <a:noFill/>
        </p:spPr>
        <p:txBody>
          <a:bodyPr wrap="square" rtlCol="0">
            <a:spAutoFit/>
          </a:bodyPr>
          <a:lstStyle/>
          <a:p>
            <a:r>
              <a:rPr lang="en-US" b="1" dirty="0">
                <a:solidFill>
                  <a:srgbClr val="714B25"/>
                </a:solidFill>
              </a:rPr>
              <a:t>98</a:t>
            </a:r>
          </a:p>
        </p:txBody>
      </p:sp>
      <p:pic>
        <p:nvPicPr>
          <p:cNvPr id="13" name="Picture 12">
            <a:hlinkClick r:id="rId8"/>
            <a:extLst>
              <a:ext uri="{FF2B5EF4-FFF2-40B4-BE49-F238E27FC236}">
                <a16:creationId xmlns:a16="http://schemas.microsoft.com/office/drawing/2014/main" id="{71C4856D-4292-4A21-A4FE-84968E3AF4B9}"/>
              </a:ext>
            </a:extLst>
          </p:cNvPr>
          <p:cNvPicPr>
            <a:picLocks noChangeAspect="1"/>
          </p:cNvPicPr>
          <p:nvPr/>
        </p:nvPicPr>
        <p:blipFill>
          <a:blip r:embed="rId9"/>
          <a:stretch>
            <a:fillRect/>
          </a:stretch>
        </p:blipFill>
        <p:spPr>
          <a:xfrm>
            <a:off x="-64321" y="6095741"/>
            <a:ext cx="523569" cy="457200"/>
          </a:xfrm>
          <a:prstGeom prst="rect">
            <a:avLst/>
          </a:prstGeom>
        </p:spPr>
      </p:pic>
    </p:spTree>
    <p:custDataLst>
      <p:tags r:id="rId1"/>
    </p:custDataLst>
    <p:extLst>
      <p:ext uri="{BB962C8B-B14F-4D97-AF65-F5344CB8AC3E}">
        <p14:creationId xmlns:p14="http://schemas.microsoft.com/office/powerpoint/2010/main" val="13888732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Liv Charts_6.25.21_L"/>
  <p:tag name="ISPRING_CURRENT_PLAYER_ID" val="universal-no-video"/>
  <p:tag name="ISPRING_LMS_API_VERSION" val="SCORM 2004 (2nd edition)"/>
  <p:tag name="ISPRING_ULTRA_SCORM_COURSE_ID" val="FC9439E4-6179-4ED5-883C-8DFF0566E13C"/>
  <p:tag name="ISPRING_CMI5_LAUNCH_METHOD" val="any window"/>
  <p:tag name="ISPRING_SCORM_RATE_SLIDES" val="1"/>
  <p:tag name="ISPRINGCLOUDFOLDERID" val="1"/>
  <p:tag name="ISPRINGONLINEFOLDERID" val="1"/>
  <p:tag name="ISPRING_OUTPUT_FOLDER" val="[[&quot; q\uFFFD\u0000{8F30AC70-3669-4540-98E3-CD48A28AF1CE}&quot;,&quot;E:\\StateOfAging\\Reports\\Final_HTML&quot;]]"/>
  <p:tag name="ISPRING_SCORM_PASSING_SCORE" val="100.000000"/>
  <p:tag name="ISPRING_FIRST_PUBLISH" val="1"/>
  <p:tag name="ISPRING_ULTRA_SCORM_COURCE_TITLE" val="livability"/>
  <p:tag name="ISPRING_PRESENTATION_TITLE" val="livability"/>
  <p:tag name="ISPRING_PLAYERS_CUSTOMIZATION_2" val="UEsDBBQAAgAIACCAWV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CCAWV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CCAWV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AggFl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CCAWV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AggFlTjnP2+moAAADlAAAAGgAAAG5vbmUvaHRtbF9za2luX3NldHRpbmdzLmpzq+ZSAAKlHCUFK4VqMBvMTyotKcnP00vOzytJzSvRy8svyk0Eq1FSdgMDJR2civPLUosIKE1LTE5FMdTUyMLJBadKhIkmTuYuzpbI6goS01P1khKTs9OL8kvzUiDKnF1dDF2MlcCqarlqAVBLAwQUAAIACAAggFlTvH0190oAAABJAAAAFwAAAG5vbmUvbG9jYWxfc2V0dGluZ3MueG1ss7GvyM1RKEstKs7Mz7NVMtQzUFJIzUvOT8nMS7dVCg1x07VQUiguScxLSczJz0u1VcrLV1Kwt+OyyclPTswJTi0pASos1rfjAgBQSwMEFAACAAgAlFsTU4lztt05AwAAWQkAAB0AAAB1bml2ZXJzYWwtbm8tdmlkZW8vcGxheWVyLnhtbKVVyW7bMBA9u18h8G7Sjps2MSQHaQCjh6YI4KbtzaClscRaIlWSiuJ8fblIsuUlbdCDDGs473GWN6Pw5rnIgyeQigkeoTEeoQB4LBLG0wg9fpsPr9DNLCxzugUZJKBiyUptfB+oziK0Z8CGCAUsiVDFmSWk+ZCL4RNLQKCglExIprcRmozMFd2FkzEKDJCrCGVal1NC6rrGTBl/niqRV5Za4VgUpJSggGuQxEfTAKelfjuW6G0JqmX4BwLzFIL3Yc+K9YD1BAuZkovRaEx+3n9ZxBkUdMi40pTHgGbvBq6OKxpv7kVS5aCMaRB66gVobW+1pkGop2x8xQMl4wj582UBStEUFM55ikjr1hK2cA9prUvKkyWnTyylNpWlarxcrzoOlQmp40o34A1sV4LKZNnZd+4hOY42XOdUZZ5M7WfhuDesScN5Le37qTBcLtUqZyozJ/uInfVk+KR3ZVi4wjoZPrYynFseFEj4XTEJiXv93il+ZBRoo5rTWAu5vTOnRoyNCHAnHOyFg60r7hSOu0sWOwrkw++cXNJY1TFqUl0D1ZWEpkqD0M3IVyql69JMywpCcmD0SNKDhsSn6zvTtSHMdJFf/rUh1uugH7/UK+1w/v/fjc+Gpi0E4wk8z5lx0VCYAmswlbc2rMsc2wu7eFS1KnZD07PsNG/6Y1IINJUpmKFOqKZkZydnkCCpMh5xJQ+gewfnsBlLs9w8+iTB4ek5loLKzUmCvYNz2FzEmxPIznwOt5KiNtmpqizNmB/X7fi8bQU56EVfhq34QnK87MK4UloU7MVpen8J6qmTr/lOwBODetEboGFjxaVZfd0c35asm+KPo9fnuz+PvSja6Vyj49Vr//X3rbU82J3QbktrWJbecrBWQVeld2qnrCr7LgmsaZXru/14+pvcIQ/iPbnET1H9MLMk6gV7gSADK8MIfbiaoKBmif14jyembB2BEYzZYr3LnenMfWvB2xJgTNyb/3WlbD4WTVedGs60Pmx66wB+Vj8ZzaRSVDw5aJzrv6dWuVmPtxJol9nH8TUKclibv+MLo2VRRuj9RZfs9eV1A3UhPfhbfRxvkE4T7U40xEu9TSJs9s3sD1BLAwQUAAIACAA0gFlTBqKuqXIGAAAmGQAAJgAAAHVuaXZlcnNhbC1uby12aWRlby9jb21tb25fbWVzc2FnZXMubG5nrVn/bts2EP5/QN+BMBBgA7q0HdBiGBIXtMzYQmRJlei42TAIjEXbRCTRkygn3l97mj3YnmRHSnbs/oAkJ0ASRDLuu+Pxu++O9MXHxzRBG54XQmaXvXfnb3uIZ3MZi2x52ZvSq59/7aFCsSxmicz4ZS+TPfSx/+qHi4Rly5ItOfz/6geELlJeFPBY9PXT0zMS8WXPH0TYskgY2gOHRDiwceTgAXGiAbauI+pFAzKy3V5/JJGCnxVHd3wpsgyCQHJhXhSJiPnFmxq1mxOPUm8S+dglTq8/kErJFA1Yfhqai2/sEaa250aDKQC7Ya/vso1YMgUpRHclwGfFadghodR2R4CI53MwEHciEWqLQq4U5OJUVMcekl4/PD2D1PN36aNy3TV306HtQdqCoMqagYQVlrGQKGN5bhLXAdB38C0JotAiAKqhPRqFU9/3AkqGEKFmi0jLpNoQUaBMKlSU67XMFY+RyAyh2FGGU9kpN+G17Ubg3qyvfm07Nr2NJp7ONcnYXQJhzHPOM5RzFvP8OT5cL5hgpwYfiuKF0P2AhMSlkEx/7FGv1/dzXvBMAdx6JZXsgqdJFrmRdxVZ3tSlNd/Q2acpCc2+u9PJgARnuqDPqEdhObuPwrMOjm7AzzfodAPOTqPTDEMCJji4rnJiBQReDKOZTce9vgXZ1aR5EGqFRLjOtSTxDUvKil21cja52+kc9v1aNXZxD9j8vsna8iZQfbeR441AKu0RhCXTNcu2yJFL+eMvHz48vnv/4adOMCHwyTkGQgbp/dsWQC4NPKeShMgln2G39d9udt6UOrYLfK7/6WYN1L0BvsLfRrtpEADJa4baodELnQuHGL24lSVasQ3XrWcj+INRBygCkdddR38wl/AiKxsrbOhNMJAI6ooGtqUJCoUg83z7uhKdUq1kDu4KFFdVHBufmlX683VVfxW3pBYqkK9Ypkxk582uZ67j4aEh2QTYjUdE6/VuUYB0BG8ovdFl8xpcPGSJZDFagKQg4YWIrdeJmNcSWvPeT9i2MYoAz6CFAdk9JwT5Gu7eaFGM0TBnerEdUQIckgAAclbw/ATbyHDdmCOcJN0QxvZo7MAv1SGMxXKVwK/qGodPgAk+b1SKWo5xGM68YKiTptWYoTUrigeZx0csPdzPJmDbtTwoBIsegOtWuQcGfgiY/PKcz1UzGESJDb/ruoKlAgEjasRAl1RaFgrKJl0nXHETrdBLYfNqTOILCfWVcJicDPfBuym2Rpo7eOpa42hA9xLqsDKbr1raQXF+sz4Oq6EEmhxyvjGmGg0mzc+gLiCGXhcL7xo08LqLxS2BERH+NNkczKqgeztR2onenGmNSbb1KKTZtBGyLOCNTglIk9mR4rybm5BAX3epjZ3vaGuFupvDlmIDQwwQkOeNjkDuLTLURfVpav8eXWHbMZ36S+qxrZn5WLxh2VwfJuZM7+kWPotFbD7TtDf+/yrF34ipWurP6i7hDsnns67xHDWW71QEU4qna9XkWiesDv+UKHSJfzeENks/zf9+JH+RnTkY4p+9P0eHhS571BjEMzPVfrdeOpJ68icwsOjmCDNG0t5qrN0ObE93xOZzx5Od7V4dHTPsbCHbW7teDeBKdCpGOIYcm8hDGHVS6ELtbc3Z4zB8c+pobz8jg9Cm0HVm/K4QqtGzqefW/dWU8+mN9WBmPWo21KYOObrjAMhEpBB/3AJzOiG7DFQt4mglM1kmsSn/RNybNgG5LVP+9TS8yGVq3ias2NG/alMfnxNFtbigcup3mKf2Fdx6fw4K+PRdCgkOYIyxsGvp2cfS1Z60NILy0alwaLgbnaCOUqbmK2jHC1lmcUug6gg2JFcYwOo1h5zlzVNYDfBFGNVbVL/9rROInuhARMke7A9XKl782RlEL2OPUV1eKP6omoGmA8OiMPKurmCSWyyaLCgeHIdsHtpY1UflnV3LkzO1gf0vciRlVVNMZQqvzpv9Un1dZ8iCKcXWeAL1F5pyk2UOQ2cXhB3dLG8awJGurlwLgGCAoEIlHJFHpuutC6q++AFlNoe0Xn/C8nuQdSpl0ik2s4G6nFS3NT3dgZQqEVmnyJ/XVPWCqe1HeDg0F0KQSTjv31czRAwHznl9M5TIZWswa4xd6Bpf4PFYqK6AASH7Cx99qWEuEBzJ9PcS//3zb5N9dUlYazLIXvX8JHqbr/v2/qkw32hcvDn4guN/UEsDBBQAAgAIADSAWVO8M5e6owAAAIABAAA3AAAAdW5pdmVyc2FsLW5vLXZpZGVvL3BsYXliYWNrX2FuZF9uYXZpZ2F0aW9uX3NldHRpbmdzLnhtbHWQQQrDIBBF9zlFblDoWoSuS0ugucCETIKgjjiTQG5fDTUtrV363v+OjmIUMX5m3bStgkXoIRBFS1xQnd7nbBlWvHjjQAz5hAX5lauZ3LBEoYvI6GVXegLLKf/Dy/DOwnZcxCVeMfVCbxzqc62wm1zysJp5Z/0WUE8R04AvmHPoYbB4xW0giOP9CJQ3/fW5nL62OLzRiDpEckHU6QM1aWFl609QSwMEFAACAAgANIBZU7RB3DeXAwAA3hAAADAAAAB1bml2ZXJzYWwtbm8tdmlkZW8vZmxhc2hfcHVibGlzaGluZ19zZXR0aW5ncy54bWztWM1yGkcQvvMUU5vy0axky7GjWlA5sFQoS0BpN7Z1Ug07Azul+dnMDxif/DR+sDxJenYAQyTbK9skqkoOFGxP99ffdPd075CcvRMcLag2TMlOdNw+ihCVhSJMzjvR7/ng8YsIGYslwVxJ2omkitBZt5VUbsqZKTNqLagaBDDSnFa2E5XWVqdxvFwu28xU2q8q7izgm3ahRFxpaqi0VMcVxyv4squKmmiN0AAAPkLJtVm31UIoCUgXijhOESPAXDK/KcwHHJsyioPaFBc3c62cJD3FlUZ6Pu1EP/XS/nH/6UYnQPWZoNLHxHRB6MX2FBPCPAvMM/aeopKyeQl0n59EaMmILTvRkxOPAtrxbZQaO2wde5SeghhIu4YX1GKCLQ6PwZ+l76zZCIKIrCQWrMhhBfn9d6J+fv3b1SS9PB+OXl3n4/F5PpwEErVNvI+TxPuOEiCknC7o1k+CrcVFCbzBZoa5oUm8K9qoMZ9BXFi2gJjQv9GcOc4zV1VK267VjtY0doVbep+BSWZK7u3dP6Op4pDamhRUqZhSMsKC7iQ7u2FyAJrHEZpBnPiqE40rKlGGJRQYs5izYgtg3NRYZuvCGqy1X2qGOQI8OAEUXWTRJwphZ0WJtaG71DYrxqe16L5RjhO0Ug5xdkORVQhC7AT8KinazT+aaSVqKVSoRYYz8LhgdEnJWR2vNeDnHF2BC+HAEo5DxakNHv5w7D2a0pnSgEvxAg4PyJkJ+O17AVfYmE+geMPxUXY+7KfXw1E/ffvIbxCTBZbFPcGhpqio7EHw8QpJZTd2EI4CO0PrpBBG6rUme2t/exq2ZQ15/kHZ2MM3TDiOfyT8NiA70AdM+WG83CfxX2XQ2G2JF/VB94e3hoYjziAlARMWCmhJTK7bYAPAAkukJF8hXEBnNr5tLJhyBiShQQRo8+0Mgz2Uaf00h/YJHjWhuhHk0fGTpyfPfn7+4pfTdvznh4+Pv2i0nlkTjr27MLR6X5xat2wHSgtfPWTHfjjK08uXvXz4ephfXefp23wfoOZ0u10nsR8ld08WP6oe7GCZXKavmyRnBJFoVBdp1ghu3ERr/KqJ1mWYhJOdKdiIAnS2eTip0Ns4Ewwq4WB1+g/V2ne/xYRiPUytPeTAfe8h/a/G7WG/Nh8ocll6Mfx1fN7//8z+WxEMT9vr5959M4nvvBD7FcEkExBW/56yvUV3n50cwQ32zqVWC9D2/5Potv4CUEsDBBQAAgAIADSAWVM7AGyUgQMAAOcMAAAqAAAAdW5pdmVyc2FsLW5vLXZpZGVvL2ZsYXNoX3NraW5fc2V0dGluZ3MueG1slVddb9owFH3vr0DsvayUjVVKkShQqRprq7Xru0MuYOHYke3QsV+/648QG5JCG1Wq7z3Hvh/H12qiNpR3tiAVFfy22++OLjqdZFFKCVy/Ql4woqGTEgUP2W33/s983u05iGBCvoDWlK+UsVS2DkVgWmot+OVCcI37XHIhc8K6oy/39ifpWeQplsCwzuUsyQLqY771f9xNz6L4MwZ3w+nkpo2wEHlB+G4uVuIyJYvNSoqSZya0a/O10da7AiSjfHMyIkaVftCQRzHNrmb9Wf88SiFBKTAh3UzH/fH3kyxGUmD77IeDH4PxmZz6qI8bc0DbUkW1pQ37w+vhoI1WkBXERZ7MplfT63Y8x93jrnwYlyNo+KtPZo7i34H81OaiKIvPaKSQYmUKesAZmu8khwmS4fVDwvTGfCcJJiFz0ElBKkYzbIOQmZPiV/O1gdtq6f8Mh0Ri7rYU7Nk04WB6GIWkDEZalpD0qpXzqbV4fyo1XiYYLQlTCAhNNegZM3wmpYpgtbEG/oZ3yrMQ5S015E2wMoeJizhExo6aMJnc2dESYve2IEYJW290uR4Ya+QjVvYIGRhr5Itp2BNnuyP4ocdxKkncEd/PoAE++qgD6AZOcLkvWbWs3OasubnqKjjcGypMLjIYWW290hxM65KetbmgekdRJZxs6YpofJx+GVy6e9FQqKR3YPdqa9ZWoqlm0CS5hSilwljQ/RYn3+BxFPd4qLGew1JX6NhYd8W8GKEY7PriZLGrQ/Z1c+uOxgfltpsTuQH5KgRT3Y7n4SXEmrun+ZhhRjY+qCAf+FKcyeFCQ7i/jbMNLNw9PBdOtCaLdY4htWWwL6nrbHMDE39sU2d5macgZygICpUgY5vDrelqzfBXv1F4hywmtDgdU69xO07oXu+BwSsAiFysq9vgFs6Tl0xTBltg3hsYbMJtmSUK705TvkZdsSYDy1mC9EOoFko0QSNHA+EN42pmOM8ZotckVTa1aKRUI76eKdHQrwalUWs4I+3aSynaGP1NJcRmRfUkpRYvmkjtN63XPnmyhTGnuR1B6AiOb/A4DhOi8GWxzqoMR/Y6BPNy7TdTFaHB00Yxc3bUb6JYz+GQfcX7OVpKgHDCWuNF8Ab8hF0qiMwe95D4UWjwOzomiQ+nndg46vNCJ73A5LoTNiWnnJp/UCal0iKn/+xes/gd+hBzgRuib/QfUEsDBBQAAgAIADSAWVP1yVm7kAMAAGgQAAAvAAAAdW5pdmVyc2FsLW5vLXZpZGVvL2h0bWxfcHVibGlzaGluZ19zZXR0aW5ncy54bWztWN1yEkkUvucpumbLSxmjWXVTAykXJiWVBKjMrGuuUs10w3TZP2P/gHjl0/hg+yR7ehoQDGYnrrhrlRdUmNPnfOfv63OYJKfvBEdzqg1TshMdtR9FiMpCESZnneiP/Ozh8wgZiyXBXEnaiaSK0Gm3lVRuwpkpM2otqBoEMNKcVLYTldZWJ3G8WCzazFTanyruLOCbdqFEXGlqqLRUxxXHS/hjlxU10QqhAQB8hJIrs26rhVASkC4VcZwiRiByyXxSmL+0gkdx0Jrg4s1MKydJT3GlkZ5NOtEvvbR/1H+y1glIfSao9CUxXRB6sT3BhDAfBOYZe09RSdmshGifHUdowYgtO9HjY48C2vFtlBo7ZI49Sk9BCaRdwQtqMcEWh8fgz9J31qwFQUSWEgtW5HCCfPqdqJ/fvLwep1cXg+H5TT4aXeSDcQiitol3cZJ411ECASmnC7rxk2BrcVFC3GAzxdzQJN4WrdWYbyAuLJtDTehnYU4d55mrKqVt12pH6zC2hZvwvgCTTJXcyd0/o4ni0Nk6KCCpmFAyxAJqMD6TEZpCYfiyE40qKlGGJRCKWcxZsbEwbmIsszWRzlbaLzTDHAFZgPEUXWbRJ58hlaLE2tDtWNYnxvex6P6pHCdoqRzi7A1FViGoqRPwraRou+FoqpWopRwbiwxn4HHO6IKS07pAK8AvOboGF8KBJdC/4tQGD28de48mdKo04FI8h8sCcmYCfvtewBU25hMoXsf4ILsY9NObwbCfvn7gE8RkjmVxT3AgERWVPQg+XiKp7NoOylFgZ2jdFMJIfdYkt/bXt2HDY+jzN+rGDr5hwnH8LeE3BdmCPmDLD+PlPo3/xwgauy3xvL7o/vLW0HDFGbQkYMJBAdOKydXcawBYYImU5EuECxjFxo+NOVPOgCQMiABtvj7CYA80rZ9msBvBoyZUN4J8dPT4yfGvT589/+2kHf/14ePDO41WS2rMsXcXtlTvzjV1y/ZMaeHZQ7bsB8M8vXrRywevBvn1TZ6+zncB6phuj+sk9rtj/yrxu+nzTTL571bJ+Cp91aQdQ8i9ERPSrBHcqInW6LyJ1lXYfeOtvdcoBJhls3A3YZpxJhj0/mDM/E7s2vtDhd1Jr0DIw7Dr/1yqvRfxZ6kas8rsm1ooo4J5o+80vg5UtSy9HPw+uugftHysWf1+QNL92/KFp837484LYxLvfaNtgXz3vwPd1t9QSwMEFAACAAgANIBZU3zDtXzAAQAAkQYAACgAAAB1bml2ZXJzYWwtbm8tdmlkZW8vaHRtbF9za2luX3NldHRpbmdzLmpzjZRRT8IwEMff+RRkvhoiA534hg4TEx9M5M340I1jLHS9pi0IEr676xDoupuyvtD/fvyvd93drtMtnyANug/dXfW72r/V95UGVpszruG6/oLbF0atfL2weqB5PoNpXgDPBQQesj55nvT9GaGcA1G5Jtt3A1I7fgES5wskJSrCVlPgmgC/KHBDid/Hf3ecvA45OaVOVsag6KUoDAjTE6gKVjHB1XP1uDl6MK5B/YPOWQo109vw/jFuJc+Ow8cofhq5XIqFZGL7ihn2EpYuM4UrMfuNP7DLpRdbCaq882VbWJ5r82Kg8ANP+pNwEraTUoHW8Bt3FI/D8R0Jc5YAdxOKhvfD8R9ozbhZUI9e5zo3RzoKo0E0dGnJMmhU6WkS9+NBHROlV6OajeAHzsDGtCUjOduCusQK5UpecIFSYWYr0kQju0iUI5vlIjtw8cgukrOHtbZt30Y1NHoJqtnpq7ixy2Uaxai1WeF15GE8OH23IHq7aJs31LDwNEN2u/aivlKDglMiFRcJTbYOrvNcPZ7G+LPH7j/KvJlagpoi8nKi2msCXY4XUC9ijlZgxrB0UZRamc+nOzrIo6cXJ+mfs7P/AVBLAwQUAAIACAA0gFlTlBOzImkAAABuAAAAJQAAAHVuaXZlcnNhbC1uby12aWRlby9sb2NhbF9zZXR0aW5ncy54bWwNzDEOgzAMQNGdU1jeKe3WgcDGVpbSA1jERZEcG5GA4PZk+8PTb/szChy8pWDq8PV4IrDO5oMuDn/TUL8RUib1JKbsUA2h76pWbCb5cs4FJliFLt4mjiUyjxSLHHYRqOFTXv/AHpuuugFQSwMEFAACAAgANYBZU882IfiYCAAAeCsAACAAAAB1bml2ZXJzYWwtbm8tdmlkZW8vdW5pdmVyc2FsLnBuZ+2af1SSaRbHcfqdOTVtZquNzo6V07irmSsmiGylhxpLhmzGMRUrTWZEwxlC0lfAqZ3KNJg6zRr5a9KaOJPiGCEpITalbCPBeiJIEBgzoVIgJUBAYAWrs3vO/jF7zu5/L+e8fHjvfd7n3vc593kuf3yrPk5DBSwNXgqBQAJ27kjeA4Es4EIg848uXjhriUHAz83Cj7gHtQ3Clqx9NnszH7d191YIpIPhP3Ngwez9kpIdmUQIZPV67+W3c8+6FxBIZMDO5K17j2INamF1voJZOeIKiS9lZ9t1C3G/rFqz6kPi/pIC3MIFkvMb//FL5N3NF25D/7bi51PYngP0Lpmm8VkWstxBQiyvYPHHrW0/psfdy0LxPKN+EO/n/eRiHzf/r/l2ioHQY+9fk1cT8+arS7mWtKVwntffG3dK6RuYDxIkSJAgQYIECRIkSJAgQYIECRIkSJAgQYIECRIkSJAgQYIECfL/w8RUGfTf5BvsmPZcITWrqcn4scyrZoFULt859+O97b+JlUGPeTSH8w6N4hYSdEFNM/YRJM2i1dXYpzkmTetIhNA5cEfRTi3nd4sonlHpcqHbNU4TbABsh+j39w1kKjK1xLnsXry165S6ulI3ZX98LUzDnnqwe5nt9s/FOLmtfvm7cwqU6d6Ck1bsy1gFs+oqyjUV314qPcSGcySoqrkZvu660WfQD3jsk4ZC5H1NgrhY9wEmxOtK2lQb2uVaK5h/z2dlcZqt2b1OM9JtuR+xI4ziMBjnJWwm0hMU9ebh6uNeNctfvmtQ8sLg3FyjV98idKiQhPKvXybYhhd55xv2xzit4YXC4YTnJTL3EzJtSDCKl/wHX89YlCFOPxO3x+threQSkM3WgYaWt1EGAVzQ51PNCFa8trJXcsOI96585DX/ij01Gx/jHJNg4quVtVjA9x7GvrgWK1QjUQCi4dFTSr20TZuOUq8rpLlFQmMoOX/uyezIQo/D1q5tnBwZcYbRqNNPHxDIDFWd1v3MRDg2Jg7Kdb34YfJ+kXRyEqd1jV9gksRFJerQeC2BkRVrixG1mWxuqjasZ0ZUp6La6zI8ps7UAknZXU1CFNPgaEzicdlEsWOILy+RF1No5Ww7VQ01XbNY8jgutagAyylD/smcpIIbZ1dgAwZo/PXWCkCURHqVW3ghmqGCBX8TUWJkynmPzYkSUdHxib8aEZHNPbOrrK2glXNPVl0dgJ7LzQsFqIwhuGg9R+Apc6tU8u7D4WbnbFSgvhHfZhh2sxX4IbeRX6BBZ9VatYa1pIcsRFPzH1XxzgSfIsn2OBjjHM9AChCqO3UNckB0C//pkYb+eD9iyCd6HFEMPcfO69xd8s1TC998QUeWt67oPjYBM12sGs6jEpxmvDj1tDJP/rm6U06KLkR2nniAzejF6vcJY5FNKpzcVEyeJEh5RtPGWNO1sYvtg5iMauV4+neW/hDzXUmAyptBSTS9v+9BZgyxnj90JEVRXJRzu7xPXlY/ACsoyJTmIRqLL6slyrMIBslpDtyNJpfk5qW1TDknGkbPZdqEbj5vHpWPNWXdYXKBcglXkPx3TZRLhOWHxzLIatGjnowoprdq0Np88xe3E7uYRN6leb6aurmukJA3tsWWHdlpTDFwzUB0zWFaaXc6ULpMqsB3Moqhd+mB+yMuROkPn6coWvW2vYD+Zr7cJY2yGNZv03VyTwAYZw5+Cydp8Wf6iqJatwZPlhRJY9PCpAlE2SfNVs0ucVL851LIq2jL2FsSQ/0vopmBORF0iUK1+BaU27jwfpvhSvKn3yLikLmi1oEDrT/xS9/NnVqriVPpzateBQxu1cN0xyu9JQVzb8RviQ0oHe/YwKcYrIeRmyMvM/DZJ56w6lIMgswmWeKhV0W0kstTfIStvfQIbqRwgij6ikiYNHE1F91+RnBsYr7U3hCnEkFzGVVPzS5lILU6lSG+dZklcFHfmtynELBc7Lj6TEVEbme7olROqRGommBEjyr1W7GTYLoZTpRxUgxl6cYc+pMO9NtzAXeVDOPz0Q34ifqcsySYZinraq1fQkBL5K00myqUT+05cwPglDKlZRkfCPquoArkZuBHATF787g7Q6Yx/oSF82zN1tntAtBJM4/w7Kvt6i4OlvNlW44FhUiVaaIeQYukNL3zwSjuVTikyhtuye3IpYzANIb4iyPqOsGm7vf1g+/BY/nXRTDRM7oJLymnorlkemoBgaKIGichJlrwN+XFfWOWkf6ZmZeP8MkGy4X+Z4t+XyvGSDvTAcFWUeKIneraroKHzp0lVzBAAdCg6+Bl2XI4QTloXHQN+8y1vJzTB0OQvLR5huTBNgsqnBAzbkc89O59gQXh2nSQnzRbjyQnNIogJTtg2GCunqTp1uFJMg42HQjp5FnpXs1jJfDlGRaCw05FFPCMZxtuAIOWI6H+LePdmt/t1V8cMPlfV2Xyq/VkNIGve11+oVna4lg1W+pdqZxxu0tgblMcdM2cYyFMLdzIimwA5cJIg7k4K7ZGMPrmqENXZNdeX8NwDfYCs52CO8Bx5Z03u2FTB+6l61i4M0qVJ/AA3vSZd/zNIMVppW7yHe+pbinCODu+R1jpi3zZ/qFQS0021MJRCOcYqhE2t3eTDSoGy/WVnnUH41QqUofqupbPTdNsNaBk1C6ibIRFcSj+TIhRCaeXeF0e478+s5qm/gp+lXYp0Otyq6ten+gnW6zTjofoePtJqL6e6NuxiHdedwHJaV8367W8aQDNUK+hYr90kjxhpNCxU9MtaKEawegyimFh633iy95F1pPRno6QGTFJV1/y/PgJPTNT3zLXNo/6Jbkn+OqnuKim6B7HiOFDpHpiwt0XQdMgmrokYkeoeivy9cgezySOf7w9kbPdWf+9oML1PEIBFw6KuyWOxu3/1R+D387HIyMeSPEP/vUBGWZfFjtT0pLZ2/Yf+ydQSwMEFAACAAgANYBZU5K+U71KAAAAbAAAACQAAAB1bml2ZXJzYWwtbm8tdmlkZW8vdW5pdmVyc2FsLnBuZy54bWyzsa/IzVEoSy0qzszPs1Uy1DNQsrfj5bIpKEoty0wtV6gAihnpGUCAkkIlKrc8M6UkAyhkYmyOEMxIzUzPKAGKGphbwEX1gYYCAFBLAQIAABQAAgAIACCAWVMyG7oi+QMAAOAOAAAYAAAAAAAAAAEAAAAAAAAAAABub25lL2NvbW1vbl9tZXNzYWdlcy5sbmdQSwECAAAUAAIACAAggFlTFR5gG6MAAAB/AQAAKQAAAAAAAAABAAAAAAAvBAAAbm9uZS9wbGF5YmFja19hbmRfbmF2aWdhdGlvbl9zZXR0aW5ncy54bWxQSwECAAAUAAIACAAggFlTH1SKajADAADHDgAAIgAAAAAAAAABAAAAAAAZBQAAbm9uZS9mbGFzaF9wdWJsaXNoaW5nX3NldHRpbmdzLnhtbFBLAQIAABQAAgAIACCAWVNxV5SdFQEAANECAAAcAAAAAAAAAAEAAAAAAIkIAABub25lL2ZsYXNoX3NraW5fc2V0dGluZ3MueG1sUEsBAgAAFAACAAgAIIBZU9ebcJYrAwAAbw4AACEAAAAAAAAAAQAAAAAA2AkAAG5vbmUvaHRtbF9wdWJsaXNoaW5nX3NldHRpbmdzLnhtbFBLAQIAABQAAgAIACCAWVOOc/b6agAAAOUAAAAaAAAAAAAAAAEAAAAAAEINAABub25lL2h0bWxfc2tpbl9zZXR0aW5ncy5qc1BLAQIAABQAAgAIACCAWVO8fTX3SgAAAEkAAAAXAAAAAAAAAAEAAAAAAOQNAABub25lL2xvY2FsX3NldHRpbmdzLnhtbFBLAQIAABQAAgAIAJRbE1OJc7bdOQMAAFkJAAAdAAAAAAAAAAEAAAAAAGMOAAB1bml2ZXJzYWwtbm8tdmlkZW8vcGxheWVyLnhtbFBLAQIAABQAAgAIADSAWVMGoq6pcgYAACYZAAAmAAAAAAAAAAEAAAAAANcRAAB1bml2ZXJzYWwtbm8tdmlkZW8vY29tbW9uX21lc3NhZ2VzLmxuZ1BLAQIAABQAAgAIADSAWVO8M5e6owAAAIABAAA3AAAAAAAAAAEAAAAAAI0YAAB1bml2ZXJzYWwtbm8tdmlkZW8vcGxheWJhY2tfYW5kX25hdmlnYXRpb25fc2V0dGluZ3MueG1sUEsBAgAAFAACAAgANIBZU7RB3DeXAwAA3hAAADAAAAAAAAAAAQAAAAAAhRkAAHVuaXZlcnNhbC1uby12aWRlby9mbGFzaF9wdWJsaXNoaW5nX3NldHRpbmdzLnhtbFBLAQIAABQAAgAIADSAWVM7AGyUgQMAAOcMAAAqAAAAAAAAAAEAAAAAAGodAAB1bml2ZXJzYWwtbm8tdmlkZW8vZmxhc2hfc2tpbl9zZXR0aW5ncy54bWxQSwECAAAUAAIACAA0gFlT9clZu5ADAABoEAAALwAAAAAAAAABAAAAAAAzIQAAdW5pdmVyc2FsLW5vLXZpZGVvL2h0bWxfcHVibGlzaGluZ19zZXR0aW5ncy54bWxQSwECAAAUAAIACAA0gFlTfMO1fMABAACRBgAAKAAAAAAAAAABAAAAAAAQJQAAdW5pdmVyc2FsLW5vLXZpZGVvL2h0bWxfc2tpbl9zZXR0aW5ncy5qc1BLAQIAABQAAgAIADSAWVOUE7MiaQAAAG4AAAAlAAAAAAAAAAEAAAAAABYnAAB1bml2ZXJzYWwtbm8tdmlkZW8vbG9jYWxfc2V0dGluZ3MueG1sUEsBAgAAFAACAAgANYBZU882IfiYCAAAeCsAACAAAAAAAAAAAAAAAAAAwicAAHVuaXZlcnNhbC1uby12aWRlby91bml2ZXJzYWwucG5nUEsBAgAAFAACAAgANYBZU5K+U71KAAAAbAAAACQAAAAAAAAAAQAAAAAAmDAAAHVuaXZlcnNhbC1uby12aWRlby91bml2ZXJzYWwucG5nLnhtbFBLBQYAAAAAEQARAHMFAAAkMQAAAAA="/>
  <p:tag name="ISPRING_SCORM_ENDPOINT" val="&lt;endpoint&gt;&lt;enable&gt;0&lt;/enable&gt;&lt;lrs&gt;http://&lt;/lrs&gt;&lt;auth&gt;0&lt;/auth&gt;&lt;login&gt;&lt;/login&gt;&lt;password&gt;&lt;/password&gt;&lt;key&gt;&lt;/key&gt;&lt;name&gt;&lt;/name&gt;&lt;email&gt;&lt;/email&gt;&lt;/endpoint&gt;&#10;"/>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DC74E27F-8CE9-4B1D-8F6D-8557E30F4992}:445"/>
</p:tagLst>
</file>

<file path=ppt/tags/tag100.xml><?xml version="1.0" encoding="utf-8"?>
<p:tagLst xmlns:a="http://schemas.openxmlformats.org/drawingml/2006/main" xmlns:r="http://schemas.openxmlformats.org/officeDocument/2006/relationships" xmlns:p="http://schemas.openxmlformats.org/presentationml/2006/main">
  <p:tag name="GENSWF_SLIDE_UID" val="{18456CEB-00E4-4DBD-A0C3-2C12B4737453}:301"/>
</p:tagLst>
</file>

<file path=ppt/tags/tag101.xml><?xml version="1.0" encoding="utf-8"?>
<p:tagLst xmlns:a="http://schemas.openxmlformats.org/drawingml/2006/main" xmlns:r="http://schemas.openxmlformats.org/officeDocument/2006/relationships" xmlns:p="http://schemas.openxmlformats.org/presentationml/2006/main">
  <p:tag name="GENSWF_SLIDE_UID" val="{76157DD9-5B75-4850-B28A-CD5969E9C468}:302"/>
</p:tagLst>
</file>

<file path=ppt/tags/tag102.xml><?xml version="1.0" encoding="utf-8"?>
<p:tagLst xmlns:a="http://schemas.openxmlformats.org/drawingml/2006/main" xmlns:r="http://schemas.openxmlformats.org/officeDocument/2006/relationships" xmlns:p="http://schemas.openxmlformats.org/presentationml/2006/main">
  <p:tag name="GENSWF_SLIDE_UID" val="{7C1CC7DB-9A2D-46DF-98A2-2826F5F02ECA}:372"/>
</p:tagLst>
</file>

<file path=ppt/tags/tag103.xml><?xml version="1.0" encoding="utf-8"?>
<p:tagLst xmlns:a="http://schemas.openxmlformats.org/drawingml/2006/main" xmlns:r="http://schemas.openxmlformats.org/officeDocument/2006/relationships" xmlns:p="http://schemas.openxmlformats.org/presentationml/2006/main">
  <p:tag name="GENSWF_SLIDE_UID" val="{BD1F6F0F-DCFE-4EA1-B384-2FAB765345F4}:398"/>
</p:tagLst>
</file>

<file path=ppt/tags/tag104.xml><?xml version="1.0" encoding="utf-8"?>
<p:tagLst xmlns:a="http://schemas.openxmlformats.org/drawingml/2006/main" xmlns:r="http://schemas.openxmlformats.org/officeDocument/2006/relationships" xmlns:p="http://schemas.openxmlformats.org/presentationml/2006/main">
  <p:tag name="GENSWF_SLIDE_UID" val="{DD2E9886-EDA1-45CA-9D6F-7EC0A92B42B0}:399"/>
</p:tagLst>
</file>

<file path=ppt/tags/tag105.xml><?xml version="1.0" encoding="utf-8"?>
<p:tagLst xmlns:a="http://schemas.openxmlformats.org/drawingml/2006/main" xmlns:r="http://schemas.openxmlformats.org/officeDocument/2006/relationships" xmlns:p="http://schemas.openxmlformats.org/presentationml/2006/main">
  <p:tag name="GENSWF_SLIDE_UID" val="{FCF38A83-EB09-416E-AAC4-26BE3391F033}:400"/>
</p:tagLst>
</file>

<file path=ppt/tags/tag106.xml><?xml version="1.0" encoding="utf-8"?>
<p:tagLst xmlns:a="http://schemas.openxmlformats.org/drawingml/2006/main" xmlns:r="http://schemas.openxmlformats.org/officeDocument/2006/relationships" xmlns:p="http://schemas.openxmlformats.org/presentationml/2006/main">
  <p:tag name="GENSWF_SLIDE_UID" val="{AA30285F-FCAE-4840-9073-DCF350514227}:401"/>
</p:tagLst>
</file>

<file path=ppt/tags/tag107.xml><?xml version="1.0" encoding="utf-8"?>
<p:tagLst xmlns:a="http://schemas.openxmlformats.org/drawingml/2006/main" xmlns:r="http://schemas.openxmlformats.org/officeDocument/2006/relationships" xmlns:p="http://schemas.openxmlformats.org/presentationml/2006/main">
  <p:tag name="GENSWF_SLIDE_UID" val="{5244C8E7-AD6B-41BD-BE14-ADE4DA048E66}:303"/>
</p:tagLst>
</file>

<file path=ppt/tags/tag108.xml><?xml version="1.0" encoding="utf-8"?>
<p:tagLst xmlns:a="http://schemas.openxmlformats.org/drawingml/2006/main" xmlns:r="http://schemas.openxmlformats.org/officeDocument/2006/relationships" xmlns:p="http://schemas.openxmlformats.org/presentationml/2006/main">
  <p:tag name="GENSWF_SLIDE_UID" val="{6D381D1A-38EC-46E1-8499-2BB67ABED162}:304"/>
</p:tagLst>
</file>

<file path=ppt/tags/tag109.xml><?xml version="1.0" encoding="utf-8"?>
<p:tagLst xmlns:a="http://schemas.openxmlformats.org/drawingml/2006/main" xmlns:r="http://schemas.openxmlformats.org/officeDocument/2006/relationships" xmlns:p="http://schemas.openxmlformats.org/presentationml/2006/main">
  <p:tag name="GENSWF_SLIDE_UID" val="{D99081E1-9374-48D8-866A-7717D938C270}:305"/>
</p:tagLst>
</file>

<file path=ppt/tags/tag11.xml><?xml version="1.0" encoding="utf-8"?>
<p:tagLst xmlns:a="http://schemas.openxmlformats.org/drawingml/2006/main" xmlns:r="http://schemas.openxmlformats.org/officeDocument/2006/relationships" xmlns:p="http://schemas.openxmlformats.org/presentationml/2006/main">
  <p:tag name="GENSWF_SLIDE_UID" val="{F644641D-73B2-4E71-BE45-F6C17413E0A4}:446"/>
</p:tagLst>
</file>

<file path=ppt/tags/tag110.xml><?xml version="1.0" encoding="utf-8"?>
<p:tagLst xmlns:a="http://schemas.openxmlformats.org/drawingml/2006/main" xmlns:r="http://schemas.openxmlformats.org/officeDocument/2006/relationships" xmlns:p="http://schemas.openxmlformats.org/presentationml/2006/main">
  <p:tag name="GENSWF_SLIDE_UID" val="{E7EF8D24-8584-4AC1-BC06-B4BE9B60EDE7}:373"/>
</p:tagLst>
</file>

<file path=ppt/tags/tag111.xml><?xml version="1.0" encoding="utf-8"?>
<p:tagLst xmlns:a="http://schemas.openxmlformats.org/drawingml/2006/main" xmlns:r="http://schemas.openxmlformats.org/officeDocument/2006/relationships" xmlns:p="http://schemas.openxmlformats.org/presentationml/2006/main">
  <p:tag name="GENSWF_SLIDE_UID" val="{4E43DA52-4D35-4912-9751-FA7F3D947211}:309"/>
</p:tagLst>
</file>

<file path=ppt/tags/tag112.xml><?xml version="1.0" encoding="utf-8"?>
<p:tagLst xmlns:a="http://schemas.openxmlformats.org/drawingml/2006/main" xmlns:r="http://schemas.openxmlformats.org/officeDocument/2006/relationships" xmlns:p="http://schemas.openxmlformats.org/presentationml/2006/main">
  <p:tag name="GENSWF_SLIDE_UID" val="{AA82949B-2E50-45E2-8112-BEA2F344B8C6}:310"/>
</p:tagLst>
</file>

<file path=ppt/tags/tag113.xml><?xml version="1.0" encoding="utf-8"?>
<p:tagLst xmlns:a="http://schemas.openxmlformats.org/drawingml/2006/main" xmlns:r="http://schemas.openxmlformats.org/officeDocument/2006/relationships" xmlns:p="http://schemas.openxmlformats.org/presentationml/2006/main">
  <p:tag name="GENSWF_SLIDE_UID" val="{F4087061-B4E4-498A-81E5-DD5009095656}:416"/>
</p:tagLst>
</file>

<file path=ppt/tags/tag114.xml><?xml version="1.0" encoding="utf-8"?>
<p:tagLst xmlns:a="http://schemas.openxmlformats.org/drawingml/2006/main" xmlns:r="http://schemas.openxmlformats.org/officeDocument/2006/relationships" xmlns:p="http://schemas.openxmlformats.org/presentationml/2006/main">
  <p:tag name="GENSWF_SLIDE_UID" val="{03B9C37E-172C-4579-B42D-342C5CE47F7B}:402"/>
</p:tagLst>
</file>

<file path=ppt/tags/tag115.xml><?xml version="1.0" encoding="utf-8"?>
<p:tagLst xmlns:a="http://schemas.openxmlformats.org/drawingml/2006/main" xmlns:r="http://schemas.openxmlformats.org/officeDocument/2006/relationships" xmlns:p="http://schemas.openxmlformats.org/presentationml/2006/main">
  <p:tag name="GENSWF_SLIDE_UID" val="{49B7BBF1-8292-444A-8841-B0EEF282A21A}:314"/>
</p:tagLst>
</file>

<file path=ppt/tags/tag116.xml><?xml version="1.0" encoding="utf-8"?>
<p:tagLst xmlns:a="http://schemas.openxmlformats.org/drawingml/2006/main" xmlns:r="http://schemas.openxmlformats.org/officeDocument/2006/relationships" xmlns:p="http://schemas.openxmlformats.org/presentationml/2006/main">
  <p:tag name="GENSWF_SLIDE_UID" val="{1976478E-B3E6-43D5-9CF1-016EF98D230E}:312"/>
</p:tagLst>
</file>

<file path=ppt/tags/tag117.xml><?xml version="1.0" encoding="utf-8"?>
<p:tagLst xmlns:a="http://schemas.openxmlformats.org/drawingml/2006/main" xmlns:r="http://schemas.openxmlformats.org/officeDocument/2006/relationships" xmlns:p="http://schemas.openxmlformats.org/presentationml/2006/main">
  <p:tag name="GENSWF_SLIDE_UID" val="{5500A932-F42C-4FCA-91EE-46A578E15684}:313"/>
</p:tagLst>
</file>

<file path=ppt/tags/tag118.xml><?xml version="1.0" encoding="utf-8"?>
<p:tagLst xmlns:a="http://schemas.openxmlformats.org/drawingml/2006/main" xmlns:r="http://schemas.openxmlformats.org/officeDocument/2006/relationships" xmlns:p="http://schemas.openxmlformats.org/presentationml/2006/main">
  <p:tag name="GENSWF_SLIDE_UID" val="{4638E75F-BFDA-4754-85E1-3476765BCE14}:405"/>
</p:tagLst>
</file>

<file path=ppt/tags/tag119.xml><?xml version="1.0" encoding="utf-8"?>
<p:tagLst xmlns:a="http://schemas.openxmlformats.org/drawingml/2006/main" xmlns:r="http://schemas.openxmlformats.org/officeDocument/2006/relationships" xmlns:p="http://schemas.openxmlformats.org/presentationml/2006/main">
  <p:tag name="GENSWF_SLIDE_UID" val="{3694B9F9-B7CA-4BE1-AB14-680A48F1D5EC}:315"/>
</p:tagLst>
</file>

<file path=ppt/tags/tag12.xml><?xml version="1.0" encoding="utf-8"?>
<p:tagLst xmlns:a="http://schemas.openxmlformats.org/drawingml/2006/main" xmlns:r="http://schemas.openxmlformats.org/officeDocument/2006/relationships" xmlns:p="http://schemas.openxmlformats.org/presentationml/2006/main">
  <p:tag name="GENSWF_SLIDE_UID" val="{06659789-27D8-47B9-B5B7-69D32EB0D315}:421"/>
</p:tagLst>
</file>

<file path=ppt/tags/tag120.xml><?xml version="1.0" encoding="utf-8"?>
<p:tagLst xmlns:a="http://schemas.openxmlformats.org/drawingml/2006/main" xmlns:r="http://schemas.openxmlformats.org/officeDocument/2006/relationships" xmlns:p="http://schemas.openxmlformats.org/presentationml/2006/main">
  <p:tag name="GENSWF_SLIDE_UID" val="{12448E88-2ADE-487F-9BCA-068376898A6F}:316"/>
</p:tagLst>
</file>

<file path=ppt/tags/tag121.xml><?xml version="1.0" encoding="utf-8"?>
<p:tagLst xmlns:a="http://schemas.openxmlformats.org/drawingml/2006/main" xmlns:r="http://schemas.openxmlformats.org/officeDocument/2006/relationships" xmlns:p="http://schemas.openxmlformats.org/presentationml/2006/main">
  <p:tag name="GENSWF_SLIDE_UID" val="{CD88FCDE-2704-478A-AE40-A8CE21B84A5D}:317"/>
</p:tagLst>
</file>

<file path=ppt/tags/tag122.xml><?xml version="1.0" encoding="utf-8"?>
<p:tagLst xmlns:a="http://schemas.openxmlformats.org/drawingml/2006/main" xmlns:r="http://schemas.openxmlformats.org/officeDocument/2006/relationships" xmlns:p="http://schemas.openxmlformats.org/presentationml/2006/main">
  <p:tag name="GENSWF_SLIDE_UID" val="{50D5B417-1D33-4902-B63C-4CA848731576}:406"/>
</p:tagLst>
</file>

<file path=ppt/tags/tag123.xml><?xml version="1.0" encoding="utf-8"?>
<p:tagLst xmlns:a="http://schemas.openxmlformats.org/drawingml/2006/main" xmlns:r="http://schemas.openxmlformats.org/officeDocument/2006/relationships" xmlns:p="http://schemas.openxmlformats.org/presentationml/2006/main">
  <p:tag name="GENSWF_SLIDE_UID" val="{65750064-61E1-4FE9-A982-020E98D4952C}:318"/>
</p:tagLst>
</file>

<file path=ppt/tags/tag124.xml><?xml version="1.0" encoding="utf-8"?>
<p:tagLst xmlns:a="http://schemas.openxmlformats.org/drawingml/2006/main" xmlns:r="http://schemas.openxmlformats.org/officeDocument/2006/relationships" xmlns:p="http://schemas.openxmlformats.org/presentationml/2006/main">
  <p:tag name="GENSWF_SLIDE_UID" val="{68C34778-5635-4652-89D7-FE1341B31A70}:334"/>
</p:tagLst>
</file>

<file path=ppt/tags/tag125.xml><?xml version="1.0" encoding="utf-8"?>
<p:tagLst xmlns:a="http://schemas.openxmlformats.org/drawingml/2006/main" xmlns:r="http://schemas.openxmlformats.org/officeDocument/2006/relationships" xmlns:p="http://schemas.openxmlformats.org/presentationml/2006/main">
  <p:tag name="GENSWF_SLIDE_UID" val="{F7FD4941-F93C-49F5-B693-B55C9AC0BB04}:335"/>
</p:tagLst>
</file>

<file path=ppt/tags/tag126.xml><?xml version="1.0" encoding="utf-8"?>
<p:tagLst xmlns:a="http://schemas.openxmlformats.org/drawingml/2006/main" xmlns:r="http://schemas.openxmlformats.org/officeDocument/2006/relationships" xmlns:p="http://schemas.openxmlformats.org/presentationml/2006/main">
  <p:tag name="GENSWF_SLIDE_UID" val="{EEE486AF-0974-4AB1-9D68-8CA6FA49FEB4}:407"/>
</p:tagLst>
</file>

<file path=ppt/tags/tag127.xml><?xml version="1.0" encoding="utf-8"?>
<p:tagLst xmlns:a="http://schemas.openxmlformats.org/drawingml/2006/main" xmlns:r="http://schemas.openxmlformats.org/officeDocument/2006/relationships" xmlns:p="http://schemas.openxmlformats.org/presentationml/2006/main">
  <p:tag name="GENSWF_SLIDE_UID" val="{E48B5E1A-9A2B-4003-A1BD-5B7860C3A17F}:319"/>
</p:tagLst>
</file>

<file path=ppt/tags/tag128.xml><?xml version="1.0" encoding="utf-8"?>
<p:tagLst xmlns:a="http://schemas.openxmlformats.org/drawingml/2006/main" xmlns:r="http://schemas.openxmlformats.org/officeDocument/2006/relationships" xmlns:p="http://schemas.openxmlformats.org/presentationml/2006/main">
  <p:tag name="GENSWF_SLIDE_UID" val="{D31CE7E0-A88B-4AE4-995F-ACAC9B86DB9A}:326"/>
</p:tagLst>
</file>

<file path=ppt/tags/tag129.xml><?xml version="1.0" encoding="utf-8"?>
<p:tagLst xmlns:a="http://schemas.openxmlformats.org/drawingml/2006/main" xmlns:r="http://schemas.openxmlformats.org/officeDocument/2006/relationships" xmlns:p="http://schemas.openxmlformats.org/presentationml/2006/main">
  <p:tag name="GENSWF_SLIDE_UID" val="{8A149410-708D-46CC-A44A-301CAB0CECA2}:327"/>
</p:tagLst>
</file>

<file path=ppt/tags/tag13.xml><?xml version="1.0" encoding="utf-8"?>
<p:tagLst xmlns:a="http://schemas.openxmlformats.org/drawingml/2006/main" xmlns:r="http://schemas.openxmlformats.org/officeDocument/2006/relationships" xmlns:p="http://schemas.openxmlformats.org/presentationml/2006/main">
  <p:tag name="GENSWF_SLIDE_UID" val="{9F5BEDE8-E608-421A-AD9E-4E8C7208A66F}:385"/>
</p:tagLst>
</file>

<file path=ppt/tags/tag130.xml><?xml version="1.0" encoding="utf-8"?>
<p:tagLst xmlns:a="http://schemas.openxmlformats.org/drawingml/2006/main" xmlns:r="http://schemas.openxmlformats.org/officeDocument/2006/relationships" xmlns:p="http://schemas.openxmlformats.org/presentationml/2006/main">
  <p:tag name="GENSWF_SLIDE_UID" val="{0BE94C8C-32CF-48D7-934F-357773D0773E}:408"/>
</p:tagLst>
</file>

<file path=ppt/tags/tag131.xml><?xml version="1.0" encoding="utf-8"?>
<p:tagLst xmlns:a="http://schemas.openxmlformats.org/drawingml/2006/main" xmlns:r="http://schemas.openxmlformats.org/officeDocument/2006/relationships" xmlns:p="http://schemas.openxmlformats.org/presentationml/2006/main">
  <p:tag name="GENSWF_SLIDE_UID" val="{04884B3C-6995-4F2A-8A3A-11EE55CB2C88}:328"/>
</p:tagLst>
</file>

<file path=ppt/tags/tag132.xml><?xml version="1.0" encoding="utf-8"?>
<p:tagLst xmlns:a="http://schemas.openxmlformats.org/drawingml/2006/main" xmlns:r="http://schemas.openxmlformats.org/officeDocument/2006/relationships" xmlns:p="http://schemas.openxmlformats.org/presentationml/2006/main">
  <p:tag name="GENSWF_SLIDE_UID" val="{47F6C4E1-7316-4392-B692-F97B7104BC95}:329"/>
</p:tagLst>
</file>

<file path=ppt/tags/tag133.xml><?xml version="1.0" encoding="utf-8"?>
<p:tagLst xmlns:a="http://schemas.openxmlformats.org/drawingml/2006/main" xmlns:r="http://schemas.openxmlformats.org/officeDocument/2006/relationships" xmlns:p="http://schemas.openxmlformats.org/presentationml/2006/main">
  <p:tag name="GENSWF_SLIDE_UID" val="{2AD339B3-EE1D-4E55-8C6E-4E8C59C7B280}:330"/>
</p:tagLst>
</file>

<file path=ppt/tags/tag134.xml><?xml version="1.0" encoding="utf-8"?>
<p:tagLst xmlns:a="http://schemas.openxmlformats.org/drawingml/2006/main" xmlns:r="http://schemas.openxmlformats.org/officeDocument/2006/relationships" xmlns:p="http://schemas.openxmlformats.org/presentationml/2006/main">
  <p:tag name="GENSWF_SLIDE_UID" val="{1973FA8D-64F8-4DA4-ADAB-D0164D465208}:331"/>
</p:tagLst>
</file>

<file path=ppt/tags/tag135.xml><?xml version="1.0" encoding="utf-8"?>
<p:tagLst xmlns:a="http://schemas.openxmlformats.org/drawingml/2006/main" xmlns:r="http://schemas.openxmlformats.org/officeDocument/2006/relationships" xmlns:p="http://schemas.openxmlformats.org/presentationml/2006/main">
  <p:tag name="GENSWF_SLIDE_UID" val="{8B5BE594-47A5-41F2-B6D3-6B653F5F5924}:438"/>
</p:tagLst>
</file>

<file path=ppt/tags/tag136.xml><?xml version="1.0" encoding="utf-8"?>
<p:tagLst xmlns:a="http://schemas.openxmlformats.org/drawingml/2006/main" xmlns:r="http://schemas.openxmlformats.org/officeDocument/2006/relationships" xmlns:p="http://schemas.openxmlformats.org/presentationml/2006/main">
  <p:tag name="GENSWF_SLIDE_UID" val="{2D05F3E0-970E-4E43-8666-75AA762E0201}:285"/>
</p:tagLst>
</file>

<file path=ppt/tags/tag137.xml><?xml version="1.0" encoding="utf-8"?>
<p:tagLst xmlns:a="http://schemas.openxmlformats.org/drawingml/2006/main" xmlns:r="http://schemas.openxmlformats.org/officeDocument/2006/relationships" xmlns:p="http://schemas.openxmlformats.org/presentationml/2006/main">
  <p:tag name="GENSWF_SLIDE_UID" val="{6059E402-F210-4CFD-991E-7BC71D28B4FE}:415"/>
</p:tagLst>
</file>

<file path=ppt/tags/tag138.xml><?xml version="1.0" encoding="utf-8"?>
<p:tagLst xmlns:a="http://schemas.openxmlformats.org/drawingml/2006/main" xmlns:r="http://schemas.openxmlformats.org/officeDocument/2006/relationships" xmlns:p="http://schemas.openxmlformats.org/presentationml/2006/main">
  <p:tag name="GENSWF_SLIDE_UID" val="{D383286A-B6EC-483A-94E6-A003BF016512}:286"/>
</p:tagLst>
</file>

<file path=ppt/tags/tag139.xml><?xml version="1.0" encoding="utf-8"?>
<p:tagLst xmlns:a="http://schemas.openxmlformats.org/drawingml/2006/main" xmlns:r="http://schemas.openxmlformats.org/officeDocument/2006/relationships" xmlns:p="http://schemas.openxmlformats.org/presentationml/2006/main">
  <p:tag name="GENSWF_SLIDE_UID" val="{EF56AC2F-6019-4239-9BC6-0F5AE3350E37}:390"/>
</p:tagLst>
</file>

<file path=ppt/tags/tag14.xml><?xml version="1.0" encoding="utf-8"?>
<p:tagLst xmlns:a="http://schemas.openxmlformats.org/drawingml/2006/main" xmlns:r="http://schemas.openxmlformats.org/officeDocument/2006/relationships" xmlns:p="http://schemas.openxmlformats.org/presentationml/2006/main">
  <p:tag name="GENSWF_SLIDE_UID" val="{1149173F-E08C-45CB-8C7F-3BEC50A104A1}:337"/>
</p:tagLst>
</file>

<file path=ppt/tags/tag140.xml><?xml version="1.0" encoding="utf-8"?>
<p:tagLst xmlns:a="http://schemas.openxmlformats.org/drawingml/2006/main" xmlns:r="http://schemas.openxmlformats.org/officeDocument/2006/relationships" xmlns:p="http://schemas.openxmlformats.org/presentationml/2006/main">
  <p:tag name="GENSWF_SLIDE_UID" val="{F9CE9DA4-E733-45AE-8E6B-488E71C652ED}:448"/>
</p:tagLst>
</file>

<file path=ppt/tags/tag141.xml><?xml version="1.0" encoding="utf-8"?>
<p:tagLst xmlns:a="http://schemas.openxmlformats.org/drawingml/2006/main" xmlns:r="http://schemas.openxmlformats.org/officeDocument/2006/relationships" xmlns:p="http://schemas.openxmlformats.org/presentationml/2006/main">
  <p:tag name="GENSWF_SLIDE_UID" val="{682FDBE6-8F91-4E48-B260-B411AF83E195}:374"/>
</p:tagLst>
</file>

<file path=ppt/tags/tag15.xml><?xml version="1.0" encoding="utf-8"?>
<p:tagLst xmlns:a="http://schemas.openxmlformats.org/drawingml/2006/main" xmlns:r="http://schemas.openxmlformats.org/officeDocument/2006/relationships" xmlns:p="http://schemas.openxmlformats.org/presentationml/2006/main">
  <p:tag name="GENSWF_SLIDE_UID" val="{09F81E6A-488F-4FCF-A643-BB992EB5EA94}:338"/>
</p:tagLst>
</file>

<file path=ppt/tags/tag16.xml><?xml version="1.0" encoding="utf-8"?>
<p:tagLst xmlns:a="http://schemas.openxmlformats.org/drawingml/2006/main" xmlns:r="http://schemas.openxmlformats.org/officeDocument/2006/relationships" xmlns:p="http://schemas.openxmlformats.org/presentationml/2006/main">
  <p:tag name="GENSWF_SLIDE_UID" val="{52F00239-658E-4B34-8A36-B52CF71508FD}:339"/>
</p:tagLst>
</file>

<file path=ppt/tags/tag17.xml><?xml version="1.0" encoding="utf-8"?>
<p:tagLst xmlns:a="http://schemas.openxmlformats.org/drawingml/2006/main" xmlns:r="http://schemas.openxmlformats.org/officeDocument/2006/relationships" xmlns:p="http://schemas.openxmlformats.org/presentationml/2006/main">
  <p:tag name="GENSWF_SLIDE_UID" val="{6B85B9C3-F8A9-423A-973C-6DB9DBBB8A4B}:259"/>
</p:tagLst>
</file>

<file path=ppt/tags/tag18.xml><?xml version="1.0" encoding="utf-8"?>
<p:tagLst xmlns:a="http://schemas.openxmlformats.org/drawingml/2006/main" xmlns:r="http://schemas.openxmlformats.org/officeDocument/2006/relationships" xmlns:p="http://schemas.openxmlformats.org/presentationml/2006/main">
  <p:tag name="GENSWF_SLIDE_UID" val="{0D18E7D9-0459-45A1-9D88-ED4016ABAB3D}:290"/>
</p:tagLst>
</file>

<file path=ppt/tags/tag19.xml><?xml version="1.0" encoding="utf-8"?>
<p:tagLst xmlns:a="http://schemas.openxmlformats.org/drawingml/2006/main" xmlns:r="http://schemas.openxmlformats.org/officeDocument/2006/relationships" xmlns:p="http://schemas.openxmlformats.org/presentationml/2006/main">
  <p:tag name="GENSWF_SLIDE_UID" val="{F0EEF35B-78A1-4323-AF6F-3E18BB75FFEE}:342"/>
</p:tagLst>
</file>

<file path=ppt/tags/tag2.xml><?xml version="1.0" encoding="utf-8"?>
<p:tagLst xmlns:a="http://schemas.openxmlformats.org/drawingml/2006/main" xmlns:r="http://schemas.openxmlformats.org/officeDocument/2006/relationships" xmlns:p="http://schemas.openxmlformats.org/presentationml/2006/main">
  <p:tag name="GENSWF_SLIDE_UID" val="{B6B60988-0CEC-4AB4-9AFD-8869AD94192D}: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37BA75C3-E2DD-447A-876C-89C84BD46285}:341"/>
</p:tagLst>
</file>

<file path=ppt/tags/tag21.xml><?xml version="1.0" encoding="utf-8"?>
<p:tagLst xmlns:a="http://schemas.openxmlformats.org/drawingml/2006/main" xmlns:r="http://schemas.openxmlformats.org/officeDocument/2006/relationships" xmlns:p="http://schemas.openxmlformats.org/presentationml/2006/main">
  <p:tag name="GENSWF_SLIDE_UID" val="{2F2ED8B9-EA09-4995-B9CD-24F78699F3A9}:260"/>
</p:tagLst>
</file>

<file path=ppt/tags/tag22.xml><?xml version="1.0" encoding="utf-8"?>
<p:tagLst xmlns:a="http://schemas.openxmlformats.org/drawingml/2006/main" xmlns:r="http://schemas.openxmlformats.org/officeDocument/2006/relationships" xmlns:p="http://schemas.openxmlformats.org/presentationml/2006/main">
  <p:tag name="GENSWF_SLIDE_UID" val="{2CC9B439-C252-4028-BD5E-0543DF1260E7}:291"/>
</p:tagLst>
</file>

<file path=ppt/tags/tag23.xml><?xml version="1.0" encoding="utf-8"?>
<p:tagLst xmlns:a="http://schemas.openxmlformats.org/drawingml/2006/main" xmlns:r="http://schemas.openxmlformats.org/officeDocument/2006/relationships" xmlns:p="http://schemas.openxmlformats.org/presentationml/2006/main">
  <p:tag name="GENSWF_SLIDE_UID" val="{832E5C29-D2B6-4364-85FB-FEB149D34103}:343"/>
</p:tagLst>
</file>

<file path=ppt/tags/tag24.xml><?xml version="1.0" encoding="utf-8"?>
<p:tagLst xmlns:a="http://schemas.openxmlformats.org/drawingml/2006/main" xmlns:r="http://schemas.openxmlformats.org/officeDocument/2006/relationships" xmlns:p="http://schemas.openxmlformats.org/presentationml/2006/main">
  <p:tag name="GENSWF_SLIDE_UID" val="{47AEB25A-856E-4D96-9E0D-B1D695A1847F}:340"/>
</p:tagLst>
</file>

<file path=ppt/tags/tag25.xml><?xml version="1.0" encoding="utf-8"?>
<p:tagLst xmlns:a="http://schemas.openxmlformats.org/drawingml/2006/main" xmlns:r="http://schemas.openxmlformats.org/officeDocument/2006/relationships" xmlns:p="http://schemas.openxmlformats.org/presentationml/2006/main">
  <p:tag name="GENSWF_SLIDE_UID" val="{4B113DF4-0090-45F7-9127-C9BD8287E3FE}:261"/>
</p:tagLst>
</file>

<file path=ppt/tags/tag26.xml><?xml version="1.0" encoding="utf-8"?>
<p:tagLst xmlns:a="http://schemas.openxmlformats.org/drawingml/2006/main" xmlns:r="http://schemas.openxmlformats.org/officeDocument/2006/relationships" xmlns:p="http://schemas.openxmlformats.org/presentationml/2006/main">
  <p:tag name="GENSWF_SLIDE_UID" val="{03CA3532-925D-4AFA-B36D-3C2363E222AE}:262"/>
</p:tagLst>
</file>

<file path=ppt/tags/tag27.xml><?xml version="1.0" encoding="utf-8"?>
<p:tagLst xmlns:a="http://schemas.openxmlformats.org/drawingml/2006/main" xmlns:r="http://schemas.openxmlformats.org/officeDocument/2006/relationships" xmlns:p="http://schemas.openxmlformats.org/presentationml/2006/main">
  <p:tag name="GENSWF_SLIDE_UID" val="{0E3AAD30-70E4-41E6-8420-6952742B356B}:344"/>
</p:tagLst>
</file>

<file path=ppt/tags/tag28.xml><?xml version="1.0" encoding="utf-8"?>
<p:tagLst xmlns:a="http://schemas.openxmlformats.org/drawingml/2006/main" xmlns:r="http://schemas.openxmlformats.org/officeDocument/2006/relationships" xmlns:p="http://schemas.openxmlformats.org/presentationml/2006/main">
  <p:tag name="GENSWF_SLIDE_UID" val="{64EFF8F9-B1EA-48DC-AA67-0073169D92E4}:356"/>
</p:tagLst>
</file>

<file path=ppt/tags/tag29.xml><?xml version="1.0" encoding="utf-8"?>
<p:tagLst xmlns:a="http://schemas.openxmlformats.org/drawingml/2006/main" xmlns:r="http://schemas.openxmlformats.org/officeDocument/2006/relationships" xmlns:p="http://schemas.openxmlformats.org/presentationml/2006/main">
  <p:tag name="GENSWF_SLIDE_UID" val="{627DE141-5FFB-4FB0-AEF9-5CA5A8A76F08}:263"/>
</p:tagLst>
</file>

<file path=ppt/tags/tag3.xml><?xml version="1.0" encoding="utf-8"?>
<p:tagLst xmlns:a="http://schemas.openxmlformats.org/drawingml/2006/main" xmlns:r="http://schemas.openxmlformats.org/officeDocument/2006/relationships" xmlns:p="http://schemas.openxmlformats.org/presentationml/2006/main">
  <p:tag name="GENSWF_SLIDE_UID" val="{BDB3902F-337F-4409-8BB6-5853FFA8403F}:384"/>
</p:tagLst>
</file>

<file path=ppt/tags/tag30.xml><?xml version="1.0" encoding="utf-8"?>
<p:tagLst xmlns:a="http://schemas.openxmlformats.org/drawingml/2006/main" xmlns:r="http://schemas.openxmlformats.org/officeDocument/2006/relationships" xmlns:p="http://schemas.openxmlformats.org/presentationml/2006/main">
  <p:tag name="GENSWF_SLIDE_UID" val="{DEA74608-CA84-4A37-8D8A-2E3C902F8C0B}:265"/>
</p:tagLst>
</file>

<file path=ppt/tags/tag31.xml><?xml version="1.0" encoding="utf-8"?>
<p:tagLst xmlns:a="http://schemas.openxmlformats.org/drawingml/2006/main" xmlns:r="http://schemas.openxmlformats.org/officeDocument/2006/relationships" xmlns:p="http://schemas.openxmlformats.org/presentationml/2006/main">
  <p:tag name="GENSWF_SLIDE_UID" val="{0681B858-BB4D-4815-BA7E-C78C78025F39}:357"/>
</p:tagLst>
</file>

<file path=ppt/tags/tag32.xml><?xml version="1.0" encoding="utf-8"?>
<p:tagLst xmlns:a="http://schemas.openxmlformats.org/drawingml/2006/main" xmlns:r="http://schemas.openxmlformats.org/officeDocument/2006/relationships" xmlns:p="http://schemas.openxmlformats.org/presentationml/2006/main">
  <p:tag name="GENSWF_SLIDE_UID" val="{EE08F554-CCA5-4424-A20A-94D04CC2465C}:358"/>
</p:tagLst>
</file>

<file path=ppt/tags/tag33.xml><?xml version="1.0" encoding="utf-8"?>
<p:tagLst xmlns:a="http://schemas.openxmlformats.org/drawingml/2006/main" xmlns:r="http://schemas.openxmlformats.org/officeDocument/2006/relationships" xmlns:p="http://schemas.openxmlformats.org/presentationml/2006/main">
  <p:tag name="GENSWF_SLIDE_UID" val="{9135A057-CB47-4B90-808C-50BAFE3E719B}:361"/>
</p:tagLst>
</file>

<file path=ppt/tags/tag34.xml><?xml version="1.0" encoding="utf-8"?>
<p:tagLst xmlns:a="http://schemas.openxmlformats.org/drawingml/2006/main" xmlns:r="http://schemas.openxmlformats.org/officeDocument/2006/relationships" xmlns:p="http://schemas.openxmlformats.org/presentationml/2006/main">
  <p:tag name="GENSWF_SLIDE_UID" val="{CC4DAB7F-F289-4350-8B2F-5A7CE4ED661E}:362"/>
</p:tagLst>
</file>

<file path=ppt/tags/tag35.xml><?xml version="1.0" encoding="utf-8"?>
<p:tagLst xmlns:a="http://schemas.openxmlformats.org/drawingml/2006/main" xmlns:r="http://schemas.openxmlformats.org/officeDocument/2006/relationships" xmlns:p="http://schemas.openxmlformats.org/presentationml/2006/main">
  <p:tag name="GENSWF_SLIDE_UID" val="{F50EF8C1-BD17-46C6-9143-43B9E9FEE59B}:363"/>
</p:tagLst>
</file>

<file path=ppt/tags/tag36.xml><?xml version="1.0" encoding="utf-8"?>
<p:tagLst xmlns:a="http://schemas.openxmlformats.org/drawingml/2006/main" xmlns:r="http://schemas.openxmlformats.org/officeDocument/2006/relationships" xmlns:p="http://schemas.openxmlformats.org/presentationml/2006/main">
  <p:tag name="GENSWF_SLIDE_UID" val="{2BBA67B3-F898-42AA-BE1C-619DFD3D2718}:386"/>
</p:tagLst>
</file>

<file path=ppt/tags/tag37.xml><?xml version="1.0" encoding="utf-8"?>
<p:tagLst xmlns:a="http://schemas.openxmlformats.org/drawingml/2006/main" xmlns:r="http://schemas.openxmlformats.org/officeDocument/2006/relationships" xmlns:p="http://schemas.openxmlformats.org/presentationml/2006/main">
  <p:tag name="GENSWF_SLIDE_UID" val="{BA8F4448-FB17-408C-A3CF-84948FE6E135}:422"/>
</p:tagLst>
</file>

<file path=ppt/tags/tag38.xml><?xml version="1.0" encoding="utf-8"?>
<p:tagLst xmlns:a="http://schemas.openxmlformats.org/drawingml/2006/main" xmlns:r="http://schemas.openxmlformats.org/officeDocument/2006/relationships" xmlns:p="http://schemas.openxmlformats.org/presentationml/2006/main">
  <p:tag name="GENSWF_SLIDE_UID" val="{4E7A000D-495C-4BFF-8D1A-942628CE02B3}:266"/>
</p:tagLst>
</file>

<file path=ppt/tags/tag39.xml><?xml version="1.0" encoding="utf-8"?>
<p:tagLst xmlns:a="http://schemas.openxmlformats.org/drawingml/2006/main" xmlns:r="http://schemas.openxmlformats.org/officeDocument/2006/relationships" xmlns:p="http://schemas.openxmlformats.org/presentationml/2006/main">
  <p:tag name="GENSWF_SLIDE_UID" val="{AF0109B2-C5D3-4EFF-B58C-587F2ED23EA4}:267"/>
</p:tagLst>
</file>

<file path=ppt/tags/tag4.xml><?xml version="1.0" encoding="utf-8"?>
<p:tagLst xmlns:a="http://schemas.openxmlformats.org/drawingml/2006/main" xmlns:r="http://schemas.openxmlformats.org/officeDocument/2006/relationships" xmlns:p="http://schemas.openxmlformats.org/presentationml/2006/main">
  <p:tag name="GENSWF_SLIDE_UID" val="{76E18FB8-4662-4ED0-9161-64FA5FD91F30}:409"/>
</p:tagLst>
</file>

<file path=ppt/tags/tag40.xml><?xml version="1.0" encoding="utf-8"?>
<p:tagLst xmlns:a="http://schemas.openxmlformats.org/drawingml/2006/main" xmlns:r="http://schemas.openxmlformats.org/officeDocument/2006/relationships" xmlns:p="http://schemas.openxmlformats.org/presentationml/2006/main">
  <p:tag name="GENSWF_SLIDE_UID" val="{8131D52F-03D7-4016-8C64-88CF8936BAC9}:268"/>
</p:tagLst>
</file>

<file path=ppt/tags/tag41.xml><?xml version="1.0" encoding="utf-8"?>
<p:tagLst xmlns:a="http://schemas.openxmlformats.org/drawingml/2006/main" xmlns:r="http://schemas.openxmlformats.org/officeDocument/2006/relationships" xmlns:p="http://schemas.openxmlformats.org/presentationml/2006/main">
  <p:tag name="GENSWF_SLIDE_UID" val="{F25ECE09-3B7A-4568-BD0A-6ED10141B5BE}:359"/>
</p:tagLst>
</file>

<file path=ppt/tags/tag42.xml><?xml version="1.0" encoding="utf-8"?>
<p:tagLst xmlns:a="http://schemas.openxmlformats.org/drawingml/2006/main" xmlns:r="http://schemas.openxmlformats.org/officeDocument/2006/relationships" xmlns:p="http://schemas.openxmlformats.org/presentationml/2006/main">
  <p:tag name="GENSWF_SLIDE_UID" val="{66AED879-B918-4866-A2DF-03A842448BD3}:449"/>
</p:tagLst>
</file>

<file path=ppt/tags/tag43.xml><?xml version="1.0" encoding="utf-8"?>
<p:tagLst xmlns:a="http://schemas.openxmlformats.org/drawingml/2006/main" xmlns:r="http://schemas.openxmlformats.org/officeDocument/2006/relationships" xmlns:p="http://schemas.openxmlformats.org/presentationml/2006/main">
  <p:tag name="GENSWF_SLIDE_UID" val="{D09B01F4-2601-4B41-AD7B-C6F631A3A4F4}:360"/>
</p:tagLst>
</file>

<file path=ppt/tags/tag44.xml><?xml version="1.0" encoding="utf-8"?>
<p:tagLst xmlns:a="http://schemas.openxmlformats.org/drawingml/2006/main" xmlns:r="http://schemas.openxmlformats.org/officeDocument/2006/relationships" xmlns:p="http://schemas.openxmlformats.org/presentationml/2006/main">
  <p:tag name="GENSWF_SLIDE_UID" val="{CCFDC84B-965E-4D77-AC0D-722C157A9A3F}:423"/>
</p:tagLst>
</file>

<file path=ppt/tags/tag45.xml><?xml version="1.0" encoding="utf-8"?>
<p:tagLst xmlns:a="http://schemas.openxmlformats.org/drawingml/2006/main" xmlns:r="http://schemas.openxmlformats.org/officeDocument/2006/relationships" xmlns:p="http://schemas.openxmlformats.org/presentationml/2006/main">
  <p:tag name="GENSWF_SLIDE_UID" val="{E5F12011-509B-4E0F-8EBA-67D0F66E7058}:424"/>
</p:tagLst>
</file>

<file path=ppt/tags/tag46.xml><?xml version="1.0" encoding="utf-8"?>
<p:tagLst xmlns:a="http://schemas.openxmlformats.org/drawingml/2006/main" xmlns:r="http://schemas.openxmlformats.org/officeDocument/2006/relationships" xmlns:p="http://schemas.openxmlformats.org/presentationml/2006/main">
  <p:tag name="GENSWF_SLIDE_UID" val="{8FDD46BA-918C-453C-844F-324E29225234}:425"/>
</p:tagLst>
</file>

<file path=ppt/tags/tag47.xml><?xml version="1.0" encoding="utf-8"?>
<p:tagLst xmlns:a="http://schemas.openxmlformats.org/drawingml/2006/main" xmlns:r="http://schemas.openxmlformats.org/officeDocument/2006/relationships" xmlns:p="http://schemas.openxmlformats.org/presentationml/2006/main">
  <p:tag name="GENSWF_SLIDE_UID" val="{35A427AD-7628-4C16-B6FC-26F58C2BCF67}:426"/>
</p:tagLst>
</file>

<file path=ppt/tags/tag48.xml><?xml version="1.0" encoding="utf-8"?>
<p:tagLst xmlns:a="http://schemas.openxmlformats.org/drawingml/2006/main" xmlns:r="http://schemas.openxmlformats.org/officeDocument/2006/relationships" xmlns:p="http://schemas.openxmlformats.org/presentationml/2006/main">
  <p:tag name="GENSWF_SLIDE_UID" val="{0E4D1452-0FDE-4631-A87A-EFC661C3D81C}:427"/>
</p:tagLst>
</file>

<file path=ppt/tags/tag49.xml><?xml version="1.0" encoding="utf-8"?>
<p:tagLst xmlns:a="http://schemas.openxmlformats.org/drawingml/2006/main" xmlns:r="http://schemas.openxmlformats.org/officeDocument/2006/relationships" xmlns:p="http://schemas.openxmlformats.org/presentationml/2006/main">
  <p:tag name="GENSWF_SLIDE_UID" val="{738A918D-0AC3-4A0D-9238-C16E2B1ECD84}:428"/>
</p:tagLst>
</file>

<file path=ppt/tags/tag5.xml><?xml version="1.0" encoding="utf-8"?>
<p:tagLst xmlns:a="http://schemas.openxmlformats.org/drawingml/2006/main" xmlns:r="http://schemas.openxmlformats.org/officeDocument/2006/relationships" xmlns:p="http://schemas.openxmlformats.org/presentationml/2006/main">
  <p:tag name="GENSWF_SLIDE_UID" val="{0A8F3D84-5A67-49EB-B5D6-0B4AD5E5C1CD}:410"/>
</p:tagLst>
</file>

<file path=ppt/tags/tag50.xml><?xml version="1.0" encoding="utf-8"?>
<p:tagLst xmlns:a="http://schemas.openxmlformats.org/drawingml/2006/main" xmlns:r="http://schemas.openxmlformats.org/officeDocument/2006/relationships" xmlns:p="http://schemas.openxmlformats.org/presentationml/2006/main">
  <p:tag name="GENSWF_SLIDE_UID" val="{D5D8A079-A8D4-46D4-B75D-5D213284183B}:429"/>
</p:tagLst>
</file>

<file path=ppt/tags/tag51.xml><?xml version="1.0" encoding="utf-8"?>
<p:tagLst xmlns:a="http://schemas.openxmlformats.org/drawingml/2006/main" xmlns:r="http://schemas.openxmlformats.org/officeDocument/2006/relationships" xmlns:p="http://schemas.openxmlformats.org/presentationml/2006/main">
  <p:tag name="GENSWF_SLIDE_UID" val="{79D4BB3E-CD49-43E3-8EA6-90D990469E70}:430"/>
</p:tagLst>
</file>

<file path=ppt/tags/tag52.xml><?xml version="1.0" encoding="utf-8"?>
<p:tagLst xmlns:a="http://schemas.openxmlformats.org/drawingml/2006/main" xmlns:r="http://schemas.openxmlformats.org/officeDocument/2006/relationships" xmlns:p="http://schemas.openxmlformats.org/presentationml/2006/main">
  <p:tag name="GENSWF_SLIDE_UID" val="{F9EEE69E-653B-490C-92C5-E8B9E206FBC0}:431"/>
</p:tagLst>
</file>

<file path=ppt/tags/tag53.xml><?xml version="1.0" encoding="utf-8"?>
<p:tagLst xmlns:a="http://schemas.openxmlformats.org/drawingml/2006/main" xmlns:r="http://schemas.openxmlformats.org/officeDocument/2006/relationships" xmlns:p="http://schemas.openxmlformats.org/presentationml/2006/main">
  <p:tag name="GENSWF_SLIDE_UID" val="{E104F2BA-5FD6-47E7-9785-CF85F78C290E}:432"/>
</p:tagLst>
</file>

<file path=ppt/tags/tag54.xml><?xml version="1.0" encoding="utf-8"?>
<p:tagLst xmlns:a="http://schemas.openxmlformats.org/drawingml/2006/main" xmlns:r="http://schemas.openxmlformats.org/officeDocument/2006/relationships" xmlns:p="http://schemas.openxmlformats.org/presentationml/2006/main">
  <p:tag name="GENSWF_SLIDE_UID" val="{00552ABA-E49F-4A7E-B029-238C154DA443}:433"/>
</p:tagLst>
</file>

<file path=ppt/tags/tag55.xml><?xml version="1.0" encoding="utf-8"?>
<p:tagLst xmlns:a="http://schemas.openxmlformats.org/drawingml/2006/main" xmlns:r="http://schemas.openxmlformats.org/officeDocument/2006/relationships" xmlns:p="http://schemas.openxmlformats.org/presentationml/2006/main">
  <p:tag name="GENSWF_SLIDE_UID" val="{5B147E09-36E9-4F91-BC28-C4A37CECFDAE}:434"/>
</p:tagLst>
</file>

<file path=ppt/tags/tag56.xml><?xml version="1.0" encoding="utf-8"?>
<p:tagLst xmlns:a="http://schemas.openxmlformats.org/drawingml/2006/main" xmlns:r="http://schemas.openxmlformats.org/officeDocument/2006/relationships" xmlns:p="http://schemas.openxmlformats.org/presentationml/2006/main">
  <p:tag name="GENSWF_SLIDE_UID" val="{39C1B07A-64EC-411E-A754-20E5A483A33A}:435"/>
</p:tagLst>
</file>

<file path=ppt/tags/tag57.xml><?xml version="1.0" encoding="utf-8"?>
<p:tagLst xmlns:a="http://schemas.openxmlformats.org/drawingml/2006/main" xmlns:r="http://schemas.openxmlformats.org/officeDocument/2006/relationships" xmlns:p="http://schemas.openxmlformats.org/presentationml/2006/main">
  <p:tag name="GENSWF_SLIDE_UID" val="{FEAD34CF-B8A6-4FD0-B775-03BF10522D0E}:269"/>
</p:tagLst>
</file>

<file path=ppt/tags/tag58.xml><?xml version="1.0" encoding="utf-8"?>
<p:tagLst xmlns:a="http://schemas.openxmlformats.org/drawingml/2006/main" xmlns:r="http://schemas.openxmlformats.org/officeDocument/2006/relationships" xmlns:p="http://schemas.openxmlformats.org/presentationml/2006/main">
  <p:tag name="GENSWF_SLIDE_UID" val="{5B020EE9-349C-4292-A1EF-1563EAC14A95}:270"/>
</p:tagLst>
</file>

<file path=ppt/tags/tag59.xml><?xml version="1.0" encoding="utf-8"?>
<p:tagLst xmlns:a="http://schemas.openxmlformats.org/drawingml/2006/main" xmlns:r="http://schemas.openxmlformats.org/officeDocument/2006/relationships" xmlns:p="http://schemas.openxmlformats.org/presentationml/2006/main">
  <p:tag name="GENSWF_SLIDE_UID" val="{BA9F371C-E4CD-446D-8F17-F9B9A08D23B9}:387"/>
</p:tagLst>
</file>

<file path=ppt/tags/tag6.xml><?xml version="1.0" encoding="utf-8"?>
<p:tagLst xmlns:a="http://schemas.openxmlformats.org/drawingml/2006/main" xmlns:r="http://schemas.openxmlformats.org/officeDocument/2006/relationships" xmlns:p="http://schemas.openxmlformats.org/presentationml/2006/main">
  <p:tag name="GENSWF_SLIDE_UID" val="{142D7DAD-9E28-4D60-847C-BADA220CE4A3}:441"/>
</p:tagLst>
</file>

<file path=ppt/tags/tag60.xml><?xml version="1.0" encoding="utf-8"?>
<p:tagLst xmlns:a="http://schemas.openxmlformats.org/drawingml/2006/main" xmlns:r="http://schemas.openxmlformats.org/officeDocument/2006/relationships" xmlns:p="http://schemas.openxmlformats.org/presentationml/2006/main">
  <p:tag name="GENSWF_SLIDE_UID" val="{C23AC2FB-AFDD-415B-85C2-79801CF8F407}:366"/>
</p:tagLst>
</file>

<file path=ppt/tags/tag61.xml><?xml version="1.0" encoding="utf-8"?>
<p:tagLst xmlns:a="http://schemas.openxmlformats.org/drawingml/2006/main" xmlns:r="http://schemas.openxmlformats.org/officeDocument/2006/relationships" xmlns:p="http://schemas.openxmlformats.org/presentationml/2006/main">
  <p:tag name="GENSWF_SLIDE_UID" val="{36ADD08B-B186-4E06-9EAA-8000366F55F1}:436"/>
</p:tagLst>
</file>

<file path=ppt/tags/tag62.xml><?xml version="1.0" encoding="utf-8"?>
<p:tagLst xmlns:a="http://schemas.openxmlformats.org/drawingml/2006/main" xmlns:r="http://schemas.openxmlformats.org/officeDocument/2006/relationships" xmlns:p="http://schemas.openxmlformats.org/presentationml/2006/main">
  <p:tag name="GENSWF_SLIDE_UID" val="{0298A91D-19A2-4923-B362-F2A16B76D2BB}:279"/>
</p:tagLst>
</file>

<file path=ppt/tags/tag63.xml><?xml version="1.0" encoding="utf-8"?>
<p:tagLst xmlns:a="http://schemas.openxmlformats.org/drawingml/2006/main" xmlns:r="http://schemas.openxmlformats.org/officeDocument/2006/relationships" xmlns:p="http://schemas.openxmlformats.org/presentationml/2006/main">
  <p:tag name="GENSWF_SLIDE_UID" val="{7F850941-A1C7-4174-895D-F774110855C9}:322"/>
</p:tagLst>
</file>

<file path=ppt/tags/tag64.xml><?xml version="1.0" encoding="utf-8"?>
<p:tagLst xmlns:a="http://schemas.openxmlformats.org/drawingml/2006/main" xmlns:r="http://schemas.openxmlformats.org/officeDocument/2006/relationships" xmlns:p="http://schemas.openxmlformats.org/presentationml/2006/main">
  <p:tag name="GENSWF_SLIDE_UID" val="{F1B9B2D5-2673-458B-A82D-9E9AD2FF2782}:325"/>
</p:tagLst>
</file>

<file path=ppt/tags/tag65.xml><?xml version="1.0" encoding="utf-8"?>
<p:tagLst xmlns:a="http://schemas.openxmlformats.org/drawingml/2006/main" xmlns:r="http://schemas.openxmlformats.org/officeDocument/2006/relationships" xmlns:p="http://schemas.openxmlformats.org/presentationml/2006/main">
  <p:tag name="GENSWF_SLIDE_UID" val="{F4B630BC-BCD8-4C3C-84FD-6F76D56C8BB5}:346"/>
</p:tagLst>
</file>

<file path=ppt/tags/tag66.xml><?xml version="1.0" encoding="utf-8"?>
<p:tagLst xmlns:a="http://schemas.openxmlformats.org/drawingml/2006/main" xmlns:r="http://schemas.openxmlformats.org/officeDocument/2006/relationships" xmlns:p="http://schemas.openxmlformats.org/presentationml/2006/main">
  <p:tag name="GENSWF_SLIDE_UID" val="{A7E51686-147F-46F9-ACDE-B8A673836B45}:282"/>
</p:tagLst>
</file>

<file path=ppt/tags/tag67.xml><?xml version="1.0" encoding="utf-8"?>
<p:tagLst xmlns:a="http://schemas.openxmlformats.org/drawingml/2006/main" xmlns:r="http://schemas.openxmlformats.org/officeDocument/2006/relationships" xmlns:p="http://schemas.openxmlformats.org/presentationml/2006/main">
  <p:tag name="GENSWF_SLIDE_UID" val="{97B1CA59-763E-4572-9ADE-73BC582E96F8}:323"/>
</p:tagLst>
</file>

<file path=ppt/tags/tag68.xml><?xml version="1.0" encoding="utf-8"?>
<p:tagLst xmlns:a="http://schemas.openxmlformats.org/drawingml/2006/main" xmlns:r="http://schemas.openxmlformats.org/officeDocument/2006/relationships" xmlns:p="http://schemas.openxmlformats.org/presentationml/2006/main">
  <p:tag name="GENSWF_SLIDE_UID" val="{257340B8-2A4C-4451-B9F7-084C1C21D9AC}:324"/>
</p:tagLst>
</file>

<file path=ppt/tags/tag69.xml><?xml version="1.0" encoding="utf-8"?>
<p:tagLst xmlns:a="http://schemas.openxmlformats.org/drawingml/2006/main" xmlns:r="http://schemas.openxmlformats.org/officeDocument/2006/relationships" xmlns:p="http://schemas.openxmlformats.org/presentationml/2006/main">
  <p:tag name="GENSWF_SLIDE_UID" val="{A1690E2B-229D-4F08-978F-1D0F557E3310}:348"/>
</p:tagLst>
</file>

<file path=ppt/tags/tag7.xml><?xml version="1.0" encoding="utf-8"?>
<p:tagLst xmlns:a="http://schemas.openxmlformats.org/drawingml/2006/main" xmlns:r="http://schemas.openxmlformats.org/officeDocument/2006/relationships" xmlns:p="http://schemas.openxmlformats.org/presentationml/2006/main">
  <p:tag name="GENSWF_SLIDE_UID" val="{AC745D07-FE65-4EE1-A277-96FF649E5C0E}:411"/>
</p:tagLst>
</file>

<file path=ppt/tags/tag70.xml><?xml version="1.0" encoding="utf-8"?>
<p:tagLst xmlns:a="http://schemas.openxmlformats.org/drawingml/2006/main" xmlns:r="http://schemas.openxmlformats.org/officeDocument/2006/relationships" xmlns:p="http://schemas.openxmlformats.org/presentationml/2006/main">
  <p:tag name="GENSWF_SLIDE_UID" val="{1E48ADDE-3593-43B1-A236-1B4A6FA9F24C}:280"/>
</p:tagLst>
</file>

<file path=ppt/tags/tag71.xml><?xml version="1.0" encoding="utf-8"?>
<p:tagLst xmlns:a="http://schemas.openxmlformats.org/drawingml/2006/main" xmlns:r="http://schemas.openxmlformats.org/officeDocument/2006/relationships" xmlns:p="http://schemas.openxmlformats.org/presentationml/2006/main">
  <p:tag name="GENSWF_SLIDE_UID" val="{E48AB721-1CE0-49EE-821E-34C429F92C0F}:413"/>
</p:tagLst>
</file>

<file path=ppt/tags/tag72.xml><?xml version="1.0" encoding="utf-8"?>
<p:tagLst xmlns:a="http://schemas.openxmlformats.org/drawingml/2006/main" xmlns:r="http://schemas.openxmlformats.org/officeDocument/2006/relationships" xmlns:p="http://schemas.openxmlformats.org/presentationml/2006/main">
  <p:tag name="GENSWF_SLIDE_UID" val="{052C2D97-847F-4B05-8B7A-320A1524F7D3}:281"/>
</p:tagLst>
</file>

<file path=ppt/tags/tag73.xml><?xml version="1.0" encoding="utf-8"?>
<p:tagLst xmlns:a="http://schemas.openxmlformats.org/drawingml/2006/main" xmlns:r="http://schemas.openxmlformats.org/officeDocument/2006/relationships" xmlns:p="http://schemas.openxmlformats.org/presentationml/2006/main">
  <p:tag name="GENSWF_SLIDE_UID" val="{B43D3713-5FEC-4933-BC6A-239E8DB9D1DE}:347"/>
</p:tagLst>
</file>

<file path=ppt/tags/tag74.xml><?xml version="1.0" encoding="utf-8"?>
<p:tagLst xmlns:a="http://schemas.openxmlformats.org/drawingml/2006/main" xmlns:r="http://schemas.openxmlformats.org/officeDocument/2006/relationships" xmlns:p="http://schemas.openxmlformats.org/presentationml/2006/main">
  <p:tag name="GENSWF_SLIDE_UID" val="{9F32422C-968A-4219-92F9-2D3F8958573D}:283"/>
</p:tagLst>
</file>

<file path=ppt/tags/tag75.xml><?xml version="1.0" encoding="utf-8"?>
<p:tagLst xmlns:a="http://schemas.openxmlformats.org/drawingml/2006/main" xmlns:r="http://schemas.openxmlformats.org/officeDocument/2006/relationships" xmlns:p="http://schemas.openxmlformats.org/presentationml/2006/main">
  <p:tag name="GENSWF_SLIDE_UID" val="{C82D9DDD-5070-495E-9EE7-A42D1DF95B14}:414"/>
</p:tagLst>
</file>

<file path=ppt/tags/tag76.xml><?xml version="1.0" encoding="utf-8"?>
<p:tagLst xmlns:a="http://schemas.openxmlformats.org/drawingml/2006/main" xmlns:r="http://schemas.openxmlformats.org/officeDocument/2006/relationships" xmlns:p="http://schemas.openxmlformats.org/presentationml/2006/main">
  <p:tag name="GENSWF_SLIDE_UID" val="{0DD4E6AC-9611-4205-B077-DAE885BFD570}:284"/>
</p:tagLst>
</file>

<file path=ppt/tags/tag77.xml><?xml version="1.0" encoding="utf-8"?>
<p:tagLst xmlns:a="http://schemas.openxmlformats.org/drawingml/2006/main" xmlns:r="http://schemas.openxmlformats.org/officeDocument/2006/relationships" xmlns:p="http://schemas.openxmlformats.org/presentationml/2006/main">
  <p:tag name="GENSWF_SLIDE_UID" val="{478DA99C-1D42-4514-BF20-3C05BF1979D5}:349"/>
</p:tagLst>
</file>

<file path=ppt/tags/tag78.xml><?xml version="1.0" encoding="utf-8"?>
<p:tagLst xmlns:a="http://schemas.openxmlformats.org/drawingml/2006/main" xmlns:r="http://schemas.openxmlformats.org/officeDocument/2006/relationships" xmlns:p="http://schemas.openxmlformats.org/presentationml/2006/main">
  <p:tag name="GENSWF_SLIDE_UID" val="{45FAB559-5A25-4157-B3C4-B1753D1A5454}:287"/>
</p:tagLst>
</file>

<file path=ppt/tags/tag79.xml><?xml version="1.0" encoding="utf-8"?>
<p:tagLst xmlns:a="http://schemas.openxmlformats.org/drawingml/2006/main" xmlns:r="http://schemas.openxmlformats.org/officeDocument/2006/relationships" xmlns:p="http://schemas.openxmlformats.org/presentationml/2006/main">
  <p:tag name="GENSWF_SLIDE_UID" val="{B75337D9-BFB0-4B0D-B2EE-B551A7D21DC4}:391"/>
</p:tagLst>
</file>

<file path=ppt/tags/tag8.xml><?xml version="1.0" encoding="utf-8"?>
<p:tagLst xmlns:a="http://schemas.openxmlformats.org/drawingml/2006/main" xmlns:r="http://schemas.openxmlformats.org/officeDocument/2006/relationships" xmlns:p="http://schemas.openxmlformats.org/presentationml/2006/main">
  <p:tag name="GENSWF_SLIDE_UID" val="{662AD482-1691-42B6-8681-F7E5AB41C39B}:443"/>
</p:tagLst>
</file>

<file path=ppt/tags/tag80.xml><?xml version="1.0" encoding="utf-8"?>
<p:tagLst xmlns:a="http://schemas.openxmlformats.org/drawingml/2006/main" xmlns:r="http://schemas.openxmlformats.org/officeDocument/2006/relationships" xmlns:p="http://schemas.openxmlformats.org/presentationml/2006/main">
  <p:tag name="GENSWF_SLIDE_UID" val="{170762B1-C9FD-4CE2-9F18-3FB4B35D4D05}:392"/>
</p:tagLst>
</file>

<file path=ppt/tags/tag81.xml><?xml version="1.0" encoding="utf-8"?>
<p:tagLst xmlns:a="http://schemas.openxmlformats.org/drawingml/2006/main" xmlns:r="http://schemas.openxmlformats.org/officeDocument/2006/relationships" xmlns:p="http://schemas.openxmlformats.org/presentationml/2006/main">
  <p:tag name="GENSWF_SLIDE_UID" val="{6607F53E-4AEE-41DE-8D9B-33F9D1933294}:351"/>
</p:tagLst>
</file>

<file path=ppt/tags/tag82.xml><?xml version="1.0" encoding="utf-8"?>
<p:tagLst xmlns:a="http://schemas.openxmlformats.org/drawingml/2006/main" xmlns:r="http://schemas.openxmlformats.org/officeDocument/2006/relationships" xmlns:p="http://schemas.openxmlformats.org/presentationml/2006/main">
  <p:tag name="GENSWF_SLIDE_UID" val="{938F991D-9E97-4D45-AE91-14290BE87128}:289"/>
</p:tagLst>
</file>

<file path=ppt/tags/tag83.xml><?xml version="1.0" encoding="utf-8"?>
<p:tagLst xmlns:a="http://schemas.openxmlformats.org/drawingml/2006/main" xmlns:r="http://schemas.openxmlformats.org/officeDocument/2006/relationships" xmlns:p="http://schemas.openxmlformats.org/presentationml/2006/main">
  <p:tag name="GENSWF_SLIDE_UID" val="{3590030D-7BCD-4146-8BB6-B4D27924CC24}:393"/>
</p:tagLst>
</file>

<file path=ppt/tags/tag84.xml><?xml version="1.0" encoding="utf-8"?>
<p:tagLst xmlns:a="http://schemas.openxmlformats.org/drawingml/2006/main" xmlns:r="http://schemas.openxmlformats.org/officeDocument/2006/relationships" xmlns:p="http://schemas.openxmlformats.org/presentationml/2006/main">
  <p:tag name="GENSWF_SLIDE_UID" val="{976518B9-1013-4BBF-80A4-6C143D244232}:292"/>
</p:tagLst>
</file>

<file path=ppt/tags/tag85.xml><?xml version="1.0" encoding="utf-8"?>
<p:tagLst xmlns:a="http://schemas.openxmlformats.org/drawingml/2006/main" xmlns:r="http://schemas.openxmlformats.org/officeDocument/2006/relationships" xmlns:p="http://schemas.openxmlformats.org/presentationml/2006/main">
  <p:tag name="GENSWF_SLIDE_UID" val="{4852199F-DFF4-4C1A-828C-C980019E90F4}:352"/>
</p:tagLst>
</file>

<file path=ppt/tags/tag86.xml><?xml version="1.0" encoding="utf-8"?>
<p:tagLst xmlns:a="http://schemas.openxmlformats.org/drawingml/2006/main" xmlns:r="http://schemas.openxmlformats.org/officeDocument/2006/relationships" xmlns:p="http://schemas.openxmlformats.org/presentationml/2006/main">
  <p:tag name="GENSWF_SLIDE_UID" val="{06A8ACE0-A2B4-4F95-A7DB-61D755DEA899}:437"/>
</p:tagLst>
</file>

<file path=ppt/tags/tag87.xml><?xml version="1.0" encoding="utf-8"?>
<p:tagLst xmlns:a="http://schemas.openxmlformats.org/drawingml/2006/main" xmlns:r="http://schemas.openxmlformats.org/officeDocument/2006/relationships" xmlns:p="http://schemas.openxmlformats.org/presentationml/2006/main">
  <p:tag name="GENSWF_SLIDE_UID" val="{8A8313C6-AEE4-4795-962B-2A79ECD884A6}:295"/>
</p:tagLst>
</file>

<file path=ppt/tags/tag88.xml><?xml version="1.0" encoding="utf-8"?>
<p:tagLst xmlns:a="http://schemas.openxmlformats.org/drawingml/2006/main" xmlns:r="http://schemas.openxmlformats.org/officeDocument/2006/relationships" xmlns:p="http://schemas.openxmlformats.org/presentationml/2006/main">
  <p:tag name="GENSWF_SLIDE_UID" val="{B8F54EB1-EF6B-4F87-AFD4-AB4C1904FA96}:395"/>
</p:tagLst>
</file>

<file path=ppt/tags/tag89.xml><?xml version="1.0" encoding="utf-8"?>
<p:tagLst xmlns:a="http://schemas.openxmlformats.org/drawingml/2006/main" xmlns:r="http://schemas.openxmlformats.org/officeDocument/2006/relationships" xmlns:p="http://schemas.openxmlformats.org/presentationml/2006/main">
  <p:tag name="GENSWF_SLIDE_UID" val="{1ABEB1E9-5FF8-4228-92FE-528926A67EA0}:296"/>
</p:tagLst>
</file>

<file path=ppt/tags/tag9.xml><?xml version="1.0" encoding="utf-8"?>
<p:tagLst xmlns:a="http://schemas.openxmlformats.org/drawingml/2006/main" xmlns:r="http://schemas.openxmlformats.org/officeDocument/2006/relationships" xmlns:p="http://schemas.openxmlformats.org/presentationml/2006/main">
  <p:tag name="GENSWF_SLIDE_UID" val="{B7D082B3-4176-4D10-A993-AFA08C1433B3}:444"/>
</p:tagLst>
</file>

<file path=ppt/tags/tag90.xml><?xml version="1.0" encoding="utf-8"?>
<p:tagLst xmlns:a="http://schemas.openxmlformats.org/drawingml/2006/main" xmlns:r="http://schemas.openxmlformats.org/officeDocument/2006/relationships" xmlns:p="http://schemas.openxmlformats.org/presentationml/2006/main">
  <p:tag name="GENSWF_SLIDE_UID" val="{8E6FB66F-33C6-428D-A429-A76526FBCB10}:396"/>
</p:tagLst>
</file>

<file path=ppt/tags/tag91.xml><?xml version="1.0" encoding="utf-8"?>
<p:tagLst xmlns:a="http://schemas.openxmlformats.org/drawingml/2006/main" xmlns:r="http://schemas.openxmlformats.org/officeDocument/2006/relationships" xmlns:p="http://schemas.openxmlformats.org/presentationml/2006/main">
  <p:tag name="GENSWF_SLIDE_UID" val="{20DD1441-16D2-4770-A751-8CE5D56963F4}:293"/>
</p:tagLst>
</file>

<file path=ppt/tags/tag92.xml><?xml version="1.0" encoding="utf-8"?>
<p:tagLst xmlns:a="http://schemas.openxmlformats.org/drawingml/2006/main" xmlns:r="http://schemas.openxmlformats.org/officeDocument/2006/relationships" xmlns:p="http://schemas.openxmlformats.org/presentationml/2006/main">
  <p:tag name="GENSWF_SLIDE_UID" val="{2C447562-FF77-4D10-AC92-39DA1C439817}:294"/>
</p:tagLst>
</file>

<file path=ppt/tags/tag93.xml><?xml version="1.0" encoding="utf-8"?>
<p:tagLst xmlns:a="http://schemas.openxmlformats.org/drawingml/2006/main" xmlns:r="http://schemas.openxmlformats.org/officeDocument/2006/relationships" xmlns:p="http://schemas.openxmlformats.org/presentationml/2006/main">
  <p:tag name="GENSWF_SLIDE_UID" val="{6614998E-756E-414B-B00C-1820D2808127}:394"/>
</p:tagLst>
</file>

<file path=ppt/tags/tag94.xml><?xml version="1.0" encoding="utf-8"?>
<p:tagLst xmlns:a="http://schemas.openxmlformats.org/drawingml/2006/main" xmlns:r="http://schemas.openxmlformats.org/officeDocument/2006/relationships" xmlns:p="http://schemas.openxmlformats.org/presentationml/2006/main">
  <p:tag name="GENSWF_SLIDE_UID" val="{5C8EE51D-45E7-4C74-81D0-C69967C53357}:354"/>
</p:tagLst>
</file>

<file path=ppt/tags/tag95.xml><?xml version="1.0" encoding="utf-8"?>
<p:tagLst xmlns:a="http://schemas.openxmlformats.org/drawingml/2006/main" xmlns:r="http://schemas.openxmlformats.org/officeDocument/2006/relationships" xmlns:p="http://schemas.openxmlformats.org/presentationml/2006/main">
  <p:tag name="GENSWF_SLIDE_UID" val="{6CA0FC42-65F1-470F-A598-1931DC918294}:297"/>
</p:tagLst>
</file>

<file path=ppt/tags/tag96.xml><?xml version="1.0" encoding="utf-8"?>
<p:tagLst xmlns:a="http://schemas.openxmlformats.org/drawingml/2006/main" xmlns:r="http://schemas.openxmlformats.org/officeDocument/2006/relationships" xmlns:p="http://schemas.openxmlformats.org/presentationml/2006/main">
  <p:tag name="GENSWF_SLIDE_UID" val="{1354F293-1D8B-489B-8AC8-0A1E8E667B27}:298"/>
</p:tagLst>
</file>

<file path=ppt/tags/tag97.xml><?xml version="1.0" encoding="utf-8"?>
<p:tagLst xmlns:a="http://schemas.openxmlformats.org/drawingml/2006/main" xmlns:r="http://schemas.openxmlformats.org/officeDocument/2006/relationships" xmlns:p="http://schemas.openxmlformats.org/presentationml/2006/main">
  <p:tag name="GENSWF_SLIDE_UID" val="{9C757CEC-6960-4990-8F24-D2DEC8DEE83A}:299"/>
</p:tagLst>
</file>

<file path=ppt/tags/tag98.xml><?xml version="1.0" encoding="utf-8"?>
<p:tagLst xmlns:a="http://schemas.openxmlformats.org/drawingml/2006/main" xmlns:r="http://schemas.openxmlformats.org/officeDocument/2006/relationships" xmlns:p="http://schemas.openxmlformats.org/presentationml/2006/main">
  <p:tag name="GENSWF_SLIDE_UID" val="{EEED062F-4652-4D0E-ABEB-34145AB88E1B}:397"/>
</p:tagLst>
</file>

<file path=ppt/tags/tag99.xml><?xml version="1.0" encoding="utf-8"?>
<p:tagLst xmlns:a="http://schemas.openxmlformats.org/drawingml/2006/main" xmlns:r="http://schemas.openxmlformats.org/officeDocument/2006/relationships" xmlns:p="http://schemas.openxmlformats.org/presentationml/2006/main">
  <p:tag name="GENSWF_SLIDE_UID" val="{B734031F-F0F5-48C8-BC9A-E0741531FE0A}:300"/>
</p:tagLst>
</file>

<file path=ppt/theme/theme1.xml><?xml version="1.0" encoding="utf-8"?>
<a:theme xmlns:a="http://schemas.openxmlformats.org/drawingml/2006/main" name="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9_20.potx" id="{BB2A87EF-50BB-4C8F-B9F7-9A6758ED68AB}" vid="{72D46416-AFE3-499C-8C71-9CECE181C538}"/>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9_20.potx" id="{BB2A87EF-50BB-4C8F-B9F7-9A6758ED68AB}" vid="{05815ADA-044F-4FC5-8F46-2474E728047C}"/>
    </a:ext>
  </a:extLst>
</a:theme>
</file>

<file path=ppt/theme/theme3.xml><?xml version="1.0" encoding="utf-8"?>
<a:theme xmlns:a="http://schemas.openxmlformats.org/drawingml/2006/main" name="2_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11_20.potx" id="{09E57CB9-991C-443E-BFA5-87BE0A730278}" vid="{50A9E2E4-5C36-40BE-9D61-A6ABAC12A110}"/>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11_20.potx" id="{09E57CB9-991C-443E-BFA5-87BE0A730278}" vid="{9362AB94-7D2D-404D-8E01-D9FE1AAEA9B4}"/>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11_20.potx" id="{09E57CB9-991C-443E-BFA5-87BE0A730278}" vid="{9362AB94-7D2D-404D-8E01-D9FE1AAEA9B4}"/>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11_20.potx" id="{09E57CB9-991C-443E-BFA5-87BE0A730278}" vid="{9362AB94-7D2D-404D-8E01-D9FE1AAEA9B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5D79CEDD44A74A996B741440C450EE" ma:contentTypeVersion="10" ma:contentTypeDescription="Create a new document." ma:contentTypeScope="" ma:versionID="566db61503762bea5a0653188c36886d">
  <xsd:schema xmlns:xsd="http://www.w3.org/2001/XMLSchema" xmlns:xs="http://www.w3.org/2001/XMLSchema" xmlns:p="http://schemas.microsoft.com/office/2006/metadata/properties" xmlns:ns3="c782bfcd-7dc2-4818-affd-7744ae23e104" xmlns:ns4="d9e01fb0-8f4f-4db2-a64a-2a5788ed58f5" targetNamespace="http://schemas.microsoft.com/office/2006/metadata/properties" ma:root="true" ma:fieldsID="b850ce2da8246c1095bad92b8ac9d41d" ns3:_="" ns4:_="">
    <xsd:import namespace="c782bfcd-7dc2-4818-affd-7744ae23e104"/>
    <xsd:import namespace="d9e01fb0-8f4f-4db2-a64a-2a5788ed58f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82bfcd-7dc2-4818-affd-7744ae23e1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e01fb0-8f4f-4db2-a64a-2a5788ed58f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E61CA5-82E8-4A4C-B431-D67E37E81C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82bfcd-7dc2-4818-affd-7744ae23e104"/>
    <ds:schemaRef ds:uri="d9e01fb0-8f4f-4db2-a64a-2a5788ed5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BF5724-3560-4619-918E-1604BA1D344D}">
  <ds:schemaRefs>
    <ds:schemaRef ds:uri="http://schemas.microsoft.com/sharepoint/v3/contenttype/forms"/>
  </ds:schemaRefs>
</ds:datastoreItem>
</file>

<file path=customXml/itemProps3.xml><?xml version="1.0" encoding="utf-8"?>
<ds:datastoreItem xmlns:ds="http://schemas.openxmlformats.org/officeDocument/2006/customXml" ds:itemID="{AFBD58AA-1E0C-4C27-A3DB-BABDB3C25EE5}">
  <ds:schemaRef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purl.org/dc/dcmitype/"/>
    <ds:schemaRef ds:uri="d9e01fb0-8f4f-4db2-a64a-2a5788ed58f5"/>
    <ds:schemaRef ds:uri="c782bfcd-7dc2-4818-affd-7744ae23e104"/>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132700</TotalTime>
  <Words>9704</Words>
  <Application>Microsoft Office PowerPoint</Application>
  <PresentationFormat>Widescreen</PresentationFormat>
  <Paragraphs>1056</Paragraphs>
  <Slides>140</Slides>
  <Notes>140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140</vt:i4>
      </vt:variant>
    </vt:vector>
  </HeadingPairs>
  <TitlesOfParts>
    <vt:vector size="150" baseType="lpstr">
      <vt:lpstr>Arial</vt:lpstr>
      <vt:lpstr>Calibri</vt:lpstr>
      <vt:lpstr>Calibri Light</vt:lpstr>
      <vt:lpstr>Courier New</vt:lpstr>
      <vt:lpstr>SOA_2-21-20C</vt:lpstr>
      <vt:lpstr>1_Custom Design</vt:lpstr>
      <vt:lpstr>2_SOA_2-21-20C</vt:lpstr>
      <vt:lpstr>2_Custom Design</vt:lpstr>
      <vt:lpstr>3_Custom Design</vt:lpstr>
      <vt:lpstr>4_Custom Design</vt:lpstr>
      <vt:lpstr>PowerPoint Presentation</vt:lpstr>
      <vt:lpstr>Introduction</vt:lpstr>
      <vt:lpstr>Introduction (cont.)</vt:lpstr>
      <vt:lpstr>Introduction (cont.)</vt:lpstr>
      <vt:lpstr>Summary of Key Findings - General</vt:lpstr>
      <vt:lpstr>Summary of Key Findings – Portland as a Place</vt:lpstr>
      <vt:lpstr>Summary of Key Findings – Portland as Opportunity</vt:lpstr>
      <vt:lpstr>Summary of Key Findings – Safety Issues</vt:lpstr>
      <vt:lpstr>Summary of Key Findings – Services and Environment</vt:lpstr>
      <vt:lpstr>Summary of Key Findings – Disaster Preparedness</vt:lpstr>
      <vt:lpstr>Portland as a Place</vt:lpstr>
      <vt:lpstr>Feelings about Portland’s Future</vt:lpstr>
      <vt:lpstr>Feelings about Portland’s Future (cont.)</vt:lpstr>
      <vt:lpstr>Feelings about Portland’s Future (cont.)</vt:lpstr>
      <vt:lpstr>Feelings about Portland’s Future (cont.)</vt:lpstr>
      <vt:lpstr>Satisfaction with Portland as a Place to Live</vt:lpstr>
      <vt:lpstr>Satisfaction with Portland as a Place to Live (cont.)</vt:lpstr>
      <vt:lpstr>Satisfaction with Portland as a Place to Live (cont.)</vt:lpstr>
      <vt:lpstr>Satisfaction with Portland as a Place to Live (cont.)</vt:lpstr>
      <vt:lpstr>Satisfaction with Portland as a Place to Raise Children</vt:lpstr>
      <vt:lpstr>Satisfaction with Portland as a Place to Raise Children (cont.)</vt:lpstr>
      <vt:lpstr>Satisfaction with Portland as a Place to Raise Children (cont.)</vt:lpstr>
      <vt:lpstr>Satisfaction with Portland as a Place to Raise Children (cont.)</vt:lpstr>
      <vt:lpstr>Satisfaction with Portland as a Place to  Work/Go to School</vt:lpstr>
      <vt:lpstr>Satisfaction with Portland as a Place to Work/Go to School (cont.)</vt:lpstr>
      <vt:lpstr>Satisfaction with Portland as a Place to Work/Go to School (cont.)</vt:lpstr>
      <vt:lpstr>Satisfaction with Portland as a Place to Work/Go to School (cont.)</vt:lpstr>
      <vt:lpstr>Satisfaction with Portland as a Place to be Part of a Community</vt:lpstr>
      <vt:lpstr>Satisfaction with Portland as a Place to be Part of a Community (cont.)</vt:lpstr>
      <vt:lpstr>Satisfaction with Portland as a Place to be Part of a Community (cont.)</vt:lpstr>
      <vt:lpstr>Satisfaction with Portland as a Place to be Part of a Community (cont.)</vt:lpstr>
      <vt:lpstr>Ease of Getting Information Needed from the City</vt:lpstr>
      <vt:lpstr>Ease of Getting Information Needed from the City (cont.)</vt:lpstr>
      <vt:lpstr>Ease of Getting Information Needed from the City (cont.)</vt:lpstr>
      <vt:lpstr>Ease of Getting Information Needed from the City (cont.)</vt:lpstr>
      <vt:lpstr>Portland as Opportunity </vt:lpstr>
      <vt:lpstr>Progress Where a Person’s Outcomes are Not Based on their Race</vt:lpstr>
      <vt:lpstr>Progress Where a Person’s Outcomes are Not Based on their Race (cont.)</vt:lpstr>
      <vt:lpstr>PowerPoint Presentation</vt:lpstr>
      <vt:lpstr>PowerPoint Presentation</vt:lpstr>
      <vt:lpstr>PowerPoint Presentation</vt:lpstr>
      <vt:lpstr>PowerPoint Presentation</vt:lpstr>
      <vt:lpstr>Can Find a Job Paying Enough to Support Self and Family</vt:lpstr>
      <vt:lpstr>Can Find a Job Paying Enough to Support Self and Family (cont.)</vt:lpstr>
      <vt:lpstr>PowerPoint Presentation</vt:lpstr>
      <vt:lpstr>PowerPoint Presentation</vt:lpstr>
      <vt:lpstr>Have Access to Educational and Training Opportunities</vt:lpstr>
      <vt:lpstr>Have Access to Educational and Training Opportunities (cont.)</vt:lpstr>
      <vt:lpstr>PowerPoint Presentation</vt:lpstr>
      <vt:lpstr>PowerPoint Presentation</vt:lpstr>
      <vt:lpstr>PowerPoint Presentation</vt:lpstr>
      <vt:lpstr>Are Worried about Losing Home Due to Cost</vt:lpstr>
      <vt:lpstr>Are Worried about Losing Home Due to Cost (cont.)</vt:lpstr>
      <vt:lpstr>PowerPoint Presentation</vt:lpstr>
      <vt:lpstr>PowerPoint Presentation</vt:lpstr>
      <vt:lpstr>Have Power to Influence City Decisions</vt:lpstr>
      <vt:lpstr>Have Power to Influence City Decisions (cont.)</vt:lpstr>
      <vt:lpstr>PowerPoint Presentation</vt:lpstr>
      <vt:lpstr>PowerPoint Presentation</vt:lpstr>
      <vt:lpstr>Safety Issues</vt:lpstr>
      <vt:lpstr>Feel Safe Walking During the Day in their Neighborhood</vt:lpstr>
      <vt:lpstr>Feel Safe Walking During the Day in their Neighborhood (cont.)</vt:lpstr>
      <vt:lpstr>PowerPoint Presentation</vt:lpstr>
      <vt:lpstr>PowerPoint Presentation</vt:lpstr>
      <vt:lpstr>PowerPoint Presentation</vt:lpstr>
      <vt:lpstr>PowerPoint Presentation</vt:lpstr>
      <vt:lpstr>PowerPoint Presentation</vt:lpstr>
      <vt:lpstr>PowerPoint Presentation</vt:lpstr>
      <vt:lpstr>Feel Safe Walking During the Day in the Central City</vt:lpstr>
      <vt:lpstr>Feel Safe Walking During the Day in the Central City (cont.)</vt:lpstr>
      <vt:lpstr>PowerPoint Presentation</vt:lpstr>
      <vt:lpstr>PowerPoint Presentation</vt:lpstr>
      <vt:lpstr>Feel Safe Walking at Night in the Central City</vt:lpstr>
      <vt:lpstr>Feel Safe Walking at Night in the Central City (cont.)</vt:lpstr>
      <vt:lpstr>PowerPoint Presentation</vt:lpstr>
      <vt:lpstr>PowerPoint Presentation</vt:lpstr>
      <vt:lpstr>Satisfied with Ability of Police to Protect From Violent Crime</vt:lpstr>
      <vt:lpstr>Satisfied with Ability of Police to Protect From Violent Crime (cont.)</vt:lpstr>
      <vt:lpstr>PowerPoint Presentation</vt:lpstr>
      <vt:lpstr>PowerPoint Presentation</vt:lpstr>
      <vt:lpstr>Satisfied with Ability of Police to Address Property Crime</vt:lpstr>
      <vt:lpstr>Satisfied with Ability of Police to Address Property Crime (cont.)</vt:lpstr>
      <vt:lpstr>PowerPoint Presentation</vt:lpstr>
      <vt:lpstr>PowerPoint Presentation</vt:lpstr>
      <vt:lpstr>Services and Environment</vt:lpstr>
      <vt:lpstr>Satisfaction with City’s Response to Homelessness</vt:lpstr>
      <vt:lpstr>Satisfaction with City’s Response to Homelessness (cont.)</vt:lpstr>
      <vt:lpstr>PowerPoint Presentation</vt:lpstr>
      <vt:lpstr>PowerPoint Presentation</vt:lpstr>
      <vt:lpstr>Feel Construction of New Houses or Buildings has Made Neighborhood a Better Place to Live </vt:lpstr>
      <vt:lpstr>PowerPoint Presentation</vt:lpstr>
      <vt:lpstr>Feel Construction of New Houses/Buildings Made the Neighborhood a Better Place to Live (cont.)</vt:lpstr>
      <vt:lpstr>PowerPoint Presentation</vt:lpstr>
      <vt:lpstr>Satisfaction with Cleanliness of Streets, Sidewalks, Other Public Spaces</vt:lpstr>
      <vt:lpstr>Satisfaction with Cleanliness of Streets, Sidewalks, Other Public Spaces (cont.)</vt:lpstr>
      <vt:lpstr>PowerPoint Presentation</vt:lpstr>
      <vt:lpstr>PowerPoint Presentation</vt:lpstr>
      <vt:lpstr>Satisfaction with the Condition of Roads (Potholes, Smoothness)</vt:lpstr>
      <vt:lpstr>Satisfaction with the Condition of Roads (Potholes, Smoothness) (cont.)</vt:lpstr>
      <vt:lpstr>Satisfaction with the Condition of Roads (Potholes, Smoothness) (cont.)</vt:lpstr>
      <vt:lpstr>Satisfaction with the Condition of Roads (Potholes, Smoothness) (cont.)</vt:lpstr>
      <vt:lpstr>Satisfaction with the Reliability (Length and Predictability) of the Daily Commute</vt:lpstr>
      <vt:lpstr>Satisfaction with the Reliability (Length and Predictability) of Daily Commute (cont.)</vt:lpstr>
      <vt:lpstr>Satisfaction with the Reliability (Length and Predictability) of Daily Commute (cont.)</vt:lpstr>
      <vt:lpstr>PowerPoint Presentation</vt:lpstr>
      <vt:lpstr>Satisfaction with Traffic or Crowding on the Daily Commute</vt:lpstr>
      <vt:lpstr>Satisfaction with Traffic or Crowding on the Daily Commute (cont.)</vt:lpstr>
      <vt:lpstr>Satisfaction with Traffic or Crowding on the Daily Commute (cont.)</vt:lpstr>
      <vt:lpstr>Satisfaction with Traffic or Crowding on the Daily Commute (cont.)</vt:lpstr>
      <vt:lpstr>Satisfaction with Safety of Daily Commute</vt:lpstr>
      <vt:lpstr>Satisfaction with Safety of Daily Commute (cont.)</vt:lpstr>
      <vt:lpstr>Satisfaction with Safety of Daily Commute (cont.)</vt:lpstr>
      <vt:lpstr>Satisfaction with Safety of Daily Commute (cont.)</vt:lpstr>
      <vt:lpstr>Satisfaction with Quality of Garbage, Recycling, and Composting Services at Residence</vt:lpstr>
      <vt:lpstr>Satisfaction with Quality of Garbage, Recycling, and Composting Services at Residence (cont.)</vt:lpstr>
      <vt:lpstr>Satisfaction with Quality of Garbage, Recycling, and Composting Services at Residence (cont.)</vt:lpstr>
      <vt:lpstr>Satisfaction with Quality of Garbage, Recycling, and Composting Services at Residence (cont.)</vt:lpstr>
      <vt:lpstr>Satisfaction with Value of City Utility Bill</vt:lpstr>
      <vt:lpstr>Satisfaction with Value of City Utility Bill (cont.)</vt:lpstr>
      <vt:lpstr>Satisfaction with Value of City Utility Bill (cont.)</vt:lpstr>
      <vt:lpstr>Satisfaction with Value of City Utility Bill (cont.)</vt:lpstr>
      <vt:lpstr>Satisfaction with Water Quality of Portland’s Rivers and Streams</vt:lpstr>
      <vt:lpstr>Satisfaction with Water Quality of Portland’s Rivers and Streams (cont.)</vt:lpstr>
      <vt:lpstr>Satisfaction with Water Quality of Portland’s Rivers and Streams (cont.)</vt:lpstr>
      <vt:lpstr>Satisfaction with Water Quality of Portland’s Rivers and Streams (cont.)</vt:lpstr>
      <vt:lpstr>Satisfaction with Safety of Parks and Natural Areas Visited</vt:lpstr>
      <vt:lpstr>Satisfaction with Safety of Parks and Natural Areas Visited (cont.)</vt:lpstr>
      <vt:lpstr>Satisfaction with Safety of Parks and Natural Areas Visited (cont.)</vt:lpstr>
      <vt:lpstr>Satisfaction with Safety of Parks and Natural Areas Visited (cont.)</vt:lpstr>
      <vt:lpstr>Satisfaction with Cleanliness of Parks and Natural Areas Visited</vt:lpstr>
      <vt:lpstr>Satisfaction with Cleanliness of Parks and Natural Areas Visited (cont.)</vt:lpstr>
      <vt:lpstr>PowerPoint Presentation</vt:lpstr>
      <vt:lpstr>PowerPoint Presentation</vt:lpstr>
      <vt:lpstr>Disaster Preparedness</vt:lpstr>
      <vt:lpstr>Feel Prepared for a Natural Disaster, such as an Earthquake</vt:lpstr>
      <vt:lpstr>Feel Prepared for a Natural Disaster, such as an Earthquake (cont.)</vt:lpstr>
      <vt:lpstr>Feel Prepared for a Natural Disaster, such as an Earthquake (cont.)</vt:lpstr>
      <vt:lpstr>Feel Prepared for a Natural Disaster, such as an Earthquake (cont.)</vt:lpstr>
      <vt:lpstr>End of Livability in Portland by Age</vt:lpstr>
      <vt:lpstr>Nomenclature for State of Aging in Portland Section on Livability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livability</dc:title>
  <dc:creator>Margaret Neal</dc:creator>
  <cp:lastModifiedBy>Dick Lycan</cp:lastModifiedBy>
  <cp:revision>465</cp:revision>
  <dcterms:created xsi:type="dcterms:W3CDTF">2020-10-29T20:05:22Z</dcterms:created>
  <dcterms:modified xsi:type="dcterms:W3CDTF">2021-10-25T23:04:40Z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0x010100135D79CEDD44A74A996B741440C450EE</vt:lpwstr>
  </property>
</Properties>
</file>