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50"/>
  </p:notesMasterIdLst>
  <p:sldIdLst>
    <p:sldId id="389" r:id="rId3"/>
    <p:sldId id="274" r:id="rId4"/>
    <p:sldId id="318" r:id="rId5"/>
    <p:sldId id="289" r:id="rId6"/>
    <p:sldId id="306" r:id="rId7"/>
    <p:sldId id="277" r:id="rId8"/>
    <p:sldId id="281" r:id="rId9"/>
    <p:sldId id="276" r:id="rId10"/>
    <p:sldId id="278" r:id="rId11"/>
    <p:sldId id="301" r:id="rId12"/>
    <p:sldId id="279" r:id="rId13"/>
    <p:sldId id="298" r:id="rId14"/>
    <p:sldId id="280" r:id="rId15"/>
    <p:sldId id="284" r:id="rId16"/>
    <p:sldId id="286" r:id="rId17"/>
    <p:sldId id="285" r:id="rId18"/>
    <p:sldId id="259" r:id="rId19"/>
    <p:sldId id="287" r:id="rId20"/>
    <p:sldId id="282" r:id="rId21"/>
    <p:sldId id="290" r:id="rId22"/>
    <p:sldId id="291" r:id="rId23"/>
    <p:sldId id="294" r:id="rId24"/>
    <p:sldId id="293" r:id="rId25"/>
    <p:sldId id="257" r:id="rId26"/>
    <p:sldId id="390" r:id="rId27"/>
    <p:sldId id="377" r:id="rId28"/>
    <p:sldId id="391" r:id="rId29"/>
    <p:sldId id="297" r:id="rId30"/>
    <p:sldId id="334" r:id="rId31"/>
    <p:sldId id="332" r:id="rId32"/>
    <p:sldId id="335" r:id="rId33"/>
    <p:sldId id="372" r:id="rId34"/>
    <p:sldId id="374" r:id="rId35"/>
    <p:sldId id="392" r:id="rId36"/>
    <p:sldId id="325" r:id="rId37"/>
    <p:sldId id="447" r:id="rId38"/>
    <p:sldId id="448" r:id="rId39"/>
    <p:sldId id="449" r:id="rId40"/>
    <p:sldId id="328" r:id="rId41"/>
    <p:sldId id="450" r:id="rId42"/>
    <p:sldId id="379" r:id="rId43"/>
    <p:sldId id="454" r:id="rId44"/>
    <p:sldId id="453" r:id="rId45"/>
    <p:sldId id="451" r:id="rId46"/>
    <p:sldId id="452" r:id="rId47"/>
    <p:sldId id="346" r:id="rId48"/>
    <p:sldId id="347"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5200"/>
    <a:srgbClr val="7E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0" autoAdjust="0"/>
    <p:restoredTop sz="94645" autoAdjust="0"/>
  </p:normalViewPr>
  <p:slideViewPr>
    <p:cSldViewPr snapToGrid="0">
      <p:cViewPr varScale="1">
        <p:scale>
          <a:sx n="154" d="100"/>
          <a:sy n="154" d="100"/>
        </p:scale>
        <p:origin x="120" y="-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D532C-484C-4387-84EC-ADE8BE8AE563}"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64E7F-759D-4607-90BA-78DE567EF2EA}" type="slidenum">
              <a:rPr lang="en-US" smtClean="0"/>
              <a:t>‹#›</a:t>
            </a:fld>
            <a:endParaRPr lang="en-US"/>
          </a:p>
        </p:txBody>
      </p:sp>
    </p:spTree>
    <p:extLst>
      <p:ext uri="{BB962C8B-B14F-4D97-AF65-F5344CB8AC3E}">
        <p14:creationId xmlns:p14="http://schemas.microsoft.com/office/powerpoint/2010/main" val="45369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a:t>
            </a:fld>
            <a:endParaRPr lang="en-US"/>
          </a:p>
        </p:txBody>
      </p:sp>
    </p:spTree>
    <p:extLst>
      <p:ext uri="{BB962C8B-B14F-4D97-AF65-F5344CB8AC3E}">
        <p14:creationId xmlns:p14="http://schemas.microsoft.com/office/powerpoint/2010/main" val="384528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40C48-4527-4453-B1B6-4636C63899D4}" type="slidenum">
              <a:rPr lang="en-US" smtClean="0"/>
              <a:t>10</a:t>
            </a:fld>
            <a:endParaRPr lang="en-US"/>
          </a:p>
        </p:txBody>
      </p:sp>
    </p:spTree>
    <p:extLst>
      <p:ext uri="{BB962C8B-B14F-4D97-AF65-F5344CB8AC3E}">
        <p14:creationId xmlns:p14="http://schemas.microsoft.com/office/powerpoint/2010/main" val="2116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11</a:t>
            </a:fld>
            <a:endParaRPr lang="en-US"/>
          </a:p>
        </p:txBody>
      </p:sp>
    </p:spTree>
    <p:extLst>
      <p:ext uri="{BB962C8B-B14F-4D97-AF65-F5344CB8AC3E}">
        <p14:creationId xmlns:p14="http://schemas.microsoft.com/office/powerpoint/2010/main" val="822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Portland licensing data from </a:t>
            </a:r>
            <a:r>
              <a:rPr lang="en-US" dirty="0" err="1"/>
              <a:t>from</a:t>
            </a:r>
            <a:r>
              <a:rPr lang="en-US" dirty="0"/>
              <a:t> Nursing_Super_Reg.xls</a:t>
            </a:r>
          </a:p>
        </p:txBody>
      </p:sp>
      <p:sp>
        <p:nvSpPr>
          <p:cNvPr id="4" name="Slide Number Placeholder 3"/>
          <p:cNvSpPr>
            <a:spLocks noGrp="1"/>
          </p:cNvSpPr>
          <p:nvPr>
            <p:ph type="sldNum" sz="quarter" idx="5"/>
          </p:nvPr>
        </p:nvSpPr>
        <p:spPr/>
        <p:txBody>
          <a:bodyPr/>
          <a:lstStyle/>
          <a:p>
            <a:fld id="{C4F40C48-4527-4453-B1B6-4636C63899D4}" type="slidenum">
              <a:rPr lang="en-US" smtClean="0"/>
              <a:t>12</a:t>
            </a:fld>
            <a:endParaRPr lang="en-US"/>
          </a:p>
        </p:txBody>
      </p:sp>
    </p:spTree>
    <p:extLst>
      <p:ext uri="{BB962C8B-B14F-4D97-AF65-F5344CB8AC3E}">
        <p14:creationId xmlns:p14="http://schemas.microsoft.com/office/powerpoint/2010/main" val="148645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13</a:t>
            </a:fld>
            <a:endParaRPr lang="en-US"/>
          </a:p>
        </p:txBody>
      </p:sp>
    </p:spTree>
    <p:extLst>
      <p:ext uri="{BB962C8B-B14F-4D97-AF65-F5344CB8AC3E}">
        <p14:creationId xmlns:p14="http://schemas.microsoft.com/office/powerpoint/2010/main" val="619626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14</a:t>
            </a:fld>
            <a:endParaRPr lang="en-US"/>
          </a:p>
        </p:txBody>
      </p:sp>
    </p:spTree>
    <p:extLst>
      <p:ext uri="{BB962C8B-B14F-4D97-AF65-F5344CB8AC3E}">
        <p14:creationId xmlns:p14="http://schemas.microsoft.com/office/powerpoint/2010/main" val="173047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15</a:t>
            </a:fld>
            <a:endParaRPr lang="en-US"/>
          </a:p>
        </p:txBody>
      </p:sp>
    </p:spTree>
    <p:extLst>
      <p:ext uri="{BB962C8B-B14F-4D97-AF65-F5344CB8AC3E}">
        <p14:creationId xmlns:p14="http://schemas.microsoft.com/office/powerpoint/2010/main" val="89724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16</a:t>
            </a:fld>
            <a:endParaRPr lang="en-US"/>
          </a:p>
        </p:txBody>
      </p:sp>
    </p:spTree>
    <p:extLst>
      <p:ext uri="{BB962C8B-B14F-4D97-AF65-F5344CB8AC3E}">
        <p14:creationId xmlns:p14="http://schemas.microsoft.com/office/powerpoint/2010/main" val="2669837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17</a:t>
            </a:fld>
            <a:endParaRPr lang="en-US"/>
          </a:p>
        </p:txBody>
      </p:sp>
    </p:spTree>
    <p:extLst>
      <p:ext uri="{BB962C8B-B14F-4D97-AF65-F5344CB8AC3E}">
        <p14:creationId xmlns:p14="http://schemas.microsoft.com/office/powerpoint/2010/main" val="76113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18</a:t>
            </a:fld>
            <a:endParaRPr lang="en-US"/>
          </a:p>
        </p:txBody>
      </p:sp>
    </p:spTree>
    <p:extLst>
      <p:ext uri="{BB962C8B-B14F-4D97-AF65-F5344CB8AC3E}">
        <p14:creationId xmlns:p14="http://schemas.microsoft.com/office/powerpoint/2010/main" val="48172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19</a:t>
            </a:fld>
            <a:endParaRPr lang="en-US"/>
          </a:p>
        </p:txBody>
      </p:sp>
    </p:spTree>
    <p:extLst>
      <p:ext uri="{BB962C8B-B14F-4D97-AF65-F5344CB8AC3E}">
        <p14:creationId xmlns:p14="http://schemas.microsoft.com/office/powerpoint/2010/main" val="32429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a:t>
            </a:fld>
            <a:endParaRPr lang="en-US"/>
          </a:p>
        </p:txBody>
      </p:sp>
    </p:spTree>
    <p:extLst>
      <p:ext uri="{BB962C8B-B14F-4D97-AF65-F5344CB8AC3E}">
        <p14:creationId xmlns:p14="http://schemas.microsoft.com/office/powerpoint/2010/main" val="1294378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20</a:t>
            </a:fld>
            <a:endParaRPr lang="en-US"/>
          </a:p>
        </p:txBody>
      </p:sp>
    </p:spTree>
    <p:extLst>
      <p:ext uri="{BB962C8B-B14F-4D97-AF65-F5344CB8AC3E}">
        <p14:creationId xmlns:p14="http://schemas.microsoft.com/office/powerpoint/2010/main" val="99625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21</a:t>
            </a:fld>
            <a:endParaRPr lang="en-US"/>
          </a:p>
        </p:txBody>
      </p:sp>
    </p:spTree>
    <p:extLst>
      <p:ext uri="{BB962C8B-B14F-4D97-AF65-F5344CB8AC3E}">
        <p14:creationId xmlns:p14="http://schemas.microsoft.com/office/powerpoint/2010/main" val="364550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22</a:t>
            </a:fld>
            <a:endParaRPr lang="en-US"/>
          </a:p>
        </p:txBody>
      </p:sp>
    </p:spTree>
    <p:extLst>
      <p:ext uri="{BB962C8B-B14F-4D97-AF65-F5344CB8AC3E}">
        <p14:creationId xmlns:p14="http://schemas.microsoft.com/office/powerpoint/2010/main" val="3505322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23</a:t>
            </a:fld>
            <a:endParaRPr lang="en-US"/>
          </a:p>
        </p:txBody>
      </p:sp>
    </p:spTree>
    <p:extLst>
      <p:ext uri="{BB962C8B-B14F-4D97-AF65-F5344CB8AC3E}">
        <p14:creationId xmlns:p14="http://schemas.microsoft.com/office/powerpoint/2010/main" val="163526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40C48-4527-4453-B1B6-4636C63899D4}" type="slidenum">
              <a:rPr lang="en-US" smtClean="0"/>
              <a:t>24</a:t>
            </a:fld>
            <a:endParaRPr lang="en-US"/>
          </a:p>
        </p:txBody>
      </p:sp>
    </p:spTree>
    <p:extLst>
      <p:ext uri="{BB962C8B-B14F-4D97-AF65-F5344CB8AC3E}">
        <p14:creationId xmlns:p14="http://schemas.microsoft.com/office/powerpoint/2010/main" val="113339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25</a:t>
            </a:fld>
            <a:endParaRPr lang="en-US"/>
          </a:p>
        </p:txBody>
      </p:sp>
    </p:spTree>
    <p:extLst>
      <p:ext uri="{BB962C8B-B14F-4D97-AF65-F5344CB8AC3E}">
        <p14:creationId xmlns:p14="http://schemas.microsoft.com/office/powerpoint/2010/main" val="3668455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26</a:t>
            </a:fld>
            <a:endParaRPr lang="en-US"/>
          </a:p>
        </p:txBody>
      </p:sp>
    </p:spTree>
    <p:extLst>
      <p:ext uri="{BB962C8B-B14F-4D97-AF65-F5344CB8AC3E}">
        <p14:creationId xmlns:p14="http://schemas.microsoft.com/office/powerpoint/2010/main" val="4034327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27</a:t>
            </a:fld>
            <a:endParaRPr lang="en-US"/>
          </a:p>
        </p:txBody>
      </p:sp>
    </p:spTree>
    <p:extLst>
      <p:ext uri="{BB962C8B-B14F-4D97-AF65-F5344CB8AC3E}">
        <p14:creationId xmlns:p14="http://schemas.microsoft.com/office/powerpoint/2010/main" val="3498442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6B58BE-9331-4C55-AA0D-D299F488999B}" type="slidenum">
              <a:rPr lang="en-US" smtClean="0"/>
              <a:t>28</a:t>
            </a:fld>
            <a:endParaRPr lang="en-US"/>
          </a:p>
        </p:txBody>
      </p:sp>
    </p:spTree>
    <p:extLst>
      <p:ext uri="{BB962C8B-B14F-4D97-AF65-F5344CB8AC3E}">
        <p14:creationId xmlns:p14="http://schemas.microsoft.com/office/powerpoint/2010/main" val="3199479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29</a:t>
            </a:fld>
            <a:endParaRPr lang="en-US"/>
          </a:p>
        </p:txBody>
      </p:sp>
    </p:spTree>
    <p:extLst>
      <p:ext uri="{BB962C8B-B14F-4D97-AF65-F5344CB8AC3E}">
        <p14:creationId xmlns:p14="http://schemas.microsoft.com/office/powerpoint/2010/main" val="91462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a:t>
            </a:fld>
            <a:endParaRPr lang="en-US"/>
          </a:p>
        </p:txBody>
      </p:sp>
    </p:spTree>
    <p:extLst>
      <p:ext uri="{BB962C8B-B14F-4D97-AF65-F5344CB8AC3E}">
        <p14:creationId xmlns:p14="http://schemas.microsoft.com/office/powerpoint/2010/main" val="1421317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30</a:t>
            </a:fld>
            <a:endParaRPr lang="en-US"/>
          </a:p>
        </p:txBody>
      </p:sp>
    </p:spTree>
    <p:extLst>
      <p:ext uri="{BB962C8B-B14F-4D97-AF65-F5344CB8AC3E}">
        <p14:creationId xmlns:p14="http://schemas.microsoft.com/office/powerpoint/2010/main" val="2995893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31</a:t>
            </a:fld>
            <a:endParaRPr lang="en-US"/>
          </a:p>
        </p:txBody>
      </p:sp>
    </p:spTree>
    <p:extLst>
      <p:ext uri="{BB962C8B-B14F-4D97-AF65-F5344CB8AC3E}">
        <p14:creationId xmlns:p14="http://schemas.microsoft.com/office/powerpoint/2010/main" val="121968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32</a:t>
            </a:fld>
            <a:endParaRPr lang="en-US"/>
          </a:p>
        </p:txBody>
      </p:sp>
    </p:spTree>
    <p:extLst>
      <p:ext uri="{BB962C8B-B14F-4D97-AF65-F5344CB8AC3E}">
        <p14:creationId xmlns:p14="http://schemas.microsoft.com/office/powerpoint/2010/main" val="4210049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33</a:t>
            </a:fld>
            <a:endParaRPr lang="en-US"/>
          </a:p>
        </p:txBody>
      </p:sp>
    </p:spTree>
    <p:extLst>
      <p:ext uri="{BB962C8B-B14F-4D97-AF65-F5344CB8AC3E}">
        <p14:creationId xmlns:p14="http://schemas.microsoft.com/office/powerpoint/2010/main" val="3537485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34</a:t>
            </a:fld>
            <a:endParaRPr lang="en-US"/>
          </a:p>
        </p:txBody>
      </p:sp>
    </p:spTree>
    <p:extLst>
      <p:ext uri="{BB962C8B-B14F-4D97-AF65-F5344CB8AC3E}">
        <p14:creationId xmlns:p14="http://schemas.microsoft.com/office/powerpoint/2010/main" val="1065223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36</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38</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39</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4</a:t>
            </a:fld>
            <a:endParaRPr lang="en-US"/>
          </a:p>
        </p:txBody>
      </p:sp>
    </p:spTree>
    <p:extLst>
      <p:ext uri="{BB962C8B-B14F-4D97-AF65-F5344CB8AC3E}">
        <p14:creationId xmlns:p14="http://schemas.microsoft.com/office/powerpoint/2010/main" val="2603568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40</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45</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5</a:t>
            </a:fld>
            <a:endParaRPr lang="en-US"/>
          </a:p>
        </p:txBody>
      </p:sp>
    </p:spTree>
    <p:extLst>
      <p:ext uri="{BB962C8B-B14F-4D97-AF65-F5344CB8AC3E}">
        <p14:creationId xmlns:p14="http://schemas.microsoft.com/office/powerpoint/2010/main" val="76891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6</a:t>
            </a:fld>
            <a:endParaRPr lang="en-US"/>
          </a:p>
        </p:txBody>
      </p:sp>
    </p:spTree>
    <p:extLst>
      <p:ext uri="{BB962C8B-B14F-4D97-AF65-F5344CB8AC3E}">
        <p14:creationId xmlns:p14="http://schemas.microsoft.com/office/powerpoint/2010/main" val="93830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7</a:t>
            </a:fld>
            <a:endParaRPr lang="en-US"/>
          </a:p>
        </p:txBody>
      </p:sp>
    </p:spTree>
    <p:extLst>
      <p:ext uri="{BB962C8B-B14F-4D97-AF65-F5344CB8AC3E}">
        <p14:creationId xmlns:p14="http://schemas.microsoft.com/office/powerpoint/2010/main" val="271703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8</a:t>
            </a:fld>
            <a:endParaRPr lang="en-US"/>
          </a:p>
        </p:txBody>
      </p:sp>
    </p:spTree>
    <p:extLst>
      <p:ext uri="{BB962C8B-B14F-4D97-AF65-F5344CB8AC3E}">
        <p14:creationId xmlns:p14="http://schemas.microsoft.com/office/powerpoint/2010/main" val="361730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64E7F-759D-4607-90BA-78DE567EF2EA}" type="slidenum">
              <a:rPr lang="en-US" smtClean="0"/>
              <a:t>9</a:t>
            </a:fld>
            <a:endParaRPr lang="en-US"/>
          </a:p>
        </p:txBody>
      </p:sp>
    </p:spTree>
    <p:extLst>
      <p:ext uri="{BB962C8B-B14F-4D97-AF65-F5344CB8AC3E}">
        <p14:creationId xmlns:p14="http://schemas.microsoft.com/office/powerpoint/2010/main" val="399840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Tree>
    <p:extLst>
      <p:ext uri="{BB962C8B-B14F-4D97-AF65-F5344CB8AC3E}">
        <p14:creationId xmlns:p14="http://schemas.microsoft.com/office/powerpoint/2010/main" val="214404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139708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797487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028076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7314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2388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338702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19941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70777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28827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4176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272569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D1FC817D-3979-4054-BE60-4BA3E9DDDE7D}"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3289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15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840" y="239044"/>
            <a:ext cx="3932237" cy="874946"/>
          </a:xfrm>
        </p:spPr>
        <p:txBody>
          <a:bodyPr anchor="b"/>
          <a:lstStyle>
            <a:lvl1pPr>
              <a:defRPr sz="2800"/>
            </a:lvl1pPr>
          </a:lstStyle>
          <a:p>
            <a:r>
              <a:rPr lang="en-US"/>
              <a:t>Click to edit Master title style</a:t>
            </a:r>
            <a:endParaRPr lang="en-US" dirty="0"/>
          </a:p>
        </p:txBody>
      </p:sp>
      <p:sp>
        <p:nvSpPr>
          <p:cNvPr id="3" name="Picture Placeholder 2"/>
          <p:cNvSpPr>
            <a:spLocks noGrp="1"/>
          </p:cNvSpPr>
          <p:nvPr>
            <p:ph type="pic" idx="1"/>
          </p:nvPr>
        </p:nvSpPr>
        <p:spPr>
          <a:xfrm>
            <a:off x="4996585" y="109812"/>
            <a:ext cx="7030074"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4840"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050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D1FC817D-3979-4054-BE60-4BA3E9DDDE7D}" type="slidenum">
              <a:rPr lang="en-US" smtClean="0"/>
              <a:t>‹#›</a:t>
            </a:fld>
            <a:endParaRPr lang="en-US"/>
          </a:p>
        </p:txBody>
      </p:sp>
    </p:spTree>
    <p:extLst>
      <p:ext uri="{BB962C8B-B14F-4D97-AF65-F5344CB8AC3E}">
        <p14:creationId xmlns:p14="http://schemas.microsoft.com/office/powerpoint/2010/main" val="203572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97343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64837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12C7690D-B453-49EF-B3AB-E79CD6D9F30A}"/>
              </a:ext>
            </a:extLst>
          </p:cNvPr>
          <p:cNvSpPr>
            <a:spLocks noGrp="1"/>
          </p:cNvSpPr>
          <p:nvPr>
            <p:ph type="sldNum" sz="quarter" idx="4"/>
          </p:nvPr>
        </p:nvSpPr>
        <p:spPr>
          <a:xfrm>
            <a:off x="11585591" y="-17416"/>
            <a:ext cx="572497" cy="365125"/>
          </a:xfrm>
          <a:prstGeom prst="rect">
            <a:avLst/>
          </a:prstGeom>
        </p:spPr>
        <p:txBody>
          <a:bodyPr vert="horz" lIns="91440" tIns="45720" rIns="91440" bIns="45720" rtlCol="0" anchor="ctr"/>
          <a:lstStyle>
            <a:lvl1pPr algn="r">
              <a:defRPr sz="1400" b="1">
                <a:solidFill>
                  <a:srgbClr val="6C5200"/>
                </a:solidFill>
              </a:defRPr>
            </a:lvl1pPr>
          </a:lstStyle>
          <a:p>
            <a:fld id="{B78A9772-7FFD-400A-94E2-CF2733207A92}" type="slidenum">
              <a:rPr lang="en-US" smtClean="0"/>
              <a:pPr/>
              <a:t>‹#›</a:t>
            </a:fld>
            <a:endParaRPr lang="en-US" dirty="0"/>
          </a:p>
        </p:txBody>
      </p:sp>
    </p:spTree>
    <p:extLst>
      <p:ext uri="{BB962C8B-B14F-4D97-AF65-F5344CB8AC3E}">
        <p14:creationId xmlns:p14="http://schemas.microsoft.com/office/powerpoint/2010/main" val="3018416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16138822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25.xml"/><Relationship Id="rId3" Type="http://schemas.openxmlformats.org/officeDocument/2006/relationships/notesSlide" Target="../notesSlides/notesSlide1.xml"/><Relationship Id="rId7" Type="http://schemas.openxmlformats.org/officeDocument/2006/relationships/slide" Target="slide5.xml"/><Relationship Id="rId12" Type="http://schemas.openxmlformats.org/officeDocument/2006/relationships/slide" Target="slide22.xml"/><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tags" Target="../tags/tag2.xml"/><Relationship Id="rId6" Type="http://schemas.openxmlformats.org/officeDocument/2006/relationships/slide" Target="slide3.xml"/><Relationship Id="rId11" Type="http://schemas.openxmlformats.org/officeDocument/2006/relationships/slide" Target="slide19.xml"/><Relationship Id="rId5" Type="http://schemas.openxmlformats.org/officeDocument/2006/relationships/slide" Target="slide1.xml"/><Relationship Id="rId15" Type="http://schemas.openxmlformats.org/officeDocument/2006/relationships/image" Target="../media/image2.png"/><Relationship Id="rId10" Type="http://schemas.openxmlformats.org/officeDocument/2006/relationships/slide" Target="slide17.xml"/><Relationship Id="rId4" Type="http://schemas.openxmlformats.org/officeDocument/2006/relationships/image" Target="../media/image1.png"/><Relationship Id="rId9" Type="http://schemas.openxmlformats.org/officeDocument/2006/relationships/slide" Target="slide13.xml"/><Relationship Id="rId14" Type="http://schemas.openxmlformats.org/officeDocument/2006/relationships/slide" Target="slide2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slide" Target="slide37.xml"/><Relationship Id="rId12"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3.png"/><Relationship Id="rId11" Type="http://schemas.openxmlformats.org/officeDocument/2006/relationships/slide" Target="slide34.xml"/><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slide" Target="slide3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hyperlink" Target="https://soaportland.cupa.pdx.edu/overview/" TargetMode="External"/><Relationship Id="rId4" Type="http://schemas.openxmlformats.org/officeDocument/2006/relationships/image" Target="../media/image29.png"/><Relationship Id="rId9" Type="http://schemas.openxmlformats.org/officeDocument/2006/relationships/slide" Target="slide34.xml"/></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17.xml"/><Relationship Id="rId18" Type="http://schemas.openxmlformats.org/officeDocument/2006/relationships/slide" Target="slide34.xml"/><Relationship Id="rId3" Type="http://schemas.openxmlformats.org/officeDocument/2006/relationships/notesSlide" Target="../notesSlides/notesSlide13.xml"/><Relationship Id="rId7" Type="http://schemas.openxmlformats.org/officeDocument/2006/relationships/image" Target="../media/image36.png"/><Relationship Id="rId12" Type="http://schemas.openxmlformats.org/officeDocument/2006/relationships/slide" Target="slide13.xml"/><Relationship Id="rId17" Type="http://schemas.openxmlformats.org/officeDocument/2006/relationships/slide" Target="slide27.xml"/><Relationship Id="rId2" Type="http://schemas.openxmlformats.org/officeDocument/2006/relationships/slideLayout" Target="../slideLayouts/slideLayout3.xml"/><Relationship Id="rId16" Type="http://schemas.openxmlformats.org/officeDocument/2006/relationships/slide" Target="slide25.xml"/><Relationship Id="rId1" Type="http://schemas.openxmlformats.org/officeDocument/2006/relationships/tags" Target="../tags/tag14.xml"/><Relationship Id="rId6" Type="http://schemas.openxmlformats.org/officeDocument/2006/relationships/image" Target="../media/image35.png"/><Relationship Id="rId11" Type="http://schemas.openxmlformats.org/officeDocument/2006/relationships/slide" Target="slide8.xml"/><Relationship Id="rId5" Type="http://schemas.openxmlformats.org/officeDocument/2006/relationships/image" Target="../media/image34.png"/><Relationship Id="rId15" Type="http://schemas.openxmlformats.org/officeDocument/2006/relationships/slide" Target="slide22.xml"/><Relationship Id="rId10" Type="http://schemas.openxmlformats.org/officeDocument/2006/relationships/slide" Target="slide5.xml"/><Relationship Id="rId19" Type="http://schemas.openxmlformats.org/officeDocument/2006/relationships/hyperlink" Target="https://soaportland.cupa.pdx.edu/overview/" TargetMode="External"/><Relationship Id="rId4" Type="http://schemas.openxmlformats.org/officeDocument/2006/relationships/hyperlink" Target="https://adrcoforegon.org/consite/explore-assisted-living-and-residential-care.php" TargetMode="External"/><Relationship Id="rId9" Type="http://schemas.openxmlformats.org/officeDocument/2006/relationships/slide" Target="slide3.xml"/><Relationship Id="rId14"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14.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soaportland.cupa.pdx.edu/overview/"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hyperlink" Target="https://soaportland.cupa.pdx.edu/overview/" TargetMode="External"/><Relationship Id="rId5" Type="http://schemas.openxmlformats.org/officeDocument/2006/relationships/slide" Target="slide3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16.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soaportland.cupa.pdx.edu/overview/"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22.xml"/><Relationship Id="rId3" Type="http://schemas.openxmlformats.org/officeDocument/2006/relationships/notesSlide" Target="../notesSlides/notesSlide17.xml"/><Relationship Id="rId7" Type="http://schemas.openxmlformats.org/officeDocument/2006/relationships/slide" Target="slide3.xml"/><Relationship Id="rId12" Type="http://schemas.openxmlformats.org/officeDocument/2006/relationships/slide" Target="slide19.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6" Type="http://schemas.openxmlformats.org/officeDocument/2006/relationships/slide" Target="slide34.xml"/><Relationship Id="rId1" Type="http://schemas.openxmlformats.org/officeDocument/2006/relationships/tags" Target="../tags/tag18.xml"/><Relationship Id="rId6" Type="http://schemas.openxmlformats.org/officeDocument/2006/relationships/slide" Target="slide1.xml"/><Relationship Id="rId11" Type="http://schemas.openxmlformats.org/officeDocument/2006/relationships/slide" Target="slide17.xml"/><Relationship Id="rId5" Type="http://schemas.openxmlformats.org/officeDocument/2006/relationships/image" Target="../media/image47.png"/><Relationship Id="rId15" Type="http://schemas.openxmlformats.org/officeDocument/2006/relationships/slide" Target="slide27.xml"/><Relationship Id="rId10" Type="http://schemas.openxmlformats.org/officeDocument/2006/relationships/slide" Target="slide13.xml"/><Relationship Id="rId4" Type="http://schemas.openxmlformats.org/officeDocument/2006/relationships/image" Target="../media/image46.png"/><Relationship Id="rId9" Type="http://schemas.openxmlformats.org/officeDocument/2006/relationships/slide" Target="slide8.xml"/><Relationship Id="rId14" Type="http://schemas.openxmlformats.org/officeDocument/2006/relationships/slide" Target="slide25.xml"/></Relationships>
</file>

<file path=ppt/slides/_rels/slide1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8.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9.xml"/><Relationship Id="rId18" Type="http://schemas.openxmlformats.org/officeDocument/2006/relationships/hyperlink" Target="https://soaportland.cupa.pdx.edu/overview/" TargetMode="External"/><Relationship Id="rId3" Type="http://schemas.openxmlformats.org/officeDocument/2006/relationships/notesSlide" Target="../notesSlides/notesSlide19.xml"/><Relationship Id="rId7" Type="http://schemas.openxmlformats.org/officeDocument/2006/relationships/slide" Target="slide1.xml"/><Relationship Id="rId12" Type="http://schemas.openxmlformats.org/officeDocument/2006/relationships/slide" Target="slide17.xml"/><Relationship Id="rId17" Type="http://schemas.openxmlformats.org/officeDocument/2006/relationships/slide" Target="slide34.xml"/><Relationship Id="rId2" Type="http://schemas.openxmlformats.org/officeDocument/2006/relationships/slideLayout" Target="../slideLayouts/slideLayout3.xml"/><Relationship Id="rId16" Type="http://schemas.openxmlformats.org/officeDocument/2006/relationships/slide" Target="slide27.xml"/><Relationship Id="rId1" Type="http://schemas.openxmlformats.org/officeDocument/2006/relationships/tags" Target="../tags/tag20.xml"/><Relationship Id="rId6" Type="http://schemas.openxmlformats.org/officeDocument/2006/relationships/image" Target="../media/image53.png"/><Relationship Id="rId11" Type="http://schemas.openxmlformats.org/officeDocument/2006/relationships/slide" Target="slide13.xml"/><Relationship Id="rId5" Type="http://schemas.openxmlformats.org/officeDocument/2006/relationships/image" Target="../media/image52.png"/><Relationship Id="rId15" Type="http://schemas.openxmlformats.org/officeDocument/2006/relationships/slide" Target="slide25.xml"/><Relationship Id="rId10" Type="http://schemas.openxmlformats.org/officeDocument/2006/relationships/slide" Target="slide8.xml"/><Relationship Id="rId4" Type="http://schemas.openxmlformats.org/officeDocument/2006/relationships/image" Target="../media/image51.png"/><Relationship Id="rId9" Type="http://schemas.openxmlformats.org/officeDocument/2006/relationships/slide" Target="slide5.xml"/><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soaportland.cupa.pdx.edu/overview/" TargetMode="External"/><Relationship Id="rId5" Type="http://schemas.openxmlformats.org/officeDocument/2006/relationships/slide" Target="slide3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hyperlink" Target="https://soaportland.cupa.pdx.edu/overview/" TargetMode="External"/><Relationship Id="rId5" Type="http://schemas.openxmlformats.org/officeDocument/2006/relationships/slide" Target="slide3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1.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9.xml"/><Relationship Id="rId18" Type="http://schemas.openxmlformats.org/officeDocument/2006/relationships/hyperlink" Target="https://soaportland.cupa.pdx.edu/overview/" TargetMode="External"/><Relationship Id="rId3" Type="http://schemas.openxmlformats.org/officeDocument/2006/relationships/notesSlide" Target="../notesSlides/notesSlide22.xml"/><Relationship Id="rId7" Type="http://schemas.openxmlformats.org/officeDocument/2006/relationships/slide" Target="slide1.xml"/><Relationship Id="rId12" Type="http://schemas.openxmlformats.org/officeDocument/2006/relationships/slide" Target="slide17.xml"/><Relationship Id="rId17" Type="http://schemas.openxmlformats.org/officeDocument/2006/relationships/slide" Target="slide34.xml"/><Relationship Id="rId2" Type="http://schemas.openxmlformats.org/officeDocument/2006/relationships/slideLayout" Target="../slideLayouts/slideLayout3.xml"/><Relationship Id="rId16" Type="http://schemas.openxmlformats.org/officeDocument/2006/relationships/slide" Target="slide27.xml"/><Relationship Id="rId1" Type="http://schemas.openxmlformats.org/officeDocument/2006/relationships/tags" Target="../tags/tag23.xml"/><Relationship Id="rId6" Type="http://schemas.openxmlformats.org/officeDocument/2006/relationships/image" Target="../media/image60.png"/><Relationship Id="rId11" Type="http://schemas.openxmlformats.org/officeDocument/2006/relationships/slide" Target="slide13.xml"/><Relationship Id="rId5" Type="http://schemas.openxmlformats.org/officeDocument/2006/relationships/image" Target="../media/image59.png"/><Relationship Id="rId15" Type="http://schemas.openxmlformats.org/officeDocument/2006/relationships/slide" Target="slide25.xml"/><Relationship Id="rId10" Type="http://schemas.openxmlformats.org/officeDocument/2006/relationships/slide" Target="slide8.xml"/><Relationship Id="rId4" Type="http://schemas.openxmlformats.org/officeDocument/2006/relationships/image" Target="../media/image58.png"/><Relationship Id="rId9" Type="http://schemas.openxmlformats.org/officeDocument/2006/relationships/slide" Target="slide5.xml"/><Relationship Id="rId14" Type="http://schemas.openxmlformats.org/officeDocument/2006/relationships/slide" Target="slide22.xml"/></Relationships>
</file>

<file path=ppt/slides/_rels/slide2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23.xml"/><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soaportland.cupa.pdx.edu/overview/"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4.xml"/><Relationship Id="rId7"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7.png"/><Relationship Id="rId11" Type="http://schemas.openxmlformats.org/officeDocument/2006/relationships/hyperlink" Target="https://soaportland.cupa.pdx.edu/overview/" TargetMode="External"/><Relationship Id="rId5" Type="http://schemas.openxmlformats.org/officeDocument/2006/relationships/image" Target="../media/image66.png"/><Relationship Id="rId10" Type="http://schemas.openxmlformats.org/officeDocument/2006/relationships/slide" Target="slide34.xml"/><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6.xml"/><Relationship Id="rId3" Type="http://schemas.openxmlformats.org/officeDocument/2006/relationships/notesSlide" Target="../notesSlides/notesSlide25.xml"/><Relationship Id="rId7" Type="http://schemas.openxmlformats.org/officeDocument/2006/relationships/slide" Target="slide8.xml"/><Relationship Id="rId12" Type="http://schemas.openxmlformats.org/officeDocument/2006/relationships/slide" Target="slide25.xml"/><Relationship Id="rId2" Type="http://schemas.openxmlformats.org/officeDocument/2006/relationships/slideLayout" Target="../slideLayouts/slideLayout3.xml"/><Relationship Id="rId16" Type="http://schemas.openxmlformats.org/officeDocument/2006/relationships/hyperlink" Target="https://soaportland.cupa.pdx.edu/overview/" TargetMode="External"/><Relationship Id="rId1" Type="http://schemas.openxmlformats.org/officeDocument/2006/relationships/tags" Target="../tags/tag26.xml"/><Relationship Id="rId6" Type="http://schemas.openxmlformats.org/officeDocument/2006/relationships/slide" Target="slide5.xml"/><Relationship Id="rId11" Type="http://schemas.openxmlformats.org/officeDocument/2006/relationships/slide" Target="slide22.xml"/><Relationship Id="rId5" Type="http://schemas.openxmlformats.org/officeDocument/2006/relationships/slide" Target="slide3.xml"/><Relationship Id="rId15" Type="http://schemas.openxmlformats.org/officeDocument/2006/relationships/slide" Target="slide34.xml"/><Relationship Id="rId10" Type="http://schemas.openxmlformats.org/officeDocument/2006/relationships/slide" Target="slide19.xml"/><Relationship Id="rId4" Type="http://schemas.openxmlformats.org/officeDocument/2006/relationships/slide" Target="slide1.xml"/><Relationship Id="rId9" Type="http://schemas.openxmlformats.org/officeDocument/2006/relationships/slide" Target="slide17.xml"/><Relationship Id="rId14"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6.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hyperlink" Target="https://soaportland.cupa.pdx.edu/overview/" TargetMode="External"/><Relationship Id="rId4" Type="http://schemas.openxmlformats.org/officeDocument/2006/relationships/image" Target="../media/image71.png"/><Relationship Id="rId9" Type="http://schemas.openxmlformats.org/officeDocument/2006/relationships/slide" Target="slide34.xml"/></Relationships>
</file>

<file path=ppt/slides/_rels/slide2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7.xml"/><Relationship Id="rId3" Type="http://schemas.openxmlformats.org/officeDocument/2006/relationships/notesSlide" Target="../notesSlides/notesSlide27.xml"/><Relationship Id="rId7" Type="http://schemas.openxmlformats.org/officeDocument/2006/relationships/slide" Target="slide8.xml"/><Relationship Id="rId12" Type="http://schemas.openxmlformats.org/officeDocument/2006/relationships/slide" Target="slide25.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slide" Target="slide5.xml"/><Relationship Id="rId11" Type="http://schemas.openxmlformats.org/officeDocument/2006/relationships/slide" Target="slide22.xml"/><Relationship Id="rId5" Type="http://schemas.openxmlformats.org/officeDocument/2006/relationships/slide" Target="slide3.xml"/><Relationship Id="rId15" Type="http://schemas.openxmlformats.org/officeDocument/2006/relationships/hyperlink" Target="https://soaportland.cupa.pdx.edu/overview/" TargetMode="External"/><Relationship Id="rId10" Type="http://schemas.openxmlformats.org/officeDocument/2006/relationships/slide" Target="slide19.xml"/><Relationship Id="rId4" Type="http://schemas.openxmlformats.org/officeDocument/2006/relationships/slide" Target="slide1.xml"/><Relationship Id="rId9" Type="http://schemas.openxmlformats.org/officeDocument/2006/relationships/slide" Target="slide17.xml"/><Relationship Id="rId14" Type="http://schemas.openxmlformats.org/officeDocument/2006/relationships/slide" Target="slide34.xml"/></Relationships>
</file>

<file path=ppt/slides/_rels/slide2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8.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9.xml"/><Relationship Id="rId7"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80.png"/><Relationship Id="rId11" Type="http://schemas.openxmlformats.org/officeDocument/2006/relationships/hyperlink" Target="https://soaportland.cupa.pdx.edu/overview/" TargetMode="External"/><Relationship Id="rId5" Type="http://schemas.openxmlformats.org/officeDocument/2006/relationships/image" Target="../media/image76.png"/><Relationship Id="rId10" Type="http://schemas.openxmlformats.org/officeDocument/2006/relationships/slide" Target="slide34.xml"/><Relationship Id="rId4" Type="http://schemas.openxmlformats.org/officeDocument/2006/relationships/image" Target="../media/image79.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25.xml"/><Relationship Id="rId3" Type="http://schemas.openxmlformats.org/officeDocument/2006/relationships/notesSlide" Target="../notesSlides/notesSlide3.xml"/><Relationship Id="rId7" Type="http://schemas.openxmlformats.org/officeDocument/2006/relationships/slide" Target="slide5.xml"/><Relationship Id="rId12" Type="http://schemas.openxmlformats.org/officeDocument/2006/relationships/slide" Target="slide22.xml"/><Relationship Id="rId2" Type="http://schemas.openxmlformats.org/officeDocument/2006/relationships/slideLayout" Target="../slideLayouts/slideLayout3.xml"/><Relationship Id="rId16" Type="http://schemas.openxmlformats.org/officeDocument/2006/relationships/hyperlink" Target="https://soaportland.cupa.pdx.edu/overview/" TargetMode="External"/><Relationship Id="rId1" Type="http://schemas.openxmlformats.org/officeDocument/2006/relationships/tags" Target="../tags/tag4.xml"/><Relationship Id="rId6" Type="http://schemas.openxmlformats.org/officeDocument/2006/relationships/slide" Target="slide3.xml"/><Relationship Id="rId11" Type="http://schemas.openxmlformats.org/officeDocument/2006/relationships/slide" Target="slide19.xml"/><Relationship Id="rId5" Type="http://schemas.openxmlformats.org/officeDocument/2006/relationships/slide" Target="slide1.xml"/><Relationship Id="rId15" Type="http://schemas.openxmlformats.org/officeDocument/2006/relationships/slide" Target="slide34.xml"/><Relationship Id="rId10" Type="http://schemas.openxmlformats.org/officeDocument/2006/relationships/slide" Target="slide17.xml"/><Relationship Id="rId4" Type="http://schemas.openxmlformats.org/officeDocument/2006/relationships/slide" Target="slide46.xml"/><Relationship Id="rId9" Type="http://schemas.openxmlformats.org/officeDocument/2006/relationships/slide" Target="slide13.xml"/><Relationship Id="rId14" Type="http://schemas.openxmlformats.org/officeDocument/2006/relationships/slide" Target="slide27.xml"/></Relationships>
</file>

<file path=ppt/slides/_rels/slide30.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0.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31.xml"/><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89.png"/><Relationship Id="rId11" Type="http://schemas.openxmlformats.org/officeDocument/2006/relationships/hyperlink" Target="https://soaportland.cupa.pdx.edu/overview/" TargetMode="External"/><Relationship Id="rId5" Type="http://schemas.openxmlformats.org/officeDocument/2006/relationships/image" Target="../media/image88.png"/><Relationship Id="rId10" Type="http://schemas.openxmlformats.org/officeDocument/2006/relationships/slide" Target="slide34.xml"/><Relationship Id="rId4" Type="http://schemas.openxmlformats.org/officeDocument/2006/relationships/image" Target="../media/image87.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soaportland.cupa.pdx.edu/overview/" TargetMode="External"/><Relationship Id="rId3" Type="http://schemas.openxmlformats.org/officeDocument/2006/relationships/notesSlide" Target="../notesSlides/notesSlide32.xml"/><Relationship Id="rId7" Type="http://schemas.openxmlformats.org/officeDocument/2006/relationships/image" Target="../media/image96.png"/><Relationship Id="rId12" Type="http://schemas.openxmlformats.org/officeDocument/2006/relationships/slide" Target="slide34.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notesSlide" Target="../notesSlides/notesSlide33.xml"/><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Layout" Target="../slideLayouts/slideLayout2.xml"/><Relationship Id="rId16" Type="http://schemas.openxmlformats.org/officeDocument/2006/relationships/hyperlink" Target="https://soaportland.cupa.pdx.edu/overview/" TargetMode="External"/><Relationship Id="rId1" Type="http://schemas.openxmlformats.org/officeDocument/2006/relationships/tags" Target="../tags/tag34.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slide" Target="slide34.xml"/><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3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7.xml"/><Relationship Id="rId3" Type="http://schemas.openxmlformats.org/officeDocument/2006/relationships/notesSlide" Target="../notesSlides/notesSlide34.xml"/><Relationship Id="rId7" Type="http://schemas.openxmlformats.org/officeDocument/2006/relationships/slide" Target="slide8.xml"/><Relationship Id="rId12" Type="http://schemas.openxmlformats.org/officeDocument/2006/relationships/slide" Target="slide25.xml"/><Relationship Id="rId2" Type="http://schemas.openxmlformats.org/officeDocument/2006/relationships/slideLayout" Target="../slideLayouts/slideLayout3.xml"/><Relationship Id="rId16" Type="http://schemas.openxmlformats.org/officeDocument/2006/relationships/hyperlink" Target="https://soaportland.cupa.pdx.edu/overview/" TargetMode="External"/><Relationship Id="rId1" Type="http://schemas.openxmlformats.org/officeDocument/2006/relationships/tags" Target="../tags/tag35.xml"/><Relationship Id="rId6" Type="http://schemas.openxmlformats.org/officeDocument/2006/relationships/slide" Target="slide5.xml"/><Relationship Id="rId11" Type="http://schemas.openxmlformats.org/officeDocument/2006/relationships/slide" Target="slide22.xml"/><Relationship Id="rId5" Type="http://schemas.openxmlformats.org/officeDocument/2006/relationships/slide" Target="slide3.xml"/><Relationship Id="rId15" Type="http://schemas.openxmlformats.org/officeDocument/2006/relationships/slide" Target="slide34.xml"/><Relationship Id="rId10" Type="http://schemas.openxmlformats.org/officeDocument/2006/relationships/slide" Target="slide19.xml"/><Relationship Id="rId4" Type="http://schemas.openxmlformats.org/officeDocument/2006/relationships/slide" Target="slide1.xml"/><Relationship Id="rId9" Type="http://schemas.openxmlformats.org/officeDocument/2006/relationships/slide" Target="slide17.xml"/><Relationship Id="rId1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44.xml"/><Relationship Id="rId3" Type="http://schemas.openxmlformats.org/officeDocument/2006/relationships/notesSlide" Target="../notesSlides/notesSlide35.xml"/><Relationship Id="rId7" Type="http://schemas.openxmlformats.org/officeDocument/2006/relationships/slide" Target="slide38.xml"/><Relationship Id="rId12" Type="http://schemas.openxmlformats.org/officeDocument/2006/relationships/slide" Target="slide43.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6" Type="http://schemas.openxmlformats.org/officeDocument/2006/relationships/slide" Target="slide34.xml"/><Relationship Id="rId1" Type="http://schemas.openxmlformats.org/officeDocument/2006/relationships/tags" Target="../tags/tag36.xml"/><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slide" Target="slide36.xml"/><Relationship Id="rId15" Type="http://schemas.openxmlformats.org/officeDocument/2006/relationships/slide" Target="slide46.xml"/><Relationship Id="rId10" Type="http://schemas.openxmlformats.org/officeDocument/2006/relationships/slide" Target="slide41.xml"/><Relationship Id="rId4" Type="http://schemas.openxmlformats.org/officeDocument/2006/relationships/image" Target="../media/image112.png"/><Relationship Id="rId9" Type="http://schemas.openxmlformats.org/officeDocument/2006/relationships/slide" Target="slide40.xml"/><Relationship Id="rId14" Type="http://schemas.openxmlformats.org/officeDocument/2006/relationships/slide" Target="slide45.xml"/></Relationships>
</file>

<file path=ppt/slides/_rels/slide36.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36.xml"/><Relationship Id="rId7" Type="http://schemas.openxmlformats.org/officeDocument/2006/relationships/hyperlink" Target="mailto:nealm@pdx.edu"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mailto:lycand@pdx.edu" TargetMode="External"/><Relationship Id="rId11" Type="http://schemas.openxmlformats.org/officeDocument/2006/relationships/slide" Target="slide1.xml"/><Relationship Id="rId5" Type="http://schemas.openxmlformats.org/officeDocument/2006/relationships/hyperlink" Target="mailto:Alan.DeLaTorre@portlandoregon.gov" TargetMode="External"/><Relationship Id="rId10" Type="http://schemas.openxmlformats.org/officeDocument/2006/relationships/image" Target="../media/image113.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37.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1.xml"/></Relationships>
</file>

<file path=ppt/slides/_rels/slide38.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38.xml"/><Relationship Id="rId7" Type="http://schemas.openxmlformats.org/officeDocument/2006/relationships/slide" Target="slide45.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1.xml"/><Relationship Id="rId4" Type="http://schemas.openxmlformats.org/officeDocument/2006/relationships/hyperlink" Target="http://www.census.gov/programs-surveys/acs/" TargetMode="External"/><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9.xm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14.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1.xml"/><Relationship Id="rId4" Type="http://schemas.openxmlformats.org/officeDocument/2006/relationships/slide" Target="slide39.xml"/><Relationship Id="rId9" Type="http://schemas.openxmlformats.org/officeDocument/2006/relationships/image" Target="../media/image113.png"/></Relationships>
</file>

<file path=ppt/slides/_rels/slide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40.xml"/><Relationship Id="rId7"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hyperlink" Target="https://www.census.gov/programs-surveys/ahs/about.html" TargetMode="External"/><Relationship Id="rId5"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4" Type="http://schemas.openxmlformats.org/officeDocument/2006/relationships/hyperlink" Target="https://www.census.gov/programs-surveys/ahs/data/2019/ahs-2019-public-use-file--puf-.htm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41.xml"/><Relationship Id="rId7"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19.pn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slide" Target="slide1.xml"/><Relationship Id="rId4" Type="http://schemas.openxmlformats.org/officeDocument/2006/relationships/image" Target="../media/image117.png"/><Relationship Id="rId9"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notesSlide" Target="../notesSlides/notesSlide42.xml"/><Relationship Id="rId7" Type="http://schemas.openxmlformats.org/officeDocument/2006/relationships/image" Target="../media/image126.emf"/><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slide" Target="slide14.xml"/></Relationships>
</file>

<file path=ppt/slides/_rels/slide4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43.xml"/><Relationship Id="rId7" Type="http://schemas.openxmlformats.org/officeDocument/2006/relationships/image" Target="../media/image131.jp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30.jpg"/><Relationship Id="rId5" Type="http://schemas.openxmlformats.org/officeDocument/2006/relationships/image" Target="../media/image129.png"/><Relationship Id="rId4" Type="http://schemas.openxmlformats.org/officeDocument/2006/relationships/image" Target="../media/image127.jpg"/><Relationship Id="rId9" Type="http://schemas.openxmlformats.org/officeDocument/2006/relationships/image" Target="../media/image128.png"/></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44.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1.xml"/><Relationship Id="rId4" Type="http://schemas.openxmlformats.org/officeDocument/2006/relationships/hyperlink" Target="https://data.census.gov/mdat/#/" TargetMode="External"/><Relationship Id="rId9"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slide" Target="slide1.xml"/><Relationship Id="rId5" Type="http://schemas.openxmlformats.org/officeDocument/2006/relationships/image" Target="../media/image113.png"/><Relationship Id="rId4" Type="http://schemas.openxmlformats.org/officeDocument/2006/relationships/hyperlink" Target="https://www.nabj.org/page/styleguide"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slide" Target="slide1.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13.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9.xml"/><Relationship Id="rId18" Type="http://schemas.openxmlformats.org/officeDocument/2006/relationships/hyperlink" Target="https://soaportland.cupa.pdx.edu/overview/" TargetMode="External"/><Relationship Id="rId3" Type="http://schemas.openxmlformats.org/officeDocument/2006/relationships/notesSlide" Target="../notesSlides/notesSlide5.xml"/><Relationship Id="rId7" Type="http://schemas.openxmlformats.org/officeDocument/2006/relationships/slide" Target="slide1.xml"/><Relationship Id="rId12" Type="http://schemas.openxmlformats.org/officeDocument/2006/relationships/slide" Target="slide17.xml"/><Relationship Id="rId17" Type="http://schemas.openxmlformats.org/officeDocument/2006/relationships/slide" Target="slide34.xml"/><Relationship Id="rId2" Type="http://schemas.openxmlformats.org/officeDocument/2006/relationships/slideLayout" Target="../slideLayouts/slideLayout3.xml"/><Relationship Id="rId16" Type="http://schemas.openxmlformats.org/officeDocument/2006/relationships/slide" Target="slide27.xml"/><Relationship Id="rId1" Type="http://schemas.openxmlformats.org/officeDocument/2006/relationships/tags" Target="../tags/tag6.xml"/><Relationship Id="rId6" Type="http://schemas.openxmlformats.org/officeDocument/2006/relationships/image" Target="../media/image10.emf"/><Relationship Id="rId11" Type="http://schemas.openxmlformats.org/officeDocument/2006/relationships/slide" Target="slide13.xml"/><Relationship Id="rId5" Type="http://schemas.openxmlformats.org/officeDocument/2006/relationships/image" Target="../media/image9.png"/><Relationship Id="rId15" Type="http://schemas.openxmlformats.org/officeDocument/2006/relationships/slide" Target="slide25.xml"/><Relationship Id="rId10" Type="http://schemas.openxmlformats.org/officeDocument/2006/relationships/slide" Target="slide8.xml"/><Relationship Id="rId4" Type="http://schemas.openxmlformats.org/officeDocument/2006/relationships/image" Target="../media/image8.png"/><Relationship Id="rId9" Type="http://schemas.openxmlformats.org/officeDocument/2006/relationships/slide" Target="slide5.xml"/><Relationship Id="rId14" Type="http://schemas.openxmlformats.org/officeDocument/2006/relationships/slide" Target="slide2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slide" Target="slide34.xml"/><Relationship Id="rId5" Type="http://schemas.openxmlformats.org/officeDocument/2006/relationships/slide" Target="slide4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xml"/><Relationship Id="rId7" Type="http://schemas.openxmlformats.org/officeDocument/2006/relationships/slide" Target="slide34.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slide" Target="slide39.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openxmlformats.org/officeDocument/2006/relationships/slide" Target="slide25.xml"/><Relationship Id="rId3" Type="http://schemas.openxmlformats.org/officeDocument/2006/relationships/notesSlide" Target="../notesSlides/notesSlide8.xml"/><Relationship Id="rId21" Type="http://schemas.openxmlformats.org/officeDocument/2006/relationships/hyperlink" Target="https://soaportland.cupa.pdx.edu/overview/" TargetMode="External"/><Relationship Id="rId7" Type="http://schemas.openxmlformats.org/officeDocument/2006/relationships/image" Target="../media/image16.png"/><Relationship Id="rId12" Type="http://schemas.openxmlformats.org/officeDocument/2006/relationships/slide" Target="slide5.xml"/><Relationship Id="rId17" Type="http://schemas.openxmlformats.org/officeDocument/2006/relationships/slide" Target="slide22.xml"/><Relationship Id="rId2" Type="http://schemas.openxmlformats.org/officeDocument/2006/relationships/slideLayout" Target="../slideLayouts/slideLayout3.xml"/><Relationship Id="rId16" Type="http://schemas.openxmlformats.org/officeDocument/2006/relationships/slide" Target="slide19.xml"/><Relationship Id="rId20" Type="http://schemas.openxmlformats.org/officeDocument/2006/relationships/slide" Target="slide34.xml"/><Relationship Id="rId1" Type="http://schemas.openxmlformats.org/officeDocument/2006/relationships/tags" Target="../tags/tag9.xml"/><Relationship Id="rId6" Type="http://schemas.openxmlformats.org/officeDocument/2006/relationships/image" Target="../media/image15.png"/><Relationship Id="rId11" Type="http://schemas.openxmlformats.org/officeDocument/2006/relationships/slide" Target="slide3.xml"/><Relationship Id="rId5" Type="http://schemas.openxmlformats.org/officeDocument/2006/relationships/image" Target="../media/image14.png"/><Relationship Id="rId15" Type="http://schemas.openxmlformats.org/officeDocument/2006/relationships/slide" Target="slide17.xml"/><Relationship Id="rId10" Type="http://schemas.openxmlformats.org/officeDocument/2006/relationships/slide" Target="slide1.xml"/><Relationship Id="rId19" Type="http://schemas.openxmlformats.org/officeDocument/2006/relationships/slide" Target="slide27.xml"/><Relationship Id="rId4" Type="http://schemas.openxmlformats.org/officeDocument/2006/relationships/hyperlink" Target="https://www.nia.nih.gov/health/residential-facilities-assisted-living-and-nursing-homes" TargetMode="External"/><Relationship Id="rId9" Type="http://schemas.openxmlformats.org/officeDocument/2006/relationships/image" Target="../media/image18.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slide" Target="slide34.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1B5EB78-E459-48E9-A22B-C2C39780F255}"/>
              </a:ext>
            </a:extLst>
          </p:cNvPr>
          <p:cNvSpPr txBox="1">
            <a:spLocks/>
          </p:cNvSpPr>
          <p:nvPr/>
        </p:nvSpPr>
        <p:spPr>
          <a:xfrm>
            <a:off x="1344962" y="60935"/>
            <a:ext cx="9144000" cy="1019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pPr algn="ctr"/>
            <a:r>
              <a:rPr lang="en-US" sz="4400" dirty="0">
                <a:latin typeface="+mn-lt"/>
              </a:rPr>
              <a:t>The State of Aging in Portland</a:t>
            </a:r>
          </a:p>
        </p:txBody>
      </p:sp>
      <p:sp>
        <p:nvSpPr>
          <p:cNvPr id="12" name="Subtitle 2">
            <a:extLst>
              <a:ext uri="{FF2B5EF4-FFF2-40B4-BE49-F238E27FC236}">
                <a16:creationId xmlns:a16="http://schemas.microsoft.com/office/drawing/2014/main" id="{5D4A90EB-6458-4766-B848-80E207B708D9}"/>
              </a:ext>
            </a:extLst>
          </p:cNvPr>
          <p:cNvSpPr txBox="1">
            <a:spLocks/>
          </p:cNvSpPr>
          <p:nvPr/>
        </p:nvSpPr>
        <p:spPr>
          <a:xfrm>
            <a:off x="2042651" y="917283"/>
            <a:ext cx="8106697" cy="9175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Part 4.3 – </a:t>
            </a:r>
            <a:r>
              <a:rPr lang="en-US" sz="3200" dirty="0"/>
              <a:t>Later in Life Housing Transitions</a:t>
            </a:r>
          </a:p>
        </p:txBody>
      </p:sp>
      <p:sp>
        <p:nvSpPr>
          <p:cNvPr id="13" name="Subtitle 2">
            <a:extLst>
              <a:ext uri="{FF2B5EF4-FFF2-40B4-BE49-F238E27FC236}">
                <a16:creationId xmlns:a16="http://schemas.microsoft.com/office/drawing/2014/main" id="{F1C17709-68AF-49ED-9102-C826703A237D}"/>
              </a:ext>
            </a:extLst>
          </p:cNvPr>
          <p:cNvSpPr txBox="1">
            <a:spLocks/>
          </p:cNvSpPr>
          <p:nvPr/>
        </p:nvSpPr>
        <p:spPr>
          <a:xfrm>
            <a:off x="6614651" y="1623706"/>
            <a:ext cx="4572000" cy="2880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Bef>
                <a:spcPts val="400"/>
              </a:spcBef>
            </a:pPr>
            <a:r>
              <a:rPr lang="en-US" sz="1600" dirty="0"/>
              <a:t>The types of developments to be covered in this section include the following.</a:t>
            </a:r>
          </a:p>
          <a:p>
            <a:pPr>
              <a:lnSpc>
                <a:spcPts val="1700"/>
              </a:lnSpc>
              <a:spcBef>
                <a:spcPts val="400"/>
              </a:spcBef>
            </a:pPr>
            <a:r>
              <a:rPr lang="en-US" sz="1600" dirty="0"/>
              <a:t>The group quarters population:</a:t>
            </a:r>
          </a:p>
          <a:p>
            <a:pPr lvl="1">
              <a:lnSpc>
                <a:spcPts val="1700"/>
              </a:lnSpc>
              <a:spcBef>
                <a:spcPts val="400"/>
              </a:spcBef>
            </a:pPr>
            <a:r>
              <a:rPr lang="en-US" sz="1600" dirty="0"/>
              <a:t>Nursing homes </a:t>
            </a:r>
          </a:p>
          <a:p>
            <a:pPr lvl="1">
              <a:lnSpc>
                <a:spcPts val="1700"/>
              </a:lnSpc>
              <a:spcBef>
                <a:spcPts val="400"/>
              </a:spcBef>
            </a:pPr>
            <a:r>
              <a:rPr lang="en-US" sz="1600" dirty="0"/>
              <a:t>Residential care facilities</a:t>
            </a:r>
          </a:p>
          <a:p>
            <a:pPr lvl="1">
              <a:lnSpc>
                <a:spcPts val="1700"/>
              </a:lnSpc>
              <a:spcBef>
                <a:spcPts val="400"/>
              </a:spcBef>
            </a:pPr>
            <a:r>
              <a:rPr lang="en-US" sz="1600" dirty="0"/>
              <a:t>Adult foster homes</a:t>
            </a:r>
          </a:p>
          <a:p>
            <a:pPr>
              <a:lnSpc>
                <a:spcPts val="1700"/>
              </a:lnSpc>
              <a:spcBef>
                <a:spcPts val="400"/>
              </a:spcBef>
            </a:pPr>
            <a:r>
              <a:rPr lang="en-US" sz="1600" dirty="0"/>
              <a:t>Other housing for older people:</a:t>
            </a:r>
          </a:p>
          <a:p>
            <a:pPr lvl="1">
              <a:lnSpc>
                <a:spcPts val="1700"/>
              </a:lnSpc>
              <a:spcBef>
                <a:spcPts val="400"/>
              </a:spcBef>
            </a:pPr>
            <a:r>
              <a:rPr lang="en-US" sz="1600" dirty="0"/>
              <a:t>Assisted living</a:t>
            </a:r>
          </a:p>
          <a:p>
            <a:pPr lvl="1">
              <a:lnSpc>
                <a:spcPts val="1700"/>
              </a:lnSpc>
              <a:spcBef>
                <a:spcPts val="400"/>
              </a:spcBef>
            </a:pPr>
            <a:r>
              <a:rPr lang="en-US" sz="1600" dirty="0"/>
              <a:t>Independent living, (age</a:t>
            </a:r>
          </a:p>
        </p:txBody>
      </p:sp>
      <p:sp>
        <p:nvSpPr>
          <p:cNvPr id="7" name="Subtitle 2">
            <a:extLst>
              <a:ext uri="{FF2B5EF4-FFF2-40B4-BE49-F238E27FC236}">
                <a16:creationId xmlns:a16="http://schemas.microsoft.com/office/drawing/2014/main" id="{850DEDC7-10B7-4613-B7C4-DA9898B9531D}"/>
              </a:ext>
            </a:extLst>
          </p:cNvPr>
          <p:cNvSpPr txBox="1">
            <a:spLocks/>
          </p:cNvSpPr>
          <p:nvPr/>
        </p:nvSpPr>
        <p:spPr>
          <a:xfrm>
            <a:off x="1902400" y="1623706"/>
            <a:ext cx="4572000" cy="431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600"/>
              </a:spcBef>
            </a:pPr>
            <a:r>
              <a:rPr lang="en-US" sz="1600" dirty="0"/>
              <a:t>While most older households prefer to remain in  their long-term residence for as long as their health and financial circumstances permit, some by choice or changes in their personal circumstance, relocate to some other choice of housing. This might be a choice to downsize to an apartment or a  condominium, to take advantage of an affordable housing opportunity, or by necessity moving to a more supportive environment such as assisted living or some other type of long-term care facility. </a:t>
            </a:r>
          </a:p>
          <a:p>
            <a:pPr>
              <a:lnSpc>
                <a:spcPts val="1800"/>
              </a:lnSpc>
              <a:spcBef>
                <a:spcPts val="600"/>
              </a:spcBef>
            </a:pPr>
            <a:r>
              <a:rPr lang="en-US" sz="1600" dirty="0"/>
              <a:t>While the total numbers in these care facilities is relatively small, 2460 in care facilities and an additional 1,692 in assisted living, many older persons spend at least some time in one of these types of facilities.</a:t>
            </a:r>
          </a:p>
          <a:p>
            <a:pPr marL="0" indent="0">
              <a:lnSpc>
                <a:spcPts val="1400"/>
              </a:lnSpc>
              <a:buNone/>
            </a:pPr>
            <a:endParaRPr lang="en-US" dirty="0"/>
          </a:p>
          <a:p>
            <a:pPr>
              <a:lnSpc>
                <a:spcPct val="100000"/>
              </a:lnSpc>
            </a:pPr>
            <a:endParaRPr lang="en-US" sz="1800" dirty="0"/>
          </a:p>
        </p:txBody>
      </p:sp>
      <p:pic>
        <p:nvPicPr>
          <p:cNvPr id="8" name="Picture 7" descr="Text&#10;&#10;Description automatically generated">
            <a:extLst>
              <a:ext uri="{FF2B5EF4-FFF2-40B4-BE49-F238E27FC236}">
                <a16:creationId xmlns:a16="http://schemas.microsoft.com/office/drawing/2014/main" id="{5F8E96AF-76F6-47BF-8EA7-D3141466C8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235" y="5987806"/>
            <a:ext cx="2926080" cy="693592"/>
          </a:xfrm>
          <a:prstGeom prst="rect">
            <a:avLst/>
          </a:prstGeom>
        </p:spPr>
      </p:pic>
      <p:sp>
        <p:nvSpPr>
          <p:cNvPr id="9" name="Content Placeholder 3">
            <a:extLst>
              <a:ext uri="{FF2B5EF4-FFF2-40B4-BE49-F238E27FC236}">
                <a16:creationId xmlns:a16="http://schemas.microsoft.com/office/drawing/2014/main" id="{AE1B6206-6173-4C6A-8283-47F65019406C}"/>
              </a:ext>
            </a:extLst>
          </p:cNvPr>
          <p:cNvSpPr txBox="1">
            <a:spLocks/>
          </p:cNvSpPr>
          <p:nvPr/>
        </p:nvSpPr>
        <p:spPr>
          <a:xfrm>
            <a:off x="118495" y="1682198"/>
            <a:ext cx="1713780" cy="365290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Table of Contents</a:t>
            </a:r>
          </a:p>
          <a:p>
            <a:r>
              <a:rPr lang="en-US" dirty="0">
                <a:hlinkClick r:id="rId5" action="ppaction://hlinksldjump"/>
              </a:rPr>
              <a:t>Beginning</a:t>
            </a:r>
            <a:endParaRPr lang="en-US" dirty="0"/>
          </a:p>
          <a:p>
            <a:r>
              <a:rPr lang="en-US" dirty="0">
                <a:hlinkClick r:id="rId6" action="ppaction://hlinksldjump"/>
              </a:rPr>
              <a:t>Types of facilities</a:t>
            </a:r>
            <a:endParaRPr lang="en-US" dirty="0"/>
          </a:p>
          <a:p>
            <a:r>
              <a:rPr lang="en-US" dirty="0">
                <a:hlinkClick r:id="rId7" action="ppaction://hlinksldjump"/>
              </a:rPr>
              <a:t>Group quarters</a:t>
            </a:r>
            <a:endParaRPr lang="en-US" dirty="0"/>
          </a:p>
          <a:p>
            <a:r>
              <a:rPr lang="en-US" dirty="0">
                <a:hlinkClick r:id="rId8" action="ppaction://hlinksldjump"/>
              </a:rPr>
              <a:t>Skilled nursing </a:t>
            </a:r>
            <a:endParaRPr lang="en-US" dirty="0"/>
          </a:p>
          <a:p>
            <a:r>
              <a:rPr lang="en-US" dirty="0">
                <a:hlinkClick r:id="rId9" action="ppaction://hlinksldjump"/>
              </a:rPr>
              <a:t>Residential care</a:t>
            </a:r>
            <a:endParaRPr lang="en-US" dirty="0"/>
          </a:p>
          <a:p>
            <a:r>
              <a:rPr lang="en-US" dirty="0">
                <a:hlinkClick r:id="rId10" action="ppaction://hlinksldjump"/>
              </a:rPr>
              <a:t>Adult foster homes</a:t>
            </a:r>
            <a:endParaRPr lang="en-US" dirty="0"/>
          </a:p>
          <a:p>
            <a:r>
              <a:rPr lang="en-US" dirty="0">
                <a:hlinkClick r:id="rId11" action="ppaction://hlinksldjump"/>
              </a:rPr>
              <a:t>Assisted living</a:t>
            </a:r>
            <a:endParaRPr lang="en-US" dirty="0"/>
          </a:p>
          <a:p>
            <a:r>
              <a:rPr lang="en-US" dirty="0">
                <a:hlinkClick r:id="rId12" action="ppaction://hlinksldjump"/>
              </a:rPr>
              <a:t>Recap of care facilities</a:t>
            </a:r>
            <a:endParaRPr lang="en-US" dirty="0"/>
          </a:p>
          <a:p>
            <a:r>
              <a:rPr lang="en-US" dirty="0">
                <a:hlinkClick r:id="rId13" action="ppaction://hlinksldjump"/>
              </a:rPr>
              <a:t>Retirement facilities</a:t>
            </a:r>
            <a:endParaRPr lang="en-US" dirty="0"/>
          </a:p>
          <a:p>
            <a:r>
              <a:rPr lang="en-US" dirty="0">
                <a:hlinkClick r:id="rId14" action="ppaction://hlinksldjump"/>
              </a:rPr>
              <a:t>Maps and tables</a:t>
            </a:r>
            <a:endParaRPr lang="en-US" dirty="0"/>
          </a:p>
        </p:txBody>
      </p:sp>
      <p:pic>
        <p:nvPicPr>
          <p:cNvPr id="10" name="Picture 9">
            <a:extLst>
              <a:ext uri="{FF2B5EF4-FFF2-40B4-BE49-F238E27FC236}">
                <a16:creationId xmlns:a16="http://schemas.microsoft.com/office/drawing/2014/main" id="{ED2BC7A6-85C1-41D8-B02B-A8EF86A96372}"/>
              </a:ext>
            </a:extLst>
          </p:cNvPr>
          <p:cNvPicPr>
            <a:picLocks noChangeAspect="1"/>
          </p:cNvPicPr>
          <p:nvPr/>
        </p:nvPicPr>
        <p:blipFill>
          <a:blip r:embed="rId15"/>
          <a:stretch>
            <a:fillRect/>
          </a:stretch>
        </p:blipFill>
        <p:spPr>
          <a:xfrm>
            <a:off x="6474400" y="7158474"/>
            <a:ext cx="2664512" cy="3006437"/>
          </a:xfrm>
          <a:prstGeom prst="rect">
            <a:avLst/>
          </a:prstGeom>
        </p:spPr>
      </p:pic>
      <p:sp>
        <p:nvSpPr>
          <p:cNvPr id="2" name="TextBox 1">
            <a:extLst>
              <a:ext uri="{FF2B5EF4-FFF2-40B4-BE49-F238E27FC236}">
                <a16:creationId xmlns:a16="http://schemas.microsoft.com/office/drawing/2014/main" id="{F4D3AE9E-02EB-4076-923C-044BCC71F340}"/>
              </a:ext>
            </a:extLst>
          </p:cNvPr>
          <p:cNvSpPr txBox="1"/>
          <p:nvPr/>
        </p:nvSpPr>
        <p:spPr>
          <a:xfrm>
            <a:off x="7414298" y="3919725"/>
            <a:ext cx="1923393" cy="338554"/>
          </a:xfrm>
          <a:prstGeom prst="rect">
            <a:avLst/>
          </a:prstGeom>
          <a:noFill/>
        </p:spPr>
        <p:txBody>
          <a:bodyPr wrap="square" rtlCol="0">
            <a:spAutoFit/>
          </a:bodyPr>
          <a:lstStyle/>
          <a:p>
            <a:r>
              <a:rPr lang="en-US" sz="1600" dirty="0">
                <a:solidFill>
                  <a:srgbClr val="6C5200"/>
                </a:solidFill>
              </a:rPr>
              <a:t>qualified residences)</a:t>
            </a:r>
          </a:p>
        </p:txBody>
      </p:sp>
      <p:sp>
        <p:nvSpPr>
          <p:cNvPr id="3" name="TextBox 2">
            <a:extLst>
              <a:ext uri="{FF2B5EF4-FFF2-40B4-BE49-F238E27FC236}">
                <a16:creationId xmlns:a16="http://schemas.microsoft.com/office/drawing/2014/main" id="{019147D2-4585-4AC4-9511-9E5877D63D58}"/>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a:t>
            </a:r>
          </a:p>
        </p:txBody>
      </p:sp>
      <p:pic>
        <p:nvPicPr>
          <p:cNvPr id="14" name="Picture 13">
            <a:extLst>
              <a:ext uri="{FF2B5EF4-FFF2-40B4-BE49-F238E27FC236}">
                <a16:creationId xmlns:a16="http://schemas.microsoft.com/office/drawing/2014/main" id="{04A24449-896C-4069-94CC-F6E0190DCE00}"/>
              </a:ext>
            </a:extLst>
          </p:cNvPr>
          <p:cNvPicPr>
            <a:picLocks noChangeAspect="1"/>
          </p:cNvPicPr>
          <p:nvPr/>
        </p:nvPicPr>
        <p:blipFill>
          <a:blip r:embed="rId16"/>
          <a:stretch>
            <a:fillRect/>
          </a:stretch>
        </p:blipFill>
        <p:spPr>
          <a:xfrm>
            <a:off x="9446619" y="3921184"/>
            <a:ext cx="2664512" cy="2810456"/>
          </a:xfrm>
          <a:prstGeom prst="rect">
            <a:avLst/>
          </a:prstGeom>
        </p:spPr>
      </p:pic>
    </p:spTree>
    <p:custDataLst>
      <p:tags r:id="rId1"/>
    </p:custDataLst>
    <p:extLst>
      <p:ext uri="{BB962C8B-B14F-4D97-AF65-F5344CB8AC3E}">
        <p14:creationId xmlns:p14="http://schemas.microsoft.com/office/powerpoint/2010/main" val="2951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E30C9C-4611-46FE-B3F4-1192BBF5F00F}"/>
              </a:ext>
            </a:extLst>
          </p:cNvPr>
          <p:cNvPicPr>
            <a:picLocks noChangeAspect="1"/>
          </p:cNvPicPr>
          <p:nvPr/>
        </p:nvPicPr>
        <p:blipFill>
          <a:blip r:embed="rId4"/>
          <a:stretch>
            <a:fillRect/>
          </a:stretch>
        </p:blipFill>
        <p:spPr>
          <a:xfrm>
            <a:off x="7011069" y="637249"/>
            <a:ext cx="5035052" cy="5577840"/>
          </a:xfrm>
          <a:prstGeom prst="rect">
            <a:avLst/>
          </a:prstGeom>
        </p:spPr>
      </p:pic>
      <p:sp>
        <p:nvSpPr>
          <p:cNvPr id="2" name="Title 1">
            <a:extLst>
              <a:ext uri="{FF2B5EF4-FFF2-40B4-BE49-F238E27FC236}">
                <a16:creationId xmlns:a16="http://schemas.microsoft.com/office/drawing/2014/main" id="{162236E3-2141-4E28-A9D8-A2B65D98A97F}"/>
              </a:ext>
            </a:extLst>
          </p:cNvPr>
          <p:cNvSpPr>
            <a:spLocks noGrp="1"/>
          </p:cNvSpPr>
          <p:nvPr>
            <p:ph type="title"/>
          </p:nvPr>
        </p:nvSpPr>
        <p:spPr>
          <a:xfrm>
            <a:off x="262933" y="275508"/>
            <a:ext cx="5773107" cy="663522"/>
          </a:xfrm>
        </p:spPr>
        <p:txBody>
          <a:bodyPr/>
          <a:lstStyle/>
          <a:p>
            <a:r>
              <a:rPr lang="en-US" dirty="0"/>
              <a:t>A</a:t>
            </a:r>
            <a:r>
              <a:rPr lang="en-US" sz="3200" dirty="0"/>
              <a:t>ge / Sex for Selected Nursing Facilities – Licensing Data</a:t>
            </a:r>
          </a:p>
        </p:txBody>
      </p:sp>
      <p:pic>
        <p:nvPicPr>
          <p:cNvPr id="16" name="Picture 15">
            <a:extLst>
              <a:ext uri="{FF2B5EF4-FFF2-40B4-BE49-F238E27FC236}">
                <a16:creationId xmlns:a16="http://schemas.microsoft.com/office/drawing/2014/main" id="{2177EE84-C7F9-4810-BFCC-6005DFC548C0}"/>
              </a:ext>
            </a:extLst>
          </p:cNvPr>
          <p:cNvPicPr>
            <a:picLocks noChangeAspect="1"/>
          </p:cNvPicPr>
          <p:nvPr/>
        </p:nvPicPr>
        <p:blipFill>
          <a:blip r:embed="rId5"/>
          <a:stretch>
            <a:fillRect/>
          </a:stretch>
        </p:blipFill>
        <p:spPr>
          <a:xfrm>
            <a:off x="7011069" y="637249"/>
            <a:ext cx="5035052" cy="5577840"/>
          </a:xfrm>
          <a:prstGeom prst="rect">
            <a:avLst/>
          </a:prstGeom>
        </p:spPr>
      </p:pic>
      <p:pic>
        <p:nvPicPr>
          <p:cNvPr id="5" name="Picture 4">
            <a:extLst>
              <a:ext uri="{FF2B5EF4-FFF2-40B4-BE49-F238E27FC236}">
                <a16:creationId xmlns:a16="http://schemas.microsoft.com/office/drawing/2014/main" id="{274AE813-9161-4C7A-8928-C57B0F75CCB9}"/>
              </a:ext>
            </a:extLst>
          </p:cNvPr>
          <p:cNvPicPr>
            <a:picLocks noChangeAspect="1"/>
          </p:cNvPicPr>
          <p:nvPr/>
        </p:nvPicPr>
        <p:blipFill>
          <a:blip r:embed="rId6"/>
          <a:stretch>
            <a:fillRect/>
          </a:stretch>
        </p:blipFill>
        <p:spPr>
          <a:xfrm>
            <a:off x="7011069" y="637249"/>
            <a:ext cx="5035052" cy="5577840"/>
          </a:xfrm>
          <a:prstGeom prst="rect">
            <a:avLst/>
          </a:prstGeom>
        </p:spPr>
      </p:pic>
      <p:sp>
        <p:nvSpPr>
          <p:cNvPr id="13" name="Content Placeholder 12">
            <a:extLst>
              <a:ext uri="{FF2B5EF4-FFF2-40B4-BE49-F238E27FC236}">
                <a16:creationId xmlns:a16="http://schemas.microsoft.com/office/drawing/2014/main" id="{1112A4B0-F3D2-4E54-91DF-90180655CC6C}"/>
              </a:ext>
            </a:extLst>
          </p:cNvPr>
          <p:cNvSpPr>
            <a:spLocks noGrp="1"/>
          </p:cNvSpPr>
          <p:nvPr>
            <p:ph idx="1"/>
          </p:nvPr>
        </p:nvSpPr>
        <p:spPr>
          <a:xfrm>
            <a:off x="231702" y="1060693"/>
            <a:ext cx="6689949" cy="3632227"/>
          </a:xfrm>
        </p:spPr>
        <p:txBody>
          <a:bodyPr>
            <a:normAutofit/>
          </a:bodyPr>
          <a:lstStyle/>
          <a:p>
            <a:r>
              <a:rPr lang="en-US" sz="1600" dirty="0"/>
              <a:t>Four census tracts were selected in which nearly all of the care facilities were nursing facilities (</a:t>
            </a:r>
            <a:r>
              <a:rPr lang="en-US" sz="1600" dirty="0">
                <a:solidFill>
                  <a:schemeClr val="accent5">
                    <a:lumMod val="75000"/>
                  </a:schemeClr>
                </a:solidFill>
              </a:rPr>
              <a:t>blue dots</a:t>
            </a:r>
            <a:r>
              <a:rPr lang="en-US" sz="1600" dirty="0"/>
              <a:t>), based on data from the 2010 </a:t>
            </a:r>
            <a:r>
              <a:rPr lang="en-US" sz="1600" dirty="0">
                <a:solidFill>
                  <a:schemeClr val="accent1">
                    <a:lumMod val="50000"/>
                  </a:schemeClr>
                </a:solidFill>
                <a:hlinkClick r:id="rId7" action="ppaction://hlinksldjump"/>
              </a:rPr>
              <a:t>Decennial Census </a:t>
            </a:r>
            <a:r>
              <a:rPr lang="en-US" sz="1600" dirty="0"/>
              <a:t>(tracts: 67.02, 67.01, 37.01, 36.03). Assisted living facilities are shown on in two of the tracts as </a:t>
            </a:r>
            <a:r>
              <a:rPr lang="en-US" sz="1600" dirty="0">
                <a:solidFill>
                  <a:schemeClr val="accent4">
                    <a:lumMod val="75000"/>
                  </a:schemeClr>
                </a:solidFill>
              </a:rPr>
              <a:t>orange dots</a:t>
            </a:r>
            <a:r>
              <a:rPr lang="en-US" sz="1600" dirty="0"/>
              <a:t> (tracts: 67.01 &amp; 37.01), but are not included in the population. </a:t>
            </a:r>
          </a:p>
          <a:p>
            <a:r>
              <a:rPr lang="en-US" sz="1600" dirty="0"/>
              <a:t>The first three tracts look much like the previously viewed pyramid for nursing facilities in Multnomah County, but the last (tract 36.03), departs from this ideal, showing more males and younger persons but suggesting  unique characteristics of individual nursing facilities.</a:t>
            </a:r>
          </a:p>
          <a:p>
            <a:r>
              <a:rPr lang="en-US" sz="1600" dirty="0"/>
              <a:t>Here are the population pyramids for nursing facilities from the group quarters summary for Multnomah County and for the four census tracts.</a:t>
            </a:r>
          </a:p>
          <a:p>
            <a:r>
              <a:rPr lang="en-US" sz="1600" dirty="0"/>
              <a:t>Both population pyramids have 60% females and data from the county for the tracts showed 25% under age 65. Group quarters data for the county may include some residential care facilities with more older persons.</a:t>
            </a:r>
          </a:p>
          <a:p>
            <a:pPr marL="0" indent="0">
              <a:buNone/>
            </a:pPr>
            <a:endParaRPr lang="en-US" dirty="0"/>
          </a:p>
        </p:txBody>
      </p:sp>
      <p:pic>
        <p:nvPicPr>
          <p:cNvPr id="3" name="Picture 2">
            <a:extLst>
              <a:ext uri="{FF2B5EF4-FFF2-40B4-BE49-F238E27FC236}">
                <a16:creationId xmlns:a16="http://schemas.microsoft.com/office/drawing/2014/main" id="{645DD127-C8FA-40E2-B68F-FDB38921CB73}"/>
              </a:ext>
            </a:extLst>
          </p:cNvPr>
          <p:cNvPicPr>
            <a:picLocks noChangeAspect="1"/>
          </p:cNvPicPr>
          <p:nvPr/>
        </p:nvPicPr>
        <p:blipFill>
          <a:blip r:embed="rId8"/>
          <a:stretch>
            <a:fillRect/>
          </a:stretch>
        </p:blipFill>
        <p:spPr>
          <a:xfrm>
            <a:off x="7011069" y="637249"/>
            <a:ext cx="5035052" cy="5577840"/>
          </a:xfrm>
          <a:prstGeom prst="rect">
            <a:avLst/>
          </a:prstGeom>
        </p:spPr>
      </p:pic>
      <p:pic>
        <p:nvPicPr>
          <p:cNvPr id="19" name="Picture 18">
            <a:extLst>
              <a:ext uri="{FF2B5EF4-FFF2-40B4-BE49-F238E27FC236}">
                <a16:creationId xmlns:a16="http://schemas.microsoft.com/office/drawing/2014/main" id="{5E19C57C-6E97-4F49-BF21-30781B97BD93}"/>
              </a:ext>
            </a:extLst>
          </p:cNvPr>
          <p:cNvPicPr>
            <a:picLocks noChangeAspect="1"/>
          </p:cNvPicPr>
          <p:nvPr/>
        </p:nvPicPr>
        <p:blipFill>
          <a:blip r:embed="rId9"/>
          <a:stretch>
            <a:fillRect/>
          </a:stretch>
        </p:blipFill>
        <p:spPr>
          <a:xfrm>
            <a:off x="4183728" y="4632960"/>
            <a:ext cx="2194560" cy="2240280"/>
          </a:xfrm>
          <a:prstGeom prst="rect">
            <a:avLst/>
          </a:prstGeom>
        </p:spPr>
      </p:pic>
      <p:pic>
        <p:nvPicPr>
          <p:cNvPr id="21" name="Picture 20">
            <a:extLst>
              <a:ext uri="{FF2B5EF4-FFF2-40B4-BE49-F238E27FC236}">
                <a16:creationId xmlns:a16="http://schemas.microsoft.com/office/drawing/2014/main" id="{A574DBD6-12F2-4531-A91E-EEBEF0D4F3B7}"/>
              </a:ext>
            </a:extLst>
          </p:cNvPr>
          <p:cNvPicPr>
            <a:picLocks noChangeAspect="1"/>
          </p:cNvPicPr>
          <p:nvPr/>
        </p:nvPicPr>
        <p:blipFill>
          <a:blip r:embed="rId10"/>
          <a:stretch>
            <a:fillRect/>
          </a:stretch>
        </p:blipFill>
        <p:spPr>
          <a:xfrm>
            <a:off x="1914740" y="4661535"/>
            <a:ext cx="2194560" cy="2194560"/>
          </a:xfrm>
          <a:prstGeom prst="rect">
            <a:avLst/>
          </a:prstGeom>
        </p:spPr>
      </p:pic>
      <p:sp>
        <p:nvSpPr>
          <p:cNvPr id="4" name="TextBox 3">
            <a:extLst>
              <a:ext uri="{FF2B5EF4-FFF2-40B4-BE49-F238E27FC236}">
                <a16:creationId xmlns:a16="http://schemas.microsoft.com/office/drawing/2014/main" id="{C882DCF0-70A8-4762-8BF0-BE1C08D3A59A}"/>
              </a:ext>
            </a:extLst>
          </p:cNvPr>
          <p:cNvSpPr txBox="1"/>
          <p:nvPr/>
        </p:nvSpPr>
        <p:spPr>
          <a:xfrm>
            <a:off x="7877176" y="6306446"/>
            <a:ext cx="3800868" cy="430887"/>
          </a:xfrm>
          <a:prstGeom prst="rect">
            <a:avLst/>
          </a:prstGeom>
          <a:noFill/>
        </p:spPr>
        <p:txBody>
          <a:bodyPr wrap="square" rtlCol="0">
            <a:spAutoFit/>
          </a:bodyPr>
          <a:lstStyle/>
          <a:p>
            <a:r>
              <a:rPr lang="en-US" sz="1100" dirty="0"/>
              <a:t>Sources: Facilities in 2019 from Oregon Department of Human Services, age data from the Decennial Census, ST1, table P43</a:t>
            </a:r>
          </a:p>
        </p:txBody>
      </p:sp>
      <p:grpSp>
        <p:nvGrpSpPr>
          <p:cNvPr id="11" name="Group 10">
            <a:extLst>
              <a:ext uri="{FF2B5EF4-FFF2-40B4-BE49-F238E27FC236}">
                <a16:creationId xmlns:a16="http://schemas.microsoft.com/office/drawing/2014/main" id="{B2164323-3CAC-4451-991D-AA38D5A6DC0D}"/>
              </a:ext>
            </a:extLst>
          </p:cNvPr>
          <p:cNvGrpSpPr/>
          <p:nvPr/>
        </p:nvGrpSpPr>
        <p:grpSpPr>
          <a:xfrm>
            <a:off x="87067" y="6452900"/>
            <a:ext cx="2006049" cy="365760"/>
            <a:chOff x="87067" y="6452900"/>
            <a:chExt cx="2006049" cy="365760"/>
          </a:xfrm>
        </p:grpSpPr>
        <p:sp>
          <p:nvSpPr>
            <p:cNvPr id="12" name="Action Button: Go to Beginning 11">
              <a:hlinkClick r:id="" action="ppaction://hlinkshowjump?jump=firstslide" highlightClick="1"/>
              <a:extLst>
                <a:ext uri="{FF2B5EF4-FFF2-40B4-BE49-F238E27FC236}">
                  <a16:creationId xmlns:a16="http://schemas.microsoft.com/office/drawing/2014/main" id="{94048D3B-6CC7-4333-A561-5CF03768F12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324EB9B1-BE07-4B6D-8A95-88B633746C8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6DB142B2-439D-4ACC-8CA4-94239A17C07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1" action="ppaction://hlinksldjump" highlightClick="1"/>
              <a:extLst>
                <a:ext uri="{FF2B5EF4-FFF2-40B4-BE49-F238E27FC236}">
                  <a16:creationId xmlns:a16="http://schemas.microsoft.com/office/drawing/2014/main" id="{734BE205-EC98-415F-AC51-F51B777E8A9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extLst>
                <a:ext uri="{FF2B5EF4-FFF2-40B4-BE49-F238E27FC236}">
                  <a16:creationId xmlns:a16="http://schemas.microsoft.com/office/drawing/2014/main" id="{11C81487-F2DE-4781-ABB1-9F6570E5E5D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2" name="TextBox 21">
            <a:extLst>
              <a:ext uri="{FF2B5EF4-FFF2-40B4-BE49-F238E27FC236}">
                <a16:creationId xmlns:a16="http://schemas.microsoft.com/office/drawing/2014/main" id="{263BAA5B-05B0-40A7-999A-80AC0F111BFA}"/>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10</a:t>
            </a:r>
          </a:p>
        </p:txBody>
      </p:sp>
    </p:spTree>
    <p:custDataLst>
      <p:tags r:id="rId1"/>
    </p:custDataLst>
    <p:extLst>
      <p:ext uri="{BB962C8B-B14F-4D97-AF65-F5344CB8AC3E}">
        <p14:creationId xmlns:p14="http://schemas.microsoft.com/office/powerpoint/2010/main" val="36359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800A8-4642-46D5-992C-624CCD055828}"/>
              </a:ext>
            </a:extLst>
          </p:cNvPr>
          <p:cNvPicPr>
            <a:picLocks noChangeAspect="1"/>
          </p:cNvPicPr>
          <p:nvPr/>
        </p:nvPicPr>
        <p:blipFill>
          <a:blip r:embed="rId4"/>
          <a:stretch>
            <a:fillRect/>
          </a:stretch>
        </p:blipFill>
        <p:spPr>
          <a:xfrm>
            <a:off x="564481" y="2998033"/>
            <a:ext cx="3792160" cy="2880456"/>
          </a:xfrm>
          <a:prstGeom prst="rect">
            <a:avLst/>
          </a:prstGeom>
        </p:spPr>
      </p:pic>
      <p:pic>
        <p:nvPicPr>
          <p:cNvPr id="5" name="Picture 4">
            <a:extLst>
              <a:ext uri="{FF2B5EF4-FFF2-40B4-BE49-F238E27FC236}">
                <a16:creationId xmlns:a16="http://schemas.microsoft.com/office/drawing/2014/main" id="{11204B04-603A-47B6-A72B-E7FF76BC45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6" name="Title 5">
            <a:extLst>
              <a:ext uri="{FF2B5EF4-FFF2-40B4-BE49-F238E27FC236}">
                <a16:creationId xmlns:a16="http://schemas.microsoft.com/office/drawing/2014/main" id="{BCEF30D7-A04C-4AE4-979F-351CC21F38A3}"/>
              </a:ext>
            </a:extLst>
          </p:cNvPr>
          <p:cNvSpPr>
            <a:spLocks noGrp="1"/>
          </p:cNvSpPr>
          <p:nvPr>
            <p:ph type="title"/>
          </p:nvPr>
        </p:nvSpPr>
        <p:spPr/>
        <p:txBody>
          <a:bodyPr/>
          <a:lstStyle/>
          <a:p>
            <a:r>
              <a:rPr lang="en-US" sz="3200" dirty="0"/>
              <a:t>Zoomed in to Portland</a:t>
            </a:r>
          </a:p>
        </p:txBody>
      </p:sp>
      <p:sp>
        <p:nvSpPr>
          <p:cNvPr id="7" name="Content Placeholder 6">
            <a:extLst>
              <a:ext uri="{FF2B5EF4-FFF2-40B4-BE49-F238E27FC236}">
                <a16:creationId xmlns:a16="http://schemas.microsoft.com/office/drawing/2014/main" id="{81D269BE-3025-427E-82DE-17539BFB27A2}"/>
              </a:ext>
            </a:extLst>
          </p:cNvPr>
          <p:cNvSpPr>
            <a:spLocks noGrp="1"/>
          </p:cNvSpPr>
          <p:nvPr>
            <p:ph idx="1"/>
          </p:nvPr>
        </p:nvSpPr>
        <p:spPr>
          <a:xfrm>
            <a:off x="357051" y="979511"/>
            <a:ext cx="3895875" cy="2751734"/>
          </a:xfrm>
        </p:spPr>
        <p:txBody>
          <a:bodyPr>
            <a:normAutofit/>
          </a:bodyPr>
          <a:lstStyle/>
          <a:p>
            <a:r>
              <a:rPr lang="en-US" sz="1600" dirty="0"/>
              <a:t>A closer look at the location of skilled nursing facilities in Portland shows that they are widely distributed.</a:t>
            </a:r>
          </a:p>
          <a:p>
            <a:r>
              <a:rPr lang="en-US" sz="1600" dirty="0"/>
              <a:t>However, a number of Portland </a:t>
            </a:r>
            <a:r>
              <a:rPr lang="en-US" sz="1600" dirty="0">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supertracts</a:t>
            </a:r>
            <a:r>
              <a:rPr lang="en-US" sz="1600" dirty="0"/>
              <a:t>, for example St Johns, Lents-Foster, </a:t>
            </a:r>
            <a:r>
              <a:rPr lang="en-US" sz="1600" dirty="0" err="1"/>
              <a:t>Glenfair</a:t>
            </a:r>
            <a:r>
              <a:rPr lang="en-US" sz="1600" dirty="0"/>
              <a:t>-Wilkes, and Pleasant Valley, have none.</a:t>
            </a:r>
          </a:p>
        </p:txBody>
      </p:sp>
      <p:sp>
        <p:nvSpPr>
          <p:cNvPr id="8" name="TextBox 7">
            <a:extLst>
              <a:ext uri="{FF2B5EF4-FFF2-40B4-BE49-F238E27FC236}">
                <a16:creationId xmlns:a16="http://schemas.microsoft.com/office/drawing/2014/main" id="{4DD3FA2F-FEC9-40F7-B0A2-E22CA523B274}"/>
              </a:ext>
            </a:extLst>
          </p:cNvPr>
          <p:cNvSpPr txBox="1"/>
          <p:nvPr/>
        </p:nvSpPr>
        <p:spPr>
          <a:xfrm>
            <a:off x="2274501" y="6364428"/>
            <a:ext cx="2495746" cy="415498"/>
          </a:xfrm>
          <a:prstGeom prst="rect">
            <a:avLst/>
          </a:prstGeom>
          <a:noFill/>
        </p:spPr>
        <p:txBody>
          <a:bodyPr wrap="square">
            <a:spAutoFit/>
          </a:bodyPr>
          <a:lstStyle/>
          <a:p>
            <a:r>
              <a:rPr lang="en-US" sz="1050" dirty="0"/>
              <a:t>Source: Facilities in 2019 from Oregon Department of Human Services</a:t>
            </a:r>
          </a:p>
        </p:txBody>
      </p:sp>
      <p:grpSp>
        <p:nvGrpSpPr>
          <p:cNvPr id="9" name="Group 8">
            <a:extLst>
              <a:ext uri="{FF2B5EF4-FFF2-40B4-BE49-F238E27FC236}">
                <a16:creationId xmlns:a16="http://schemas.microsoft.com/office/drawing/2014/main" id="{DC9EDD60-2FDB-45E3-8089-699F5A5D388C}"/>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ED957E89-0227-4ACD-AB1A-66DF3C57D8D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Back or Previous 10">
              <a:hlinkClick r:id="" action="ppaction://hlinkshowjump?jump=previousslide" highlightClick="1"/>
              <a:extLst>
                <a:ext uri="{FF2B5EF4-FFF2-40B4-BE49-F238E27FC236}">
                  <a16:creationId xmlns:a16="http://schemas.microsoft.com/office/drawing/2014/main" id="{218B0627-2CCF-47F4-A977-BA730D9D0A5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 action="ppaction://hlinkshowjump?jump=nextslide" highlightClick="1"/>
              <a:extLst>
                <a:ext uri="{FF2B5EF4-FFF2-40B4-BE49-F238E27FC236}">
                  <a16:creationId xmlns:a16="http://schemas.microsoft.com/office/drawing/2014/main" id="{6FECA5E8-11C2-472F-BB6B-769B9AB8D82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to End 12">
              <a:hlinkClick r:id="rId7" action="ppaction://hlinksldjump" highlightClick="1"/>
              <a:extLst>
                <a:ext uri="{FF2B5EF4-FFF2-40B4-BE49-F238E27FC236}">
                  <a16:creationId xmlns:a16="http://schemas.microsoft.com/office/drawing/2014/main" id="{80855FE6-D223-44A2-B7EC-41E2D3D17A7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8"/>
              <a:extLst>
                <a:ext uri="{FF2B5EF4-FFF2-40B4-BE49-F238E27FC236}">
                  <a16:creationId xmlns:a16="http://schemas.microsoft.com/office/drawing/2014/main" id="{3EA5A962-4E53-4E82-8FC8-A6B681C4EE2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5" name="TextBox 14">
            <a:extLst>
              <a:ext uri="{FF2B5EF4-FFF2-40B4-BE49-F238E27FC236}">
                <a16:creationId xmlns:a16="http://schemas.microsoft.com/office/drawing/2014/main" id="{29CB802A-C833-4497-BDCE-45F12C32455A}"/>
              </a:ext>
            </a:extLst>
          </p:cNvPr>
          <p:cNvSpPr txBox="1"/>
          <p:nvPr/>
        </p:nvSpPr>
        <p:spPr>
          <a:xfrm>
            <a:off x="11834949" y="-49549"/>
            <a:ext cx="445232" cy="307777"/>
          </a:xfrm>
          <a:prstGeom prst="rect">
            <a:avLst/>
          </a:prstGeom>
          <a:noFill/>
        </p:spPr>
        <p:txBody>
          <a:bodyPr wrap="square" rtlCol="0">
            <a:spAutoFit/>
          </a:bodyPr>
          <a:lstStyle/>
          <a:p>
            <a:r>
              <a:rPr lang="en-US" sz="1400" b="1" dirty="0">
                <a:solidFill>
                  <a:srgbClr val="6C5200"/>
                </a:solidFill>
              </a:rPr>
              <a:t>11</a:t>
            </a:r>
          </a:p>
        </p:txBody>
      </p:sp>
    </p:spTree>
    <p:custDataLst>
      <p:tags r:id="rId1"/>
    </p:custDataLst>
    <p:extLst>
      <p:ext uri="{BB962C8B-B14F-4D97-AF65-F5344CB8AC3E}">
        <p14:creationId xmlns:p14="http://schemas.microsoft.com/office/powerpoint/2010/main" val="232924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617D59E0-7A1F-4FE9-810E-51C6CB62A1AE}"/>
              </a:ext>
            </a:extLst>
          </p:cNvPr>
          <p:cNvSpPr>
            <a:spLocks noGrp="1"/>
          </p:cNvSpPr>
          <p:nvPr>
            <p:ph type="title"/>
          </p:nvPr>
        </p:nvSpPr>
        <p:spPr>
          <a:xfrm>
            <a:off x="357051" y="207335"/>
            <a:ext cx="4214949" cy="663522"/>
          </a:xfrm>
        </p:spPr>
        <p:txBody>
          <a:bodyPr/>
          <a:lstStyle/>
          <a:p>
            <a:r>
              <a:rPr lang="en-US" sz="3200" dirty="0"/>
              <a:t>Age of Nursing Facility Residents – More Details</a:t>
            </a:r>
          </a:p>
        </p:txBody>
      </p:sp>
      <p:sp>
        <p:nvSpPr>
          <p:cNvPr id="41" name="Content Placeholder 40">
            <a:extLst>
              <a:ext uri="{FF2B5EF4-FFF2-40B4-BE49-F238E27FC236}">
                <a16:creationId xmlns:a16="http://schemas.microsoft.com/office/drawing/2014/main" id="{0E1CE545-6A41-4B2F-B1F1-C21D732DD1D0}"/>
              </a:ext>
            </a:extLst>
          </p:cNvPr>
          <p:cNvSpPr>
            <a:spLocks noGrp="1"/>
          </p:cNvSpPr>
          <p:nvPr>
            <p:ph idx="1"/>
          </p:nvPr>
        </p:nvSpPr>
        <p:spPr>
          <a:xfrm>
            <a:off x="500822" y="1010195"/>
            <a:ext cx="4150120" cy="5817325"/>
          </a:xfrm>
        </p:spPr>
        <p:txBody>
          <a:bodyPr/>
          <a:lstStyle/>
          <a:p>
            <a:r>
              <a:rPr lang="en-US" sz="1600" dirty="0"/>
              <a:t>For the Portland Metropolitan Area in 2010 69% of the males and 85% of the females in nursing homes were age 65+, averaging 80% for both sexes.</a:t>
            </a:r>
          </a:p>
          <a:p>
            <a:r>
              <a:rPr lang="en-US" sz="1600" dirty="0"/>
              <a:t>The figures for Multnomah County are similar.</a:t>
            </a:r>
          </a:p>
          <a:p>
            <a:r>
              <a:rPr lang="en-US" sz="1600" dirty="0"/>
              <a:t>These age data are only available down to the county level, so we do not have separate figures for the city of Portland.</a:t>
            </a:r>
          </a:p>
          <a:p>
            <a:r>
              <a:rPr lang="en-US" sz="1600" dirty="0"/>
              <a:t>Licensing data indicates that there were about 2,039 beds in nursing facilities that  became Medicaid approved before 2011; we estimated that 1,319 were occupied.</a:t>
            </a:r>
          </a:p>
          <a:p>
            <a:r>
              <a:rPr lang="en-US" sz="1600" dirty="0"/>
              <a:t>The number from the 2010 Census was 2,160 persons, much higher than the estimated occupancy from licensing data.</a:t>
            </a:r>
          </a:p>
          <a:p>
            <a:r>
              <a:rPr lang="en-US" sz="1600" dirty="0"/>
              <a:t>In the following pages we will attempt to estimate the age structure of nursing homes using Census group quarters age data and facility type from licensing data.</a:t>
            </a:r>
          </a:p>
          <a:p>
            <a:pPr marL="0" indent="0">
              <a:buNone/>
            </a:pPr>
            <a:endParaRPr lang="en-US" dirty="0"/>
          </a:p>
        </p:txBody>
      </p:sp>
      <p:pic>
        <p:nvPicPr>
          <p:cNvPr id="44" name="Picture 43">
            <a:extLst>
              <a:ext uri="{FF2B5EF4-FFF2-40B4-BE49-F238E27FC236}">
                <a16:creationId xmlns:a16="http://schemas.microsoft.com/office/drawing/2014/main" id="{07491541-AB9F-4EEC-81BB-99E1D2DFE5DB}"/>
              </a:ext>
            </a:extLst>
          </p:cNvPr>
          <p:cNvPicPr>
            <a:picLocks noChangeAspect="1"/>
          </p:cNvPicPr>
          <p:nvPr/>
        </p:nvPicPr>
        <p:blipFill>
          <a:blip r:embed="rId4"/>
          <a:stretch>
            <a:fillRect/>
          </a:stretch>
        </p:blipFill>
        <p:spPr>
          <a:xfrm>
            <a:off x="4857829" y="176416"/>
            <a:ext cx="3677984" cy="3136150"/>
          </a:xfrm>
          <a:prstGeom prst="rect">
            <a:avLst/>
          </a:prstGeom>
        </p:spPr>
      </p:pic>
      <p:pic>
        <p:nvPicPr>
          <p:cNvPr id="48" name="Picture 47">
            <a:extLst>
              <a:ext uri="{FF2B5EF4-FFF2-40B4-BE49-F238E27FC236}">
                <a16:creationId xmlns:a16="http://schemas.microsoft.com/office/drawing/2014/main" id="{44BA0D98-36EB-4AD0-80E2-121A6C4A14FE}"/>
              </a:ext>
            </a:extLst>
          </p:cNvPr>
          <p:cNvPicPr>
            <a:picLocks noChangeAspect="1"/>
          </p:cNvPicPr>
          <p:nvPr/>
        </p:nvPicPr>
        <p:blipFill>
          <a:blip r:embed="rId5"/>
          <a:stretch>
            <a:fillRect/>
          </a:stretch>
        </p:blipFill>
        <p:spPr>
          <a:xfrm>
            <a:off x="4879462" y="3338569"/>
            <a:ext cx="3713659" cy="3291840"/>
          </a:xfrm>
          <a:prstGeom prst="rect">
            <a:avLst/>
          </a:prstGeom>
        </p:spPr>
      </p:pic>
      <p:sp>
        <p:nvSpPr>
          <p:cNvPr id="50" name="Rectangle 49">
            <a:extLst>
              <a:ext uri="{FF2B5EF4-FFF2-40B4-BE49-F238E27FC236}">
                <a16:creationId xmlns:a16="http://schemas.microsoft.com/office/drawing/2014/main" id="{6C874DDE-CB80-48C5-8E7B-24E960769771}"/>
              </a:ext>
            </a:extLst>
          </p:cNvPr>
          <p:cNvSpPr/>
          <p:nvPr/>
        </p:nvSpPr>
        <p:spPr>
          <a:xfrm>
            <a:off x="4984335" y="2263516"/>
            <a:ext cx="3482364" cy="966948"/>
          </a:xfrm>
          <a:prstGeom prst="rect">
            <a:avLst/>
          </a:prstGeom>
          <a:solidFill>
            <a:srgbClr val="FF99C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E01B8B9-2454-4629-A800-DCA27314C409}"/>
              </a:ext>
            </a:extLst>
          </p:cNvPr>
          <p:cNvPicPr>
            <a:picLocks noChangeAspect="1"/>
          </p:cNvPicPr>
          <p:nvPr/>
        </p:nvPicPr>
        <p:blipFill>
          <a:blip r:embed="rId6"/>
          <a:stretch>
            <a:fillRect/>
          </a:stretch>
        </p:blipFill>
        <p:spPr>
          <a:xfrm>
            <a:off x="4879464" y="3338569"/>
            <a:ext cx="3713657" cy="3291840"/>
          </a:xfrm>
          <a:prstGeom prst="rect">
            <a:avLst/>
          </a:prstGeom>
        </p:spPr>
      </p:pic>
      <p:pic>
        <p:nvPicPr>
          <p:cNvPr id="15" name="Picture 14">
            <a:extLst>
              <a:ext uri="{FF2B5EF4-FFF2-40B4-BE49-F238E27FC236}">
                <a16:creationId xmlns:a16="http://schemas.microsoft.com/office/drawing/2014/main" id="{042AE2D7-F611-4E8A-8BDF-E087B261E40E}"/>
              </a:ext>
            </a:extLst>
          </p:cNvPr>
          <p:cNvPicPr>
            <a:picLocks noChangeAspect="1"/>
          </p:cNvPicPr>
          <p:nvPr/>
        </p:nvPicPr>
        <p:blipFill>
          <a:blip r:embed="rId7"/>
          <a:stretch>
            <a:fillRect/>
          </a:stretch>
        </p:blipFill>
        <p:spPr>
          <a:xfrm>
            <a:off x="8821643" y="2760297"/>
            <a:ext cx="2868205" cy="1562412"/>
          </a:xfrm>
          <a:prstGeom prst="rect">
            <a:avLst/>
          </a:prstGeom>
        </p:spPr>
      </p:pic>
      <p:pic>
        <p:nvPicPr>
          <p:cNvPr id="17" name="Picture 16">
            <a:extLst>
              <a:ext uri="{FF2B5EF4-FFF2-40B4-BE49-F238E27FC236}">
                <a16:creationId xmlns:a16="http://schemas.microsoft.com/office/drawing/2014/main" id="{28B50B98-7BA2-4C68-878C-733631A3E892}"/>
              </a:ext>
            </a:extLst>
          </p:cNvPr>
          <p:cNvPicPr>
            <a:picLocks noChangeAspect="1"/>
          </p:cNvPicPr>
          <p:nvPr/>
        </p:nvPicPr>
        <p:blipFill>
          <a:blip r:embed="rId8"/>
          <a:stretch>
            <a:fillRect/>
          </a:stretch>
        </p:blipFill>
        <p:spPr>
          <a:xfrm>
            <a:off x="8821643" y="764073"/>
            <a:ext cx="2869536" cy="1860715"/>
          </a:xfrm>
          <a:prstGeom prst="rect">
            <a:avLst/>
          </a:prstGeom>
        </p:spPr>
      </p:pic>
      <p:sp>
        <p:nvSpPr>
          <p:cNvPr id="2" name="TextBox 1">
            <a:extLst>
              <a:ext uri="{FF2B5EF4-FFF2-40B4-BE49-F238E27FC236}">
                <a16:creationId xmlns:a16="http://schemas.microsoft.com/office/drawing/2014/main" id="{7B322228-CABB-445C-9992-9E44CBD398FA}"/>
              </a:ext>
            </a:extLst>
          </p:cNvPr>
          <p:cNvSpPr txBox="1"/>
          <p:nvPr/>
        </p:nvSpPr>
        <p:spPr>
          <a:xfrm>
            <a:off x="9022062" y="5984078"/>
            <a:ext cx="2667786" cy="646331"/>
          </a:xfrm>
          <a:prstGeom prst="rect">
            <a:avLst/>
          </a:prstGeom>
          <a:noFill/>
        </p:spPr>
        <p:txBody>
          <a:bodyPr wrap="square" rtlCol="0">
            <a:spAutoFit/>
          </a:bodyPr>
          <a:lstStyle/>
          <a:p>
            <a:r>
              <a:rPr lang="en-US" sz="1200" dirty="0"/>
              <a:t>Sources: Decennial Census, SF1, table P43 and 2019 licensing data from Oregon Department of Human Services.</a:t>
            </a:r>
          </a:p>
        </p:txBody>
      </p:sp>
      <p:sp>
        <p:nvSpPr>
          <p:cNvPr id="3" name="Right Bracket 2">
            <a:extLst>
              <a:ext uri="{FF2B5EF4-FFF2-40B4-BE49-F238E27FC236}">
                <a16:creationId xmlns:a16="http://schemas.microsoft.com/office/drawing/2014/main" id="{24BB6FEB-48BF-4CBB-8007-B8A52B003234}"/>
              </a:ext>
            </a:extLst>
          </p:cNvPr>
          <p:cNvSpPr/>
          <p:nvPr/>
        </p:nvSpPr>
        <p:spPr>
          <a:xfrm>
            <a:off x="7869837" y="3702570"/>
            <a:ext cx="89940" cy="839450"/>
          </a:xfrm>
          <a:prstGeom prst="righ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DD606A24-5EA5-446A-8D03-998859B566AA}"/>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CAC772B5-EDA8-440B-8524-CC909DFA406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1F21087E-96ED-49F3-AA47-9F9E88C1429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60532FC0-DFB6-414A-B109-E9E3F7EDEE0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9" action="ppaction://hlinksldjump" highlightClick="1"/>
              <a:extLst>
                <a:ext uri="{FF2B5EF4-FFF2-40B4-BE49-F238E27FC236}">
                  <a16:creationId xmlns:a16="http://schemas.microsoft.com/office/drawing/2014/main" id="{931688B0-3E73-4A72-A444-939F275C0CB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0"/>
              <a:extLst>
                <a:ext uri="{FF2B5EF4-FFF2-40B4-BE49-F238E27FC236}">
                  <a16:creationId xmlns:a16="http://schemas.microsoft.com/office/drawing/2014/main" id="{B2272DBA-62EF-4EDC-8845-8E626C3DB2E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0DA51B2E-1C71-4624-93AA-DAA5073E15EC}"/>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12</a:t>
            </a:r>
          </a:p>
        </p:txBody>
      </p:sp>
    </p:spTree>
    <p:custDataLst>
      <p:tags r:id="rId1"/>
    </p:custDataLst>
    <p:extLst>
      <p:ext uri="{BB962C8B-B14F-4D97-AF65-F5344CB8AC3E}">
        <p14:creationId xmlns:p14="http://schemas.microsoft.com/office/powerpoint/2010/main" val="327007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xEl>
                                              <p:pRg st="2" end="2"/>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 grpId="0"/>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17B5-0748-4F55-8C7C-A623E3EE46FB}"/>
              </a:ext>
            </a:extLst>
          </p:cNvPr>
          <p:cNvSpPr>
            <a:spLocks noGrp="1"/>
          </p:cNvSpPr>
          <p:nvPr>
            <p:ph type="title"/>
          </p:nvPr>
        </p:nvSpPr>
        <p:spPr>
          <a:xfrm>
            <a:off x="1427522" y="207335"/>
            <a:ext cx="4376463" cy="663522"/>
          </a:xfrm>
        </p:spPr>
        <p:txBody>
          <a:bodyPr/>
          <a:lstStyle/>
          <a:p>
            <a:r>
              <a:rPr lang="en-US" sz="3200" dirty="0"/>
              <a:t>Residential Care Facilities</a:t>
            </a:r>
          </a:p>
        </p:txBody>
      </p:sp>
      <p:sp>
        <p:nvSpPr>
          <p:cNvPr id="4" name="Content Placeholder 3">
            <a:extLst>
              <a:ext uri="{FF2B5EF4-FFF2-40B4-BE49-F238E27FC236}">
                <a16:creationId xmlns:a16="http://schemas.microsoft.com/office/drawing/2014/main" id="{56B15DFE-FFA6-4BBD-ABFD-D4BE85C49166}"/>
              </a:ext>
            </a:extLst>
          </p:cNvPr>
          <p:cNvSpPr>
            <a:spLocks noGrp="1"/>
          </p:cNvSpPr>
          <p:nvPr>
            <p:ph idx="1"/>
          </p:nvPr>
        </p:nvSpPr>
        <p:spPr>
          <a:xfrm>
            <a:off x="1427522" y="870857"/>
            <a:ext cx="4503420" cy="5817325"/>
          </a:xfrm>
        </p:spPr>
        <p:txBody>
          <a:bodyPr>
            <a:normAutofit fontScale="92500" lnSpcReduction="10000"/>
          </a:bodyPr>
          <a:lstStyle/>
          <a:p>
            <a:r>
              <a:rPr lang="en-US" sz="1700" dirty="0"/>
              <a:t>Assisted living and residential care facilities provide housing and supportive services to six or more people. Residential care and assisted living facilities’ services are similar, but licensed separately by the Department of Human Services (e.g., both provide meals, laundry, housekeeping, social activities, medication administration and personal care assistance).</a:t>
            </a:r>
          </a:p>
          <a:p>
            <a:r>
              <a:rPr lang="en-US" sz="1700" dirty="0"/>
              <a:t>Residential care facilities offer shared and private rooms. These facilities are not required to provide private bathrooms or kitchenettes. By comparison assisted living facilities must have private apartments, ranging from a studio to one or two bedrooms. </a:t>
            </a:r>
          </a:p>
          <a:p>
            <a:r>
              <a:rPr lang="en-US" sz="1700" dirty="0"/>
              <a:t>Residential care facilities must have a registered nurse on staff or contract. However, the nurse does not have to be there 24 hours a day.</a:t>
            </a:r>
          </a:p>
          <a:p>
            <a:r>
              <a:rPr lang="en-US" sz="1700" dirty="0"/>
              <a:t>In the city of Portland there were 41 residential care facilities in 2019, an increase from 32 from 2009. </a:t>
            </a:r>
          </a:p>
          <a:p>
            <a:r>
              <a:rPr lang="en-US" sz="1700" dirty="0"/>
              <a:t>The capacity of Portland facilities in 2019 was 1,822 beds up from 1,366 in 2009.</a:t>
            </a:r>
          </a:p>
          <a:p>
            <a:r>
              <a:rPr lang="en-US" sz="1700" dirty="0"/>
              <a:t>The growth in residential care facilities in Portland grew by 33%, about the same rate as the state as a whole.</a:t>
            </a:r>
          </a:p>
          <a:p>
            <a:endParaRPr lang="en-US" dirty="0"/>
          </a:p>
        </p:txBody>
      </p:sp>
      <p:sp>
        <p:nvSpPr>
          <p:cNvPr id="6" name="TextBox 5">
            <a:extLst>
              <a:ext uri="{FF2B5EF4-FFF2-40B4-BE49-F238E27FC236}">
                <a16:creationId xmlns:a16="http://schemas.microsoft.com/office/drawing/2014/main" id="{FAB25EF7-1950-478D-B8C3-083E67F012F5}"/>
              </a:ext>
            </a:extLst>
          </p:cNvPr>
          <p:cNvSpPr txBox="1"/>
          <p:nvPr/>
        </p:nvSpPr>
        <p:spPr>
          <a:xfrm>
            <a:off x="9998439" y="4575215"/>
            <a:ext cx="2122575" cy="1869743"/>
          </a:xfrm>
          <a:prstGeom prst="rect">
            <a:avLst/>
          </a:prstGeom>
          <a:noFill/>
          <a:ln>
            <a:solidFill>
              <a:schemeClr val="bg1">
                <a:lumMod val="85000"/>
              </a:schemeClr>
            </a:solidFill>
          </a:ln>
        </p:spPr>
        <p:txBody>
          <a:bodyPr wrap="square" rtlCol="0">
            <a:spAutoFit/>
          </a:bodyPr>
          <a:lstStyle/>
          <a:p>
            <a:r>
              <a:rPr lang="en-US" sz="1050" dirty="0"/>
              <a:t>Descriptions of residential care facilities from the Oregon Aging &amp; Disability Resource Connection, </a:t>
            </a:r>
            <a:r>
              <a:rPr lang="en-US" sz="1050" dirty="0">
                <a:hlinkClick r:id="rId4"/>
              </a:rPr>
              <a:t>https://adrcoforegon.org /consite/explore-assisted-living-and-residential-care.php</a:t>
            </a:r>
            <a:r>
              <a:rPr lang="en-US" sz="1050" dirty="0"/>
              <a:t>.</a:t>
            </a:r>
          </a:p>
          <a:p>
            <a:endParaRPr lang="en-US" sz="1050" dirty="0"/>
          </a:p>
          <a:p>
            <a:r>
              <a:rPr lang="en-US" sz="1050" dirty="0"/>
              <a:t>Facilities licensing data provided to Portland State University by the Oregon Department of Human Services.</a:t>
            </a:r>
          </a:p>
        </p:txBody>
      </p:sp>
      <p:pic>
        <p:nvPicPr>
          <p:cNvPr id="24" name="Picture 23">
            <a:extLst>
              <a:ext uri="{FF2B5EF4-FFF2-40B4-BE49-F238E27FC236}">
                <a16:creationId xmlns:a16="http://schemas.microsoft.com/office/drawing/2014/main" id="{07227905-72B2-4B0F-9DB8-D6F21D4DC2C5}"/>
              </a:ext>
            </a:extLst>
          </p:cNvPr>
          <p:cNvPicPr>
            <a:picLocks noChangeAspect="1"/>
          </p:cNvPicPr>
          <p:nvPr/>
        </p:nvPicPr>
        <p:blipFill>
          <a:blip r:embed="rId5"/>
          <a:stretch>
            <a:fillRect/>
          </a:stretch>
        </p:blipFill>
        <p:spPr>
          <a:xfrm>
            <a:off x="5976080" y="615757"/>
            <a:ext cx="5219700" cy="3657600"/>
          </a:xfrm>
          <a:prstGeom prst="rect">
            <a:avLst/>
          </a:prstGeom>
        </p:spPr>
      </p:pic>
      <p:pic>
        <p:nvPicPr>
          <p:cNvPr id="26" name="Picture 25">
            <a:extLst>
              <a:ext uri="{FF2B5EF4-FFF2-40B4-BE49-F238E27FC236}">
                <a16:creationId xmlns:a16="http://schemas.microsoft.com/office/drawing/2014/main" id="{0C64B8E2-CAEC-473B-B54A-E15492A2A0EC}"/>
              </a:ext>
            </a:extLst>
          </p:cNvPr>
          <p:cNvPicPr>
            <a:picLocks noChangeAspect="1"/>
          </p:cNvPicPr>
          <p:nvPr/>
        </p:nvPicPr>
        <p:blipFill>
          <a:blip r:embed="rId6"/>
          <a:stretch>
            <a:fillRect/>
          </a:stretch>
        </p:blipFill>
        <p:spPr>
          <a:xfrm>
            <a:off x="5976080" y="615757"/>
            <a:ext cx="5219700" cy="3667125"/>
          </a:xfrm>
          <a:prstGeom prst="rect">
            <a:avLst/>
          </a:prstGeom>
        </p:spPr>
      </p:pic>
      <p:pic>
        <p:nvPicPr>
          <p:cNvPr id="28" name="Picture 27">
            <a:extLst>
              <a:ext uri="{FF2B5EF4-FFF2-40B4-BE49-F238E27FC236}">
                <a16:creationId xmlns:a16="http://schemas.microsoft.com/office/drawing/2014/main" id="{2BD67529-6DB1-4906-B6E4-56ED2227890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80843" y="615757"/>
            <a:ext cx="5248274" cy="3657600"/>
          </a:xfrm>
          <a:prstGeom prst="rect">
            <a:avLst/>
          </a:prstGeom>
        </p:spPr>
      </p:pic>
      <p:sp>
        <p:nvSpPr>
          <p:cNvPr id="29" name="Content Placeholder 3">
            <a:extLst>
              <a:ext uri="{FF2B5EF4-FFF2-40B4-BE49-F238E27FC236}">
                <a16:creationId xmlns:a16="http://schemas.microsoft.com/office/drawing/2014/main" id="{0CAB53A3-0919-487D-AE77-B26B65E05943}"/>
              </a:ext>
            </a:extLst>
          </p:cNvPr>
          <p:cNvSpPr txBox="1">
            <a:spLocks/>
          </p:cNvSpPr>
          <p:nvPr/>
        </p:nvSpPr>
        <p:spPr>
          <a:xfrm>
            <a:off x="6208553" y="4456250"/>
            <a:ext cx="3400142" cy="215029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The average size of a residential care facility in Portland was 44.4 beds in 2010, up slightly from 44.1 in 2009. </a:t>
            </a:r>
          </a:p>
          <a:p>
            <a:r>
              <a:rPr lang="en-US" sz="1700" dirty="0"/>
              <a:t>The growth of capacity in residential care facilities in Portland was slower than in its inner and outer suburbs due both to slower growth in number of facilities and in average size.</a:t>
            </a:r>
          </a:p>
          <a:p>
            <a:endParaRPr lang="en-US" dirty="0"/>
          </a:p>
        </p:txBody>
      </p:sp>
      <p:sp>
        <p:nvSpPr>
          <p:cNvPr id="30" name="TextBox 29">
            <a:extLst>
              <a:ext uri="{FF2B5EF4-FFF2-40B4-BE49-F238E27FC236}">
                <a16:creationId xmlns:a16="http://schemas.microsoft.com/office/drawing/2014/main" id="{801D0CAA-E12A-488D-905F-547C0C7C10E2}"/>
              </a:ext>
            </a:extLst>
          </p:cNvPr>
          <p:cNvSpPr txBox="1"/>
          <p:nvPr/>
        </p:nvSpPr>
        <p:spPr>
          <a:xfrm>
            <a:off x="11195780" y="1317721"/>
            <a:ext cx="973349" cy="1569660"/>
          </a:xfrm>
          <a:prstGeom prst="rect">
            <a:avLst/>
          </a:prstGeom>
          <a:noFill/>
        </p:spPr>
        <p:txBody>
          <a:bodyPr wrap="square" rtlCol="0">
            <a:spAutoFit/>
          </a:bodyPr>
          <a:lstStyle/>
          <a:p>
            <a:r>
              <a:rPr lang="en-US" sz="1200" spc="-90" dirty="0"/>
              <a:t>Outer suburbs, as shown here, exclude those from Clark and Skamania Counties in Washington state.</a:t>
            </a:r>
          </a:p>
        </p:txBody>
      </p:sp>
      <p:sp>
        <p:nvSpPr>
          <p:cNvPr id="10" name="Content Placeholder 3">
            <a:extLst>
              <a:ext uri="{FF2B5EF4-FFF2-40B4-BE49-F238E27FC236}">
                <a16:creationId xmlns:a16="http://schemas.microsoft.com/office/drawing/2014/main" id="{3B2F6AE3-54B9-415A-8C51-F59097D9C46B}"/>
              </a:ext>
            </a:extLst>
          </p:cNvPr>
          <p:cNvSpPr>
            <a:spLocks noGrp="1"/>
          </p:cNvSpPr>
          <p:nvPr>
            <p:ph idx="10"/>
          </p:nvPr>
        </p:nvSpPr>
        <p:spPr>
          <a:xfrm>
            <a:off x="70985" y="1047286"/>
            <a:ext cx="1318437" cy="4560271"/>
          </a:xfrm>
        </p:spPr>
        <p:txBody>
          <a:bodyPr/>
          <a:lstStyle/>
          <a:p>
            <a:pPr marL="0" indent="0">
              <a:buNone/>
            </a:pPr>
            <a:r>
              <a:rPr lang="en-US" b="1" dirty="0"/>
              <a:t>Table of Contents</a:t>
            </a:r>
          </a:p>
          <a:p>
            <a:r>
              <a:rPr lang="en-US" dirty="0">
                <a:hlinkClick r:id="rId8" action="ppaction://hlinksldjump"/>
              </a:rPr>
              <a:t>Beginning</a:t>
            </a:r>
            <a:endParaRPr lang="en-US" dirty="0"/>
          </a:p>
          <a:p>
            <a:r>
              <a:rPr lang="en-US" dirty="0">
                <a:hlinkClick r:id="rId9" action="ppaction://hlinksldjump"/>
              </a:rPr>
              <a:t>Types of facilities</a:t>
            </a:r>
            <a:endParaRPr lang="en-US" dirty="0"/>
          </a:p>
          <a:p>
            <a:r>
              <a:rPr lang="en-US" dirty="0">
                <a:hlinkClick r:id="rId10" action="ppaction://hlinksldjump"/>
              </a:rPr>
              <a:t>Group quarters</a:t>
            </a:r>
            <a:endParaRPr lang="en-US" dirty="0"/>
          </a:p>
          <a:p>
            <a:r>
              <a:rPr lang="en-US" dirty="0">
                <a:hlinkClick r:id="rId11" action="ppaction://hlinksldjump"/>
              </a:rPr>
              <a:t>Skilled nursing </a:t>
            </a:r>
            <a:endParaRPr lang="en-US" dirty="0"/>
          </a:p>
          <a:p>
            <a:r>
              <a:rPr lang="en-US" dirty="0">
                <a:hlinkClick r:id="rId12" action="ppaction://hlinksldjump"/>
              </a:rPr>
              <a:t>Residential care</a:t>
            </a:r>
            <a:endParaRPr lang="en-US" dirty="0"/>
          </a:p>
          <a:p>
            <a:r>
              <a:rPr lang="en-US" dirty="0">
                <a:hlinkClick r:id="rId13" action="ppaction://hlinksldjump"/>
              </a:rPr>
              <a:t>Adult foster homes</a:t>
            </a:r>
            <a:endParaRPr lang="en-US" dirty="0"/>
          </a:p>
          <a:p>
            <a:r>
              <a:rPr lang="en-US" dirty="0">
                <a:hlinkClick r:id="rId14" action="ppaction://hlinksldjump"/>
              </a:rPr>
              <a:t>Assisted living</a:t>
            </a:r>
            <a:endParaRPr lang="en-US" dirty="0"/>
          </a:p>
          <a:p>
            <a:r>
              <a:rPr lang="en-US" dirty="0">
                <a:hlinkClick r:id="rId15" action="ppaction://hlinksldjump"/>
              </a:rPr>
              <a:t>Recap of care facilities</a:t>
            </a:r>
            <a:endParaRPr lang="en-US" dirty="0"/>
          </a:p>
          <a:p>
            <a:r>
              <a:rPr lang="en-US" dirty="0">
                <a:hlinkClick r:id="rId16" action="ppaction://hlinksldjump"/>
              </a:rPr>
              <a:t>Retirement facilities</a:t>
            </a:r>
            <a:endParaRPr lang="en-US" dirty="0"/>
          </a:p>
          <a:p>
            <a:r>
              <a:rPr lang="en-US" dirty="0">
                <a:hlinkClick r:id="rId17" action="ppaction://hlinksldjump"/>
              </a:rPr>
              <a:t>Maps and tables</a:t>
            </a:r>
            <a:endParaRPr lang="en-US" dirty="0"/>
          </a:p>
        </p:txBody>
      </p:sp>
      <p:grpSp>
        <p:nvGrpSpPr>
          <p:cNvPr id="11" name="Group 10">
            <a:extLst>
              <a:ext uri="{FF2B5EF4-FFF2-40B4-BE49-F238E27FC236}">
                <a16:creationId xmlns:a16="http://schemas.microsoft.com/office/drawing/2014/main" id="{950074D8-4E8D-416C-8B9C-0C26C0F155BD}"/>
              </a:ext>
            </a:extLst>
          </p:cNvPr>
          <p:cNvGrpSpPr/>
          <p:nvPr/>
        </p:nvGrpSpPr>
        <p:grpSpPr>
          <a:xfrm>
            <a:off x="87067" y="6452900"/>
            <a:ext cx="2006049" cy="365760"/>
            <a:chOff x="87067" y="6452900"/>
            <a:chExt cx="2006049" cy="365760"/>
          </a:xfrm>
        </p:grpSpPr>
        <p:sp>
          <p:nvSpPr>
            <p:cNvPr id="12" name="Action Button: Go to Beginning 11">
              <a:hlinkClick r:id="" action="ppaction://hlinkshowjump?jump=firstslide" highlightClick="1"/>
              <a:extLst>
                <a:ext uri="{FF2B5EF4-FFF2-40B4-BE49-F238E27FC236}">
                  <a16:creationId xmlns:a16="http://schemas.microsoft.com/office/drawing/2014/main" id="{9CF31CCA-A746-489D-A3FA-0D269E771F8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0B39F870-D070-4B9F-899F-26C668CAE4F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E89D9589-CDD3-4B0B-80A5-7A8056FABC8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to End 14">
              <a:hlinkClick r:id="rId18" action="ppaction://hlinksldjump" highlightClick="1"/>
              <a:extLst>
                <a:ext uri="{FF2B5EF4-FFF2-40B4-BE49-F238E27FC236}">
                  <a16:creationId xmlns:a16="http://schemas.microsoft.com/office/drawing/2014/main" id="{D0C02D7D-2D62-4454-BA60-8245B2682F1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9"/>
              <a:extLst>
                <a:ext uri="{FF2B5EF4-FFF2-40B4-BE49-F238E27FC236}">
                  <a16:creationId xmlns:a16="http://schemas.microsoft.com/office/drawing/2014/main" id="{F46055C5-653E-4493-A3AF-CA63DD9A2FD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7" name="TextBox 16">
            <a:extLst>
              <a:ext uri="{FF2B5EF4-FFF2-40B4-BE49-F238E27FC236}">
                <a16:creationId xmlns:a16="http://schemas.microsoft.com/office/drawing/2014/main" id="{66B9A76C-C81E-4176-85B1-880C57B4697D}"/>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13</a:t>
            </a:r>
          </a:p>
        </p:txBody>
      </p:sp>
    </p:spTree>
    <p:custDataLst>
      <p:tags r:id="rId1"/>
    </p:custDataLst>
    <p:extLst>
      <p:ext uri="{BB962C8B-B14F-4D97-AF65-F5344CB8AC3E}">
        <p14:creationId xmlns:p14="http://schemas.microsoft.com/office/powerpoint/2010/main" val="217559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CED3A3-F392-4A72-8864-5593AB33E66D}"/>
              </a:ext>
            </a:extLst>
          </p:cNvPr>
          <p:cNvPicPr>
            <a:picLocks noChangeAspect="1"/>
          </p:cNvPicPr>
          <p:nvPr/>
        </p:nvPicPr>
        <p:blipFill>
          <a:blip r:embed="rId4"/>
          <a:stretch>
            <a:fillRect/>
          </a:stretch>
        </p:blipFill>
        <p:spPr>
          <a:xfrm>
            <a:off x="4893840" y="1018954"/>
            <a:ext cx="7203756" cy="1795498"/>
          </a:xfrm>
          <a:prstGeom prst="rect">
            <a:avLst/>
          </a:prstGeom>
        </p:spPr>
      </p:pic>
      <p:pic>
        <p:nvPicPr>
          <p:cNvPr id="21" name="Picture 20">
            <a:extLst>
              <a:ext uri="{FF2B5EF4-FFF2-40B4-BE49-F238E27FC236}">
                <a16:creationId xmlns:a16="http://schemas.microsoft.com/office/drawing/2014/main" id="{1456CDA0-E69D-456D-AD4C-84EB77289C8C}"/>
              </a:ext>
            </a:extLst>
          </p:cNvPr>
          <p:cNvPicPr>
            <a:picLocks noChangeAspect="1"/>
          </p:cNvPicPr>
          <p:nvPr/>
        </p:nvPicPr>
        <p:blipFill>
          <a:blip r:embed="rId5"/>
          <a:stretch>
            <a:fillRect/>
          </a:stretch>
        </p:blipFill>
        <p:spPr>
          <a:xfrm>
            <a:off x="4893840" y="2919535"/>
            <a:ext cx="5295900" cy="3667125"/>
          </a:xfrm>
          <a:prstGeom prst="rect">
            <a:avLst/>
          </a:prstGeom>
        </p:spPr>
      </p:pic>
      <p:sp>
        <p:nvSpPr>
          <p:cNvPr id="14" name="Title 13">
            <a:extLst>
              <a:ext uri="{FF2B5EF4-FFF2-40B4-BE49-F238E27FC236}">
                <a16:creationId xmlns:a16="http://schemas.microsoft.com/office/drawing/2014/main" id="{3DE1F91C-22E3-49C4-954E-CF097ABBE607}"/>
              </a:ext>
            </a:extLst>
          </p:cNvPr>
          <p:cNvSpPr>
            <a:spLocks noGrp="1"/>
          </p:cNvSpPr>
          <p:nvPr>
            <p:ph type="title"/>
          </p:nvPr>
        </p:nvSpPr>
        <p:spPr>
          <a:xfrm>
            <a:off x="416065" y="444087"/>
            <a:ext cx="4376463" cy="663522"/>
          </a:xfrm>
        </p:spPr>
        <p:txBody>
          <a:bodyPr/>
          <a:lstStyle/>
          <a:p>
            <a:r>
              <a:rPr lang="en-US" sz="3200" dirty="0"/>
              <a:t>Residential Care Services</a:t>
            </a:r>
          </a:p>
        </p:txBody>
      </p:sp>
      <p:sp>
        <p:nvSpPr>
          <p:cNvPr id="15" name="Content Placeholder 14">
            <a:extLst>
              <a:ext uri="{FF2B5EF4-FFF2-40B4-BE49-F238E27FC236}">
                <a16:creationId xmlns:a16="http://schemas.microsoft.com/office/drawing/2014/main" id="{452E72F0-692A-468B-8755-65F14D206689}"/>
              </a:ext>
            </a:extLst>
          </p:cNvPr>
          <p:cNvSpPr>
            <a:spLocks noGrp="1"/>
          </p:cNvSpPr>
          <p:nvPr>
            <p:ph idx="1"/>
          </p:nvPr>
        </p:nvSpPr>
        <p:spPr>
          <a:xfrm>
            <a:off x="314753" y="1075906"/>
            <a:ext cx="4376463" cy="3717342"/>
          </a:xfrm>
        </p:spPr>
        <p:txBody>
          <a:bodyPr>
            <a:noAutofit/>
          </a:bodyPr>
          <a:lstStyle/>
          <a:p>
            <a:r>
              <a:rPr lang="en-US" sz="1600" dirty="0"/>
              <a:t>For the state of Oregon, the most rapid growth in residential care has been in the capacity for providing acute and memory care.</a:t>
            </a:r>
          </a:p>
          <a:p>
            <a:r>
              <a:rPr lang="en-US" sz="1600" dirty="0"/>
              <a:t>In Oregon (outside the Portland Metropolitan Area), facilities licensed for acute and memory care grew more rapidly than in Portland.</a:t>
            </a:r>
          </a:p>
          <a:p>
            <a:r>
              <a:rPr lang="en-US" sz="1600" dirty="0"/>
              <a:t>Note: Portland started with a smaller base for growth compared to its inner and outer suburbs.</a:t>
            </a:r>
          </a:p>
          <a:p>
            <a:r>
              <a:rPr lang="en-US" sz="1600" dirty="0"/>
              <a:t>In recent years, the majority of residential care facilities are licensed for both acute and memory care and the proportion offering memory care has grown.</a:t>
            </a:r>
          </a:p>
        </p:txBody>
      </p:sp>
      <p:pic>
        <p:nvPicPr>
          <p:cNvPr id="7" name="Picture 6">
            <a:extLst>
              <a:ext uri="{FF2B5EF4-FFF2-40B4-BE49-F238E27FC236}">
                <a16:creationId xmlns:a16="http://schemas.microsoft.com/office/drawing/2014/main" id="{68CFEF5A-EACC-4AD1-B7CE-7111978FD600}"/>
              </a:ext>
            </a:extLst>
          </p:cNvPr>
          <p:cNvPicPr>
            <a:picLocks noChangeAspect="1"/>
          </p:cNvPicPr>
          <p:nvPr/>
        </p:nvPicPr>
        <p:blipFill>
          <a:blip r:embed="rId6"/>
          <a:stretch>
            <a:fillRect/>
          </a:stretch>
        </p:blipFill>
        <p:spPr>
          <a:xfrm>
            <a:off x="4893840" y="2919535"/>
            <a:ext cx="5333999" cy="3717342"/>
          </a:xfrm>
          <a:prstGeom prst="rect">
            <a:avLst/>
          </a:prstGeom>
        </p:spPr>
      </p:pic>
      <p:pic>
        <p:nvPicPr>
          <p:cNvPr id="5" name="Picture 4">
            <a:extLst>
              <a:ext uri="{FF2B5EF4-FFF2-40B4-BE49-F238E27FC236}">
                <a16:creationId xmlns:a16="http://schemas.microsoft.com/office/drawing/2014/main" id="{1CF06C3D-51B4-46BD-98EB-6C4346D2282B}"/>
              </a:ext>
            </a:extLst>
          </p:cNvPr>
          <p:cNvPicPr>
            <a:picLocks noChangeAspect="1"/>
          </p:cNvPicPr>
          <p:nvPr/>
        </p:nvPicPr>
        <p:blipFill>
          <a:blip r:embed="rId7"/>
          <a:stretch>
            <a:fillRect/>
          </a:stretch>
        </p:blipFill>
        <p:spPr>
          <a:xfrm>
            <a:off x="4893840" y="2919535"/>
            <a:ext cx="5333999" cy="3747426"/>
          </a:xfrm>
          <a:prstGeom prst="rect">
            <a:avLst/>
          </a:prstGeom>
        </p:spPr>
      </p:pic>
      <p:sp>
        <p:nvSpPr>
          <p:cNvPr id="2" name="TextBox 1">
            <a:extLst>
              <a:ext uri="{FF2B5EF4-FFF2-40B4-BE49-F238E27FC236}">
                <a16:creationId xmlns:a16="http://schemas.microsoft.com/office/drawing/2014/main" id="{3EE17D57-A359-4660-BF52-022304127462}"/>
              </a:ext>
            </a:extLst>
          </p:cNvPr>
          <p:cNvSpPr txBox="1"/>
          <p:nvPr/>
        </p:nvSpPr>
        <p:spPr>
          <a:xfrm>
            <a:off x="2290531" y="6172329"/>
            <a:ext cx="2007909" cy="646331"/>
          </a:xfrm>
          <a:prstGeom prst="rect">
            <a:avLst/>
          </a:prstGeom>
          <a:noFill/>
        </p:spPr>
        <p:txBody>
          <a:bodyPr wrap="square" rtlCol="0">
            <a:spAutoFit/>
          </a:bodyPr>
          <a:lstStyle/>
          <a:p>
            <a:r>
              <a:rPr lang="en-US" sz="1200" dirty="0"/>
              <a:t>Source: 2019 licensing data from the Oregon Department of Human Services</a:t>
            </a:r>
          </a:p>
        </p:txBody>
      </p:sp>
      <p:grpSp>
        <p:nvGrpSpPr>
          <p:cNvPr id="9" name="Group 8">
            <a:extLst>
              <a:ext uri="{FF2B5EF4-FFF2-40B4-BE49-F238E27FC236}">
                <a16:creationId xmlns:a16="http://schemas.microsoft.com/office/drawing/2014/main" id="{BA6578B5-876F-44C1-9419-5A7EDCBA79CF}"/>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D6FC86FA-FDAA-465B-8D22-EFFB23AF9FC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Back or Previous 11">
              <a:hlinkClick r:id="" action="ppaction://hlinkshowjump?jump=previousslide" highlightClick="1"/>
              <a:extLst>
                <a:ext uri="{FF2B5EF4-FFF2-40B4-BE49-F238E27FC236}">
                  <a16:creationId xmlns:a16="http://schemas.microsoft.com/office/drawing/2014/main" id="{6749CDDC-A40F-4F21-9214-2AB8E595CE7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 action="ppaction://hlinkshowjump?jump=nextslide" highlightClick="1"/>
              <a:extLst>
                <a:ext uri="{FF2B5EF4-FFF2-40B4-BE49-F238E27FC236}">
                  <a16:creationId xmlns:a16="http://schemas.microsoft.com/office/drawing/2014/main" id="{C469B61A-570A-4AB5-842B-796C2770453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8" action="ppaction://hlinksldjump" highlightClick="1"/>
              <a:extLst>
                <a:ext uri="{FF2B5EF4-FFF2-40B4-BE49-F238E27FC236}">
                  <a16:creationId xmlns:a16="http://schemas.microsoft.com/office/drawing/2014/main" id="{980B9963-2114-4DF6-A53D-F3B8551F835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9"/>
              <a:extLst>
                <a:ext uri="{FF2B5EF4-FFF2-40B4-BE49-F238E27FC236}">
                  <a16:creationId xmlns:a16="http://schemas.microsoft.com/office/drawing/2014/main" id="{072FCD33-18FD-4D81-886D-67F4557216A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8" name="TextBox 17">
            <a:extLst>
              <a:ext uri="{FF2B5EF4-FFF2-40B4-BE49-F238E27FC236}">
                <a16:creationId xmlns:a16="http://schemas.microsoft.com/office/drawing/2014/main" id="{05B9504E-1A91-4466-9246-42BB1D0E2285}"/>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14</a:t>
            </a:r>
          </a:p>
        </p:txBody>
      </p:sp>
    </p:spTree>
    <p:custDataLst>
      <p:tags r:id="rId1"/>
    </p:custDataLst>
    <p:extLst>
      <p:ext uri="{BB962C8B-B14F-4D97-AF65-F5344CB8AC3E}">
        <p14:creationId xmlns:p14="http://schemas.microsoft.com/office/powerpoint/2010/main" val="7613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D19CDC-4A7D-450D-B193-62E3FC0D2A32}"/>
              </a:ext>
            </a:extLst>
          </p:cNvPr>
          <p:cNvSpPr>
            <a:spLocks noGrp="1"/>
          </p:cNvSpPr>
          <p:nvPr>
            <p:ph type="title"/>
          </p:nvPr>
        </p:nvSpPr>
        <p:spPr>
          <a:xfrm>
            <a:off x="558598" y="318820"/>
            <a:ext cx="4376463" cy="633717"/>
          </a:xfrm>
        </p:spPr>
        <p:txBody>
          <a:bodyPr/>
          <a:lstStyle/>
          <a:p>
            <a:r>
              <a:rPr lang="en-US" sz="3200" dirty="0"/>
              <a:t>Year Built</a:t>
            </a:r>
          </a:p>
        </p:txBody>
      </p:sp>
      <p:sp>
        <p:nvSpPr>
          <p:cNvPr id="8" name="Content Placeholder 7">
            <a:extLst>
              <a:ext uri="{FF2B5EF4-FFF2-40B4-BE49-F238E27FC236}">
                <a16:creationId xmlns:a16="http://schemas.microsoft.com/office/drawing/2014/main" id="{1ADFEF02-560B-4C9E-ACA4-810349BBEC78}"/>
              </a:ext>
            </a:extLst>
          </p:cNvPr>
          <p:cNvSpPr>
            <a:spLocks noGrp="1"/>
          </p:cNvSpPr>
          <p:nvPr>
            <p:ph idx="1"/>
          </p:nvPr>
        </p:nvSpPr>
        <p:spPr>
          <a:xfrm>
            <a:off x="403326" y="952537"/>
            <a:ext cx="4183663" cy="5993882"/>
          </a:xfrm>
        </p:spPr>
        <p:txBody>
          <a:bodyPr>
            <a:normAutofit/>
          </a:bodyPr>
          <a:lstStyle/>
          <a:p>
            <a:r>
              <a:rPr lang="en-US" sz="1600" dirty="0"/>
              <a:t>Most of the residential care facilities also are listed in the Metro Multifamily Housing Database, which provides the date the facility was constructed for most facilities. The n/a column indicates no date provided.</a:t>
            </a:r>
          </a:p>
          <a:p>
            <a:r>
              <a:rPr lang="en-US" sz="1600" dirty="0"/>
              <a:t>Construction began earlier in the City than in the suburbs.  In the City 33% of the residential care capacity was built after 1990 whereas in the outer suburbs 78% of the capacity was built after 1990. </a:t>
            </a:r>
          </a:p>
          <a:p>
            <a:r>
              <a:rPr lang="en-US" sz="1600" dirty="0"/>
              <a:t>Over time the average capacity of a residential care facility has averaged 45 persons per facility and has not varied much between the City and suburbs.</a:t>
            </a:r>
          </a:p>
          <a:p>
            <a:r>
              <a:rPr lang="en-US" sz="1600" dirty="0"/>
              <a:t>The average capacity of residential care facilities at 45-per-facility is smaller than that for assisted living facilities at 78-per-facility.</a:t>
            </a:r>
          </a:p>
        </p:txBody>
      </p:sp>
      <p:pic>
        <p:nvPicPr>
          <p:cNvPr id="11" name="Picture 10">
            <a:extLst>
              <a:ext uri="{FF2B5EF4-FFF2-40B4-BE49-F238E27FC236}">
                <a16:creationId xmlns:a16="http://schemas.microsoft.com/office/drawing/2014/main" id="{D0547DBA-A031-4755-90C9-3F60A3A98A0C}"/>
              </a:ext>
            </a:extLst>
          </p:cNvPr>
          <p:cNvPicPr>
            <a:picLocks noChangeAspect="1"/>
          </p:cNvPicPr>
          <p:nvPr/>
        </p:nvPicPr>
        <p:blipFill>
          <a:blip r:embed="rId4"/>
          <a:stretch>
            <a:fillRect/>
          </a:stretch>
        </p:blipFill>
        <p:spPr>
          <a:xfrm>
            <a:off x="5283134" y="635679"/>
            <a:ext cx="6690325" cy="4678354"/>
          </a:xfrm>
          <a:prstGeom prst="rect">
            <a:avLst/>
          </a:prstGeom>
        </p:spPr>
      </p:pic>
      <p:sp>
        <p:nvSpPr>
          <p:cNvPr id="6" name="TextBox 5">
            <a:extLst>
              <a:ext uri="{FF2B5EF4-FFF2-40B4-BE49-F238E27FC236}">
                <a16:creationId xmlns:a16="http://schemas.microsoft.com/office/drawing/2014/main" id="{CE7708BA-2030-463C-B281-A37500B8BA57}"/>
              </a:ext>
            </a:extLst>
          </p:cNvPr>
          <p:cNvSpPr txBox="1"/>
          <p:nvPr/>
        </p:nvSpPr>
        <p:spPr>
          <a:xfrm>
            <a:off x="7174430" y="5738164"/>
            <a:ext cx="2907731" cy="646331"/>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9" name="Group 8">
            <a:extLst>
              <a:ext uri="{FF2B5EF4-FFF2-40B4-BE49-F238E27FC236}">
                <a16:creationId xmlns:a16="http://schemas.microsoft.com/office/drawing/2014/main" id="{9CA3E56B-A4D4-4F29-9306-037CD165C4DE}"/>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C6DC0F0E-83EC-4F15-B111-B9B03B2B305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Back or Previous 11">
              <a:hlinkClick r:id="" action="ppaction://hlinkshowjump?jump=previousslide" highlightClick="1"/>
              <a:extLst>
                <a:ext uri="{FF2B5EF4-FFF2-40B4-BE49-F238E27FC236}">
                  <a16:creationId xmlns:a16="http://schemas.microsoft.com/office/drawing/2014/main" id="{2E02728E-69AA-4AFE-979F-986E28C2CBA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 action="ppaction://hlinkshowjump?jump=nextslide" highlightClick="1"/>
              <a:extLst>
                <a:ext uri="{FF2B5EF4-FFF2-40B4-BE49-F238E27FC236}">
                  <a16:creationId xmlns:a16="http://schemas.microsoft.com/office/drawing/2014/main" id="{2FB275C1-134E-47C0-A336-7A61BFEEA70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to End 13">
              <a:hlinkClick r:id="rId5" action="ppaction://hlinksldjump" highlightClick="1"/>
              <a:extLst>
                <a:ext uri="{FF2B5EF4-FFF2-40B4-BE49-F238E27FC236}">
                  <a16:creationId xmlns:a16="http://schemas.microsoft.com/office/drawing/2014/main" id="{6D326EE6-2BA8-4040-9F15-C9D7152E472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6"/>
              <a:extLst>
                <a:ext uri="{FF2B5EF4-FFF2-40B4-BE49-F238E27FC236}">
                  <a16:creationId xmlns:a16="http://schemas.microsoft.com/office/drawing/2014/main" id="{5FEB1881-46CA-4473-B30D-AD9BA7A988AE}"/>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6" name="TextBox 15">
            <a:extLst>
              <a:ext uri="{FF2B5EF4-FFF2-40B4-BE49-F238E27FC236}">
                <a16:creationId xmlns:a16="http://schemas.microsoft.com/office/drawing/2014/main" id="{3D062798-06E2-404C-8450-E618D0625D24}"/>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15</a:t>
            </a:r>
          </a:p>
        </p:txBody>
      </p:sp>
    </p:spTree>
    <p:custDataLst>
      <p:tags r:id="rId1"/>
    </p:custDataLst>
    <p:extLst>
      <p:ext uri="{BB962C8B-B14F-4D97-AF65-F5344CB8AC3E}">
        <p14:creationId xmlns:p14="http://schemas.microsoft.com/office/powerpoint/2010/main" val="13714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CA70046C-46E6-458E-A39B-1FCD2B58E8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2" name="Picture 11" descr="Map&#10;&#10;Description automatically generated">
            <a:extLst>
              <a:ext uri="{FF2B5EF4-FFF2-40B4-BE49-F238E27FC236}">
                <a16:creationId xmlns:a16="http://schemas.microsoft.com/office/drawing/2014/main" id="{BB8B2477-8815-4E0B-8AD6-BED11EB507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6" name="Picture 15" descr="Map&#10;&#10;Description automatically generated">
            <a:extLst>
              <a:ext uri="{FF2B5EF4-FFF2-40B4-BE49-F238E27FC236}">
                <a16:creationId xmlns:a16="http://schemas.microsoft.com/office/drawing/2014/main" id="{066A3B3C-F39D-4FF6-B38C-413A999481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9" name="Title 18">
            <a:extLst>
              <a:ext uri="{FF2B5EF4-FFF2-40B4-BE49-F238E27FC236}">
                <a16:creationId xmlns:a16="http://schemas.microsoft.com/office/drawing/2014/main" id="{E589896B-68F6-4AD6-8FF1-57966070E822}"/>
              </a:ext>
            </a:extLst>
          </p:cNvPr>
          <p:cNvSpPr>
            <a:spLocks noGrp="1"/>
          </p:cNvSpPr>
          <p:nvPr>
            <p:ph type="title"/>
          </p:nvPr>
        </p:nvSpPr>
        <p:spPr>
          <a:xfrm>
            <a:off x="423334" y="264086"/>
            <a:ext cx="4376463" cy="663522"/>
          </a:xfrm>
        </p:spPr>
        <p:txBody>
          <a:bodyPr/>
          <a:lstStyle/>
          <a:p>
            <a:r>
              <a:rPr lang="en-US" sz="3200" dirty="0"/>
              <a:t>Mapping of Residential Care Facilities</a:t>
            </a:r>
          </a:p>
        </p:txBody>
      </p:sp>
      <p:sp>
        <p:nvSpPr>
          <p:cNvPr id="20" name="Content Placeholder 19">
            <a:extLst>
              <a:ext uri="{FF2B5EF4-FFF2-40B4-BE49-F238E27FC236}">
                <a16:creationId xmlns:a16="http://schemas.microsoft.com/office/drawing/2014/main" id="{1906212D-7747-4FE9-80E1-F743154F2DDA}"/>
              </a:ext>
            </a:extLst>
          </p:cNvPr>
          <p:cNvSpPr>
            <a:spLocks noGrp="1"/>
          </p:cNvSpPr>
          <p:nvPr>
            <p:ph idx="1"/>
          </p:nvPr>
        </p:nvSpPr>
        <p:spPr>
          <a:xfrm>
            <a:off x="423333" y="1160597"/>
            <a:ext cx="4058725" cy="5817325"/>
          </a:xfrm>
        </p:spPr>
        <p:txBody>
          <a:bodyPr/>
          <a:lstStyle/>
          <a:p>
            <a:r>
              <a:rPr lang="en-US" sz="1600" dirty="0"/>
              <a:t>Residential care facilities are widely distributed throughout the Portland Metropolitan Area; however, there are concentrations in the Gateway and 122</a:t>
            </a:r>
            <a:r>
              <a:rPr lang="en-US" sz="1600" baseline="30000" dirty="0"/>
              <a:t>nd</a:t>
            </a:r>
            <a:r>
              <a:rPr lang="en-US" sz="1600" dirty="0"/>
              <a:t> and Division neighborhoods.</a:t>
            </a:r>
          </a:p>
          <a:p>
            <a:r>
              <a:rPr lang="en-US" sz="1600" dirty="0"/>
              <a:t>The level of occupancy varies considerably from one facility to the next and there is no discernable regional pattern.</a:t>
            </a:r>
          </a:p>
          <a:p>
            <a:r>
              <a:rPr lang="en-US" sz="1600" dirty="0"/>
              <a:t>Many residential care facilities provide acute or memory care, but many in Gateway and most in the 122 and Division neighborhoods do not.</a:t>
            </a:r>
          </a:p>
          <a:p>
            <a:r>
              <a:rPr lang="en-US" sz="1600" dirty="0"/>
              <a:t>Some Portland residential care facilities were built before 1990 (e.g., central city, Hollywood), but the latest surge of growth was in the 122</a:t>
            </a:r>
            <a:r>
              <a:rPr lang="en-US" sz="1600" baseline="30000" dirty="0"/>
              <a:t>nd</a:t>
            </a:r>
            <a:r>
              <a:rPr lang="en-US" sz="1600" dirty="0"/>
              <a:t> and Division neighborhood.</a:t>
            </a:r>
          </a:p>
          <a:p>
            <a:r>
              <a:rPr lang="en-US" sz="1600" dirty="0"/>
              <a:t>Most of the facilities outside Portland, in Washington and Clackamas Counties, were built after 1990.</a:t>
            </a:r>
          </a:p>
          <a:p>
            <a:endParaRPr lang="en-US" dirty="0"/>
          </a:p>
          <a:p>
            <a:endParaRPr lang="en-US" dirty="0"/>
          </a:p>
        </p:txBody>
      </p:sp>
      <p:pic>
        <p:nvPicPr>
          <p:cNvPr id="2" name="Picture 1" descr="Map&#10;&#10;Description automatically generated">
            <a:extLst>
              <a:ext uri="{FF2B5EF4-FFF2-40B4-BE49-F238E27FC236}">
                <a16:creationId xmlns:a16="http://schemas.microsoft.com/office/drawing/2014/main" id="{92F26949-AB3A-4FE6-A620-9AEBAC6880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0" name="TextBox 9">
            <a:extLst>
              <a:ext uri="{FF2B5EF4-FFF2-40B4-BE49-F238E27FC236}">
                <a16:creationId xmlns:a16="http://schemas.microsoft.com/office/drawing/2014/main" id="{576791A3-1C7B-4FBE-8A36-1880A2BE3B71}"/>
              </a:ext>
            </a:extLst>
          </p:cNvPr>
          <p:cNvSpPr txBox="1"/>
          <p:nvPr/>
        </p:nvSpPr>
        <p:spPr>
          <a:xfrm>
            <a:off x="2229333" y="6172329"/>
            <a:ext cx="2961893" cy="646331"/>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9" name="Group 8">
            <a:extLst>
              <a:ext uri="{FF2B5EF4-FFF2-40B4-BE49-F238E27FC236}">
                <a16:creationId xmlns:a16="http://schemas.microsoft.com/office/drawing/2014/main" id="{790E9A5A-038A-47B5-9371-C5A1B6E9D3D8}"/>
              </a:ext>
            </a:extLst>
          </p:cNvPr>
          <p:cNvGrpSpPr/>
          <p:nvPr/>
        </p:nvGrpSpPr>
        <p:grpSpPr>
          <a:xfrm>
            <a:off x="87067" y="6452900"/>
            <a:ext cx="2006049" cy="365760"/>
            <a:chOff x="87067" y="6452900"/>
            <a:chExt cx="2006049" cy="365760"/>
          </a:xfrm>
        </p:grpSpPr>
        <p:sp>
          <p:nvSpPr>
            <p:cNvPr id="11" name="Action Button: Go to Beginning 10">
              <a:hlinkClick r:id="" action="ppaction://hlinkshowjump?jump=firstslide" highlightClick="1"/>
              <a:extLst>
                <a:ext uri="{FF2B5EF4-FFF2-40B4-BE49-F238E27FC236}">
                  <a16:creationId xmlns:a16="http://schemas.microsoft.com/office/drawing/2014/main" id="{18195A70-0DBF-4DDD-B9F7-68954575ABC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835BBA20-E380-4CBF-8DE7-DEAE24FE34A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6C5B70DC-FC53-4794-9C27-55AD489FD7F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to End 14">
              <a:hlinkClick r:id="rId8" action="ppaction://hlinksldjump" highlightClick="1"/>
              <a:extLst>
                <a:ext uri="{FF2B5EF4-FFF2-40B4-BE49-F238E27FC236}">
                  <a16:creationId xmlns:a16="http://schemas.microsoft.com/office/drawing/2014/main" id="{17238278-4DC9-44A0-AEFE-B8336809AC0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9"/>
              <a:extLst>
                <a:ext uri="{FF2B5EF4-FFF2-40B4-BE49-F238E27FC236}">
                  <a16:creationId xmlns:a16="http://schemas.microsoft.com/office/drawing/2014/main" id="{6491CFC2-5A1E-460D-95C3-86FA42D0D00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8" name="TextBox 17">
            <a:extLst>
              <a:ext uri="{FF2B5EF4-FFF2-40B4-BE49-F238E27FC236}">
                <a16:creationId xmlns:a16="http://schemas.microsoft.com/office/drawing/2014/main" id="{3F2D9512-6A06-4811-9D6F-8230353A1C8C}"/>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16</a:t>
            </a:r>
          </a:p>
        </p:txBody>
      </p:sp>
    </p:spTree>
    <p:custDataLst>
      <p:tags r:id="rId1"/>
    </p:custDataLst>
    <p:extLst>
      <p:ext uri="{BB962C8B-B14F-4D97-AF65-F5344CB8AC3E}">
        <p14:creationId xmlns:p14="http://schemas.microsoft.com/office/powerpoint/2010/main" val="11636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F1F3-2F34-466E-8E0E-B1DBF879223D}"/>
              </a:ext>
            </a:extLst>
          </p:cNvPr>
          <p:cNvSpPr>
            <a:spLocks noGrp="1"/>
          </p:cNvSpPr>
          <p:nvPr>
            <p:ph type="title"/>
          </p:nvPr>
        </p:nvSpPr>
        <p:spPr>
          <a:xfrm>
            <a:off x="1170463" y="285407"/>
            <a:ext cx="4376463" cy="663522"/>
          </a:xfrm>
        </p:spPr>
        <p:txBody>
          <a:bodyPr/>
          <a:lstStyle/>
          <a:p>
            <a:r>
              <a:rPr lang="en-US" sz="3200" dirty="0"/>
              <a:t>Adult Foster Homes</a:t>
            </a:r>
          </a:p>
        </p:txBody>
      </p:sp>
      <p:sp>
        <p:nvSpPr>
          <p:cNvPr id="3" name="Content Placeholder 2">
            <a:extLst>
              <a:ext uri="{FF2B5EF4-FFF2-40B4-BE49-F238E27FC236}">
                <a16:creationId xmlns:a16="http://schemas.microsoft.com/office/drawing/2014/main" id="{DD27087A-0B65-497F-9DF3-6E9DDBC1D448}"/>
              </a:ext>
            </a:extLst>
          </p:cNvPr>
          <p:cNvSpPr>
            <a:spLocks noGrp="1"/>
          </p:cNvSpPr>
          <p:nvPr>
            <p:ph idx="1"/>
          </p:nvPr>
        </p:nvSpPr>
        <p:spPr>
          <a:xfrm>
            <a:off x="1343243" y="1018954"/>
            <a:ext cx="3475329" cy="5817325"/>
          </a:xfrm>
        </p:spPr>
        <p:txBody>
          <a:bodyPr>
            <a:normAutofit/>
          </a:bodyPr>
          <a:lstStyle/>
          <a:p>
            <a:r>
              <a:rPr lang="en-US" sz="1600" dirty="0"/>
              <a:t>When older people or adults with physical disabilities are no longer able to care for themselves in their own homes, adult foster care may be an option. Adult foster homes are single-family residences that offer 24-hour care in a home-like setting.</a:t>
            </a:r>
          </a:p>
          <a:p>
            <a:r>
              <a:rPr lang="en-US" sz="1600" dirty="0"/>
              <a:t>Adult foster homes are licensed by the State of Oregon and can house up to five residents (most house the maximum of five).</a:t>
            </a:r>
          </a:p>
          <a:p>
            <a:r>
              <a:rPr lang="en-US" sz="1600" dirty="0"/>
              <a:t>The number of adult foster homes in the Portland Metropolitan Area (Oregon only, not including Washington state counties) grew from 2,708 in 2010, to 4,042 in 2016, then declined to 3,558 in 2019 due to stricter state requirements.</a:t>
            </a:r>
          </a:p>
          <a:p>
            <a:r>
              <a:rPr lang="en-US" sz="1600" dirty="0"/>
              <a:t>The largest number of beds were in Portland’s inner suburbs followed by the City of Portland.</a:t>
            </a:r>
          </a:p>
        </p:txBody>
      </p:sp>
      <p:sp>
        <p:nvSpPr>
          <p:cNvPr id="5" name="TextBox 4">
            <a:extLst>
              <a:ext uri="{FF2B5EF4-FFF2-40B4-BE49-F238E27FC236}">
                <a16:creationId xmlns:a16="http://schemas.microsoft.com/office/drawing/2014/main" id="{440D80A6-4D18-422D-854C-4CC171C29ADF}"/>
              </a:ext>
            </a:extLst>
          </p:cNvPr>
          <p:cNvSpPr txBox="1"/>
          <p:nvPr/>
        </p:nvSpPr>
        <p:spPr>
          <a:xfrm>
            <a:off x="7476698" y="1880182"/>
            <a:ext cx="2921000" cy="303160"/>
          </a:xfrm>
          <a:prstGeom prst="rect">
            <a:avLst/>
          </a:prstGeom>
          <a:noFill/>
        </p:spPr>
        <p:txBody>
          <a:bodyPr wrap="square" rtlCol="0">
            <a:spAutoFit/>
          </a:bodyPr>
          <a:lstStyle/>
          <a:p>
            <a:r>
              <a:rPr lang="en-US" sz="1370" b="1" dirty="0"/>
              <a:t>*</a:t>
            </a:r>
            <a:r>
              <a:rPr lang="en-US" sz="900" dirty="0"/>
              <a:t>Values for 2015 were not available and are interpolated</a:t>
            </a:r>
          </a:p>
        </p:txBody>
      </p:sp>
      <p:grpSp>
        <p:nvGrpSpPr>
          <p:cNvPr id="12" name="Group 11">
            <a:extLst>
              <a:ext uri="{FF2B5EF4-FFF2-40B4-BE49-F238E27FC236}">
                <a16:creationId xmlns:a16="http://schemas.microsoft.com/office/drawing/2014/main" id="{B53A3C8C-50CB-4747-917D-CC89ED140B41}"/>
              </a:ext>
            </a:extLst>
          </p:cNvPr>
          <p:cNvGrpSpPr/>
          <p:nvPr/>
        </p:nvGrpSpPr>
        <p:grpSpPr>
          <a:xfrm>
            <a:off x="4973932" y="2122256"/>
            <a:ext cx="6907349" cy="4047855"/>
            <a:chOff x="4769007" y="1956812"/>
            <a:chExt cx="6907349" cy="4047855"/>
          </a:xfrm>
        </p:grpSpPr>
        <p:pic>
          <p:nvPicPr>
            <p:cNvPr id="7" name="Picture 6">
              <a:extLst>
                <a:ext uri="{FF2B5EF4-FFF2-40B4-BE49-F238E27FC236}">
                  <a16:creationId xmlns:a16="http://schemas.microsoft.com/office/drawing/2014/main" id="{4E85AA79-5058-4559-9707-EF449726E962}"/>
                </a:ext>
              </a:extLst>
            </p:cNvPr>
            <p:cNvPicPr>
              <a:picLocks noChangeAspect="1"/>
            </p:cNvPicPr>
            <p:nvPr/>
          </p:nvPicPr>
          <p:blipFill>
            <a:blip r:embed="rId4"/>
            <a:stretch>
              <a:fillRect/>
            </a:stretch>
          </p:blipFill>
          <p:spPr>
            <a:xfrm>
              <a:off x="4769007" y="1956812"/>
              <a:ext cx="6907349" cy="4047855"/>
            </a:xfrm>
            <a:prstGeom prst="rect">
              <a:avLst/>
            </a:prstGeom>
          </p:spPr>
        </p:pic>
        <p:sp>
          <p:nvSpPr>
            <p:cNvPr id="6" name="TextBox 5">
              <a:extLst>
                <a:ext uri="{FF2B5EF4-FFF2-40B4-BE49-F238E27FC236}">
                  <a16:creationId xmlns:a16="http://schemas.microsoft.com/office/drawing/2014/main" id="{A5BD539F-7849-44FB-B208-EAD0EE72845D}"/>
                </a:ext>
              </a:extLst>
            </p:cNvPr>
            <p:cNvSpPr txBox="1"/>
            <p:nvPr/>
          </p:nvSpPr>
          <p:spPr>
            <a:xfrm>
              <a:off x="8478548" y="5237058"/>
              <a:ext cx="507450" cy="369332"/>
            </a:xfrm>
            <a:prstGeom prst="rect">
              <a:avLst/>
            </a:prstGeom>
            <a:noFill/>
          </p:spPr>
          <p:txBody>
            <a:bodyPr wrap="square" rtlCol="0">
              <a:spAutoFit/>
            </a:bodyPr>
            <a:lstStyle/>
            <a:p>
              <a:r>
                <a:rPr lang="en-US" dirty="0">
                  <a:solidFill>
                    <a:schemeClr val="bg2">
                      <a:lumMod val="50000"/>
                    </a:schemeClr>
                  </a:solidFill>
                </a:rPr>
                <a:t>*</a:t>
              </a:r>
            </a:p>
          </p:txBody>
        </p:sp>
      </p:grpSp>
      <p:pic>
        <p:nvPicPr>
          <p:cNvPr id="11" name="Picture 10">
            <a:extLst>
              <a:ext uri="{FF2B5EF4-FFF2-40B4-BE49-F238E27FC236}">
                <a16:creationId xmlns:a16="http://schemas.microsoft.com/office/drawing/2014/main" id="{5E19E025-AE9E-4424-9E6A-5E3D0C7FE7C3}"/>
              </a:ext>
            </a:extLst>
          </p:cNvPr>
          <p:cNvPicPr>
            <a:picLocks noChangeAspect="1"/>
          </p:cNvPicPr>
          <p:nvPr/>
        </p:nvPicPr>
        <p:blipFill>
          <a:blip r:embed="rId5"/>
          <a:stretch>
            <a:fillRect/>
          </a:stretch>
        </p:blipFill>
        <p:spPr>
          <a:xfrm>
            <a:off x="4818572" y="199798"/>
            <a:ext cx="7218068" cy="1772735"/>
          </a:xfrm>
          <a:prstGeom prst="rect">
            <a:avLst/>
          </a:prstGeom>
        </p:spPr>
      </p:pic>
      <p:sp>
        <p:nvSpPr>
          <p:cNvPr id="10" name="Content Placeholder 3">
            <a:extLst>
              <a:ext uri="{FF2B5EF4-FFF2-40B4-BE49-F238E27FC236}">
                <a16:creationId xmlns:a16="http://schemas.microsoft.com/office/drawing/2014/main" id="{54AC8040-6FC5-4C8C-8746-39B87C9EE6E3}"/>
              </a:ext>
            </a:extLst>
          </p:cNvPr>
          <p:cNvSpPr>
            <a:spLocks noGrp="1"/>
          </p:cNvSpPr>
          <p:nvPr>
            <p:ph idx="10"/>
          </p:nvPr>
        </p:nvSpPr>
        <p:spPr>
          <a:xfrm>
            <a:off x="59064" y="1178844"/>
            <a:ext cx="1318437" cy="4560271"/>
          </a:xfrm>
        </p:spPr>
        <p:txBody>
          <a:bodyPr/>
          <a:lstStyle/>
          <a:p>
            <a:pPr marL="0" indent="0">
              <a:buNone/>
            </a:pPr>
            <a:r>
              <a:rPr lang="en-US" b="1" dirty="0"/>
              <a:t>Table of Contents</a:t>
            </a:r>
          </a:p>
          <a:p>
            <a:r>
              <a:rPr lang="en-US" dirty="0">
                <a:hlinkClick r:id="rId6" action="ppaction://hlinksldjump"/>
              </a:rPr>
              <a:t>Beginning</a:t>
            </a:r>
            <a:endParaRPr lang="en-US" dirty="0"/>
          </a:p>
          <a:p>
            <a:r>
              <a:rPr lang="en-US" dirty="0">
                <a:hlinkClick r:id="rId7" action="ppaction://hlinksldjump"/>
              </a:rPr>
              <a:t>Types of facilities</a:t>
            </a:r>
            <a:endParaRPr lang="en-US" dirty="0"/>
          </a:p>
          <a:p>
            <a:r>
              <a:rPr lang="en-US" dirty="0">
                <a:hlinkClick r:id="rId8" action="ppaction://hlinksldjump"/>
              </a:rPr>
              <a:t>Group quarters</a:t>
            </a:r>
            <a:endParaRPr lang="en-US" dirty="0"/>
          </a:p>
          <a:p>
            <a:r>
              <a:rPr lang="en-US" dirty="0">
                <a:hlinkClick r:id="rId9" action="ppaction://hlinksldjump"/>
              </a:rPr>
              <a:t>Skilled nursing </a:t>
            </a:r>
            <a:endParaRPr lang="en-US" dirty="0"/>
          </a:p>
          <a:p>
            <a:r>
              <a:rPr lang="en-US" dirty="0">
                <a:hlinkClick r:id="rId10" action="ppaction://hlinksldjump"/>
              </a:rPr>
              <a:t>Residential care</a:t>
            </a:r>
            <a:endParaRPr lang="en-US" dirty="0"/>
          </a:p>
          <a:p>
            <a:r>
              <a:rPr lang="en-US" dirty="0">
                <a:hlinkClick r:id="rId11" action="ppaction://hlinksldjump"/>
              </a:rPr>
              <a:t>Adult foster homes</a:t>
            </a:r>
            <a:endParaRPr lang="en-US" dirty="0"/>
          </a:p>
          <a:p>
            <a:r>
              <a:rPr lang="en-US" dirty="0">
                <a:hlinkClick r:id="rId12" action="ppaction://hlinksldjump"/>
              </a:rPr>
              <a:t>Assisted living</a:t>
            </a:r>
            <a:endParaRPr lang="en-US" dirty="0"/>
          </a:p>
          <a:p>
            <a:r>
              <a:rPr lang="en-US" dirty="0">
                <a:hlinkClick r:id="rId13" action="ppaction://hlinksldjump"/>
              </a:rPr>
              <a:t>Recap of care facilities</a:t>
            </a:r>
            <a:endParaRPr lang="en-US" dirty="0"/>
          </a:p>
          <a:p>
            <a:r>
              <a:rPr lang="en-US" dirty="0">
                <a:hlinkClick r:id="rId14" action="ppaction://hlinksldjump"/>
              </a:rPr>
              <a:t>Retirement facilities</a:t>
            </a:r>
            <a:endParaRPr lang="en-US" dirty="0"/>
          </a:p>
          <a:p>
            <a:r>
              <a:rPr lang="en-US" dirty="0">
                <a:hlinkClick r:id="rId15" action="ppaction://hlinksldjump"/>
              </a:rPr>
              <a:t>Maps and tables</a:t>
            </a:r>
            <a:endParaRPr lang="en-US" dirty="0"/>
          </a:p>
        </p:txBody>
      </p:sp>
      <p:sp>
        <p:nvSpPr>
          <p:cNvPr id="13" name="TextBox 12">
            <a:extLst>
              <a:ext uri="{FF2B5EF4-FFF2-40B4-BE49-F238E27FC236}">
                <a16:creationId xmlns:a16="http://schemas.microsoft.com/office/drawing/2014/main" id="{6B26B199-99F6-41FD-A173-6D10C0F1D18D}"/>
              </a:ext>
            </a:extLst>
          </p:cNvPr>
          <p:cNvSpPr txBox="1"/>
          <p:nvPr/>
        </p:nvSpPr>
        <p:spPr>
          <a:xfrm>
            <a:off x="6866061" y="6319834"/>
            <a:ext cx="3390272" cy="461665"/>
          </a:xfrm>
          <a:prstGeom prst="rect">
            <a:avLst/>
          </a:prstGeom>
          <a:noFill/>
        </p:spPr>
        <p:txBody>
          <a:bodyPr wrap="square">
            <a:spAutoFit/>
          </a:bodyPr>
          <a:lstStyle/>
          <a:p>
            <a:r>
              <a:rPr lang="en-US" sz="1200" dirty="0"/>
              <a:t>Source: 2019 licensing data from the Oregon Department of Human Services</a:t>
            </a:r>
          </a:p>
        </p:txBody>
      </p:sp>
      <p:grpSp>
        <p:nvGrpSpPr>
          <p:cNvPr id="14" name="Group 13">
            <a:extLst>
              <a:ext uri="{FF2B5EF4-FFF2-40B4-BE49-F238E27FC236}">
                <a16:creationId xmlns:a16="http://schemas.microsoft.com/office/drawing/2014/main" id="{C47C8479-9DA7-49F5-9442-684D6D0B7717}"/>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A1C18A12-89F0-431A-AB40-AB87A23B239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D67B34BE-D048-41EC-95F4-501CC7C8E8C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04D3AA79-4477-4F88-8CC8-EDEC5A44051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6" action="ppaction://hlinksldjump" highlightClick="1"/>
              <a:extLst>
                <a:ext uri="{FF2B5EF4-FFF2-40B4-BE49-F238E27FC236}">
                  <a16:creationId xmlns:a16="http://schemas.microsoft.com/office/drawing/2014/main" id="{F4E4F84A-4C00-47FE-91F0-F52B32F259B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7"/>
              <a:extLst>
                <a:ext uri="{FF2B5EF4-FFF2-40B4-BE49-F238E27FC236}">
                  <a16:creationId xmlns:a16="http://schemas.microsoft.com/office/drawing/2014/main" id="{341A79EF-7BE3-4B47-AC6E-49CE1C4C263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5427C1F0-6C5B-453B-BF09-6EC60DE0283A}"/>
              </a:ext>
            </a:extLst>
          </p:cNvPr>
          <p:cNvSpPr txBox="1"/>
          <p:nvPr/>
        </p:nvSpPr>
        <p:spPr>
          <a:xfrm>
            <a:off x="11888875" y="-22370"/>
            <a:ext cx="445232" cy="307777"/>
          </a:xfrm>
          <a:prstGeom prst="rect">
            <a:avLst/>
          </a:prstGeom>
          <a:noFill/>
        </p:spPr>
        <p:txBody>
          <a:bodyPr wrap="square" rtlCol="0">
            <a:spAutoFit/>
          </a:bodyPr>
          <a:lstStyle/>
          <a:p>
            <a:r>
              <a:rPr lang="en-US" sz="1400" b="1" dirty="0">
                <a:solidFill>
                  <a:srgbClr val="6C5200"/>
                </a:solidFill>
              </a:rPr>
              <a:t>17</a:t>
            </a:r>
          </a:p>
        </p:txBody>
      </p:sp>
    </p:spTree>
    <p:custDataLst>
      <p:tags r:id="rId1"/>
    </p:custDataLst>
    <p:extLst>
      <p:ext uri="{BB962C8B-B14F-4D97-AF65-F5344CB8AC3E}">
        <p14:creationId xmlns:p14="http://schemas.microsoft.com/office/powerpoint/2010/main" val="4139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58DB3327-BB81-4440-B963-0FBEAD8E94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5815" y="11392"/>
            <a:ext cx="6858000" cy="6858000"/>
          </a:xfrm>
          <a:prstGeom prst="rect">
            <a:avLst/>
          </a:prstGeom>
        </p:spPr>
      </p:pic>
      <p:pic>
        <p:nvPicPr>
          <p:cNvPr id="9" name="Picture 8" descr="Map&#10;&#10;Description automatically generated">
            <a:extLst>
              <a:ext uri="{FF2B5EF4-FFF2-40B4-BE49-F238E27FC236}">
                <a16:creationId xmlns:a16="http://schemas.microsoft.com/office/drawing/2014/main" id="{C6872A2C-8729-4DBE-BA2F-A4CB550659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6949" y="11392"/>
            <a:ext cx="6858000" cy="6858000"/>
          </a:xfrm>
          <a:prstGeom prst="rect">
            <a:avLst/>
          </a:prstGeom>
        </p:spPr>
      </p:pic>
      <p:pic>
        <p:nvPicPr>
          <p:cNvPr id="11" name="Picture 10" descr="Map&#10;&#10;Description automatically generated">
            <a:extLst>
              <a:ext uri="{FF2B5EF4-FFF2-40B4-BE49-F238E27FC236}">
                <a16:creationId xmlns:a16="http://schemas.microsoft.com/office/drawing/2014/main" id="{78F5A91A-4D41-4354-81BA-05AB025F0EA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6949" y="11392"/>
            <a:ext cx="6858000" cy="6858000"/>
          </a:xfrm>
          <a:prstGeom prst="rect">
            <a:avLst/>
          </a:prstGeom>
        </p:spPr>
      </p:pic>
      <p:sp>
        <p:nvSpPr>
          <p:cNvPr id="12" name="Title 11">
            <a:extLst>
              <a:ext uri="{FF2B5EF4-FFF2-40B4-BE49-F238E27FC236}">
                <a16:creationId xmlns:a16="http://schemas.microsoft.com/office/drawing/2014/main" id="{6C97D250-0F27-4381-87B7-09609BA34774}"/>
              </a:ext>
            </a:extLst>
          </p:cNvPr>
          <p:cNvSpPr>
            <a:spLocks noGrp="1"/>
          </p:cNvSpPr>
          <p:nvPr>
            <p:ph type="title"/>
          </p:nvPr>
        </p:nvSpPr>
        <p:spPr>
          <a:xfrm>
            <a:off x="328145" y="177355"/>
            <a:ext cx="4708764" cy="663522"/>
          </a:xfrm>
        </p:spPr>
        <p:txBody>
          <a:bodyPr/>
          <a:lstStyle/>
          <a:p>
            <a:r>
              <a:rPr lang="en-US" sz="3200" dirty="0"/>
              <a:t>Maps of Adult </a:t>
            </a:r>
            <a:br>
              <a:rPr lang="en-US" sz="3200" dirty="0"/>
            </a:br>
            <a:r>
              <a:rPr lang="en-US" sz="3200" dirty="0"/>
              <a:t>Family Homes</a:t>
            </a:r>
          </a:p>
        </p:txBody>
      </p:sp>
      <p:sp>
        <p:nvSpPr>
          <p:cNvPr id="13" name="Content Placeholder 12">
            <a:extLst>
              <a:ext uri="{FF2B5EF4-FFF2-40B4-BE49-F238E27FC236}">
                <a16:creationId xmlns:a16="http://schemas.microsoft.com/office/drawing/2014/main" id="{45D33380-8721-4A01-BE2B-0578E5E98922}"/>
              </a:ext>
            </a:extLst>
          </p:cNvPr>
          <p:cNvSpPr>
            <a:spLocks noGrp="1"/>
          </p:cNvSpPr>
          <p:nvPr>
            <p:ph idx="1"/>
          </p:nvPr>
        </p:nvSpPr>
        <p:spPr>
          <a:xfrm>
            <a:off x="187296" y="1006840"/>
            <a:ext cx="4462886" cy="5817325"/>
          </a:xfrm>
        </p:spPr>
        <p:txBody>
          <a:bodyPr/>
          <a:lstStyle/>
          <a:p>
            <a:r>
              <a:rPr lang="en-US" sz="1600" dirty="0"/>
              <a:t>Adult family homes are found in all parts of the Metropolitan Area but there is a strong concentration on Portland’s east side and in nearby Gresham.</a:t>
            </a:r>
          </a:p>
          <a:p>
            <a:r>
              <a:rPr lang="en-US" sz="1600" dirty="0"/>
              <a:t>Zoomed in to the City we see the east side concentration and also the paucity of this type of residence in the north and central eastside of Portland, and west of the Willamette River. The majority house the limit of five persons (</a:t>
            </a:r>
            <a:r>
              <a:rPr lang="en-US" sz="1600" dirty="0">
                <a:solidFill>
                  <a:schemeClr val="accent6">
                    <a:lumMod val="50000"/>
                  </a:schemeClr>
                </a:solidFill>
              </a:rPr>
              <a:t>dark green dots</a:t>
            </a:r>
            <a:r>
              <a:rPr lang="en-US" sz="1600" dirty="0"/>
              <a:t>).</a:t>
            </a:r>
          </a:p>
          <a:p>
            <a:r>
              <a:rPr lang="en-US" sz="1600" dirty="0"/>
              <a:t>A bar chart shows the changing numbers over time with the location of 2020 facilities in </a:t>
            </a:r>
            <a:r>
              <a:rPr lang="en-US" sz="1600" dirty="0">
                <a:solidFill>
                  <a:schemeClr val="bg1">
                    <a:lumMod val="50000"/>
                  </a:schemeClr>
                </a:solidFill>
              </a:rPr>
              <a:t>gray dots</a:t>
            </a:r>
            <a:r>
              <a:rPr lang="en-US" sz="1600" dirty="0"/>
              <a:t>.</a:t>
            </a:r>
          </a:p>
          <a:p>
            <a:r>
              <a:rPr lang="en-US" sz="1600" dirty="0"/>
              <a:t>The Gateway neighborhood has the largest number of this type of housing and the numbers have grown over the decade.</a:t>
            </a:r>
          </a:p>
          <a:p>
            <a:r>
              <a:rPr lang="en-US" sz="1600" dirty="0"/>
              <a:t>The post 2016 decline can be seen in several of the charts, such as in Woodstock and the 122</a:t>
            </a:r>
            <a:r>
              <a:rPr lang="en-US" sz="1600" baseline="30000" dirty="0"/>
              <a:t>nd</a:t>
            </a:r>
            <a:r>
              <a:rPr lang="en-US" sz="1600" dirty="0"/>
              <a:t> and Division neighborhoods.</a:t>
            </a:r>
          </a:p>
          <a:p>
            <a:endParaRPr lang="en-US" dirty="0"/>
          </a:p>
        </p:txBody>
      </p:sp>
      <p:sp>
        <p:nvSpPr>
          <p:cNvPr id="8" name="TextBox 7">
            <a:extLst>
              <a:ext uri="{FF2B5EF4-FFF2-40B4-BE49-F238E27FC236}">
                <a16:creationId xmlns:a16="http://schemas.microsoft.com/office/drawing/2014/main" id="{B7F16B4D-D22F-47DF-A2FC-C9757F2E2AA7}"/>
              </a:ext>
            </a:extLst>
          </p:cNvPr>
          <p:cNvSpPr txBox="1"/>
          <p:nvPr/>
        </p:nvSpPr>
        <p:spPr>
          <a:xfrm>
            <a:off x="2199658" y="6076471"/>
            <a:ext cx="2479430" cy="830997"/>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10" name="Group 9">
            <a:extLst>
              <a:ext uri="{FF2B5EF4-FFF2-40B4-BE49-F238E27FC236}">
                <a16:creationId xmlns:a16="http://schemas.microsoft.com/office/drawing/2014/main" id="{B462E814-4DB6-4823-B8B1-5A6514D1956A}"/>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9BFD6680-977A-4B8D-A2E6-6381C7CC687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22C858CD-E7A9-45D0-904E-45B07DD66F7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B392B5C6-9F85-4DF1-A8F0-39713493D02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7" action="ppaction://hlinksldjump" highlightClick="1"/>
              <a:extLst>
                <a:ext uri="{FF2B5EF4-FFF2-40B4-BE49-F238E27FC236}">
                  <a16:creationId xmlns:a16="http://schemas.microsoft.com/office/drawing/2014/main" id="{8AF1F170-5ED9-4077-A106-02544CE03F3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8"/>
              <a:extLst>
                <a:ext uri="{FF2B5EF4-FFF2-40B4-BE49-F238E27FC236}">
                  <a16:creationId xmlns:a16="http://schemas.microsoft.com/office/drawing/2014/main" id="{E78EE352-34F8-4E14-BD2F-FB8ECCDD379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9" name="TextBox 18">
            <a:extLst>
              <a:ext uri="{FF2B5EF4-FFF2-40B4-BE49-F238E27FC236}">
                <a16:creationId xmlns:a16="http://schemas.microsoft.com/office/drawing/2014/main" id="{695B4D3A-42D9-493B-B1E7-1B630ADE8E34}"/>
              </a:ext>
            </a:extLst>
          </p:cNvPr>
          <p:cNvSpPr txBox="1"/>
          <p:nvPr/>
        </p:nvSpPr>
        <p:spPr>
          <a:xfrm>
            <a:off x="11840510" y="-36035"/>
            <a:ext cx="445232" cy="307777"/>
          </a:xfrm>
          <a:prstGeom prst="rect">
            <a:avLst/>
          </a:prstGeom>
          <a:noFill/>
        </p:spPr>
        <p:txBody>
          <a:bodyPr wrap="square" rtlCol="0">
            <a:spAutoFit/>
          </a:bodyPr>
          <a:lstStyle/>
          <a:p>
            <a:r>
              <a:rPr lang="en-US" sz="1400" b="1" dirty="0">
                <a:solidFill>
                  <a:srgbClr val="6C5200"/>
                </a:solidFill>
              </a:rPr>
              <a:t>18</a:t>
            </a:r>
          </a:p>
        </p:txBody>
      </p:sp>
    </p:spTree>
    <p:custDataLst>
      <p:tags r:id="rId1"/>
    </p:custDataLst>
    <p:extLst>
      <p:ext uri="{BB962C8B-B14F-4D97-AF65-F5344CB8AC3E}">
        <p14:creationId xmlns:p14="http://schemas.microsoft.com/office/powerpoint/2010/main" val="25615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1F8D-6AE8-4953-946B-4591931C8491}"/>
              </a:ext>
            </a:extLst>
          </p:cNvPr>
          <p:cNvSpPr>
            <a:spLocks noGrp="1"/>
          </p:cNvSpPr>
          <p:nvPr>
            <p:ph type="title"/>
          </p:nvPr>
        </p:nvSpPr>
        <p:spPr>
          <a:xfrm>
            <a:off x="1492066" y="212261"/>
            <a:ext cx="4376463" cy="663522"/>
          </a:xfrm>
        </p:spPr>
        <p:txBody>
          <a:bodyPr/>
          <a:lstStyle/>
          <a:p>
            <a:r>
              <a:rPr lang="en-US" sz="3200" dirty="0"/>
              <a:t>Assisted Living Facilities</a:t>
            </a:r>
          </a:p>
        </p:txBody>
      </p:sp>
      <p:sp>
        <p:nvSpPr>
          <p:cNvPr id="3" name="Content Placeholder 2">
            <a:extLst>
              <a:ext uri="{FF2B5EF4-FFF2-40B4-BE49-F238E27FC236}">
                <a16:creationId xmlns:a16="http://schemas.microsoft.com/office/drawing/2014/main" id="{599D4822-0C11-4E03-8CBC-8AF0BDCE7220}"/>
              </a:ext>
            </a:extLst>
          </p:cNvPr>
          <p:cNvSpPr>
            <a:spLocks noGrp="1"/>
          </p:cNvSpPr>
          <p:nvPr>
            <p:ph idx="1"/>
          </p:nvPr>
        </p:nvSpPr>
        <p:spPr>
          <a:xfrm>
            <a:off x="1362511" y="831517"/>
            <a:ext cx="5400675" cy="5987143"/>
          </a:xfrm>
        </p:spPr>
        <p:txBody>
          <a:bodyPr>
            <a:normAutofit lnSpcReduction="10000"/>
          </a:bodyPr>
          <a:lstStyle/>
          <a:p>
            <a:pPr>
              <a:spcBef>
                <a:spcPts val="600"/>
              </a:spcBef>
            </a:pPr>
            <a:r>
              <a:rPr lang="en-US" sz="1600" i="1" dirty="0"/>
              <a:t>Assisted Living Facility </a:t>
            </a:r>
            <a:r>
              <a:rPr lang="en-US" sz="1600" dirty="0"/>
              <a:t>means a building, complex, or distinct part thereof, consisting of fully, self-contained, individual living units where six or more seniors and/or adult individuals with disabilities may reside in homelike surroundings. Assisted living units must have:</a:t>
            </a:r>
          </a:p>
          <a:p>
            <a:pPr lvl="1">
              <a:spcBef>
                <a:spcPts val="600"/>
              </a:spcBef>
            </a:pPr>
            <a:r>
              <a:rPr lang="en-US" sz="1600" dirty="0"/>
              <a:t>Private units or apartments with a minimum of 220 sq. ft. of living area.</a:t>
            </a:r>
          </a:p>
          <a:p>
            <a:pPr lvl="1">
              <a:spcBef>
                <a:spcPts val="600"/>
              </a:spcBef>
            </a:pPr>
            <a:r>
              <a:rPr lang="en-US" sz="1600" dirty="0"/>
              <a:t>Kitchenette, with sink, refrigerator and cooking appliance.</a:t>
            </a:r>
          </a:p>
          <a:p>
            <a:pPr lvl="1">
              <a:spcBef>
                <a:spcPts val="600"/>
              </a:spcBef>
            </a:pPr>
            <a:r>
              <a:rPr lang="en-US" sz="1600" dirty="0"/>
              <a:t>A wheelchair-accessible bathroom with shower in each unit.</a:t>
            </a:r>
          </a:p>
          <a:p>
            <a:pPr>
              <a:spcBef>
                <a:spcPts val="600"/>
              </a:spcBef>
            </a:pPr>
            <a:r>
              <a:rPr lang="en-US" sz="1600" dirty="0"/>
              <a:t>Residential care facilities are similar, but typically have:</a:t>
            </a:r>
          </a:p>
          <a:p>
            <a:pPr lvl="1">
              <a:spcBef>
                <a:spcPts val="600"/>
              </a:spcBef>
            </a:pPr>
            <a:r>
              <a:rPr lang="en-US" sz="1600" dirty="0"/>
              <a:t>Shared or private rooms.</a:t>
            </a:r>
          </a:p>
          <a:p>
            <a:pPr lvl="1">
              <a:spcBef>
                <a:spcPts val="600"/>
              </a:spcBef>
            </a:pPr>
            <a:r>
              <a:rPr lang="en-US" sz="1600" dirty="0"/>
              <a:t>Individual or common bathrooms.</a:t>
            </a:r>
          </a:p>
          <a:p>
            <a:pPr>
              <a:spcBef>
                <a:spcPts val="600"/>
              </a:spcBef>
            </a:pPr>
            <a:r>
              <a:rPr lang="en-US" sz="1600" dirty="0"/>
              <a:t>The city of Portland has seen slow but steady increases in the number of assisted living facilities since 2008. </a:t>
            </a:r>
          </a:p>
          <a:p>
            <a:pPr>
              <a:spcBef>
                <a:spcPts val="600"/>
              </a:spcBef>
            </a:pPr>
            <a:r>
              <a:rPr lang="en-US" sz="1600" dirty="0"/>
              <a:t>For this time period, the number of assisted living facilities in Portland grew by 5%, as compared to 30% in its inner suburbs.</a:t>
            </a:r>
          </a:p>
          <a:p>
            <a:pPr>
              <a:spcBef>
                <a:spcPts val="600"/>
              </a:spcBef>
            </a:pPr>
            <a:r>
              <a:rPr lang="en-US" sz="1600" dirty="0"/>
              <a:t>The capacity of Portland facilities in 2019 was 1,756 beds, up from 1,665 in 2009.</a:t>
            </a:r>
          </a:p>
          <a:p>
            <a:pPr>
              <a:spcBef>
                <a:spcPts val="600"/>
              </a:spcBef>
            </a:pPr>
            <a:r>
              <a:rPr lang="en-US" sz="1600" dirty="0"/>
              <a:t>The average size of an assisted living facility in Portland was just under 80 persons, larger than that in residential care facilities.</a:t>
            </a:r>
          </a:p>
          <a:p>
            <a:pPr marL="457200" lvl="1"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15B19CA0-B30B-4C79-8FE3-B3AE0F86C9FD}"/>
              </a:ext>
            </a:extLst>
          </p:cNvPr>
          <p:cNvPicPr>
            <a:picLocks noChangeAspect="1"/>
          </p:cNvPicPr>
          <p:nvPr/>
        </p:nvPicPr>
        <p:blipFill>
          <a:blip r:embed="rId4"/>
          <a:stretch>
            <a:fillRect/>
          </a:stretch>
        </p:blipFill>
        <p:spPr>
          <a:xfrm>
            <a:off x="6746440" y="1254959"/>
            <a:ext cx="5400675" cy="3667125"/>
          </a:xfrm>
          <a:prstGeom prst="rect">
            <a:avLst/>
          </a:prstGeom>
        </p:spPr>
      </p:pic>
      <p:pic>
        <p:nvPicPr>
          <p:cNvPr id="8" name="Picture 7">
            <a:extLst>
              <a:ext uri="{FF2B5EF4-FFF2-40B4-BE49-F238E27FC236}">
                <a16:creationId xmlns:a16="http://schemas.microsoft.com/office/drawing/2014/main" id="{1E7D42F0-609C-4A7F-B0F8-D58BDA8A7935}"/>
              </a:ext>
            </a:extLst>
          </p:cNvPr>
          <p:cNvPicPr>
            <a:picLocks noChangeAspect="1"/>
          </p:cNvPicPr>
          <p:nvPr/>
        </p:nvPicPr>
        <p:blipFill>
          <a:blip r:embed="rId5"/>
          <a:stretch>
            <a:fillRect/>
          </a:stretch>
        </p:blipFill>
        <p:spPr>
          <a:xfrm>
            <a:off x="6746440" y="1254959"/>
            <a:ext cx="5400675" cy="3667125"/>
          </a:xfrm>
          <a:prstGeom prst="rect">
            <a:avLst/>
          </a:prstGeom>
        </p:spPr>
      </p:pic>
      <p:pic>
        <p:nvPicPr>
          <p:cNvPr id="7" name="Picture 6">
            <a:extLst>
              <a:ext uri="{FF2B5EF4-FFF2-40B4-BE49-F238E27FC236}">
                <a16:creationId xmlns:a16="http://schemas.microsoft.com/office/drawing/2014/main" id="{1293FC1C-C5DE-4074-91FA-89ADEB1A2559}"/>
              </a:ext>
            </a:extLst>
          </p:cNvPr>
          <p:cNvPicPr>
            <a:picLocks noChangeAspect="1"/>
          </p:cNvPicPr>
          <p:nvPr/>
        </p:nvPicPr>
        <p:blipFill>
          <a:blip r:embed="rId6"/>
          <a:stretch>
            <a:fillRect/>
          </a:stretch>
        </p:blipFill>
        <p:spPr>
          <a:xfrm>
            <a:off x="6746440" y="1254959"/>
            <a:ext cx="5234643" cy="3657600"/>
          </a:xfrm>
          <a:prstGeom prst="rect">
            <a:avLst/>
          </a:prstGeom>
        </p:spPr>
      </p:pic>
      <p:sp>
        <p:nvSpPr>
          <p:cNvPr id="9" name="Content Placeholder 3">
            <a:extLst>
              <a:ext uri="{FF2B5EF4-FFF2-40B4-BE49-F238E27FC236}">
                <a16:creationId xmlns:a16="http://schemas.microsoft.com/office/drawing/2014/main" id="{E0FF2B1C-0B13-4F42-B423-5B546C20B03D}"/>
              </a:ext>
            </a:extLst>
          </p:cNvPr>
          <p:cNvSpPr>
            <a:spLocks noGrp="1"/>
          </p:cNvSpPr>
          <p:nvPr>
            <p:ph idx="10"/>
          </p:nvPr>
        </p:nvSpPr>
        <p:spPr>
          <a:xfrm>
            <a:off x="44074" y="1118884"/>
            <a:ext cx="1318437" cy="4560271"/>
          </a:xfrm>
        </p:spPr>
        <p:txBody>
          <a:bodyPr/>
          <a:lstStyle/>
          <a:p>
            <a:pPr marL="0" indent="0">
              <a:buNone/>
            </a:pPr>
            <a:r>
              <a:rPr lang="en-US" b="1" dirty="0"/>
              <a:t>Table of Contents</a:t>
            </a:r>
          </a:p>
          <a:p>
            <a:r>
              <a:rPr lang="en-US" dirty="0">
                <a:hlinkClick r:id="rId7" action="ppaction://hlinksldjump"/>
              </a:rPr>
              <a:t>Beginning</a:t>
            </a:r>
            <a:endParaRPr lang="en-US" dirty="0"/>
          </a:p>
          <a:p>
            <a:r>
              <a:rPr lang="en-US" dirty="0">
                <a:hlinkClick r:id="rId8" action="ppaction://hlinksldjump"/>
              </a:rPr>
              <a:t>Types of facilities</a:t>
            </a:r>
            <a:endParaRPr lang="en-US" dirty="0"/>
          </a:p>
          <a:p>
            <a:r>
              <a:rPr lang="en-US" dirty="0">
                <a:hlinkClick r:id="rId9" action="ppaction://hlinksldjump"/>
              </a:rPr>
              <a:t>Group quarters</a:t>
            </a:r>
            <a:endParaRPr lang="en-US" dirty="0"/>
          </a:p>
          <a:p>
            <a:r>
              <a:rPr lang="en-US" dirty="0">
                <a:hlinkClick r:id="rId10" action="ppaction://hlinksldjump"/>
              </a:rPr>
              <a:t>Skilled nursing </a:t>
            </a:r>
            <a:endParaRPr lang="en-US" dirty="0"/>
          </a:p>
          <a:p>
            <a:r>
              <a:rPr lang="en-US" dirty="0">
                <a:hlinkClick r:id="rId11" action="ppaction://hlinksldjump"/>
              </a:rPr>
              <a:t>Residential care</a:t>
            </a:r>
            <a:endParaRPr lang="en-US" dirty="0"/>
          </a:p>
          <a:p>
            <a:r>
              <a:rPr lang="en-US" dirty="0">
                <a:hlinkClick r:id="rId12" action="ppaction://hlinksldjump"/>
              </a:rPr>
              <a:t>Adult foster homes</a:t>
            </a:r>
            <a:endParaRPr lang="en-US" dirty="0"/>
          </a:p>
          <a:p>
            <a:r>
              <a:rPr lang="en-US" dirty="0">
                <a:hlinkClick r:id="rId13" action="ppaction://hlinksldjump"/>
              </a:rPr>
              <a:t>Assisted living</a:t>
            </a:r>
            <a:endParaRPr lang="en-US" dirty="0"/>
          </a:p>
          <a:p>
            <a:r>
              <a:rPr lang="en-US" dirty="0">
                <a:hlinkClick r:id="rId14" action="ppaction://hlinksldjump"/>
              </a:rPr>
              <a:t>Recap of care facilities</a:t>
            </a:r>
            <a:endParaRPr lang="en-US" dirty="0"/>
          </a:p>
          <a:p>
            <a:r>
              <a:rPr lang="en-US" dirty="0">
                <a:hlinkClick r:id="rId15" action="ppaction://hlinksldjump"/>
              </a:rPr>
              <a:t>Retirement facilities</a:t>
            </a:r>
            <a:endParaRPr lang="en-US" dirty="0"/>
          </a:p>
          <a:p>
            <a:r>
              <a:rPr lang="en-US" dirty="0">
                <a:hlinkClick r:id="rId16" action="ppaction://hlinksldjump"/>
              </a:rPr>
              <a:t>Maps and tables</a:t>
            </a:r>
            <a:endParaRPr lang="en-US" dirty="0"/>
          </a:p>
        </p:txBody>
      </p:sp>
      <p:sp>
        <p:nvSpPr>
          <p:cNvPr id="10" name="TextBox 9">
            <a:extLst>
              <a:ext uri="{FF2B5EF4-FFF2-40B4-BE49-F238E27FC236}">
                <a16:creationId xmlns:a16="http://schemas.microsoft.com/office/drawing/2014/main" id="{71877463-921A-40B7-A7F2-FCBE3DB45ADC}"/>
              </a:ext>
            </a:extLst>
          </p:cNvPr>
          <p:cNvSpPr txBox="1"/>
          <p:nvPr/>
        </p:nvSpPr>
        <p:spPr>
          <a:xfrm>
            <a:off x="8297946" y="5925513"/>
            <a:ext cx="3000928" cy="461665"/>
          </a:xfrm>
          <a:prstGeom prst="rect">
            <a:avLst/>
          </a:prstGeom>
          <a:noFill/>
        </p:spPr>
        <p:txBody>
          <a:bodyPr wrap="square">
            <a:spAutoFit/>
          </a:bodyPr>
          <a:lstStyle/>
          <a:p>
            <a:r>
              <a:rPr lang="en-US" sz="1200" dirty="0"/>
              <a:t>Source: 2019 licensing data from the Oregon Department of Human Services.</a:t>
            </a:r>
          </a:p>
        </p:txBody>
      </p:sp>
      <p:grpSp>
        <p:nvGrpSpPr>
          <p:cNvPr id="11" name="Group 10">
            <a:extLst>
              <a:ext uri="{FF2B5EF4-FFF2-40B4-BE49-F238E27FC236}">
                <a16:creationId xmlns:a16="http://schemas.microsoft.com/office/drawing/2014/main" id="{37FA7475-5A25-4022-BDC9-F22988DD38F3}"/>
              </a:ext>
            </a:extLst>
          </p:cNvPr>
          <p:cNvGrpSpPr/>
          <p:nvPr/>
        </p:nvGrpSpPr>
        <p:grpSpPr>
          <a:xfrm>
            <a:off x="87067" y="6452900"/>
            <a:ext cx="2006049" cy="365760"/>
            <a:chOff x="87067" y="6452900"/>
            <a:chExt cx="2006049" cy="365760"/>
          </a:xfrm>
        </p:grpSpPr>
        <p:sp>
          <p:nvSpPr>
            <p:cNvPr id="12" name="Action Button: Go to Beginning 11">
              <a:hlinkClick r:id="" action="ppaction://hlinkshowjump?jump=firstslide" highlightClick="1"/>
              <a:extLst>
                <a:ext uri="{FF2B5EF4-FFF2-40B4-BE49-F238E27FC236}">
                  <a16:creationId xmlns:a16="http://schemas.microsoft.com/office/drawing/2014/main" id="{C48ECC90-1F83-413E-A379-FF8F70C664E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02ADCFF1-73A7-4DE3-960A-7B3C9E1E594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BBBD2133-9873-4920-85E0-E396DABB64A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to End 14">
              <a:hlinkClick r:id="rId17" action="ppaction://hlinksldjump" highlightClick="1"/>
              <a:extLst>
                <a:ext uri="{FF2B5EF4-FFF2-40B4-BE49-F238E27FC236}">
                  <a16:creationId xmlns:a16="http://schemas.microsoft.com/office/drawing/2014/main" id="{CF468786-C747-4E60-BDCB-11F7F00BF88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8"/>
              <a:extLst>
                <a:ext uri="{FF2B5EF4-FFF2-40B4-BE49-F238E27FC236}">
                  <a16:creationId xmlns:a16="http://schemas.microsoft.com/office/drawing/2014/main" id="{C33F6513-D3B1-48E0-82D1-13EB47B450E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7" name="TextBox 16">
            <a:extLst>
              <a:ext uri="{FF2B5EF4-FFF2-40B4-BE49-F238E27FC236}">
                <a16:creationId xmlns:a16="http://schemas.microsoft.com/office/drawing/2014/main" id="{BF371B61-ECE4-4B4B-A47D-EFDFCA3463B8}"/>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19</a:t>
            </a:r>
          </a:p>
        </p:txBody>
      </p:sp>
    </p:spTree>
    <p:custDataLst>
      <p:tags r:id="rId1"/>
    </p:custDataLst>
    <p:extLst>
      <p:ext uri="{BB962C8B-B14F-4D97-AF65-F5344CB8AC3E}">
        <p14:creationId xmlns:p14="http://schemas.microsoft.com/office/powerpoint/2010/main" val="344980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8EDD-D9E7-49DE-A15C-789DEB785D85}"/>
              </a:ext>
            </a:extLst>
          </p:cNvPr>
          <p:cNvSpPr>
            <a:spLocks noGrp="1"/>
          </p:cNvSpPr>
          <p:nvPr>
            <p:ph type="title"/>
          </p:nvPr>
        </p:nvSpPr>
        <p:spPr>
          <a:xfrm>
            <a:off x="276606" y="176181"/>
            <a:ext cx="5275698" cy="663522"/>
          </a:xfrm>
        </p:spPr>
        <p:txBody>
          <a:bodyPr/>
          <a:lstStyle/>
          <a:p>
            <a:r>
              <a:rPr lang="en-US" sz="3200" dirty="0"/>
              <a:t>Later in Life Housing Transitions</a:t>
            </a:r>
          </a:p>
        </p:txBody>
      </p:sp>
      <p:sp>
        <p:nvSpPr>
          <p:cNvPr id="3" name="Content Placeholder 2">
            <a:extLst>
              <a:ext uri="{FF2B5EF4-FFF2-40B4-BE49-F238E27FC236}">
                <a16:creationId xmlns:a16="http://schemas.microsoft.com/office/drawing/2014/main" id="{68E67130-E7C9-4CAB-BA7F-96B0EA3B6891}"/>
              </a:ext>
            </a:extLst>
          </p:cNvPr>
          <p:cNvSpPr>
            <a:spLocks noGrp="1"/>
          </p:cNvSpPr>
          <p:nvPr>
            <p:ph idx="1"/>
          </p:nvPr>
        </p:nvSpPr>
        <p:spPr>
          <a:xfrm>
            <a:off x="95098" y="914627"/>
            <a:ext cx="5275698" cy="5817325"/>
          </a:xfrm>
        </p:spPr>
        <p:txBody>
          <a:bodyPr>
            <a:noAutofit/>
          </a:bodyPr>
          <a:lstStyle/>
          <a:p>
            <a:pPr>
              <a:lnSpc>
                <a:spcPct val="80000"/>
              </a:lnSpc>
            </a:pPr>
            <a:r>
              <a:rPr lang="en-US" sz="1600" dirty="0"/>
              <a:t>This table lists the various types of housing that house many older persons and to which they may move from their pre-retirement housing. </a:t>
            </a:r>
          </a:p>
          <a:p>
            <a:pPr>
              <a:lnSpc>
                <a:spcPct val="80000"/>
              </a:lnSpc>
            </a:pPr>
            <a:r>
              <a:rPr lang="en-US" sz="1600" dirty="0"/>
              <a:t>We have very specific data for some of these housing types where there is a licensing requirement including:</a:t>
            </a:r>
          </a:p>
          <a:p>
            <a:pPr lvl="1">
              <a:lnSpc>
                <a:spcPct val="80000"/>
              </a:lnSpc>
            </a:pPr>
            <a:r>
              <a:rPr lang="en-US" sz="1600" b="1" dirty="0"/>
              <a:t>Skilled nursing</a:t>
            </a:r>
          </a:p>
          <a:p>
            <a:pPr lvl="1">
              <a:lnSpc>
                <a:spcPct val="80000"/>
              </a:lnSpc>
            </a:pPr>
            <a:r>
              <a:rPr lang="en-US" sz="1600" b="1" dirty="0"/>
              <a:t>Residential care</a:t>
            </a:r>
          </a:p>
          <a:p>
            <a:pPr lvl="1">
              <a:lnSpc>
                <a:spcPct val="80000"/>
              </a:lnSpc>
            </a:pPr>
            <a:r>
              <a:rPr lang="en-US" sz="1600" b="1" dirty="0"/>
              <a:t>Assisted living</a:t>
            </a:r>
          </a:p>
          <a:p>
            <a:pPr lvl="1">
              <a:lnSpc>
                <a:spcPct val="80000"/>
              </a:lnSpc>
            </a:pPr>
            <a:r>
              <a:rPr lang="en-US" sz="1600" b="1" dirty="0"/>
              <a:t>Adult foster homes</a:t>
            </a:r>
          </a:p>
          <a:p>
            <a:pPr>
              <a:lnSpc>
                <a:spcPct val="80000"/>
              </a:lnSpc>
            </a:pPr>
            <a:r>
              <a:rPr lang="en-US" sz="1600" dirty="0"/>
              <a:t>There are other types of housing that are favored by older households who want to downsize, reduce housing costs, or want the social amenities of independent living:</a:t>
            </a:r>
          </a:p>
          <a:p>
            <a:pPr lvl="1">
              <a:lnSpc>
                <a:spcPct val="80000"/>
              </a:lnSpc>
            </a:pPr>
            <a:r>
              <a:rPr lang="en-US" sz="1600" b="1" dirty="0"/>
              <a:t>Condos</a:t>
            </a:r>
            <a:r>
              <a:rPr lang="en-US" sz="1600" dirty="0"/>
              <a:t> – Some condominium developments have attracted pre-retirement age older persons.</a:t>
            </a:r>
          </a:p>
          <a:p>
            <a:pPr lvl="1">
              <a:lnSpc>
                <a:spcPct val="80000"/>
              </a:lnSpc>
            </a:pPr>
            <a:r>
              <a:rPr lang="en-US" sz="1600" b="1" dirty="0"/>
              <a:t>Affordable housing </a:t>
            </a:r>
            <a:r>
              <a:rPr lang="en-US" sz="1600" dirty="0"/>
              <a:t>– Some affordable housing developments reserve units or entire developments  for older persons.</a:t>
            </a:r>
          </a:p>
          <a:p>
            <a:pPr lvl="1">
              <a:lnSpc>
                <a:spcPct val="80000"/>
              </a:lnSpc>
            </a:pPr>
            <a:r>
              <a:rPr lang="en-US" sz="1600" b="1" dirty="0"/>
              <a:t>Independent living </a:t>
            </a:r>
            <a:r>
              <a:rPr lang="en-US" sz="1600" dirty="0"/>
              <a:t>– The senior housing market has been building age-restricted multifamily housing developments to attract the aging baby boomers. We don’t show estimates for independent living as there is no licensing requirement.</a:t>
            </a:r>
          </a:p>
        </p:txBody>
      </p:sp>
      <p:pic>
        <p:nvPicPr>
          <p:cNvPr id="6" name="Picture 5">
            <a:extLst>
              <a:ext uri="{FF2B5EF4-FFF2-40B4-BE49-F238E27FC236}">
                <a16:creationId xmlns:a16="http://schemas.microsoft.com/office/drawing/2014/main" id="{05972625-00D0-4593-BF74-AE9413ABEB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56521" y="1383481"/>
            <a:ext cx="6532628" cy="3916033"/>
          </a:xfrm>
          <a:prstGeom prst="rect">
            <a:avLst/>
          </a:prstGeom>
        </p:spPr>
      </p:pic>
      <p:sp>
        <p:nvSpPr>
          <p:cNvPr id="4" name="Left Bracket 3">
            <a:extLst>
              <a:ext uri="{FF2B5EF4-FFF2-40B4-BE49-F238E27FC236}">
                <a16:creationId xmlns:a16="http://schemas.microsoft.com/office/drawing/2014/main" id="{364A2B86-A922-40E5-9AF7-532321E7D892}"/>
              </a:ext>
            </a:extLst>
          </p:cNvPr>
          <p:cNvSpPr/>
          <p:nvPr/>
        </p:nvSpPr>
        <p:spPr>
          <a:xfrm>
            <a:off x="5463470" y="1810663"/>
            <a:ext cx="177668" cy="1189711"/>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4D530686-89C7-4AD0-9751-E74FA3CDF1D0}"/>
              </a:ext>
            </a:extLst>
          </p:cNvPr>
          <p:cNvSpPr/>
          <p:nvPr/>
        </p:nvSpPr>
        <p:spPr>
          <a:xfrm>
            <a:off x="5370861" y="4103557"/>
            <a:ext cx="262758" cy="2822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46E1CCBC-EF03-42BB-9399-A4CB827EEBD9}"/>
              </a:ext>
            </a:extLst>
          </p:cNvPr>
          <p:cNvSpPr/>
          <p:nvPr/>
        </p:nvSpPr>
        <p:spPr>
          <a:xfrm>
            <a:off x="5378380" y="3341497"/>
            <a:ext cx="262758" cy="2822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BABD283-91BB-4FA7-87D5-24CA8F152A3C}"/>
              </a:ext>
            </a:extLst>
          </p:cNvPr>
          <p:cNvSpPr txBox="1"/>
          <p:nvPr/>
        </p:nvSpPr>
        <p:spPr>
          <a:xfrm>
            <a:off x="7147467" y="5464994"/>
            <a:ext cx="3520533" cy="1015663"/>
          </a:xfrm>
          <a:prstGeom prst="rect">
            <a:avLst/>
          </a:prstGeom>
          <a:noFill/>
        </p:spPr>
        <p:txBody>
          <a:bodyPr wrap="square" rtlCol="0">
            <a:spAutoFit/>
          </a:bodyPr>
          <a:lstStyle/>
          <a:p>
            <a:r>
              <a:rPr lang="en-US" sz="1200" b="1" dirty="0"/>
              <a:t>Note: </a:t>
            </a:r>
            <a:r>
              <a:rPr lang="en-US" sz="1200" dirty="0"/>
              <a:t>Data on this table may differ from Census figures that follow because: (1) the 2010 Census was not precise in identifying and classifying group quarters; and (2) these numbers are based, in part, on more recent and more accurate licensing data.</a:t>
            </a:r>
          </a:p>
        </p:txBody>
      </p:sp>
      <p:grpSp>
        <p:nvGrpSpPr>
          <p:cNvPr id="9" name="Group 8">
            <a:extLst>
              <a:ext uri="{FF2B5EF4-FFF2-40B4-BE49-F238E27FC236}">
                <a16:creationId xmlns:a16="http://schemas.microsoft.com/office/drawing/2014/main" id="{CB354B46-9709-481E-A10B-CBD6DB080F30}"/>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C2D6DA0D-DF56-46FB-AA0F-7CF76073E1E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Back or Previous 10">
              <a:hlinkClick r:id="" action="ppaction://hlinkshowjump?jump=previousslide" highlightClick="1"/>
              <a:extLst>
                <a:ext uri="{FF2B5EF4-FFF2-40B4-BE49-F238E27FC236}">
                  <a16:creationId xmlns:a16="http://schemas.microsoft.com/office/drawing/2014/main" id="{9CFF96A8-001A-42AA-A799-CF62EB74F19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 action="ppaction://hlinkshowjump?jump=nextslide" highlightClick="1"/>
              <a:extLst>
                <a:ext uri="{FF2B5EF4-FFF2-40B4-BE49-F238E27FC236}">
                  <a16:creationId xmlns:a16="http://schemas.microsoft.com/office/drawing/2014/main" id="{E6FC1460-D2A6-469D-90D0-747486E3D68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to End 12">
              <a:hlinkClick r:id="rId5" action="ppaction://hlinksldjump" highlightClick="1"/>
              <a:extLst>
                <a:ext uri="{FF2B5EF4-FFF2-40B4-BE49-F238E27FC236}">
                  <a16:creationId xmlns:a16="http://schemas.microsoft.com/office/drawing/2014/main" id="{705882CE-2951-4105-A0B1-5B9DD0F03DF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6"/>
              <a:extLst>
                <a:ext uri="{FF2B5EF4-FFF2-40B4-BE49-F238E27FC236}">
                  <a16:creationId xmlns:a16="http://schemas.microsoft.com/office/drawing/2014/main" id="{AC87161D-2E93-442B-910E-838EFB4599E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5" name="TextBox 14">
            <a:extLst>
              <a:ext uri="{FF2B5EF4-FFF2-40B4-BE49-F238E27FC236}">
                <a16:creationId xmlns:a16="http://schemas.microsoft.com/office/drawing/2014/main" id="{8074F270-B996-43BD-8922-348DDF9D9481}"/>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a:t>
            </a:r>
          </a:p>
        </p:txBody>
      </p:sp>
    </p:spTree>
    <p:custDataLst>
      <p:tags r:id="rId1"/>
    </p:custDataLst>
    <p:extLst>
      <p:ext uri="{BB962C8B-B14F-4D97-AF65-F5344CB8AC3E}">
        <p14:creationId xmlns:p14="http://schemas.microsoft.com/office/powerpoint/2010/main" val="5628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2048ED-8130-4784-8F65-A7D50E26FE95}"/>
              </a:ext>
            </a:extLst>
          </p:cNvPr>
          <p:cNvSpPr>
            <a:spLocks noGrp="1"/>
          </p:cNvSpPr>
          <p:nvPr>
            <p:ph type="title"/>
          </p:nvPr>
        </p:nvSpPr>
        <p:spPr>
          <a:xfrm>
            <a:off x="581900" y="444513"/>
            <a:ext cx="4376463" cy="663522"/>
          </a:xfrm>
        </p:spPr>
        <p:txBody>
          <a:bodyPr/>
          <a:lstStyle/>
          <a:p>
            <a:r>
              <a:rPr lang="en-US" sz="3200" dirty="0"/>
              <a:t>Year Built</a:t>
            </a:r>
          </a:p>
        </p:txBody>
      </p:sp>
      <p:sp>
        <p:nvSpPr>
          <p:cNvPr id="11" name="Content Placeholder 10">
            <a:extLst>
              <a:ext uri="{FF2B5EF4-FFF2-40B4-BE49-F238E27FC236}">
                <a16:creationId xmlns:a16="http://schemas.microsoft.com/office/drawing/2014/main" id="{494C51E7-12DA-4BB8-AF6D-FD837054C43E}"/>
              </a:ext>
            </a:extLst>
          </p:cNvPr>
          <p:cNvSpPr>
            <a:spLocks noGrp="1"/>
          </p:cNvSpPr>
          <p:nvPr>
            <p:ph idx="1"/>
          </p:nvPr>
        </p:nvSpPr>
        <p:spPr>
          <a:xfrm>
            <a:off x="581900" y="1108035"/>
            <a:ext cx="4066299" cy="4860965"/>
          </a:xfrm>
        </p:spPr>
        <p:txBody>
          <a:bodyPr/>
          <a:lstStyle/>
          <a:p>
            <a:r>
              <a:rPr lang="en-US" sz="1600" dirty="0"/>
              <a:t>Most of the assisted living facilities also are listed in the Metro Multifamily Housing Database, which provides the date the facility was constructed for most facilities. The n/a column indicates no date provided.</a:t>
            </a:r>
          </a:p>
          <a:p>
            <a:r>
              <a:rPr lang="en-US" sz="1600" dirty="0"/>
              <a:t>Assisted living facilities often are co-located with independent living facilities and recently with memory care facilities.</a:t>
            </a:r>
          </a:p>
          <a:p>
            <a:r>
              <a:rPr lang="en-US" sz="1600" dirty="0"/>
              <a:t>Most of the capacity in assisted living in the Portland Metro area was built after about 1980. Of the 22 facilities in Portland, four were built before 1980.</a:t>
            </a:r>
          </a:p>
          <a:p>
            <a:r>
              <a:rPr lang="en-US" sz="1600" dirty="0"/>
              <a:t>Over time the average capacity of an assisted living unit has ranged from 45 to 180 units.</a:t>
            </a:r>
          </a:p>
          <a:p>
            <a:r>
              <a:rPr lang="en-US" sz="1600" dirty="0"/>
              <a:t>The average capacity of assisted living facilities at 78-per-facility is larger than that of residential care facilities at 45-per-facility. </a:t>
            </a:r>
          </a:p>
          <a:p>
            <a:endParaRPr lang="en-US" dirty="0"/>
          </a:p>
        </p:txBody>
      </p:sp>
      <p:pic>
        <p:nvPicPr>
          <p:cNvPr id="16" name="Picture 15">
            <a:extLst>
              <a:ext uri="{FF2B5EF4-FFF2-40B4-BE49-F238E27FC236}">
                <a16:creationId xmlns:a16="http://schemas.microsoft.com/office/drawing/2014/main" id="{B02274C9-A13D-4FA5-82E2-FD77BAA4FDD3}"/>
              </a:ext>
            </a:extLst>
          </p:cNvPr>
          <p:cNvPicPr>
            <a:picLocks noChangeAspect="1"/>
          </p:cNvPicPr>
          <p:nvPr/>
        </p:nvPicPr>
        <p:blipFill>
          <a:blip r:embed="rId4"/>
          <a:stretch>
            <a:fillRect/>
          </a:stretch>
        </p:blipFill>
        <p:spPr>
          <a:xfrm>
            <a:off x="5021787" y="1108035"/>
            <a:ext cx="6669819" cy="4713901"/>
          </a:xfrm>
          <a:prstGeom prst="rect">
            <a:avLst/>
          </a:prstGeom>
        </p:spPr>
      </p:pic>
      <p:sp>
        <p:nvSpPr>
          <p:cNvPr id="5" name="TextBox 4">
            <a:extLst>
              <a:ext uri="{FF2B5EF4-FFF2-40B4-BE49-F238E27FC236}">
                <a16:creationId xmlns:a16="http://schemas.microsoft.com/office/drawing/2014/main" id="{4AB78027-3E6D-4372-B4B5-B34E2887C5FD}"/>
              </a:ext>
            </a:extLst>
          </p:cNvPr>
          <p:cNvSpPr txBox="1"/>
          <p:nvPr/>
        </p:nvSpPr>
        <p:spPr>
          <a:xfrm>
            <a:off x="6266420" y="6114049"/>
            <a:ext cx="4180552" cy="461665"/>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6" name="Group 5">
            <a:extLst>
              <a:ext uri="{FF2B5EF4-FFF2-40B4-BE49-F238E27FC236}">
                <a16:creationId xmlns:a16="http://schemas.microsoft.com/office/drawing/2014/main" id="{B55375E9-5106-4021-AE27-7A1653318BF6}"/>
              </a:ext>
            </a:extLst>
          </p:cNvPr>
          <p:cNvGrpSpPr/>
          <p:nvPr/>
        </p:nvGrpSpPr>
        <p:grpSpPr>
          <a:xfrm>
            <a:off x="87067" y="6452900"/>
            <a:ext cx="2006049" cy="365760"/>
            <a:chOff x="87067" y="6452900"/>
            <a:chExt cx="2006049" cy="365760"/>
          </a:xfrm>
        </p:grpSpPr>
        <p:sp>
          <p:nvSpPr>
            <p:cNvPr id="7" name="Action Button: Go to Beginning 6">
              <a:hlinkClick r:id="" action="ppaction://hlinkshowjump?jump=firstslide" highlightClick="1"/>
              <a:extLst>
                <a:ext uri="{FF2B5EF4-FFF2-40B4-BE49-F238E27FC236}">
                  <a16:creationId xmlns:a16="http://schemas.microsoft.com/office/drawing/2014/main" id="{F2FE7DAB-FF51-4559-90BF-FC2210B78AB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1824FDBD-2A86-45B2-B726-E2A657ADB79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 action="ppaction://hlinkshowjump?jump=nextslide" highlightClick="1"/>
              <a:extLst>
                <a:ext uri="{FF2B5EF4-FFF2-40B4-BE49-F238E27FC236}">
                  <a16:creationId xmlns:a16="http://schemas.microsoft.com/office/drawing/2014/main" id="{898DCD89-6E6D-4E2E-B631-50BE71491B8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5" action="ppaction://hlinksldjump" highlightClick="1"/>
              <a:extLst>
                <a:ext uri="{FF2B5EF4-FFF2-40B4-BE49-F238E27FC236}">
                  <a16:creationId xmlns:a16="http://schemas.microsoft.com/office/drawing/2014/main" id="{0B64365B-1D38-49CF-92E4-62610261AF9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extLst>
                <a:ext uri="{FF2B5EF4-FFF2-40B4-BE49-F238E27FC236}">
                  <a16:creationId xmlns:a16="http://schemas.microsoft.com/office/drawing/2014/main" id="{E8CDAED3-E414-4FA0-9858-B21B1C92276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4" name="TextBox 13">
            <a:extLst>
              <a:ext uri="{FF2B5EF4-FFF2-40B4-BE49-F238E27FC236}">
                <a16:creationId xmlns:a16="http://schemas.microsoft.com/office/drawing/2014/main" id="{6C8485E2-DE1D-42EA-AE3C-FBDB1A5C24F9}"/>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20</a:t>
            </a:r>
          </a:p>
        </p:txBody>
      </p:sp>
    </p:spTree>
    <p:custDataLst>
      <p:tags r:id="rId1"/>
    </p:custDataLst>
    <p:extLst>
      <p:ext uri="{BB962C8B-B14F-4D97-AF65-F5344CB8AC3E}">
        <p14:creationId xmlns:p14="http://schemas.microsoft.com/office/powerpoint/2010/main" val="87828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5FD-21F0-4F5B-B410-9B0009949486}"/>
              </a:ext>
            </a:extLst>
          </p:cNvPr>
          <p:cNvSpPr>
            <a:spLocks noGrp="1"/>
          </p:cNvSpPr>
          <p:nvPr>
            <p:ph type="title"/>
          </p:nvPr>
        </p:nvSpPr>
        <p:spPr>
          <a:xfrm>
            <a:off x="455006" y="342246"/>
            <a:ext cx="4376463" cy="663522"/>
          </a:xfrm>
        </p:spPr>
        <p:txBody>
          <a:bodyPr/>
          <a:lstStyle/>
          <a:p>
            <a:r>
              <a:rPr lang="en-US" sz="3200" dirty="0"/>
              <a:t>Mapping of Assisted Living Facilities</a:t>
            </a:r>
          </a:p>
        </p:txBody>
      </p:sp>
      <p:pic>
        <p:nvPicPr>
          <p:cNvPr id="6" name="Picture 5" descr="Map&#10;&#10;Description automatically generated">
            <a:extLst>
              <a:ext uri="{FF2B5EF4-FFF2-40B4-BE49-F238E27FC236}">
                <a16:creationId xmlns:a16="http://schemas.microsoft.com/office/drawing/2014/main" id="{7383F46B-7345-489A-AEBA-D0076837BB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8" name="Content Placeholder 17">
            <a:extLst>
              <a:ext uri="{FF2B5EF4-FFF2-40B4-BE49-F238E27FC236}">
                <a16:creationId xmlns:a16="http://schemas.microsoft.com/office/drawing/2014/main" id="{3728CA19-BC77-4AEF-A9E4-0EAA47E41F05}"/>
              </a:ext>
            </a:extLst>
          </p:cNvPr>
          <p:cNvSpPr>
            <a:spLocks noGrp="1"/>
          </p:cNvSpPr>
          <p:nvPr>
            <p:ph idx="1"/>
          </p:nvPr>
        </p:nvSpPr>
        <p:spPr>
          <a:xfrm>
            <a:off x="473709" y="1204937"/>
            <a:ext cx="4357760" cy="4814864"/>
          </a:xfrm>
        </p:spPr>
        <p:txBody>
          <a:bodyPr>
            <a:normAutofit/>
          </a:bodyPr>
          <a:lstStyle/>
          <a:p>
            <a:r>
              <a:rPr lang="en-US" sz="1600" dirty="0"/>
              <a:t>Most assisted living facilities were built after 1990 with exceptions in the Belmont-Hawthorn-Division, Gateway, Raleigh Hills, and St. Johns neighborhoods.</a:t>
            </a:r>
          </a:p>
          <a:p>
            <a:r>
              <a:rPr lang="en-US" sz="1600" dirty="0"/>
              <a:t>The neighborhoods with the largest number of facilities added after 2010 have mostly been outside of the City such as in the Cedar Mill, Gresham Central, Milwaukee, and </a:t>
            </a:r>
            <a:r>
              <a:rPr lang="en-US" sz="1600" dirty="0" err="1"/>
              <a:t>Marylhurst</a:t>
            </a:r>
            <a:r>
              <a:rPr lang="en-US" sz="1600" dirty="0"/>
              <a:t> neighborhoods.</a:t>
            </a:r>
          </a:p>
          <a:p>
            <a:r>
              <a:rPr lang="en-US" sz="1600" dirty="0"/>
              <a:t>The greatest growth in Portland’s assisted living was in the Gateway neighborhood after 1990.</a:t>
            </a:r>
          </a:p>
          <a:p>
            <a:r>
              <a:rPr lang="en-US" sz="1600" dirty="0"/>
              <a:t>This map shows assisted living vacancies for the city and some of the inner suburbs in 2019.</a:t>
            </a:r>
          </a:p>
          <a:p>
            <a:r>
              <a:rPr lang="en-US" sz="1600" dirty="0"/>
              <a:t>Growth in the region’s assisted living has occurred across the city and inner and outer suburbs, as seen in this map from 2019 data.  </a:t>
            </a:r>
          </a:p>
        </p:txBody>
      </p:sp>
      <p:pic>
        <p:nvPicPr>
          <p:cNvPr id="26" name="Picture 25" descr="Map&#10;&#10;Description automatically generated">
            <a:extLst>
              <a:ext uri="{FF2B5EF4-FFF2-40B4-BE49-F238E27FC236}">
                <a16:creationId xmlns:a16="http://schemas.microsoft.com/office/drawing/2014/main" id="{08A864BB-D521-4513-9052-807D94C71C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28" name="Picture 27" descr="Map&#10;&#10;Description automatically generated">
            <a:extLst>
              <a:ext uri="{FF2B5EF4-FFF2-40B4-BE49-F238E27FC236}">
                <a16:creationId xmlns:a16="http://schemas.microsoft.com/office/drawing/2014/main" id="{6DF808A7-DB81-4C8C-841A-D7D76D6156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7" name="TextBox 6">
            <a:extLst>
              <a:ext uri="{FF2B5EF4-FFF2-40B4-BE49-F238E27FC236}">
                <a16:creationId xmlns:a16="http://schemas.microsoft.com/office/drawing/2014/main" id="{60F9866B-F8A7-4A64-8AE0-6783E954FF5F}"/>
              </a:ext>
            </a:extLst>
          </p:cNvPr>
          <p:cNvSpPr txBox="1"/>
          <p:nvPr/>
        </p:nvSpPr>
        <p:spPr>
          <a:xfrm>
            <a:off x="2358313" y="6019801"/>
            <a:ext cx="2312505" cy="830997"/>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8" name="Group 7">
            <a:extLst>
              <a:ext uri="{FF2B5EF4-FFF2-40B4-BE49-F238E27FC236}">
                <a16:creationId xmlns:a16="http://schemas.microsoft.com/office/drawing/2014/main" id="{1057BA41-6A63-4B7A-86D1-76A630D4F7E6}"/>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E862DC9D-757F-497A-8003-55AF71A3DD3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443A4530-CE4F-4E98-AC49-C4A7AFDC53F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4C1B28C9-2B6D-4044-BB67-5453EFAC165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7" action="ppaction://hlinksldjump" highlightClick="1"/>
              <a:extLst>
                <a:ext uri="{FF2B5EF4-FFF2-40B4-BE49-F238E27FC236}">
                  <a16:creationId xmlns:a16="http://schemas.microsoft.com/office/drawing/2014/main" id="{45D366A4-704B-43D6-9032-FF68178FC1E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extLst>
                <a:ext uri="{FF2B5EF4-FFF2-40B4-BE49-F238E27FC236}">
                  <a16:creationId xmlns:a16="http://schemas.microsoft.com/office/drawing/2014/main" id="{2144A1B2-11CB-4D24-9022-6A1C77F31D5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4" name="TextBox 13">
            <a:extLst>
              <a:ext uri="{FF2B5EF4-FFF2-40B4-BE49-F238E27FC236}">
                <a16:creationId xmlns:a16="http://schemas.microsoft.com/office/drawing/2014/main" id="{8470CC88-B017-4466-AA58-20EF2F0B06D8}"/>
              </a:ext>
            </a:extLst>
          </p:cNvPr>
          <p:cNvSpPr txBox="1"/>
          <p:nvPr/>
        </p:nvSpPr>
        <p:spPr>
          <a:xfrm>
            <a:off x="11836856" y="-58558"/>
            <a:ext cx="445232" cy="307777"/>
          </a:xfrm>
          <a:prstGeom prst="rect">
            <a:avLst/>
          </a:prstGeom>
          <a:noFill/>
        </p:spPr>
        <p:txBody>
          <a:bodyPr wrap="square" rtlCol="0">
            <a:spAutoFit/>
          </a:bodyPr>
          <a:lstStyle/>
          <a:p>
            <a:r>
              <a:rPr lang="en-US" sz="1400" b="1" dirty="0">
                <a:solidFill>
                  <a:srgbClr val="6C5200"/>
                </a:solidFill>
              </a:rPr>
              <a:t>21</a:t>
            </a:r>
          </a:p>
        </p:txBody>
      </p:sp>
    </p:spTree>
    <p:custDataLst>
      <p:tags r:id="rId1"/>
    </p:custDataLst>
    <p:extLst>
      <p:ext uri="{BB962C8B-B14F-4D97-AF65-F5344CB8AC3E}">
        <p14:creationId xmlns:p14="http://schemas.microsoft.com/office/powerpoint/2010/main" val="21832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E1BB-3159-479F-A57E-5EF5B6B38E09}"/>
              </a:ext>
            </a:extLst>
          </p:cNvPr>
          <p:cNvSpPr>
            <a:spLocks noGrp="1"/>
          </p:cNvSpPr>
          <p:nvPr>
            <p:ph type="title"/>
          </p:nvPr>
        </p:nvSpPr>
        <p:spPr>
          <a:xfrm>
            <a:off x="1487416" y="149383"/>
            <a:ext cx="4376463" cy="663522"/>
          </a:xfrm>
        </p:spPr>
        <p:txBody>
          <a:bodyPr/>
          <a:lstStyle/>
          <a:p>
            <a:r>
              <a:rPr lang="en-US" sz="3200" dirty="0"/>
              <a:t>Recap of Care Facilities</a:t>
            </a:r>
          </a:p>
        </p:txBody>
      </p:sp>
      <p:sp>
        <p:nvSpPr>
          <p:cNvPr id="3" name="Content Placeholder 2">
            <a:extLst>
              <a:ext uri="{FF2B5EF4-FFF2-40B4-BE49-F238E27FC236}">
                <a16:creationId xmlns:a16="http://schemas.microsoft.com/office/drawing/2014/main" id="{5140EA3A-A88B-4C16-92B0-150EFDE88C77}"/>
              </a:ext>
            </a:extLst>
          </p:cNvPr>
          <p:cNvSpPr>
            <a:spLocks noGrp="1"/>
          </p:cNvSpPr>
          <p:nvPr>
            <p:ph idx="1"/>
          </p:nvPr>
        </p:nvSpPr>
        <p:spPr>
          <a:xfrm>
            <a:off x="1352337" y="724240"/>
            <a:ext cx="4669502" cy="5817325"/>
          </a:xfrm>
        </p:spPr>
        <p:txBody>
          <a:bodyPr>
            <a:noAutofit/>
          </a:bodyPr>
          <a:lstStyle/>
          <a:p>
            <a:r>
              <a:rPr lang="en-US" sz="1600" dirty="0"/>
              <a:t>Adding up the number of persons in licensed care facilities suggest that in 2019 in the city of Portland there were about 21,889 persons in these care facilities. Not all, but most, of these persons were age 65+.</a:t>
            </a:r>
          </a:p>
          <a:p>
            <a:r>
              <a:rPr lang="en-US" sz="1600" dirty="0"/>
              <a:t>This population was housed in 1,103 licensed facilities, of which 809 were adult family homes with residency capped at 5 persons.</a:t>
            </a:r>
          </a:p>
          <a:p>
            <a:r>
              <a:rPr lang="en-US" sz="1600" dirty="0"/>
              <a:t>We computed the number of persons in licensed facilities as a percent of the 2020 forecasted population. </a:t>
            </a:r>
          </a:p>
          <a:p>
            <a:r>
              <a:rPr lang="en-US" sz="1600" dirty="0"/>
              <a:t>Overall, the percent of the age 65+ population in Portland living in one of these types of facilities was 8.4%. As a percent of the age 75+ it was 23.8%.</a:t>
            </a:r>
          </a:p>
          <a:p>
            <a:r>
              <a:rPr lang="en-US" sz="1600" dirty="0"/>
              <a:t>In some of Portland’s neighborhoods the percent of the age 65+ resident population was as high as 19.5% in the Gateway neighborhood, 40.7% as a percent of the age 75+ population.</a:t>
            </a:r>
          </a:p>
          <a:p>
            <a:r>
              <a:rPr lang="en-US" sz="1600" dirty="0"/>
              <a:t>The bar chart in the upper right shows care facilities as a percent of the 2020 forecasted population by number of neighborhoods (using Hamilton-Perry forecast).</a:t>
            </a:r>
          </a:p>
        </p:txBody>
      </p:sp>
      <p:pic>
        <p:nvPicPr>
          <p:cNvPr id="5" name="Picture 4">
            <a:extLst>
              <a:ext uri="{FF2B5EF4-FFF2-40B4-BE49-F238E27FC236}">
                <a16:creationId xmlns:a16="http://schemas.microsoft.com/office/drawing/2014/main" id="{0C41E2C7-5116-43D1-896C-495A8D1559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9936" y="267295"/>
            <a:ext cx="3175845" cy="2555876"/>
          </a:xfrm>
          <a:prstGeom prst="rect">
            <a:avLst/>
          </a:prstGeom>
        </p:spPr>
      </p:pic>
      <p:pic>
        <p:nvPicPr>
          <p:cNvPr id="16" name="Picture 15">
            <a:extLst>
              <a:ext uri="{FF2B5EF4-FFF2-40B4-BE49-F238E27FC236}">
                <a16:creationId xmlns:a16="http://schemas.microsoft.com/office/drawing/2014/main" id="{3EBBDABD-4C0C-4BFD-9D4B-F3F76B90738E}"/>
              </a:ext>
            </a:extLst>
          </p:cNvPr>
          <p:cNvPicPr>
            <a:picLocks noChangeAspect="1"/>
          </p:cNvPicPr>
          <p:nvPr/>
        </p:nvPicPr>
        <p:blipFill>
          <a:blip r:embed="rId5"/>
          <a:stretch>
            <a:fillRect/>
          </a:stretch>
        </p:blipFill>
        <p:spPr>
          <a:xfrm>
            <a:off x="9886660" y="257729"/>
            <a:ext cx="1849826" cy="2575007"/>
          </a:xfrm>
          <a:prstGeom prst="rect">
            <a:avLst/>
          </a:prstGeom>
        </p:spPr>
      </p:pic>
      <p:pic>
        <p:nvPicPr>
          <p:cNvPr id="18" name="Picture 17">
            <a:extLst>
              <a:ext uri="{FF2B5EF4-FFF2-40B4-BE49-F238E27FC236}">
                <a16:creationId xmlns:a16="http://schemas.microsoft.com/office/drawing/2014/main" id="{C84DCD32-F6CC-4EF2-B5D5-5CE44E8A0B30}"/>
              </a:ext>
            </a:extLst>
          </p:cNvPr>
          <p:cNvPicPr>
            <a:picLocks noChangeAspect="1"/>
          </p:cNvPicPr>
          <p:nvPr/>
        </p:nvPicPr>
        <p:blipFill>
          <a:blip r:embed="rId6"/>
          <a:stretch>
            <a:fillRect/>
          </a:stretch>
        </p:blipFill>
        <p:spPr>
          <a:xfrm>
            <a:off x="6000312" y="2951133"/>
            <a:ext cx="6146184" cy="3769948"/>
          </a:xfrm>
          <a:prstGeom prst="rect">
            <a:avLst/>
          </a:prstGeom>
        </p:spPr>
      </p:pic>
      <p:sp>
        <p:nvSpPr>
          <p:cNvPr id="8" name="Content Placeholder 3">
            <a:extLst>
              <a:ext uri="{FF2B5EF4-FFF2-40B4-BE49-F238E27FC236}">
                <a16:creationId xmlns:a16="http://schemas.microsoft.com/office/drawing/2014/main" id="{835E2B2F-DD11-46FF-81ED-D74A7276F882}"/>
              </a:ext>
            </a:extLst>
          </p:cNvPr>
          <p:cNvSpPr>
            <a:spLocks noGrp="1"/>
          </p:cNvSpPr>
          <p:nvPr>
            <p:ph idx="10"/>
          </p:nvPr>
        </p:nvSpPr>
        <p:spPr>
          <a:xfrm>
            <a:off x="87067" y="968816"/>
            <a:ext cx="1318437" cy="4560271"/>
          </a:xfrm>
        </p:spPr>
        <p:txBody>
          <a:bodyPr/>
          <a:lstStyle/>
          <a:p>
            <a:pPr marL="0" indent="0">
              <a:buNone/>
            </a:pPr>
            <a:r>
              <a:rPr lang="en-US" b="1" dirty="0"/>
              <a:t>Table of Contents</a:t>
            </a:r>
          </a:p>
          <a:p>
            <a:r>
              <a:rPr lang="en-US" dirty="0">
                <a:hlinkClick r:id="rId7" action="ppaction://hlinksldjump"/>
              </a:rPr>
              <a:t>Beginning</a:t>
            </a:r>
            <a:endParaRPr lang="en-US" dirty="0"/>
          </a:p>
          <a:p>
            <a:r>
              <a:rPr lang="en-US" dirty="0">
                <a:hlinkClick r:id="rId8" action="ppaction://hlinksldjump"/>
              </a:rPr>
              <a:t>Types of facilities</a:t>
            </a:r>
            <a:endParaRPr lang="en-US" dirty="0"/>
          </a:p>
          <a:p>
            <a:r>
              <a:rPr lang="en-US" dirty="0">
                <a:hlinkClick r:id="rId9" action="ppaction://hlinksldjump"/>
              </a:rPr>
              <a:t>Group quarters</a:t>
            </a:r>
            <a:endParaRPr lang="en-US" dirty="0"/>
          </a:p>
          <a:p>
            <a:r>
              <a:rPr lang="en-US" dirty="0">
                <a:hlinkClick r:id="rId10" action="ppaction://hlinksldjump"/>
              </a:rPr>
              <a:t>Skilled nursing </a:t>
            </a:r>
            <a:endParaRPr lang="en-US" dirty="0"/>
          </a:p>
          <a:p>
            <a:r>
              <a:rPr lang="en-US" dirty="0">
                <a:hlinkClick r:id="rId11" action="ppaction://hlinksldjump"/>
              </a:rPr>
              <a:t>Residential care</a:t>
            </a:r>
            <a:endParaRPr lang="en-US" dirty="0"/>
          </a:p>
          <a:p>
            <a:r>
              <a:rPr lang="en-US" dirty="0">
                <a:hlinkClick r:id="rId12" action="ppaction://hlinksldjump"/>
              </a:rPr>
              <a:t>Adult foster homes</a:t>
            </a:r>
            <a:endParaRPr lang="en-US" dirty="0"/>
          </a:p>
          <a:p>
            <a:r>
              <a:rPr lang="en-US" dirty="0">
                <a:hlinkClick r:id="rId13" action="ppaction://hlinksldjump"/>
              </a:rPr>
              <a:t>Assisted living</a:t>
            </a:r>
            <a:endParaRPr lang="en-US" dirty="0"/>
          </a:p>
          <a:p>
            <a:r>
              <a:rPr lang="en-US" dirty="0">
                <a:hlinkClick r:id="rId14" action="ppaction://hlinksldjump"/>
              </a:rPr>
              <a:t>Recap of care facilities</a:t>
            </a:r>
            <a:endParaRPr lang="en-US" dirty="0"/>
          </a:p>
          <a:p>
            <a:r>
              <a:rPr lang="en-US" dirty="0">
                <a:hlinkClick r:id="rId15" action="ppaction://hlinksldjump"/>
              </a:rPr>
              <a:t>Retirement facilities</a:t>
            </a:r>
            <a:endParaRPr lang="en-US" dirty="0"/>
          </a:p>
          <a:p>
            <a:r>
              <a:rPr lang="en-US" dirty="0">
                <a:hlinkClick r:id="rId16" action="ppaction://hlinksldjump"/>
              </a:rPr>
              <a:t>Maps and tables</a:t>
            </a:r>
            <a:endParaRPr lang="en-US" dirty="0"/>
          </a:p>
        </p:txBody>
      </p:sp>
      <p:sp>
        <p:nvSpPr>
          <p:cNvPr id="4" name="TextBox 3">
            <a:extLst>
              <a:ext uri="{FF2B5EF4-FFF2-40B4-BE49-F238E27FC236}">
                <a16:creationId xmlns:a16="http://schemas.microsoft.com/office/drawing/2014/main" id="{66D29E5A-1EFE-4472-96E3-0B6DB6F32A92}"/>
              </a:ext>
            </a:extLst>
          </p:cNvPr>
          <p:cNvSpPr txBox="1"/>
          <p:nvPr/>
        </p:nvSpPr>
        <p:spPr>
          <a:xfrm>
            <a:off x="10045336" y="3081535"/>
            <a:ext cx="889000" cy="117287"/>
          </a:xfrm>
          <a:prstGeom prst="rect">
            <a:avLst/>
          </a:prstGeom>
          <a:solidFill>
            <a:schemeClr val="bg1"/>
          </a:solidFill>
        </p:spPr>
        <p:txBody>
          <a:bodyPr wrap="square" lIns="0" tIns="0" rIns="0" bIns="0" rtlCol="0">
            <a:spAutoFit/>
          </a:bodyPr>
          <a:lstStyle/>
          <a:p>
            <a:r>
              <a:rPr lang="en-US" sz="750" b="1" dirty="0"/>
              <a:t>% of 2020 Population</a:t>
            </a:r>
          </a:p>
        </p:txBody>
      </p:sp>
      <p:cxnSp>
        <p:nvCxnSpPr>
          <p:cNvPr id="7" name="Straight Connector 6">
            <a:extLst>
              <a:ext uri="{FF2B5EF4-FFF2-40B4-BE49-F238E27FC236}">
                <a16:creationId xmlns:a16="http://schemas.microsoft.com/office/drawing/2014/main" id="{7FB91C97-190E-4716-B4AD-325EF398D946}"/>
              </a:ext>
            </a:extLst>
          </p:cNvPr>
          <p:cNvCxnSpPr/>
          <p:nvPr/>
        </p:nvCxnSpPr>
        <p:spPr>
          <a:xfrm flipH="1">
            <a:off x="9338873" y="1894226"/>
            <a:ext cx="2743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B2EA25-68F3-4CFA-BD0A-9CD771F0EE20}"/>
              </a:ext>
            </a:extLst>
          </p:cNvPr>
          <p:cNvCxnSpPr/>
          <p:nvPr/>
        </p:nvCxnSpPr>
        <p:spPr>
          <a:xfrm flipH="1">
            <a:off x="9376973" y="1084601"/>
            <a:ext cx="228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6ED2191-DFA4-4819-8112-1BBE11A05B69}"/>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18376EE3-9AF0-4359-B131-6F99D2BCF02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CDB13F77-4025-4510-A9D9-EE412BA0DED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D3380752-1716-4629-A378-0DBC4323EB7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17" action="ppaction://hlinksldjump" highlightClick="1"/>
              <a:extLst>
                <a:ext uri="{FF2B5EF4-FFF2-40B4-BE49-F238E27FC236}">
                  <a16:creationId xmlns:a16="http://schemas.microsoft.com/office/drawing/2014/main" id="{E1DD64D1-1D1C-47BD-80C8-FAF4AC1A8B5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8"/>
              <a:extLst>
                <a:ext uri="{FF2B5EF4-FFF2-40B4-BE49-F238E27FC236}">
                  <a16:creationId xmlns:a16="http://schemas.microsoft.com/office/drawing/2014/main" id="{42BA3141-6B52-4328-933F-7324E9FAD69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85E1AB79-1971-4AE0-B198-05F6B322FF2D}"/>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22</a:t>
            </a:r>
          </a:p>
        </p:txBody>
      </p:sp>
    </p:spTree>
    <p:custDataLst>
      <p:tags r:id="rId1"/>
    </p:custDataLst>
    <p:extLst>
      <p:ext uri="{BB962C8B-B14F-4D97-AF65-F5344CB8AC3E}">
        <p14:creationId xmlns:p14="http://schemas.microsoft.com/office/powerpoint/2010/main" val="8021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009E61-383B-48B3-958B-789D70E0231F}"/>
              </a:ext>
            </a:extLst>
          </p:cNvPr>
          <p:cNvPicPr>
            <a:picLocks noChangeAspect="1"/>
          </p:cNvPicPr>
          <p:nvPr/>
        </p:nvPicPr>
        <p:blipFill>
          <a:blip r:embed="rId4"/>
          <a:stretch>
            <a:fillRect/>
          </a:stretch>
        </p:blipFill>
        <p:spPr>
          <a:xfrm>
            <a:off x="4912143" y="1010195"/>
            <a:ext cx="5287440" cy="4716250"/>
          </a:xfrm>
          <a:prstGeom prst="rect">
            <a:avLst/>
          </a:prstGeom>
        </p:spPr>
      </p:pic>
      <p:pic>
        <p:nvPicPr>
          <p:cNvPr id="7" name="Picture 6" descr="Map&#10;&#10;Description automatically generated">
            <a:extLst>
              <a:ext uri="{FF2B5EF4-FFF2-40B4-BE49-F238E27FC236}">
                <a16:creationId xmlns:a16="http://schemas.microsoft.com/office/drawing/2014/main" id="{21BFAEDF-9970-4259-85BD-93F64F3056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3514" y="0"/>
            <a:ext cx="6858000" cy="6858000"/>
          </a:xfrm>
          <a:prstGeom prst="rect">
            <a:avLst/>
          </a:prstGeom>
        </p:spPr>
      </p:pic>
      <p:pic>
        <p:nvPicPr>
          <p:cNvPr id="9" name="Picture 8" descr="Map&#10;&#10;Description automatically generated">
            <a:extLst>
              <a:ext uri="{FF2B5EF4-FFF2-40B4-BE49-F238E27FC236}">
                <a16:creationId xmlns:a16="http://schemas.microsoft.com/office/drawing/2014/main" id="{4B6520C8-E594-48D6-A06A-271F2C13C8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3514" y="-21721"/>
            <a:ext cx="6858000" cy="6858000"/>
          </a:xfrm>
          <a:prstGeom prst="rect">
            <a:avLst/>
          </a:prstGeom>
        </p:spPr>
      </p:pic>
      <p:pic>
        <p:nvPicPr>
          <p:cNvPr id="4" name="Picture 3" descr="Map&#10;&#10;Description automatically generated">
            <a:extLst>
              <a:ext uri="{FF2B5EF4-FFF2-40B4-BE49-F238E27FC236}">
                <a16:creationId xmlns:a16="http://schemas.microsoft.com/office/drawing/2014/main" id="{0EE4550C-CF43-41CD-A8B0-31DB10C5E3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33514" y="-30480"/>
            <a:ext cx="6858000" cy="6858000"/>
          </a:xfrm>
          <a:prstGeom prst="rect">
            <a:avLst/>
          </a:prstGeom>
        </p:spPr>
      </p:pic>
      <p:sp>
        <p:nvSpPr>
          <p:cNvPr id="2" name="Title 1">
            <a:extLst>
              <a:ext uri="{FF2B5EF4-FFF2-40B4-BE49-F238E27FC236}">
                <a16:creationId xmlns:a16="http://schemas.microsoft.com/office/drawing/2014/main" id="{E8242C57-6BFA-41B5-BEF4-71691951609A}"/>
              </a:ext>
            </a:extLst>
          </p:cNvPr>
          <p:cNvSpPr>
            <a:spLocks noGrp="1"/>
          </p:cNvSpPr>
          <p:nvPr>
            <p:ph type="title"/>
          </p:nvPr>
        </p:nvSpPr>
        <p:spPr>
          <a:xfrm>
            <a:off x="357051" y="333711"/>
            <a:ext cx="4376463" cy="663522"/>
          </a:xfrm>
        </p:spPr>
        <p:txBody>
          <a:bodyPr/>
          <a:lstStyle/>
          <a:p>
            <a:r>
              <a:rPr lang="en-US" sz="3200" dirty="0"/>
              <a:t>Neighborhood View</a:t>
            </a:r>
          </a:p>
        </p:txBody>
      </p:sp>
      <p:sp>
        <p:nvSpPr>
          <p:cNvPr id="5" name="Content Placeholder 4">
            <a:extLst>
              <a:ext uri="{FF2B5EF4-FFF2-40B4-BE49-F238E27FC236}">
                <a16:creationId xmlns:a16="http://schemas.microsoft.com/office/drawing/2014/main" id="{DBF280BE-F6ED-47A6-BF91-3BBB39B91C9B}"/>
              </a:ext>
            </a:extLst>
          </p:cNvPr>
          <p:cNvSpPr>
            <a:spLocks noGrp="1"/>
          </p:cNvSpPr>
          <p:nvPr>
            <p:ph idx="1"/>
          </p:nvPr>
        </p:nvSpPr>
        <p:spPr>
          <a:xfrm>
            <a:off x="267738" y="1018955"/>
            <a:ext cx="4376462" cy="5175986"/>
          </a:xfrm>
        </p:spPr>
        <p:txBody>
          <a:bodyPr/>
          <a:lstStyle/>
          <a:p>
            <a:r>
              <a:rPr lang="en-US" sz="1600" dirty="0"/>
              <a:t>The Gateway neighborhood had the largest licensed capacity for all four types of facilities.</a:t>
            </a:r>
          </a:p>
          <a:p>
            <a:r>
              <a:rPr lang="en-US" sz="1600" dirty="0"/>
              <a:t>A regional view illustrates the concentration of facilities on Portland’s east side, extending into Gresham. </a:t>
            </a:r>
          </a:p>
          <a:p>
            <a:r>
              <a:rPr lang="en-US" sz="1600" dirty="0"/>
              <a:t>Zoomed into the City this concentration is confirmed but also noticeable is the relative lack of facilities of all types in north Portland neighborhoods and the Lents-Foster neighborhood.</a:t>
            </a:r>
          </a:p>
          <a:p>
            <a:r>
              <a:rPr lang="en-US" sz="1600" dirty="0"/>
              <a:t>When we aggregate the numbers by neighborhood, we see some differences. The bold black numbers are the total number of facilities.</a:t>
            </a:r>
          </a:p>
          <a:p>
            <a:r>
              <a:rPr lang="en-US" sz="1600" dirty="0"/>
              <a:t>The large cluster in the Gateway neighborhood is about equally divided among the four types.</a:t>
            </a:r>
          </a:p>
          <a:p>
            <a:r>
              <a:rPr lang="en-US" sz="1600" dirty="0"/>
              <a:t>Other neighborhoods have a predominance of one facility type, such as residential care in the Central City or adult family homes in the Parkrose-</a:t>
            </a:r>
            <a:r>
              <a:rPr lang="en-US" sz="1600" dirty="0" err="1"/>
              <a:t>Argay</a:t>
            </a:r>
            <a:r>
              <a:rPr lang="en-US" sz="1600" dirty="0"/>
              <a:t> neighborhood.</a:t>
            </a:r>
          </a:p>
          <a:p>
            <a:endParaRPr lang="en-US" dirty="0"/>
          </a:p>
        </p:txBody>
      </p:sp>
      <p:grpSp>
        <p:nvGrpSpPr>
          <p:cNvPr id="8" name="Group 7">
            <a:extLst>
              <a:ext uri="{FF2B5EF4-FFF2-40B4-BE49-F238E27FC236}">
                <a16:creationId xmlns:a16="http://schemas.microsoft.com/office/drawing/2014/main" id="{340CD772-EDD0-453C-86CF-C9157C5B3ADE}"/>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FA1D1489-DFED-4040-AB6E-B32D37C5030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Back or Previous 10">
              <a:hlinkClick r:id="" action="ppaction://hlinkshowjump?jump=previousslide" highlightClick="1"/>
              <a:extLst>
                <a:ext uri="{FF2B5EF4-FFF2-40B4-BE49-F238E27FC236}">
                  <a16:creationId xmlns:a16="http://schemas.microsoft.com/office/drawing/2014/main" id="{FC078121-E1D9-46C5-AED7-06FDDCCB49E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 action="ppaction://hlinkshowjump?jump=nextslide" highlightClick="1"/>
              <a:extLst>
                <a:ext uri="{FF2B5EF4-FFF2-40B4-BE49-F238E27FC236}">
                  <a16:creationId xmlns:a16="http://schemas.microsoft.com/office/drawing/2014/main" id="{3E22D244-1B8A-4283-9422-8ABF8A56A68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to End 12">
              <a:hlinkClick r:id="rId8" action="ppaction://hlinksldjump" highlightClick="1"/>
              <a:extLst>
                <a:ext uri="{FF2B5EF4-FFF2-40B4-BE49-F238E27FC236}">
                  <a16:creationId xmlns:a16="http://schemas.microsoft.com/office/drawing/2014/main" id="{0F82724C-3E91-41E1-9CCF-9F37B50F1E1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extLst>
                <a:ext uri="{FF2B5EF4-FFF2-40B4-BE49-F238E27FC236}">
                  <a16:creationId xmlns:a16="http://schemas.microsoft.com/office/drawing/2014/main" id="{FC86C162-2B24-4F16-A3E8-DB86F221268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5" name="TextBox 14">
            <a:extLst>
              <a:ext uri="{FF2B5EF4-FFF2-40B4-BE49-F238E27FC236}">
                <a16:creationId xmlns:a16="http://schemas.microsoft.com/office/drawing/2014/main" id="{7945C762-1D59-4E9B-B532-665C42215429}"/>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23</a:t>
            </a:r>
          </a:p>
        </p:txBody>
      </p:sp>
    </p:spTree>
    <p:custDataLst>
      <p:tags r:id="rId1"/>
    </p:custDataLst>
    <p:extLst>
      <p:ext uri="{BB962C8B-B14F-4D97-AF65-F5344CB8AC3E}">
        <p14:creationId xmlns:p14="http://schemas.microsoft.com/office/powerpoint/2010/main" val="22229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651D5872-D563-4639-90E3-B96B94958606}"/>
              </a:ext>
            </a:extLst>
          </p:cNvPr>
          <p:cNvSpPr>
            <a:spLocks noGrp="1"/>
          </p:cNvSpPr>
          <p:nvPr>
            <p:ph type="title"/>
          </p:nvPr>
        </p:nvSpPr>
        <p:spPr>
          <a:xfrm>
            <a:off x="431479" y="272493"/>
            <a:ext cx="4302035" cy="870857"/>
          </a:xfrm>
        </p:spPr>
        <p:txBody>
          <a:bodyPr/>
          <a:lstStyle/>
          <a:p>
            <a:r>
              <a:rPr lang="en-US" sz="3200" dirty="0"/>
              <a:t>A Walk-through of Retirement Facilities</a:t>
            </a:r>
          </a:p>
        </p:txBody>
      </p:sp>
      <p:sp>
        <p:nvSpPr>
          <p:cNvPr id="40" name="Content Placeholder 39">
            <a:extLst>
              <a:ext uri="{FF2B5EF4-FFF2-40B4-BE49-F238E27FC236}">
                <a16:creationId xmlns:a16="http://schemas.microsoft.com/office/drawing/2014/main" id="{357F6E4C-664D-482B-8847-3FE8BF6BF1FB}"/>
              </a:ext>
            </a:extLst>
          </p:cNvPr>
          <p:cNvSpPr>
            <a:spLocks noGrp="1"/>
          </p:cNvSpPr>
          <p:nvPr>
            <p:ph idx="1"/>
          </p:nvPr>
        </p:nvSpPr>
        <p:spPr>
          <a:xfrm>
            <a:off x="429569" y="1214614"/>
            <a:ext cx="4475805" cy="4935464"/>
          </a:xfrm>
        </p:spPr>
        <p:txBody>
          <a:bodyPr>
            <a:normAutofit lnSpcReduction="10000"/>
          </a:bodyPr>
          <a:lstStyle/>
          <a:p>
            <a:r>
              <a:rPr lang="en-US" sz="1600" dirty="0"/>
              <a:t>We select units built through 2010 from the 2018 Metro Multifamily Housing Database (apartments, condominiums, and retirement facilities). </a:t>
            </a:r>
          </a:p>
          <a:p>
            <a:r>
              <a:rPr lang="en-US" sz="1600" dirty="0"/>
              <a:t>Although our principal interest is in retirement facilities, we are also interested in understanding the many late-in-life moves of older adults to apartments and condominiums.</a:t>
            </a:r>
          </a:p>
          <a:p>
            <a:r>
              <a:rPr lang="en-US" sz="1600" dirty="0"/>
              <a:t>This map shows retirement facilities.</a:t>
            </a:r>
          </a:p>
          <a:p>
            <a:r>
              <a:rPr lang="en-US" sz="1600" dirty="0"/>
              <a:t>Here we add proportional circles shows the size of the units and the areas where the map symbols overlap.</a:t>
            </a:r>
          </a:p>
          <a:p>
            <a:r>
              <a:rPr lang="en-US" sz="1600" dirty="0"/>
              <a:t>Some are affordable housing and offer reduced rents to persons age 62+ with lower incomes and to persons </a:t>
            </a:r>
            <a:r>
              <a:rPr lang="en-US" sz="1600"/>
              <a:t>with disabilities.</a:t>
            </a:r>
            <a:endParaRPr lang="en-US" sz="1600" dirty="0"/>
          </a:p>
          <a:p>
            <a:r>
              <a:rPr lang="en-US" sz="1600" dirty="0"/>
              <a:t>We have estimated the number of independent living units by subtracting the number of units in licensed facilities at the same location; this map shows the combined proportions of licensed and independent living facilities.  </a:t>
            </a:r>
          </a:p>
          <a:p>
            <a:pPr marL="0" indent="0">
              <a:buNone/>
            </a:pPr>
            <a:endParaRPr lang="en-US" sz="1400" dirty="0"/>
          </a:p>
          <a:p>
            <a:endParaRPr lang="en-US" sz="1400" dirty="0"/>
          </a:p>
          <a:p>
            <a:endParaRPr lang="en-US" sz="1400" dirty="0"/>
          </a:p>
          <a:p>
            <a:endParaRPr lang="en-US" sz="1400" dirty="0"/>
          </a:p>
        </p:txBody>
      </p:sp>
      <p:pic>
        <p:nvPicPr>
          <p:cNvPr id="3" name="Picture 2">
            <a:extLst>
              <a:ext uri="{FF2B5EF4-FFF2-40B4-BE49-F238E27FC236}">
                <a16:creationId xmlns:a16="http://schemas.microsoft.com/office/drawing/2014/main" id="{B8625959-CC75-43F6-B635-3037FFEA23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0"/>
            <a:ext cx="6858000" cy="6858000"/>
          </a:xfrm>
          <a:prstGeom prst="rect">
            <a:avLst/>
          </a:prstGeom>
        </p:spPr>
      </p:pic>
      <p:pic>
        <p:nvPicPr>
          <p:cNvPr id="5" name="Picture 4">
            <a:extLst>
              <a:ext uri="{FF2B5EF4-FFF2-40B4-BE49-F238E27FC236}">
                <a16:creationId xmlns:a16="http://schemas.microsoft.com/office/drawing/2014/main" id="{E3E9F57C-2ECD-44FC-AF39-083D4CA9D22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86400" y="0"/>
            <a:ext cx="6858000" cy="6858000"/>
          </a:xfrm>
          <a:prstGeom prst="rect">
            <a:avLst/>
          </a:prstGeom>
        </p:spPr>
      </p:pic>
      <p:pic>
        <p:nvPicPr>
          <p:cNvPr id="7" name="Picture 6" descr="Chart, scatter chart&#10;&#10;Description automatically generated">
            <a:extLst>
              <a:ext uri="{FF2B5EF4-FFF2-40B4-BE49-F238E27FC236}">
                <a16:creationId xmlns:a16="http://schemas.microsoft.com/office/drawing/2014/main" id="{BE07E472-8F59-4D0C-9644-14AE39C2A6E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86400" y="0"/>
            <a:ext cx="6858000" cy="6858000"/>
          </a:xfrm>
          <a:prstGeom prst="rect">
            <a:avLst/>
          </a:prstGeom>
        </p:spPr>
      </p:pic>
      <p:pic>
        <p:nvPicPr>
          <p:cNvPr id="9" name="Picture 8">
            <a:extLst>
              <a:ext uri="{FF2B5EF4-FFF2-40B4-BE49-F238E27FC236}">
                <a16:creationId xmlns:a16="http://schemas.microsoft.com/office/drawing/2014/main" id="{47D17073-AC9E-43F9-8624-511255E2FB57}"/>
              </a:ext>
            </a:extLst>
          </p:cNvPr>
          <p:cNvPicPr>
            <a:picLocks noChangeAspect="1"/>
          </p:cNvPicPr>
          <p:nvPr/>
        </p:nvPicPr>
        <p:blipFill>
          <a:blip r:embed="rId7"/>
          <a:stretch>
            <a:fillRect/>
          </a:stretch>
        </p:blipFill>
        <p:spPr>
          <a:xfrm>
            <a:off x="10424157" y="5943598"/>
            <a:ext cx="653225" cy="1080135"/>
          </a:xfrm>
          <a:prstGeom prst="rect">
            <a:avLst/>
          </a:prstGeom>
        </p:spPr>
      </p:pic>
      <p:pic>
        <p:nvPicPr>
          <p:cNvPr id="11" name="Picture 10">
            <a:extLst>
              <a:ext uri="{FF2B5EF4-FFF2-40B4-BE49-F238E27FC236}">
                <a16:creationId xmlns:a16="http://schemas.microsoft.com/office/drawing/2014/main" id="{EB836FA0-6963-40C5-8D08-5142E17B2A0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86400" y="0"/>
            <a:ext cx="6858000" cy="6858000"/>
          </a:xfrm>
          <a:prstGeom prst="rect">
            <a:avLst/>
          </a:prstGeom>
        </p:spPr>
      </p:pic>
      <p:pic>
        <p:nvPicPr>
          <p:cNvPr id="4" name="Picture 3">
            <a:extLst>
              <a:ext uri="{FF2B5EF4-FFF2-40B4-BE49-F238E27FC236}">
                <a16:creationId xmlns:a16="http://schemas.microsoft.com/office/drawing/2014/main" id="{F3D36370-5BE7-4596-8164-B9E2AE5F73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0"/>
            <a:ext cx="6858000" cy="6858000"/>
          </a:xfrm>
          <a:prstGeom prst="rect">
            <a:avLst/>
          </a:prstGeom>
        </p:spPr>
      </p:pic>
      <p:sp>
        <p:nvSpPr>
          <p:cNvPr id="10" name="TextBox 9">
            <a:extLst>
              <a:ext uri="{FF2B5EF4-FFF2-40B4-BE49-F238E27FC236}">
                <a16:creationId xmlns:a16="http://schemas.microsoft.com/office/drawing/2014/main" id="{BED225AF-1AF7-483B-8115-FD3150474A27}"/>
              </a:ext>
            </a:extLst>
          </p:cNvPr>
          <p:cNvSpPr txBox="1"/>
          <p:nvPr/>
        </p:nvSpPr>
        <p:spPr>
          <a:xfrm>
            <a:off x="2343334" y="5987663"/>
            <a:ext cx="2347091" cy="830997"/>
          </a:xfrm>
          <a:prstGeom prst="rect">
            <a:avLst/>
          </a:prstGeom>
          <a:noFill/>
        </p:spPr>
        <p:txBody>
          <a:bodyPr wrap="square">
            <a:spAutoFit/>
          </a:bodyPr>
          <a:lstStyle/>
          <a:p>
            <a:r>
              <a:rPr lang="en-US" sz="1200" dirty="0"/>
              <a:t>Sources: 2019 licensing data from the Oregon Department of Human Services and 2018 Metro Multifamily Housing Database</a:t>
            </a:r>
          </a:p>
        </p:txBody>
      </p:sp>
      <p:grpSp>
        <p:nvGrpSpPr>
          <p:cNvPr id="12" name="Group 11">
            <a:extLst>
              <a:ext uri="{FF2B5EF4-FFF2-40B4-BE49-F238E27FC236}">
                <a16:creationId xmlns:a16="http://schemas.microsoft.com/office/drawing/2014/main" id="{C89AA75E-2453-45EA-98BE-D8F2E0921316}"/>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9A940644-048F-4E74-85C3-0A83F0BE458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7B9510FB-AAAD-4693-974B-76321E29757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6025C846-1E6A-428C-B39D-F4B62EF5D92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10" action="ppaction://hlinksldjump" highlightClick="1"/>
              <a:extLst>
                <a:ext uri="{FF2B5EF4-FFF2-40B4-BE49-F238E27FC236}">
                  <a16:creationId xmlns:a16="http://schemas.microsoft.com/office/drawing/2014/main" id="{F3BD622D-1833-488F-9835-A9C7A67DD8F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1"/>
              <a:extLst>
                <a:ext uri="{FF2B5EF4-FFF2-40B4-BE49-F238E27FC236}">
                  <a16:creationId xmlns:a16="http://schemas.microsoft.com/office/drawing/2014/main" id="{8A59D5BC-BBC9-45D5-8CBE-323A9C85C2C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8" name="TextBox 17">
            <a:extLst>
              <a:ext uri="{FF2B5EF4-FFF2-40B4-BE49-F238E27FC236}">
                <a16:creationId xmlns:a16="http://schemas.microsoft.com/office/drawing/2014/main" id="{45E9DE60-7142-4156-B16F-2B55BAB6DEE7}"/>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24</a:t>
            </a:r>
          </a:p>
        </p:txBody>
      </p:sp>
    </p:spTree>
    <p:custDataLst>
      <p:tags r:id="rId1"/>
    </p:custDataLst>
    <p:extLst>
      <p:ext uri="{BB962C8B-B14F-4D97-AF65-F5344CB8AC3E}">
        <p14:creationId xmlns:p14="http://schemas.microsoft.com/office/powerpoint/2010/main" val="12123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C88A-20B1-4143-B749-2F515C706EE1}"/>
              </a:ext>
            </a:extLst>
          </p:cNvPr>
          <p:cNvSpPr>
            <a:spLocks noGrp="1"/>
          </p:cNvSpPr>
          <p:nvPr>
            <p:ph type="title"/>
          </p:nvPr>
        </p:nvSpPr>
        <p:spPr>
          <a:xfrm>
            <a:off x="1557669" y="355432"/>
            <a:ext cx="4376463" cy="663522"/>
          </a:xfrm>
        </p:spPr>
        <p:txBody>
          <a:bodyPr/>
          <a:lstStyle/>
          <a:p>
            <a:r>
              <a:rPr lang="en-US" sz="3600" dirty="0"/>
              <a:t>Retirement Housing</a:t>
            </a:r>
          </a:p>
        </p:txBody>
      </p:sp>
      <p:sp>
        <p:nvSpPr>
          <p:cNvPr id="3" name="Content Placeholder 2">
            <a:extLst>
              <a:ext uri="{FF2B5EF4-FFF2-40B4-BE49-F238E27FC236}">
                <a16:creationId xmlns:a16="http://schemas.microsoft.com/office/drawing/2014/main" id="{3C11B7D2-0279-427D-A239-175FFECD138B}"/>
              </a:ext>
            </a:extLst>
          </p:cNvPr>
          <p:cNvSpPr>
            <a:spLocks noGrp="1"/>
          </p:cNvSpPr>
          <p:nvPr>
            <p:ph idx="1"/>
          </p:nvPr>
        </p:nvSpPr>
        <p:spPr>
          <a:xfrm>
            <a:off x="1557669" y="1018955"/>
            <a:ext cx="4001301" cy="5023706"/>
          </a:xfrm>
        </p:spPr>
        <p:txBody>
          <a:bodyPr>
            <a:normAutofit/>
          </a:bodyPr>
          <a:lstStyle/>
          <a:p>
            <a:r>
              <a:rPr lang="en-US" sz="1600" dirty="0"/>
              <a:t>The following pages contain information on assisted living, independent living, and market rate housing with large numbers of persons age 65+.</a:t>
            </a:r>
          </a:p>
          <a:p>
            <a:r>
              <a:rPr lang="en-US" sz="1600" dirty="0"/>
              <a:t>Assisted living facilities are licensed by the State of Oregon so we can locate them and know the number of licensed units.</a:t>
            </a:r>
          </a:p>
          <a:p>
            <a:r>
              <a:rPr lang="en-US" sz="1600" dirty="0"/>
              <a:t>Independent living facilities are not licensed and are more difficult to identify.  Also, many facilities include assisted living, memory care, and independent living units.</a:t>
            </a:r>
          </a:p>
          <a:p>
            <a:r>
              <a:rPr lang="en-US" sz="1600" dirty="0"/>
              <a:t>We also provide examples of census blocks with multi-family and condominium housing that house large numbers of older persons.</a:t>
            </a:r>
          </a:p>
          <a:p>
            <a:endParaRPr lang="en-US" sz="1600" dirty="0"/>
          </a:p>
        </p:txBody>
      </p:sp>
      <p:sp>
        <p:nvSpPr>
          <p:cNvPr id="7" name="Content Placeholder 3">
            <a:extLst>
              <a:ext uri="{FF2B5EF4-FFF2-40B4-BE49-F238E27FC236}">
                <a16:creationId xmlns:a16="http://schemas.microsoft.com/office/drawing/2014/main" id="{B106B853-36FA-4083-A57A-7042B0B65ABF}"/>
              </a:ext>
            </a:extLst>
          </p:cNvPr>
          <p:cNvSpPr>
            <a:spLocks noGrp="1"/>
          </p:cNvSpPr>
          <p:nvPr>
            <p:ph idx="10"/>
          </p:nvPr>
        </p:nvSpPr>
        <p:spPr>
          <a:xfrm>
            <a:off x="152967" y="1018954"/>
            <a:ext cx="1318437" cy="4560271"/>
          </a:xfrm>
        </p:spPr>
        <p:txBody>
          <a:bodyPr/>
          <a:lstStyle/>
          <a:p>
            <a:pPr marL="0" indent="0">
              <a:buNone/>
            </a:pPr>
            <a:r>
              <a:rPr lang="en-US" b="1" dirty="0"/>
              <a:t>Table of Contents</a:t>
            </a:r>
          </a:p>
          <a:p>
            <a:r>
              <a:rPr lang="en-US" dirty="0">
                <a:hlinkClick r:id="rId4" action="ppaction://hlinksldjump"/>
              </a:rPr>
              <a:t>Beginning</a:t>
            </a:r>
            <a:endParaRPr lang="en-US" dirty="0"/>
          </a:p>
          <a:p>
            <a:r>
              <a:rPr lang="en-US" dirty="0">
                <a:hlinkClick r:id="rId5" action="ppaction://hlinksldjump"/>
              </a:rPr>
              <a:t>Types of facilities</a:t>
            </a:r>
            <a:endParaRPr lang="en-US" dirty="0"/>
          </a:p>
          <a:p>
            <a:r>
              <a:rPr lang="en-US" dirty="0">
                <a:hlinkClick r:id="rId6" action="ppaction://hlinksldjump"/>
              </a:rPr>
              <a:t>Group quarters</a:t>
            </a:r>
            <a:endParaRPr lang="en-US" dirty="0"/>
          </a:p>
          <a:p>
            <a:r>
              <a:rPr lang="en-US" dirty="0">
                <a:hlinkClick r:id="rId7" action="ppaction://hlinksldjump"/>
              </a:rPr>
              <a:t>Skilled nursing </a:t>
            </a:r>
            <a:endParaRPr lang="en-US" dirty="0"/>
          </a:p>
          <a:p>
            <a:r>
              <a:rPr lang="en-US" dirty="0">
                <a:hlinkClick r:id="rId8" action="ppaction://hlinksldjump"/>
              </a:rPr>
              <a:t>Residential care</a:t>
            </a:r>
            <a:endParaRPr lang="en-US" dirty="0"/>
          </a:p>
          <a:p>
            <a:r>
              <a:rPr lang="en-US" dirty="0">
                <a:hlinkClick r:id="rId9" action="ppaction://hlinksldjump"/>
              </a:rPr>
              <a:t>Adult foster homes</a:t>
            </a:r>
            <a:endParaRPr lang="en-US" dirty="0"/>
          </a:p>
          <a:p>
            <a:r>
              <a:rPr lang="en-US" dirty="0">
                <a:hlinkClick r:id="rId10" action="ppaction://hlinksldjump"/>
              </a:rPr>
              <a:t>Assisted living</a:t>
            </a:r>
            <a:endParaRPr lang="en-US" dirty="0"/>
          </a:p>
          <a:p>
            <a:r>
              <a:rPr lang="en-US" dirty="0">
                <a:hlinkClick r:id="rId11" action="ppaction://hlinksldjump"/>
              </a:rPr>
              <a:t>Recap of care facilities</a:t>
            </a:r>
            <a:endParaRPr lang="en-US" dirty="0"/>
          </a:p>
          <a:p>
            <a:r>
              <a:rPr lang="en-US" dirty="0">
                <a:hlinkClick r:id="rId12" action="ppaction://hlinksldjump"/>
              </a:rPr>
              <a:t>Retirement facil</a:t>
            </a:r>
            <a:r>
              <a:rPr lang="en-US" dirty="0">
                <a:hlinkClick r:id="rId13" action="ppaction://hlinksldjump"/>
              </a:rPr>
              <a:t>ities</a:t>
            </a:r>
            <a:endParaRPr lang="en-US" dirty="0"/>
          </a:p>
          <a:p>
            <a:r>
              <a:rPr lang="en-US" dirty="0">
                <a:hlinkClick r:id="rId14" action="ppaction://hlinksldjump"/>
              </a:rPr>
              <a:t>Maps and tables</a:t>
            </a:r>
            <a:endParaRPr lang="en-US" dirty="0"/>
          </a:p>
        </p:txBody>
      </p:sp>
      <p:grpSp>
        <p:nvGrpSpPr>
          <p:cNvPr id="5" name="Group 4">
            <a:extLst>
              <a:ext uri="{FF2B5EF4-FFF2-40B4-BE49-F238E27FC236}">
                <a16:creationId xmlns:a16="http://schemas.microsoft.com/office/drawing/2014/main" id="{EFF04DE1-C115-4562-85AD-3A9AF212D9E7}"/>
              </a:ext>
            </a:extLst>
          </p:cNvPr>
          <p:cNvGrpSpPr/>
          <p:nvPr/>
        </p:nvGrpSpPr>
        <p:grpSpPr>
          <a:xfrm>
            <a:off x="87067" y="6452900"/>
            <a:ext cx="2006049" cy="365760"/>
            <a:chOff x="87067" y="6452900"/>
            <a:chExt cx="2006049" cy="365760"/>
          </a:xfrm>
        </p:grpSpPr>
        <p:sp>
          <p:nvSpPr>
            <p:cNvPr id="6" name="Action Button: Go to Beginning 5">
              <a:hlinkClick r:id="" action="ppaction://hlinkshowjump?jump=firstslide" highlightClick="1"/>
              <a:extLst>
                <a:ext uri="{FF2B5EF4-FFF2-40B4-BE49-F238E27FC236}">
                  <a16:creationId xmlns:a16="http://schemas.microsoft.com/office/drawing/2014/main" id="{FE89ED32-6DBE-404C-9DF4-192E9CAAE8E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30B924C7-5CE8-42A5-9F8D-8023F812EDE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 action="ppaction://hlinkshowjump?jump=nextslide" highlightClick="1"/>
              <a:extLst>
                <a:ext uri="{FF2B5EF4-FFF2-40B4-BE49-F238E27FC236}">
                  <a16:creationId xmlns:a16="http://schemas.microsoft.com/office/drawing/2014/main" id="{C3976AE6-D9E8-433F-BC66-2D59B66BE03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to End 9">
              <a:hlinkClick r:id="rId15" action="ppaction://hlinksldjump" highlightClick="1"/>
              <a:extLst>
                <a:ext uri="{FF2B5EF4-FFF2-40B4-BE49-F238E27FC236}">
                  <a16:creationId xmlns:a16="http://schemas.microsoft.com/office/drawing/2014/main" id="{1C6895F1-4278-4534-9EE8-F8CDC2C9269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6"/>
              <a:extLst>
                <a:ext uri="{FF2B5EF4-FFF2-40B4-BE49-F238E27FC236}">
                  <a16:creationId xmlns:a16="http://schemas.microsoft.com/office/drawing/2014/main" id="{9495FA3E-A757-4162-9239-9C78D8141DF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2" name="TextBox 11">
            <a:extLst>
              <a:ext uri="{FF2B5EF4-FFF2-40B4-BE49-F238E27FC236}">
                <a16:creationId xmlns:a16="http://schemas.microsoft.com/office/drawing/2014/main" id="{E716C0D0-22A1-4CF6-ABCD-9BD00B2E5096}"/>
              </a:ext>
            </a:extLst>
          </p:cNvPr>
          <p:cNvSpPr txBox="1"/>
          <p:nvPr/>
        </p:nvSpPr>
        <p:spPr>
          <a:xfrm>
            <a:off x="11746768" y="0"/>
            <a:ext cx="445232" cy="523220"/>
          </a:xfrm>
          <a:prstGeom prst="rect">
            <a:avLst/>
          </a:prstGeom>
          <a:noFill/>
        </p:spPr>
        <p:txBody>
          <a:bodyPr wrap="square" rtlCol="0">
            <a:spAutoFit/>
          </a:bodyPr>
          <a:lstStyle/>
          <a:p>
            <a:r>
              <a:rPr lang="en-US" sz="1400" b="1" dirty="0">
                <a:solidFill>
                  <a:srgbClr val="6C5200"/>
                </a:solidFill>
              </a:rPr>
              <a:t>251</a:t>
            </a:r>
          </a:p>
        </p:txBody>
      </p:sp>
    </p:spTree>
    <p:custDataLst>
      <p:tags r:id="rId1"/>
    </p:custDataLst>
    <p:extLst>
      <p:ext uri="{BB962C8B-B14F-4D97-AF65-F5344CB8AC3E}">
        <p14:creationId xmlns:p14="http://schemas.microsoft.com/office/powerpoint/2010/main" val="348646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A7EF8AF6-1A18-47EF-A8C8-5D6D2EBF1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004" y="77950"/>
            <a:ext cx="6675120" cy="6675120"/>
          </a:xfrm>
          <a:prstGeom prst="rect">
            <a:avLst/>
          </a:prstGeom>
        </p:spPr>
      </p:pic>
      <p:pic>
        <p:nvPicPr>
          <p:cNvPr id="8" name="Picture 7" descr="Map&#10;&#10;Description automatically generated">
            <a:extLst>
              <a:ext uri="{FF2B5EF4-FFF2-40B4-BE49-F238E27FC236}">
                <a16:creationId xmlns:a16="http://schemas.microsoft.com/office/drawing/2014/main" id="{A4A97E28-4FDE-4713-87F5-0744AAAB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004" y="77950"/>
            <a:ext cx="6675120" cy="6675120"/>
          </a:xfrm>
          <a:prstGeom prst="rect">
            <a:avLst/>
          </a:prstGeom>
        </p:spPr>
      </p:pic>
      <p:pic>
        <p:nvPicPr>
          <p:cNvPr id="12" name="Picture 11">
            <a:extLst>
              <a:ext uri="{FF2B5EF4-FFF2-40B4-BE49-F238E27FC236}">
                <a16:creationId xmlns:a16="http://schemas.microsoft.com/office/drawing/2014/main" id="{C0455A91-B36B-49D9-B2EB-BEB2E4B983CA}"/>
              </a:ext>
            </a:extLst>
          </p:cNvPr>
          <p:cNvPicPr>
            <a:picLocks noChangeAspect="1"/>
          </p:cNvPicPr>
          <p:nvPr/>
        </p:nvPicPr>
        <p:blipFill>
          <a:blip r:embed="rId6"/>
          <a:stretch>
            <a:fillRect/>
          </a:stretch>
        </p:blipFill>
        <p:spPr>
          <a:xfrm>
            <a:off x="448091" y="2254155"/>
            <a:ext cx="3572830" cy="1463040"/>
          </a:xfrm>
          <a:prstGeom prst="rect">
            <a:avLst/>
          </a:prstGeom>
        </p:spPr>
      </p:pic>
      <p:sp>
        <p:nvSpPr>
          <p:cNvPr id="15" name="Title 14">
            <a:extLst>
              <a:ext uri="{FF2B5EF4-FFF2-40B4-BE49-F238E27FC236}">
                <a16:creationId xmlns:a16="http://schemas.microsoft.com/office/drawing/2014/main" id="{F17F81C5-F1EC-4933-8D36-B8A241ECCDCA}"/>
              </a:ext>
            </a:extLst>
          </p:cNvPr>
          <p:cNvSpPr>
            <a:spLocks noGrp="1"/>
          </p:cNvSpPr>
          <p:nvPr>
            <p:ph type="title"/>
          </p:nvPr>
        </p:nvSpPr>
        <p:spPr>
          <a:xfrm>
            <a:off x="150220" y="75588"/>
            <a:ext cx="5317784" cy="870857"/>
          </a:xfrm>
        </p:spPr>
        <p:txBody>
          <a:bodyPr/>
          <a:lstStyle/>
          <a:p>
            <a:r>
              <a:rPr lang="en-US" sz="3200" dirty="0"/>
              <a:t>Selection of Multifamily Units with Many Older Persons</a:t>
            </a:r>
          </a:p>
        </p:txBody>
      </p:sp>
      <p:sp>
        <p:nvSpPr>
          <p:cNvPr id="16" name="Content Placeholder 15">
            <a:extLst>
              <a:ext uri="{FF2B5EF4-FFF2-40B4-BE49-F238E27FC236}">
                <a16:creationId xmlns:a16="http://schemas.microsoft.com/office/drawing/2014/main" id="{972F46F1-A1D4-41F6-B422-508491223246}"/>
              </a:ext>
            </a:extLst>
          </p:cNvPr>
          <p:cNvSpPr>
            <a:spLocks noGrp="1"/>
          </p:cNvSpPr>
          <p:nvPr>
            <p:ph idx="1"/>
          </p:nvPr>
        </p:nvSpPr>
        <p:spPr>
          <a:xfrm>
            <a:off x="150221" y="956853"/>
            <a:ext cx="4878977" cy="3018143"/>
          </a:xfrm>
        </p:spPr>
        <p:txBody>
          <a:bodyPr>
            <a:normAutofit fontScale="92500" lnSpcReduction="20000"/>
          </a:bodyPr>
          <a:lstStyle/>
          <a:p>
            <a:r>
              <a:rPr lang="en-US" sz="1700" dirty="0"/>
              <a:t>In Metro’s 2018 Multifamily Housing database there were 98,958 apartments, condominiums, and retirement developments in the city of Portland.</a:t>
            </a:r>
          </a:p>
          <a:p>
            <a:r>
              <a:rPr lang="en-US" sz="1700" dirty="0"/>
              <a:t>We selected those on census blocks where 40% or more of the 2010 population was age 55+ (11,766 in the city of Portland).</a:t>
            </a:r>
          </a:p>
          <a:p>
            <a:r>
              <a:rPr lang="en-US" sz="1700" dirty="0"/>
              <a:t>In the city only 7.5% of the apartment units are included in the selection, but 14.6% of the condominium units, and 53.7% of the retirement units are included. </a:t>
            </a:r>
          </a:p>
          <a:p>
            <a:r>
              <a:rPr lang="en-US" sz="1700" dirty="0"/>
              <a:t>In apartments, the older population typically is housed along with younger households.  Condominiums and retirement housing developments tend to have fewer younger households.</a:t>
            </a:r>
          </a:p>
          <a:p>
            <a:endParaRPr lang="en-US" dirty="0"/>
          </a:p>
        </p:txBody>
      </p:sp>
      <p:pic>
        <p:nvPicPr>
          <p:cNvPr id="18" name="Picture 17">
            <a:extLst>
              <a:ext uri="{FF2B5EF4-FFF2-40B4-BE49-F238E27FC236}">
                <a16:creationId xmlns:a16="http://schemas.microsoft.com/office/drawing/2014/main" id="{C93EE456-34A1-4D15-9EA2-8DEAB0D5BC44}"/>
              </a:ext>
            </a:extLst>
          </p:cNvPr>
          <p:cNvPicPr>
            <a:picLocks noChangeAspect="1"/>
          </p:cNvPicPr>
          <p:nvPr/>
        </p:nvPicPr>
        <p:blipFill>
          <a:blip r:embed="rId7"/>
          <a:stretch>
            <a:fillRect/>
          </a:stretch>
        </p:blipFill>
        <p:spPr>
          <a:xfrm>
            <a:off x="461891" y="3913786"/>
            <a:ext cx="3543898" cy="1456311"/>
          </a:xfrm>
          <a:prstGeom prst="rect">
            <a:avLst/>
          </a:prstGeom>
        </p:spPr>
      </p:pic>
      <p:pic>
        <p:nvPicPr>
          <p:cNvPr id="14" name="Picture 13">
            <a:extLst>
              <a:ext uri="{FF2B5EF4-FFF2-40B4-BE49-F238E27FC236}">
                <a16:creationId xmlns:a16="http://schemas.microsoft.com/office/drawing/2014/main" id="{78F7DEA9-C058-4D34-B398-FF10838FD43D}"/>
              </a:ext>
            </a:extLst>
          </p:cNvPr>
          <p:cNvPicPr>
            <a:picLocks noChangeAspect="1"/>
          </p:cNvPicPr>
          <p:nvPr/>
        </p:nvPicPr>
        <p:blipFill>
          <a:blip r:embed="rId8"/>
          <a:stretch>
            <a:fillRect/>
          </a:stretch>
        </p:blipFill>
        <p:spPr>
          <a:xfrm>
            <a:off x="445517" y="3913786"/>
            <a:ext cx="3560272" cy="1463040"/>
          </a:xfrm>
          <a:prstGeom prst="rect">
            <a:avLst/>
          </a:prstGeom>
        </p:spPr>
      </p:pic>
      <p:sp>
        <p:nvSpPr>
          <p:cNvPr id="2" name="TextBox 1">
            <a:extLst>
              <a:ext uri="{FF2B5EF4-FFF2-40B4-BE49-F238E27FC236}">
                <a16:creationId xmlns:a16="http://schemas.microsoft.com/office/drawing/2014/main" id="{73E418A8-9DE5-4169-B6FB-943F564371C1}"/>
              </a:ext>
            </a:extLst>
          </p:cNvPr>
          <p:cNvSpPr txBox="1"/>
          <p:nvPr/>
        </p:nvSpPr>
        <p:spPr>
          <a:xfrm>
            <a:off x="2361370" y="6172329"/>
            <a:ext cx="2265152" cy="646331"/>
          </a:xfrm>
          <a:prstGeom prst="rect">
            <a:avLst/>
          </a:prstGeom>
          <a:noFill/>
        </p:spPr>
        <p:txBody>
          <a:bodyPr wrap="square" rtlCol="0">
            <a:spAutoFit/>
          </a:bodyPr>
          <a:lstStyle/>
          <a:p>
            <a:r>
              <a:rPr lang="en-US" sz="1200" dirty="0"/>
              <a:t>Sources: 2018 Metro Multifamily Housing Database and Decennial Census, SF1, Table P12</a:t>
            </a:r>
          </a:p>
        </p:txBody>
      </p:sp>
      <p:grpSp>
        <p:nvGrpSpPr>
          <p:cNvPr id="10" name="Group 9">
            <a:extLst>
              <a:ext uri="{FF2B5EF4-FFF2-40B4-BE49-F238E27FC236}">
                <a16:creationId xmlns:a16="http://schemas.microsoft.com/office/drawing/2014/main" id="{45AC9769-0404-462E-A2ED-C265C47691BF}"/>
              </a:ext>
            </a:extLst>
          </p:cNvPr>
          <p:cNvGrpSpPr/>
          <p:nvPr/>
        </p:nvGrpSpPr>
        <p:grpSpPr>
          <a:xfrm>
            <a:off x="87067" y="6452900"/>
            <a:ext cx="2006049" cy="365760"/>
            <a:chOff x="87067" y="6452900"/>
            <a:chExt cx="2006049" cy="365760"/>
          </a:xfrm>
        </p:grpSpPr>
        <p:sp>
          <p:nvSpPr>
            <p:cNvPr id="11" name="Action Button: Go to Beginning 10">
              <a:hlinkClick r:id="" action="ppaction://hlinkshowjump?jump=firstslide" highlightClick="1"/>
              <a:extLst>
                <a:ext uri="{FF2B5EF4-FFF2-40B4-BE49-F238E27FC236}">
                  <a16:creationId xmlns:a16="http://schemas.microsoft.com/office/drawing/2014/main" id="{A1CA8DA0-3B59-461F-BEDB-5C69DBB9019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ECCCD67B-D29B-43DC-81DB-C93400DEFA1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DB4FA728-4F00-48ED-94FB-933BD13E123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9" action="ppaction://hlinksldjump" highlightClick="1"/>
              <a:extLst>
                <a:ext uri="{FF2B5EF4-FFF2-40B4-BE49-F238E27FC236}">
                  <a16:creationId xmlns:a16="http://schemas.microsoft.com/office/drawing/2014/main" id="{9EBD7050-D73A-4EB2-A42F-2A86DF4A66B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0"/>
              <a:extLst>
                <a:ext uri="{FF2B5EF4-FFF2-40B4-BE49-F238E27FC236}">
                  <a16:creationId xmlns:a16="http://schemas.microsoft.com/office/drawing/2014/main" id="{56780E81-0BF0-40DC-BDAA-C14CE5F3983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1" name="TextBox 20">
            <a:extLst>
              <a:ext uri="{FF2B5EF4-FFF2-40B4-BE49-F238E27FC236}">
                <a16:creationId xmlns:a16="http://schemas.microsoft.com/office/drawing/2014/main" id="{9828BBEE-05B9-431E-A319-78D88DFC7215}"/>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26</a:t>
            </a:r>
          </a:p>
        </p:txBody>
      </p:sp>
    </p:spTree>
    <p:custDataLst>
      <p:tags r:id="rId1"/>
    </p:custDataLst>
    <p:extLst>
      <p:ext uri="{BB962C8B-B14F-4D97-AF65-F5344CB8AC3E}">
        <p14:creationId xmlns:p14="http://schemas.microsoft.com/office/powerpoint/2010/main" val="27485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1EEE0-BDEE-42E3-B582-E4CC2592F2FD}"/>
              </a:ext>
            </a:extLst>
          </p:cNvPr>
          <p:cNvSpPr>
            <a:spLocks noGrp="1"/>
          </p:cNvSpPr>
          <p:nvPr>
            <p:ph type="title"/>
          </p:nvPr>
        </p:nvSpPr>
        <p:spPr>
          <a:xfrm>
            <a:off x="1557670" y="268244"/>
            <a:ext cx="5489113" cy="663522"/>
          </a:xfrm>
        </p:spPr>
        <p:txBody>
          <a:bodyPr/>
          <a:lstStyle/>
          <a:p>
            <a:r>
              <a:rPr lang="en-US" sz="3600" dirty="0"/>
              <a:t>Examples of Census Blocks with Many Older Persons</a:t>
            </a:r>
          </a:p>
        </p:txBody>
      </p:sp>
      <p:sp>
        <p:nvSpPr>
          <p:cNvPr id="5" name="Content Placeholder 4">
            <a:extLst>
              <a:ext uri="{FF2B5EF4-FFF2-40B4-BE49-F238E27FC236}">
                <a16:creationId xmlns:a16="http://schemas.microsoft.com/office/drawing/2014/main" id="{DFF43B32-CA70-4ECE-82F2-18E8FCB83AE5}"/>
              </a:ext>
            </a:extLst>
          </p:cNvPr>
          <p:cNvSpPr>
            <a:spLocks noGrp="1"/>
          </p:cNvSpPr>
          <p:nvPr>
            <p:ph idx="1"/>
          </p:nvPr>
        </p:nvSpPr>
        <p:spPr>
          <a:xfrm>
            <a:off x="1557670" y="1247554"/>
            <a:ext cx="5352796" cy="4678680"/>
          </a:xfrm>
        </p:spPr>
        <p:txBody>
          <a:bodyPr>
            <a:normAutofit/>
          </a:bodyPr>
          <a:lstStyle/>
          <a:p>
            <a:r>
              <a:rPr lang="en-US" sz="1600" dirty="0"/>
              <a:t>Some parts of the City contain housing that is largely populated by older persons, such as at the one of which Terwilliger Plaza is located.</a:t>
            </a:r>
          </a:p>
          <a:p>
            <a:r>
              <a:rPr lang="en-US" sz="1600" dirty="0"/>
              <a:t>The information on the following pages is largely anecdotal but provides snapshots of the social demography of parts of Portland that have concentrations of older people.</a:t>
            </a:r>
          </a:p>
        </p:txBody>
      </p:sp>
      <p:sp>
        <p:nvSpPr>
          <p:cNvPr id="7" name="Content Placeholder 3">
            <a:extLst>
              <a:ext uri="{FF2B5EF4-FFF2-40B4-BE49-F238E27FC236}">
                <a16:creationId xmlns:a16="http://schemas.microsoft.com/office/drawing/2014/main" id="{AEC5B66A-A700-4F8D-B8DC-21EBAB6B6BA6}"/>
              </a:ext>
            </a:extLst>
          </p:cNvPr>
          <p:cNvSpPr>
            <a:spLocks noGrp="1"/>
          </p:cNvSpPr>
          <p:nvPr>
            <p:ph idx="10"/>
          </p:nvPr>
        </p:nvSpPr>
        <p:spPr>
          <a:xfrm>
            <a:off x="114867" y="1247554"/>
            <a:ext cx="1318437" cy="4560271"/>
          </a:xfrm>
        </p:spPr>
        <p:txBody>
          <a:bodyPr/>
          <a:lstStyle/>
          <a:p>
            <a:pPr marL="0" indent="0">
              <a:buNone/>
            </a:pPr>
            <a:r>
              <a:rPr lang="en-US" b="1" dirty="0"/>
              <a:t>Table of Contents</a:t>
            </a:r>
          </a:p>
          <a:p>
            <a:r>
              <a:rPr lang="en-US" dirty="0">
                <a:hlinkClick r:id="rId4" action="ppaction://hlinksldjump"/>
              </a:rPr>
              <a:t>Beginning</a:t>
            </a:r>
            <a:endParaRPr lang="en-US" dirty="0"/>
          </a:p>
          <a:p>
            <a:r>
              <a:rPr lang="en-US" dirty="0">
                <a:hlinkClick r:id="rId5" action="ppaction://hlinksldjump"/>
              </a:rPr>
              <a:t>Types of facilities</a:t>
            </a:r>
            <a:endParaRPr lang="en-US" dirty="0"/>
          </a:p>
          <a:p>
            <a:r>
              <a:rPr lang="en-US" dirty="0">
                <a:hlinkClick r:id="rId6" action="ppaction://hlinksldjump"/>
              </a:rPr>
              <a:t>Group quarters</a:t>
            </a:r>
            <a:endParaRPr lang="en-US" dirty="0"/>
          </a:p>
          <a:p>
            <a:r>
              <a:rPr lang="en-US" dirty="0">
                <a:hlinkClick r:id="rId7" action="ppaction://hlinksldjump"/>
              </a:rPr>
              <a:t>Skilled nursing </a:t>
            </a:r>
            <a:endParaRPr lang="en-US" dirty="0"/>
          </a:p>
          <a:p>
            <a:r>
              <a:rPr lang="en-US" dirty="0">
                <a:hlinkClick r:id="rId8" action="ppaction://hlinksldjump"/>
              </a:rPr>
              <a:t>Residential care</a:t>
            </a:r>
            <a:endParaRPr lang="en-US" dirty="0"/>
          </a:p>
          <a:p>
            <a:r>
              <a:rPr lang="en-US" dirty="0">
                <a:hlinkClick r:id="rId9" action="ppaction://hlinksldjump"/>
              </a:rPr>
              <a:t>Adult foster homes</a:t>
            </a:r>
            <a:endParaRPr lang="en-US" dirty="0"/>
          </a:p>
          <a:p>
            <a:r>
              <a:rPr lang="en-US" dirty="0">
                <a:hlinkClick r:id="rId10" action="ppaction://hlinksldjump"/>
              </a:rPr>
              <a:t>Assisted living</a:t>
            </a:r>
            <a:endParaRPr lang="en-US" dirty="0"/>
          </a:p>
          <a:p>
            <a:r>
              <a:rPr lang="en-US" dirty="0">
                <a:hlinkClick r:id="rId11" action="ppaction://hlinksldjump"/>
              </a:rPr>
              <a:t>Recap of care facilities</a:t>
            </a:r>
            <a:endParaRPr lang="en-US" dirty="0"/>
          </a:p>
          <a:p>
            <a:r>
              <a:rPr lang="en-US" dirty="0">
                <a:hlinkClick r:id="rId12" action="ppaction://hlinksldjump"/>
              </a:rPr>
              <a:t>Retirement facilities</a:t>
            </a:r>
            <a:endParaRPr lang="en-US" dirty="0"/>
          </a:p>
          <a:p>
            <a:r>
              <a:rPr lang="en-US" dirty="0">
                <a:hlinkClick r:id="rId13" action="ppaction://hlinksldjump"/>
              </a:rPr>
              <a:t>Maps and tables</a:t>
            </a:r>
            <a:endParaRPr lang="en-US" dirty="0"/>
          </a:p>
        </p:txBody>
      </p:sp>
      <p:grpSp>
        <p:nvGrpSpPr>
          <p:cNvPr id="6" name="Group 5">
            <a:extLst>
              <a:ext uri="{FF2B5EF4-FFF2-40B4-BE49-F238E27FC236}">
                <a16:creationId xmlns:a16="http://schemas.microsoft.com/office/drawing/2014/main" id="{28E2B65B-AC6E-41CA-AB4E-ADF36E49199D}"/>
              </a:ext>
            </a:extLst>
          </p:cNvPr>
          <p:cNvGrpSpPr/>
          <p:nvPr/>
        </p:nvGrpSpPr>
        <p:grpSpPr>
          <a:xfrm>
            <a:off x="87067" y="6452900"/>
            <a:ext cx="2006049" cy="365760"/>
            <a:chOff x="87067" y="6452900"/>
            <a:chExt cx="2006049" cy="365760"/>
          </a:xfrm>
        </p:grpSpPr>
        <p:sp>
          <p:nvSpPr>
            <p:cNvPr id="8" name="Action Button: Go to Beginning 7">
              <a:hlinkClick r:id="" action="ppaction://hlinkshowjump?jump=firstslide" highlightClick="1"/>
              <a:extLst>
                <a:ext uri="{FF2B5EF4-FFF2-40B4-BE49-F238E27FC236}">
                  <a16:creationId xmlns:a16="http://schemas.microsoft.com/office/drawing/2014/main" id="{AE635E6F-0807-4162-9083-5D317924BB2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Back or Previous 8">
              <a:hlinkClick r:id="" action="ppaction://hlinkshowjump?jump=previousslide" highlightClick="1"/>
              <a:extLst>
                <a:ext uri="{FF2B5EF4-FFF2-40B4-BE49-F238E27FC236}">
                  <a16:creationId xmlns:a16="http://schemas.microsoft.com/office/drawing/2014/main" id="{624953E5-707D-4138-8895-1CA9D257D44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Forward or Next 9">
              <a:hlinkClick r:id="" action="ppaction://hlinkshowjump?jump=nextslide" highlightClick="1"/>
              <a:extLst>
                <a:ext uri="{FF2B5EF4-FFF2-40B4-BE49-F238E27FC236}">
                  <a16:creationId xmlns:a16="http://schemas.microsoft.com/office/drawing/2014/main" id="{97D3C4AA-6D5A-408A-8D4D-6104C035049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to End 10">
              <a:hlinkClick r:id="rId14" action="ppaction://hlinksldjump" highlightClick="1"/>
              <a:extLst>
                <a:ext uri="{FF2B5EF4-FFF2-40B4-BE49-F238E27FC236}">
                  <a16:creationId xmlns:a16="http://schemas.microsoft.com/office/drawing/2014/main" id="{93954A0B-A6DE-4727-9B5C-61D2B7DC9F4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5"/>
              <a:extLst>
                <a:ext uri="{FF2B5EF4-FFF2-40B4-BE49-F238E27FC236}">
                  <a16:creationId xmlns:a16="http://schemas.microsoft.com/office/drawing/2014/main" id="{5ADB7A1E-9E1C-44DB-ABD7-BD6773AC00B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3" name="TextBox 12">
            <a:extLst>
              <a:ext uri="{FF2B5EF4-FFF2-40B4-BE49-F238E27FC236}">
                <a16:creationId xmlns:a16="http://schemas.microsoft.com/office/drawing/2014/main" id="{A28C57E4-ED01-4599-AE1F-C1EF4CABF663}"/>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27</a:t>
            </a:r>
          </a:p>
        </p:txBody>
      </p:sp>
    </p:spTree>
    <p:custDataLst>
      <p:tags r:id="rId1"/>
    </p:custDataLst>
    <p:extLst>
      <p:ext uri="{BB962C8B-B14F-4D97-AF65-F5344CB8AC3E}">
        <p14:creationId xmlns:p14="http://schemas.microsoft.com/office/powerpoint/2010/main" val="1004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11805-4629-4753-9849-D3F0BE276A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6034" y="-759"/>
            <a:ext cx="6071822" cy="6859517"/>
          </a:xfrm>
          <a:prstGeom prst="rect">
            <a:avLst/>
          </a:prstGeom>
        </p:spPr>
      </p:pic>
      <p:pic>
        <p:nvPicPr>
          <p:cNvPr id="8" name="Picture 7">
            <a:extLst>
              <a:ext uri="{FF2B5EF4-FFF2-40B4-BE49-F238E27FC236}">
                <a16:creationId xmlns:a16="http://schemas.microsoft.com/office/drawing/2014/main" id="{62EA1D64-9163-4D86-B369-AA5E116F96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6577" y="247722"/>
            <a:ext cx="4678450" cy="4678450"/>
          </a:xfrm>
          <a:prstGeom prst="rect">
            <a:avLst/>
          </a:prstGeom>
        </p:spPr>
      </p:pic>
      <p:sp>
        <p:nvSpPr>
          <p:cNvPr id="9" name="Title 8">
            <a:extLst>
              <a:ext uri="{FF2B5EF4-FFF2-40B4-BE49-F238E27FC236}">
                <a16:creationId xmlns:a16="http://schemas.microsoft.com/office/drawing/2014/main" id="{4C197C59-766A-4A25-943A-67F9BA39C8C7}"/>
              </a:ext>
            </a:extLst>
          </p:cNvPr>
          <p:cNvSpPr>
            <a:spLocks noGrp="1"/>
          </p:cNvSpPr>
          <p:nvPr>
            <p:ph type="title"/>
          </p:nvPr>
        </p:nvSpPr>
        <p:spPr>
          <a:xfrm>
            <a:off x="308503" y="94513"/>
            <a:ext cx="3190820" cy="663522"/>
          </a:xfrm>
        </p:spPr>
        <p:txBody>
          <a:bodyPr/>
          <a:lstStyle/>
          <a:p>
            <a:r>
              <a:rPr lang="en-US" sz="3200" dirty="0"/>
              <a:t>Maps and Tables</a:t>
            </a:r>
          </a:p>
        </p:txBody>
      </p:sp>
      <p:sp>
        <p:nvSpPr>
          <p:cNvPr id="10" name="Content Placeholder 9">
            <a:extLst>
              <a:ext uri="{FF2B5EF4-FFF2-40B4-BE49-F238E27FC236}">
                <a16:creationId xmlns:a16="http://schemas.microsoft.com/office/drawing/2014/main" id="{55603D81-40CA-4782-BDB3-F28016320D34}"/>
              </a:ext>
            </a:extLst>
          </p:cNvPr>
          <p:cNvSpPr>
            <a:spLocks noGrp="1"/>
          </p:cNvSpPr>
          <p:nvPr>
            <p:ph idx="1"/>
          </p:nvPr>
        </p:nvSpPr>
        <p:spPr>
          <a:xfrm>
            <a:off x="163996" y="856088"/>
            <a:ext cx="5472088" cy="5754190"/>
          </a:xfrm>
        </p:spPr>
        <p:txBody>
          <a:bodyPr>
            <a:noAutofit/>
          </a:bodyPr>
          <a:lstStyle/>
          <a:p>
            <a:r>
              <a:rPr lang="en-US" dirty="0"/>
              <a:t>This page shows an example of the mapping and charting of </a:t>
            </a:r>
            <a:r>
              <a:rPr lang="en-US" b="1" i="1" dirty="0">
                <a:solidFill>
                  <a:srgbClr val="6C5200"/>
                </a:solidFill>
              </a:rPr>
              <a:t>multifamily housing </a:t>
            </a:r>
            <a:r>
              <a:rPr lang="en-US" dirty="0"/>
              <a:t>developments, which are only mapped and analyzed where 40% or more the population is age 55+ (Dahlke Manor is used to illustrate).</a:t>
            </a:r>
          </a:p>
          <a:p>
            <a:r>
              <a:rPr lang="en-US" dirty="0"/>
              <a:t>On the map the proportion of the 2010 census population is shown by color shading. The block on which Dahlke Manor is located has from 40-59% age 55+.</a:t>
            </a:r>
          </a:p>
          <a:p>
            <a:r>
              <a:rPr lang="en-US" dirty="0"/>
              <a:t>The demographic data are from the 2010 census: </a:t>
            </a:r>
          </a:p>
          <a:p>
            <a:pPr lvl="1"/>
            <a:r>
              <a:rPr lang="en-US" dirty="0"/>
              <a:t>Age/Sex</a:t>
            </a:r>
          </a:p>
          <a:p>
            <a:pPr lvl="1"/>
            <a:r>
              <a:rPr lang="en-US" dirty="0"/>
              <a:t>Race/Hispanic</a:t>
            </a:r>
          </a:p>
          <a:p>
            <a:pPr lvl="1"/>
            <a:r>
              <a:rPr lang="en-US" dirty="0"/>
              <a:t>Own/Rent</a:t>
            </a:r>
          </a:p>
          <a:p>
            <a:pPr lvl="1"/>
            <a:r>
              <a:rPr lang="en-US" dirty="0"/>
              <a:t>Household type</a:t>
            </a:r>
          </a:p>
          <a:p>
            <a:pPr lvl="1"/>
            <a:r>
              <a:rPr lang="en-US" dirty="0"/>
              <a:t>Group quarters (none on this block)</a:t>
            </a:r>
          </a:p>
          <a:p>
            <a:r>
              <a:rPr lang="en-US" dirty="0"/>
              <a:t>The demographic data are for the census block, not the individual facility. Thus, if there is more than one multifamily development or single-family homes, they are included in the block total.</a:t>
            </a:r>
          </a:p>
          <a:p>
            <a:r>
              <a:rPr lang="en-US" dirty="0"/>
              <a:t>Data from the 2019 Metro Multifamily Housing database indicate there are 115 units in Dahlke Manor and that it was built in 1971. The 2018 Metro Affordable Housing database indicates that it is affordable housing, and the sponsor is Home Forward.</a:t>
            </a:r>
          </a:p>
          <a:p>
            <a:r>
              <a:rPr lang="en-US" dirty="0"/>
              <a:t>The data on the apartment developments and other housing are from Metro’s Multifamily Housing and Affordable Housing databases and the Regional Land Information System (RLIS).</a:t>
            </a:r>
          </a:p>
        </p:txBody>
      </p:sp>
      <p:pic>
        <p:nvPicPr>
          <p:cNvPr id="12" name="Picture 11">
            <a:extLst>
              <a:ext uri="{FF2B5EF4-FFF2-40B4-BE49-F238E27FC236}">
                <a16:creationId xmlns:a16="http://schemas.microsoft.com/office/drawing/2014/main" id="{FA0474B8-4CA2-453E-89E0-9BAAB9F03D7D}"/>
              </a:ext>
            </a:extLst>
          </p:cNvPr>
          <p:cNvPicPr>
            <a:picLocks noChangeAspect="1"/>
          </p:cNvPicPr>
          <p:nvPr/>
        </p:nvPicPr>
        <p:blipFill>
          <a:blip r:embed="rId6"/>
          <a:stretch>
            <a:fillRect/>
          </a:stretch>
        </p:blipFill>
        <p:spPr>
          <a:xfrm>
            <a:off x="8812745" y="451456"/>
            <a:ext cx="84324" cy="274320"/>
          </a:xfrm>
          <a:prstGeom prst="rect">
            <a:avLst/>
          </a:prstGeom>
        </p:spPr>
      </p:pic>
      <p:sp>
        <p:nvSpPr>
          <p:cNvPr id="2" name="Arrow: Up 1">
            <a:extLst>
              <a:ext uri="{FF2B5EF4-FFF2-40B4-BE49-F238E27FC236}">
                <a16:creationId xmlns:a16="http://schemas.microsoft.com/office/drawing/2014/main" id="{17D056D8-DFE7-4945-B2AA-4D97E6A61823}"/>
              </a:ext>
            </a:extLst>
          </p:cNvPr>
          <p:cNvSpPr/>
          <p:nvPr/>
        </p:nvSpPr>
        <p:spPr>
          <a:xfrm rot="5400000">
            <a:off x="7791965" y="314296"/>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1" name="Arrow: Up 10">
            <a:extLst>
              <a:ext uri="{FF2B5EF4-FFF2-40B4-BE49-F238E27FC236}">
                <a16:creationId xmlns:a16="http://schemas.microsoft.com/office/drawing/2014/main" id="{798F0297-93C4-4FAB-894B-A55633F4253F}"/>
              </a:ext>
            </a:extLst>
          </p:cNvPr>
          <p:cNvSpPr/>
          <p:nvPr/>
        </p:nvSpPr>
        <p:spPr>
          <a:xfrm rot="5400000">
            <a:off x="5932123" y="4127887"/>
            <a:ext cx="277242" cy="274320"/>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3" name="Arrow: Up 12">
            <a:extLst>
              <a:ext uri="{FF2B5EF4-FFF2-40B4-BE49-F238E27FC236}">
                <a16:creationId xmlns:a16="http://schemas.microsoft.com/office/drawing/2014/main" id="{8AC38BA5-827E-48F9-B7CC-5C58DDE93345}"/>
              </a:ext>
            </a:extLst>
          </p:cNvPr>
          <p:cNvSpPr/>
          <p:nvPr/>
        </p:nvSpPr>
        <p:spPr>
          <a:xfrm rot="5400000">
            <a:off x="9675078" y="2977982"/>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4" name="Arrow: Up 13">
            <a:extLst>
              <a:ext uri="{FF2B5EF4-FFF2-40B4-BE49-F238E27FC236}">
                <a16:creationId xmlns:a16="http://schemas.microsoft.com/office/drawing/2014/main" id="{1FE75199-826C-4489-9EF3-BADD1EA78B39}"/>
              </a:ext>
            </a:extLst>
          </p:cNvPr>
          <p:cNvSpPr/>
          <p:nvPr/>
        </p:nvSpPr>
        <p:spPr>
          <a:xfrm rot="5400000">
            <a:off x="5899303" y="3482693"/>
            <a:ext cx="277241"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5" name="Arrow: Up 14">
            <a:extLst>
              <a:ext uri="{FF2B5EF4-FFF2-40B4-BE49-F238E27FC236}">
                <a16:creationId xmlns:a16="http://schemas.microsoft.com/office/drawing/2014/main" id="{F70BF001-6B89-490C-8965-80DD52F0A59B}"/>
              </a:ext>
            </a:extLst>
          </p:cNvPr>
          <p:cNvSpPr/>
          <p:nvPr/>
        </p:nvSpPr>
        <p:spPr>
          <a:xfrm rot="5400000">
            <a:off x="5943767" y="5762330"/>
            <a:ext cx="277242" cy="274321"/>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6" name="Arrow: Up 15">
            <a:extLst>
              <a:ext uri="{FF2B5EF4-FFF2-40B4-BE49-F238E27FC236}">
                <a16:creationId xmlns:a16="http://schemas.microsoft.com/office/drawing/2014/main" id="{698A94E9-26DC-4F4D-9146-DDF54EF9BD62}"/>
              </a:ext>
            </a:extLst>
          </p:cNvPr>
          <p:cNvSpPr/>
          <p:nvPr/>
        </p:nvSpPr>
        <p:spPr>
          <a:xfrm rot="5400000">
            <a:off x="6076950" y="540593"/>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17" name="Arrow: Up 16">
            <a:extLst>
              <a:ext uri="{FF2B5EF4-FFF2-40B4-BE49-F238E27FC236}">
                <a16:creationId xmlns:a16="http://schemas.microsoft.com/office/drawing/2014/main" id="{53BEF1B4-3743-4464-81F9-F3044D7185CE}"/>
              </a:ext>
            </a:extLst>
          </p:cNvPr>
          <p:cNvSpPr/>
          <p:nvPr/>
        </p:nvSpPr>
        <p:spPr>
          <a:xfrm rot="5400000">
            <a:off x="6068084" y="1928313"/>
            <a:ext cx="277242" cy="274320"/>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b="1" dirty="0"/>
          </a:p>
        </p:txBody>
      </p:sp>
      <p:sp>
        <p:nvSpPr>
          <p:cNvPr id="3" name="Rectangle 2">
            <a:extLst>
              <a:ext uri="{FF2B5EF4-FFF2-40B4-BE49-F238E27FC236}">
                <a16:creationId xmlns:a16="http://schemas.microsoft.com/office/drawing/2014/main" id="{FF16E1A6-A214-47F8-B001-7B0FFE0BFABA}"/>
              </a:ext>
            </a:extLst>
          </p:cNvPr>
          <p:cNvSpPr/>
          <p:nvPr/>
        </p:nvSpPr>
        <p:spPr>
          <a:xfrm rot="154233">
            <a:off x="7518611" y="2223329"/>
            <a:ext cx="674380" cy="689931"/>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52C685C-F295-4CFE-B3C8-406591B4E491}"/>
              </a:ext>
            </a:extLst>
          </p:cNvPr>
          <p:cNvGrpSpPr/>
          <p:nvPr/>
        </p:nvGrpSpPr>
        <p:grpSpPr>
          <a:xfrm>
            <a:off x="87067" y="645290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B7522F86-0D95-4A29-BE72-83863BE6E91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86158849-39A8-4B1E-A05F-08EBA7E3F98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 action="ppaction://hlinkshowjump?jump=nextslide" highlightClick="1"/>
              <a:extLst>
                <a:ext uri="{FF2B5EF4-FFF2-40B4-BE49-F238E27FC236}">
                  <a16:creationId xmlns:a16="http://schemas.microsoft.com/office/drawing/2014/main" id="{5CA35C2E-3E4C-460E-95F4-6A985A34D13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7" action="ppaction://hlinksldjump" highlightClick="1"/>
              <a:extLst>
                <a:ext uri="{FF2B5EF4-FFF2-40B4-BE49-F238E27FC236}">
                  <a16:creationId xmlns:a16="http://schemas.microsoft.com/office/drawing/2014/main" id="{E00CB360-2581-4F69-8EB5-1ECD48F3CC5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8"/>
              <a:extLst>
                <a:ext uri="{FF2B5EF4-FFF2-40B4-BE49-F238E27FC236}">
                  <a16:creationId xmlns:a16="http://schemas.microsoft.com/office/drawing/2014/main" id="{B9905B69-E2B7-4CED-871C-6FFD55105E4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4" name="TextBox 23">
            <a:extLst>
              <a:ext uri="{FF2B5EF4-FFF2-40B4-BE49-F238E27FC236}">
                <a16:creationId xmlns:a16="http://schemas.microsoft.com/office/drawing/2014/main" id="{67A078FE-9F63-4BC5-8F8D-3AE0D64936DD}"/>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28</a:t>
            </a:r>
          </a:p>
        </p:txBody>
      </p:sp>
    </p:spTree>
    <p:custDataLst>
      <p:tags r:id="rId1"/>
    </p:custDataLst>
    <p:extLst>
      <p:ext uri="{BB962C8B-B14F-4D97-AF65-F5344CB8AC3E}">
        <p14:creationId xmlns:p14="http://schemas.microsoft.com/office/powerpoint/2010/main" val="216063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xEl>
                                              <p:pRg st="9" end="9"/>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xEl>
                                              <p:pRg st="10" end="10"/>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5" grpId="0" animBg="1"/>
      <p:bldP spid="16" grpId="0" animBg="1"/>
      <p:bldP spid="1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AD09E268-9936-4B2C-80EA-500DEB91F315}"/>
              </a:ext>
            </a:extLst>
          </p:cNvPr>
          <p:cNvSpPr txBox="1">
            <a:spLocks/>
          </p:cNvSpPr>
          <p:nvPr/>
        </p:nvSpPr>
        <p:spPr>
          <a:xfrm>
            <a:off x="357048" y="4629873"/>
            <a:ext cx="3383280" cy="1825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b="0" kern="1200">
                <a:solidFill>
                  <a:srgbClr val="714B25"/>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1" name="Picture 10">
            <a:extLst>
              <a:ext uri="{FF2B5EF4-FFF2-40B4-BE49-F238E27FC236}">
                <a16:creationId xmlns:a16="http://schemas.microsoft.com/office/drawing/2014/main" id="{4B705927-CEFC-4810-9C52-427345B5912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056367" y="262167"/>
            <a:ext cx="3931920" cy="3931920"/>
          </a:xfrm>
          <a:prstGeom prst="rect">
            <a:avLst/>
          </a:prstGeom>
        </p:spPr>
      </p:pic>
      <p:sp>
        <p:nvSpPr>
          <p:cNvPr id="12" name="Title 11">
            <a:extLst>
              <a:ext uri="{FF2B5EF4-FFF2-40B4-BE49-F238E27FC236}">
                <a16:creationId xmlns:a16="http://schemas.microsoft.com/office/drawing/2014/main" id="{69DB6B56-280A-4940-A937-3E757398770F}"/>
              </a:ext>
            </a:extLst>
          </p:cNvPr>
          <p:cNvSpPr>
            <a:spLocks noGrp="1"/>
          </p:cNvSpPr>
          <p:nvPr>
            <p:ph type="title"/>
          </p:nvPr>
        </p:nvSpPr>
        <p:spPr/>
        <p:txBody>
          <a:bodyPr>
            <a:normAutofit/>
          </a:bodyPr>
          <a:lstStyle/>
          <a:p>
            <a:r>
              <a:rPr lang="en-US" sz="3200" dirty="0"/>
              <a:t>Hollywood</a:t>
            </a:r>
          </a:p>
        </p:txBody>
      </p:sp>
      <p:sp>
        <p:nvSpPr>
          <p:cNvPr id="13" name="Content Placeholder 12">
            <a:extLst>
              <a:ext uri="{FF2B5EF4-FFF2-40B4-BE49-F238E27FC236}">
                <a16:creationId xmlns:a16="http://schemas.microsoft.com/office/drawing/2014/main" id="{D6E121DD-297C-4581-A13E-C7C600C27C0C}"/>
              </a:ext>
            </a:extLst>
          </p:cNvPr>
          <p:cNvSpPr>
            <a:spLocks noGrp="1"/>
          </p:cNvSpPr>
          <p:nvPr>
            <p:ph sz="half" idx="1"/>
          </p:nvPr>
        </p:nvSpPr>
        <p:spPr>
          <a:xfrm>
            <a:off x="-6176" y="805219"/>
            <a:ext cx="3251104" cy="5712126"/>
          </a:xfrm>
        </p:spPr>
        <p:txBody>
          <a:bodyPr>
            <a:noAutofit/>
          </a:bodyPr>
          <a:lstStyle/>
          <a:p>
            <a:pPr marL="285750" indent="-285750">
              <a:buFont typeface="Arial" panose="020B0604020202020204" pitchFamily="34" charset="0"/>
              <a:buChar char="•"/>
            </a:pPr>
            <a:r>
              <a:rPr lang="en-US" dirty="0"/>
              <a:t>The Hollywood District is an area which has a number of multifamily housing developments that have attracted an older population. </a:t>
            </a:r>
          </a:p>
          <a:p>
            <a:pPr marL="285750" indent="-285750">
              <a:buFont typeface="Arial" panose="020B0604020202020204" pitchFamily="34" charset="0"/>
              <a:buChar char="•"/>
            </a:pPr>
            <a:r>
              <a:rPr lang="en-US" dirty="0"/>
              <a:t>Dahlke Manor is a public housing development managed by Home Forward. The residents are age 55+ or have a disability. Nearly all of the households are one person.</a:t>
            </a:r>
          </a:p>
          <a:p>
            <a:pPr marL="285750" indent="-285750">
              <a:buFont typeface="Arial" panose="020B0604020202020204" pitchFamily="34" charset="0"/>
              <a:buChar char="•"/>
            </a:pPr>
            <a:r>
              <a:rPr lang="en-US" dirty="0"/>
              <a:t>Grace Peck Terrace is similar to Dahlke Manor but has more households that are younger. </a:t>
            </a:r>
          </a:p>
          <a:p>
            <a:pPr marL="285750" indent="-285750">
              <a:buFont typeface="Arial" panose="020B0604020202020204" pitchFamily="34" charset="0"/>
              <a:buChar char="•"/>
            </a:pPr>
            <a:r>
              <a:rPr lang="en-US" dirty="0"/>
              <a:t>A condominium development, unnamed in Metro’s database, is a market rate development with a mix of younger and older households. The predominate household type is one-person female households.</a:t>
            </a:r>
          </a:p>
          <a:p>
            <a:pPr marL="285750" indent="-285750">
              <a:buFont typeface="Arial" panose="020B0604020202020204" pitchFamily="34" charset="0"/>
              <a:buChar char="•"/>
            </a:pPr>
            <a:r>
              <a:rPr lang="en-US" dirty="0"/>
              <a:t>Sixteen Twenty Broadway is a condominium similar to the previous unnamed development but has more husband-and-wife households.</a:t>
            </a:r>
          </a:p>
          <a:p>
            <a:pPr marL="285750" indent="-285750">
              <a:buFont typeface="Arial" panose="020B0604020202020204" pitchFamily="34" charset="0"/>
              <a:buChar char="•"/>
            </a:pPr>
            <a:r>
              <a:rPr lang="en-US" dirty="0"/>
              <a:t>The Fontaine shares a block with the Lloyd Manor. Both are condominiums and have a young/old mix.</a:t>
            </a:r>
          </a:p>
        </p:txBody>
      </p:sp>
      <p:sp>
        <p:nvSpPr>
          <p:cNvPr id="29" name="Content Placeholder 28">
            <a:extLst>
              <a:ext uri="{FF2B5EF4-FFF2-40B4-BE49-F238E27FC236}">
                <a16:creationId xmlns:a16="http://schemas.microsoft.com/office/drawing/2014/main" id="{A42EB29A-5D1F-4E82-BDFF-DB390BB91FD5}"/>
              </a:ext>
            </a:extLst>
          </p:cNvPr>
          <p:cNvSpPr>
            <a:spLocks noGrp="1"/>
          </p:cNvSpPr>
          <p:nvPr>
            <p:ph sz="half" idx="2"/>
          </p:nvPr>
        </p:nvSpPr>
        <p:spPr>
          <a:xfrm>
            <a:off x="3127393" y="4448822"/>
            <a:ext cx="3663372" cy="1723644"/>
          </a:xfrm>
        </p:spPr>
        <p:txBody>
          <a:bodyPr>
            <a:noAutofit/>
          </a:bodyPr>
          <a:lstStyle/>
          <a:p>
            <a:pPr marL="285750" indent="-285750">
              <a:buFont typeface="Arial" panose="020B0604020202020204" pitchFamily="34" charset="0"/>
              <a:buChar char="•"/>
            </a:pPr>
            <a:r>
              <a:rPr lang="en-US" dirty="0"/>
              <a:t>The developments on this page illustrate the younger age mix in the affordable housing developments and the young/old age mix in market rate apartments and condominiums.</a:t>
            </a:r>
          </a:p>
          <a:p>
            <a:pPr marL="285750" indent="-285750">
              <a:buFont typeface="Arial" panose="020B0604020202020204" pitchFamily="34" charset="0"/>
              <a:buChar char="•"/>
            </a:pPr>
            <a:r>
              <a:rPr lang="en-US" dirty="0"/>
              <a:t>The two senior housing developments in the Hollywood neighborhood, Holiday Park Plaza and Weidler Commons, will be discussed separately.</a:t>
            </a:r>
          </a:p>
        </p:txBody>
      </p:sp>
      <p:pic>
        <p:nvPicPr>
          <p:cNvPr id="15" name="Picture 14">
            <a:extLst>
              <a:ext uri="{FF2B5EF4-FFF2-40B4-BE49-F238E27FC236}">
                <a16:creationId xmlns:a16="http://schemas.microsoft.com/office/drawing/2014/main" id="{389683D4-E650-4388-AE74-36993505F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06098" y="247176"/>
            <a:ext cx="5029200" cy="5681665"/>
          </a:xfrm>
          <a:prstGeom prst="rect">
            <a:avLst/>
          </a:prstGeom>
        </p:spPr>
      </p:pic>
      <p:sp>
        <p:nvSpPr>
          <p:cNvPr id="16" name="Arrow: Up 15">
            <a:extLst>
              <a:ext uri="{FF2B5EF4-FFF2-40B4-BE49-F238E27FC236}">
                <a16:creationId xmlns:a16="http://schemas.microsoft.com/office/drawing/2014/main" id="{10F01C38-0B51-4461-B982-20762F6CD86A}"/>
              </a:ext>
            </a:extLst>
          </p:cNvPr>
          <p:cNvSpPr/>
          <p:nvPr/>
        </p:nvSpPr>
        <p:spPr>
          <a:xfrm>
            <a:off x="3511306" y="1491774"/>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845493E-C96E-4792-B1E0-44ED67DE4B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20169" y="247176"/>
            <a:ext cx="5029200" cy="5681665"/>
          </a:xfrm>
          <a:prstGeom prst="rect">
            <a:avLst/>
          </a:prstGeom>
        </p:spPr>
      </p:pic>
      <p:sp>
        <p:nvSpPr>
          <p:cNvPr id="20" name="Arrow: Up 19">
            <a:extLst>
              <a:ext uri="{FF2B5EF4-FFF2-40B4-BE49-F238E27FC236}">
                <a16:creationId xmlns:a16="http://schemas.microsoft.com/office/drawing/2014/main" id="{E83A680B-AD0E-4AD4-B53D-A1E852C489DE}"/>
              </a:ext>
            </a:extLst>
          </p:cNvPr>
          <p:cNvSpPr/>
          <p:nvPr/>
        </p:nvSpPr>
        <p:spPr>
          <a:xfrm>
            <a:off x="4718512" y="1528095"/>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11E7EA1-CFE3-4AD1-A351-05766F9467D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12962" y="252321"/>
            <a:ext cx="5029200" cy="5677100"/>
          </a:xfrm>
          <a:prstGeom prst="rect">
            <a:avLst/>
          </a:prstGeom>
        </p:spPr>
      </p:pic>
      <p:pic>
        <p:nvPicPr>
          <p:cNvPr id="24" name="Picture 23">
            <a:extLst>
              <a:ext uri="{FF2B5EF4-FFF2-40B4-BE49-F238E27FC236}">
                <a16:creationId xmlns:a16="http://schemas.microsoft.com/office/drawing/2014/main" id="{23071214-61FD-43D4-B154-5937ACD1D2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4240" y="252321"/>
            <a:ext cx="5029200" cy="5677100"/>
          </a:xfrm>
          <a:prstGeom prst="rect">
            <a:avLst/>
          </a:prstGeom>
        </p:spPr>
      </p:pic>
      <p:sp>
        <p:nvSpPr>
          <p:cNvPr id="25" name="Arrow: Up 24">
            <a:extLst>
              <a:ext uri="{FF2B5EF4-FFF2-40B4-BE49-F238E27FC236}">
                <a16:creationId xmlns:a16="http://schemas.microsoft.com/office/drawing/2014/main" id="{4B396FD0-ADEA-419D-977E-C0425347E7D6}"/>
              </a:ext>
            </a:extLst>
          </p:cNvPr>
          <p:cNvSpPr/>
          <p:nvPr/>
        </p:nvSpPr>
        <p:spPr>
          <a:xfrm>
            <a:off x="5510166" y="2071487"/>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FD18873-234D-4CD2-9643-237650CC81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27205" y="251737"/>
            <a:ext cx="5029200" cy="5677104"/>
          </a:xfrm>
          <a:prstGeom prst="rect">
            <a:avLst/>
          </a:prstGeom>
        </p:spPr>
      </p:pic>
      <p:sp>
        <p:nvSpPr>
          <p:cNvPr id="28" name="Arrow: Up 27">
            <a:extLst>
              <a:ext uri="{FF2B5EF4-FFF2-40B4-BE49-F238E27FC236}">
                <a16:creationId xmlns:a16="http://schemas.microsoft.com/office/drawing/2014/main" id="{EFC5AB49-5385-4FD3-8277-ED03F73D958B}"/>
              </a:ext>
            </a:extLst>
          </p:cNvPr>
          <p:cNvSpPr/>
          <p:nvPr/>
        </p:nvSpPr>
        <p:spPr>
          <a:xfrm>
            <a:off x="5746536" y="3246800"/>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Up 30">
            <a:extLst>
              <a:ext uri="{FF2B5EF4-FFF2-40B4-BE49-F238E27FC236}">
                <a16:creationId xmlns:a16="http://schemas.microsoft.com/office/drawing/2014/main" id="{16096C44-D07E-4C23-88A4-4CEB98F4E750}"/>
              </a:ext>
            </a:extLst>
          </p:cNvPr>
          <p:cNvSpPr/>
          <p:nvPr/>
        </p:nvSpPr>
        <p:spPr>
          <a:xfrm>
            <a:off x="4056407" y="1760301"/>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C14B0F85-49FD-4F21-8D07-AFAAC377F167}"/>
              </a:ext>
            </a:extLst>
          </p:cNvPr>
          <p:cNvSpPr/>
          <p:nvPr/>
        </p:nvSpPr>
        <p:spPr>
          <a:xfrm rot="5400000">
            <a:off x="5191411" y="2816815"/>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6E0A0F4C-D434-48CD-A8EA-E2AD20501D87}"/>
              </a:ext>
            </a:extLst>
          </p:cNvPr>
          <p:cNvSpPr/>
          <p:nvPr/>
        </p:nvSpPr>
        <p:spPr>
          <a:xfrm rot="10800000">
            <a:off x="6544661" y="1839281"/>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20755F-401A-410B-8A98-183A50C3018F}"/>
              </a:ext>
            </a:extLst>
          </p:cNvPr>
          <p:cNvSpPr/>
          <p:nvPr/>
        </p:nvSpPr>
        <p:spPr>
          <a:xfrm>
            <a:off x="7165947" y="300452"/>
            <a:ext cx="2031325" cy="215444"/>
          </a:xfrm>
          <a:prstGeom prst="rect">
            <a:avLst/>
          </a:prstGeom>
          <a:solidFill>
            <a:schemeClr val="bg1">
              <a:lumMod val="95000"/>
            </a:schemeClr>
          </a:solidFill>
        </p:spPr>
        <p:txBody>
          <a:bodyPr wrap="none">
            <a:spAutoFit/>
          </a:bodyPr>
          <a:lstStyle/>
          <a:p>
            <a:r>
              <a:rPr lang="en-US" sz="800" b="1" dirty="0"/>
              <a:t>Sixteen Twenty Broadway  - Condominiums</a:t>
            </a:r>
          </a:p>
        </p:txBody>
      </p:sp>
      <p:grpSp>
        <p:nvGrpSpPr>
          <p:cNvPr id="21" name="Group 20">
            <a:extLst>
              <a:ext uri="{FF2B5EF4-FFF2-40B4-BE49-F238E27FC236}">
                <a16:creationId xmlns:a16="http://schemas.microsoft.com/office/drawing/2014/main" id="{5D33C159-188A-4414-9EB3-4C47389287E3}"/>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9BC1722A-54DD-4330-AEBC-B1FCA319F4E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283B2F1E-269C-4A59-AC69-337802742A4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7EA66250-82BC-4EE7-921C-E2661544FC2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0" action="ppaction://hlinksldjump" highlightClick="1"/>
              <a:extLst>
                <a:ext uri="{FF2B5EF4-FFF2-40B4-BE49-F238E27FC236}">
                  <a16:creationId xmlns:a16="http://schemas.microsoft.com/office/drawing/2014/main" id="{5F1568AF-AF7A-463F-85F1-6C7AB5767B7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1"/>
              <a:extLst>
                <a:ext uri="{FF2B5EF4-FFF2-40B4-BE49-F238E27FC236}">
                  <a16:creationId xmlns:a16="http://schemas.microsoft.com/office/drawing/2014/main" id="{3260A2DE-6B89-44E0-BB6F-11D156A6067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3" name="Slide Number Placeholder 2">
            <a:extLst>
              <a:ext uri="{FF2B5EF4-FFF2-40B4-BE49-F238E27FC236}">
                <a16:creationId xmlns:a16="http://schemas.microsoft.com/office/drawing/2014/main" id="{601CD39B-E0F4-465F-963B-F30DB16890C6}"/>
              </a:ext>
            </a:extLst>
          </p:cNvPr>
          <p:cNvSpPr>
            <a:spLocks noGrp="1"/>
          </p:cNvSpPr>
          <p:nvPr>
            <p:ph type="sldNum" sz="quarter" idx="12"/>
          </p:nvPr>
        </p:nvSpPr>
        <p:spPr/>
        <p:txBody>
          <a:bodyPr/>
          <a:lstStyle/>
          <a:p>
            <a:fld id="{D1FC817D-3979-4054-BE60-4BA3E9DDDE7D}" type="slidenum">
              <a:rPr lang="en-US" smtClean="0"/>
              <a:t>29</a:t>
            </a:fld>
            <a:endParaRPr lang="en-US"/>
          </a:p>
        </p:txBody>
      </p:sp>
      <p:sp>
        <p:nvSpPr>
          <p:cNvPr id="34" name="TextBox 33">
            <a:extLst>
              <a:ext uri="{FF2B5EF4-FFF2-40B4-BE49-F238E27FC236}">
                <a16:creationId xmlns:a16="http://schemas.microsoft.com/office/drawing/2014/main" id="{84D693DB-4013-46D9-9C98-C54BA747EF74}"/>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29</a:t>
            </a:r>
          </a:p>
        </p:txBody>
      </p:sp>
    </p:spTree>
    <p:custDataLst>
      <p:tags r:id="rId1"/>
    </p:custDataLst>
    <p:extLst>
      <p:ext uri="{BB962C8B-B14F-4D97-AF65-F5344CB8AC3E}">
        <p14:creationId xmlns:p14="http://schemas.microsoft.com/office/powerpoint/2010/main" val="40530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1" end="1"/>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5" grpId="0" animBg="1"/>
      <p:bldP spid="28" grpId="0" animBg="1"/>
      <p:bldP spid="31" grpId="0" animBg="1"/>
      <p:bldP spid="17" grpId="0" animBg="1"/>
      <p:bldP spid="19"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A19E-3570-4201-A031-C540246BDBD8}"/>
              </a:ext>
            </a:extLst>
          </p:cNvPr>
          <p:cNvSpPr>
            <a:spLocks noGrp="1"/>
          </p:cNvSpPr>
          <p:nvPr>
            <p:ph type="title"/>
          </p:nvPr>
        </p:nvSpPr>
        <p:spPr>
          <a:xfrm>
            <a:off x="1981201" y="247499"/>
            <a:ext cx="4592782" cy="663522"/>
          </a:xfrm>
        </p:spPr>
        <p:txBody>
          <a:bodyPr/>
          <a:lstStyle/>
          <a:p>
            <a:r>
              <a:rPr lang="en-US" sz="3200" dirty="0"/>
              <a:t>Differentiating Between the Types of Care Facilities</a:t>
            </a:r>
          </a:p>
        </p:txBody>
      </p:sp>
      <p:sp>
        <p:nvSpPr>
          <p:cNvPr id="3" name="Content Placeholder 2">
            <a:extLst>
              <a:ext uri="{FF2B5EF4-FFF2-40B4-BE49-F238E27FC236}">
                <a16:creationId xmlns:a16="http://schemas.microsoft.com/office/drawing/2014/main" id="{55EFB1F8-0DD6-4CD2-BF84-9AB60CA76BC7}"/>
              </a:ext>
            </a:extLst>
          </p:cNvPr>
          <p:cNvSpPr>
            <a:spLocks noGrp="1"/>
          </p:cNvSpPr>
          <p:nvPr>
            <p:ph idx="1"/>
          </p:nvPr>
        </p:nvSpPr>
        <p:spPr>
          <a:xfrm>
            <a:off x="1911927" y="1153516"/>
            <a:ext cx="4662055" cy="5456986"/>
          </a:xfrm>
        </p:spPr>
        <p:txBody>
          <a:bodyPr>
            <a:noAutofit/>
          </a:bodyPr>
          <a:lstStyle/>
          <a:p>
            <a:r>
              <a:rPr lang="en-US" sz="1600" dirty="0"/>
              <a:t>Nursing homes, residential care, adult family homes, and assisted living all are licensed by the state of Oregon and need to meet certain criteria.</a:t>
            </a:r>
          </a:p>
          <a:p>
            <a:r>
              <a:rPr lang="en-US" sz="1600" b="1" dirty="0"/>
              <a:t>Nursing homes</a:t>
            </a:r>
            <a:r>
              <a:rPr lang="en-US" sz="1600" dirty="0"/>
              <a:t>, also called skilled nursing facilities, provide a wide range of health and personal care services. Their services focus on medical care more than most assisted living facilities. These services typically include nursing care, 24-hour supervision, three meals a day, and assistance with everyday activities.</a:t>
            </a:r>
          </a:p>
          <a:p>
            <a:r>
              <a:rPr lang="en-US" sz="1600" b="1" dirty="0"/>
              <a:t>Assisted living </a:t>
            </a:r>
            <a:r>
              <a:rPr lang="en-US" sz="1600" dirty="0"/>
              <a:t>and </a:t>
            </a:r>
            <a:r>
              <a:rPr lang="en-US" sz="1600" b="1" dirty="0"/>
              <a:t>residential care </a:t>
            </a:r>
            <a:r>
              <a:rPr lang="en-US" sz="1600" dirty="0"/>
              <a:t>facilities provide housing and supportive services to six or more people. Residential care and assisted living facilities’ services are similar but licensed separately by the Department of Human Services. For example, they both provide meals, laundry, housekeeping, social activities, medication administration and personal care assistance.</a:t>
            </a:r>
          </a:p>
          <a:p>
            <a:r>
              <a:rPr lang="en-US" sz="1600" b="1" dirty="0"/>
              <a:t>Residential care </a:t>
            </a:r>
            <a:r>
              <a:rPr lang="en-US" sz="1600" dirty="0"/>
              <a:t>facilities offer shared and private rooms. These facilities are not required to provide private bathrooms or kitchenettes. </a:t>
            </a:r>
          </a:p>
        </p:txBody>
      </p:sp>
      <p:sp>
        <p:nvSpPr>
          <p:cNvPr id="5" name="Content Placeholder 2">
            <a:extLst>
              <a:ext uri="{FF2B5EF4-FFF2-40B4-BE49-F238E27FC236}">
                <a16:creationId xmlns:a16="http://schemas.microsoft.com/office/drawing/2014/main" id="{B8C4B3C1-D7EC-43CA-9632-2DD61422D1F2}"/>
              </a:ext>
            </a:extLst>
          </p:cNvPr>
          <p:cNvSpPr txBox="1">
            <a:spLocks/>
          </p:cNvSpPr>
          <p:nvPr/>
        </p:nvSpPr>
        <p:spPr>
          <a:xfrm>
            <a:off x="6753268" y="247499"/>
            <a:ext cx="5029200" cy="58173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By comparison, </a:t>
            </a:r>
            <a:r>
              <a:rPr lang="en-US" sz="1600" b="1" dirty="0"/>
              <a:t>assisted living facilities </a:t>
            </a:r>
            <a:r>
              <a:rPr lang="en-US" sz="1600" dirty="0"/>
              <a:t>must have private apartments, ranging from a studio to one or two bedrooms</a:t>
            </a:r>
          </a:p>
          <a:p>
            <a:r>
              <a:rPr lang="en-US" sz="1600" dirty="0"/>
              <a:t>Most residents in </a:t>
            </a:r>
            <a:r>
              <a:rPr lang="en-US" sz="1600" b="1" dirty="0"/>
              <a:t>residential care </a:t>
            </a:r>
            <a:r>
              <a:rPr lang="en-US" sz="1600" dirty="0"/>
              <a:t>facilities are able to receive support from</a:t>
            </a:r>
            <a:r>
              <a:rPr lang="en-US" sz="1600" i="1" dirty="0"/>
              <a:t> Medicaid </a:t>
            </a:r>
            <a:r>
              <a:rPr lang="en-US" sz="1600" dirty="0"/>
              <a:t>whereas most of those in assisted living facilities are not and are private pay residents.</a:t>
            </a:r>
          </a:p>
          <a:p>
            <a:r>
              <a:rPr lang="en-US" sz="1600" b="1" dirty="0"/>
              <a:t>Adult foster homes </a:t>
            </a:r>
            <a:r>
              <a:rPr lang="en-US" sz="1600" dirty="0"/>
              <a:t>are single-family residences that offer 24-hour care in a home-like setting. They are licensed by the state of Oregon and can house up to five residents (most house the maximum of five). Most residents are able to draw support from Medicaid.</a:t>
            </a:r>
          </a:p>
          <a:p>
            <a:r>
              <a:rPr lang="en-US" sz="1600" dirty="0"/>
              <a:t>The </a:t>
            </a:r>
            <a:r>
              <a:rPr lang="en-US" sz="1600" dirty="0">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group quarters </a:t>
            </a:r>
            <a:r>
              <a:rPr lang="en-US" sz="1600" dirty="0"/>
              <a:t>population is separately counted by the Census and are not part of the population of households. The group quarters population is divided into institutional and non-institutional components. </a:t>
            </a:r>
          </a:p>
          <a:p>
            <a:r>
              <a:rPr lang="en-US" sz="1600" dirty="0"/>
              <a:t>For older persons </a:t>
            </a:r>
            <a:r>
              <a:rPr lang="en-US" sz="1600" b="1" dirty="0"/>
              <a:t>nursing facilities </a:t>
            </a:r>
            <a:r>
              <a:rPr lang="en-US" sz="1600" dirty="0"/>
              <a:t>are the main component of the </a:t>
            </a:r>
            <a:r>
              <a:rPr lang="en-US" sz="1600" b="1" dirty="0"/>
              <a:t>institutional population</a:t>
            </a:r>
            <a:r>
              <a:rPr lang="en-US" sz="1600" dirty="0"/>
              <a:t>. </a:t>
            </a:r>
          </a:p>
          <a:p>
            <a:r>
              <a:rPr lang="en-US" sz="1600" dirty="0"/>
              <a:t>Among the </a:t>
            </a:r>
            <a:r>
              <a:rPr lang="en-US" sz="1600" b="1" dirty="0"/>
              <a:t>non-institutional population </a:t>
            </a:r>
            <a:r>
              <a:rPr lang="en-US" sz="1600" dirty="0"/>
              <a:t>most older persons are in another</a:t>
            </a:r>
            <a:r>
              <a:rPr lang="en-US" sz="1600" i="1" dirty="0"/>
              <a:t> </a:t>
            </a:r>
            <a:r>
              <a:rPr lang="en-US" sz="1600" dirty="0"/>
              <a:t>category that includes </a:t>
            </a:r>
            <a:r>
              <a:rPr lang="en-US" sz="1600" b="1" dirty="0"/>
              <a:t>residential care </a:t>
            </a:r>
            <a:r>
              <a:rPr lang="en-US" sz="1600" dirty="0"/>
              <a:t>and </a:t>
            </a:r>
            <a:r>
              <a:rPr lang="en-US" sz="1600" b="1" dirty="0"/>
              <a:t>adult foster homes </a:t>
            </a:r>
            <a:r>
              <a:rPr lang="en-US" sz="1600" dirty="0"/>
              <a:t>but also many younger persons. </a:t>
            </a:r>
          </a:p>
          <a:p>
            <a:r>
              <a:rPr lang="en-US" sz="1600" dirty="0"/>
              <a:t>Those residing in </a:t>
            </a:r>
            <a:r>
              <a:rPr lang="en-US" sz="1600" b="1" dirty="0"/>
              <a:t>assisted living </a:t>
            </a:r>
            <a:r>
              <a:rPr lang="en-US" sz="1600" dirty="0"/>
              <a:t>are viewed as being in households and </a:t>
            </a:r>
            <a:r>
              <a:rPr lang="en-US" sz="1600" i="1" dirty="0"/>
              <a:t>are not included in the group quarters population.</a:t>
            </a:r>
          </a:p>
          <a:p>
            <a:endParaRPr lang="en-US" dirty="0"/>
          </a:p>
          <a:p>
            <a:endParaRPr lang="en-US" dirty="0"/>
          </a:p>
        </p:txBody>
      </p:sp>
      <p:sp>
        <p:nvSpPr>
          <p:cNvPr id="6" name="Content Placeholder 3">
            <a:extLst>
              <a:ext uri="{FF2B5EF4-FFF2-40B4-BE49-F238E27FC236}">
                <a16:creationId xmlns:a16="http://schemas.microsoft.com/office/drawing/2014/main" id="{0E8F0D78-D144-49C0-8C89-27A3F79D30C9}"/>
              </a:ext>
            </a:extLst>
          </p:cNvPr>
          <p:cNvSpPr>
            <a:spLocks noGrp="1"/>
          </p:cNvSpPr>
          <p:nvPr>
            <p:ph idx="10"/>
          </p:nvPr>
        </p:nvSpPr>
        <p:spPr>
          <a:xfrm>
            <a:off x="245803" y="1213563"/>
            <a:ext cx="1318437" cy="4560271"/>
          </a:xfrm>
        </p:spPr>
        <p:txBody>
          <a:bodyPr/>
          <a:lstStyle/>
          <a:p>
            <a:pPr marL="0" indent="0">
              <a:buNone/>
            </a:pPr>
            <a:r>
              <a:rPr lang="en-US" b="1" dirty="0"/>
              <a:t>Table of Contents</a:t>
            </a:r>
          </a:p>
          <a:p>
            <a:r>
              <a:rPr lang="en-US" dirty="0">
                <a:hlinkClick r:id="rId5" action="ppaction://hlinksldjump"/>
              </a:rPr>
              <a:t>Beginning</a:t>
            </a:r>
            <a:endParaRPr lang="en-US" dirty="0"/>
          </a:p>
          <a:p>
            <a:r>
              <a:rPr lang="en-US" dirty="0">
                <a:hlinkClick r:id="rId6" action="ppaction://hlinksldjump"/>
              </a:rPr>
              <a:t>Types of facilities</a:t>
            </a:r>
            <a:endParaRPr lang="en-US" dirty="0"/>
          </a:p>
          <a:p>
            <a:r>
              <a:rPr lang="en-US" dirty="0">
                <a:hlinkClick r:id="rId7" action="ppaction://hlinksldjump"/>
              </a:rPr>
              <a:t>Group quarters</a:t>
            </a:r>
            <a:endParaRPr lang="en-US" dirty="0"/>
          </a:p>
          <a:p>
            <a:r>
              <a:rPr lang="en-US" dirty="0">
                <a:hlinkClick r:id="rId8" action="ppaction://hlinksldjump"/>
              </a:rPr>
              <a:t>Skilled nursing </a:t>
            </a:r>
            <a:endParaRPr lang="en-US" dirty="0"/>
          </a:p>
          <a:p>
            <a:r>
              <a:rPr lang="en-US" dirty="0">
                <a:hlinkClick r:id="rId9" action="ppaction://hlinksldjump"/>
              </a:rPr>
              <a:t>Residential care</a:t>
            </a:r>
            <a:endParaRPr lang="en-US" dirty="0"/>
          </a:p>
          <a:p>
            <a:r>
              <a:rPr lang="en-US" dirty="0">
                <a:hlinkClick r:id="rId10" action="ppaction://hlinksldjump"/>
              </a:rPr>
              <a:t>Adult foster homes</a:t>
            </a:r>
            <a:endParaRPr lang="en-US" dirty="0"/>
          </a:p>
          <a:p>
            <a:r>
              <a:rPr lang="en-US" dirty="0">
                <a:hlinkClick r:id="rId11" action="ppaction://hlinksldjump"/>
              </a:rPr>
              <a:t>Assisted living</a:t>
            </a:r>
            <a:endParaRPr lang="en-US" dirty="0"/>
          </a:p>
          <a:p>
            <a:r>
              <a:rPr lang="en-US" dirty="0">
                <a:hlinkClick r:id="rId12" action="ppaction://hlinksldjump"/>
              </a:rPr>
              <a:t>Recap of care facilities</a:t>
            </a:r>
            <a:endParaRPr lang="en-US" dirty="0"/>
          </a:p>
          <a:p>
            <a:r>
              <a:rPr lang="en-US" dirty="0">
                <a:hlinkClick r:id="rId13" action="ppaction://hlinksldjump"/>
              </a:rPr>
              <a:t>Retirement facilities</a:t>
            </a:r>
            <a:endParaRPr lang="en-US" dirty="0"/>
          </a:p>
          <a:p>
            <a:r>
              <a:rPr lang="en-US" dirty="0">
                <a:hlinkClick r:id="rId14" action="ppaction://hlinksldjump"/>
              </a:rPr>
              <a:t>Maps and tables</a:t>
            </a:r>
            <a:endParaRPr lang="en-US" dirty="0"/>
          </a:p>
        </p:txBody>
      </p:sp>
      <p:grpSp>
        <p:nvGrpSpPr>
          <p:cNvPr id="7" name="Group 6">
            <a:extLst>
              <a:ext uri="{FF2B5EF4-FFF2-40B4-BE49-F238E27FC236}">
                <a16:creationId xmlns:a16="http://schemas.microsoft.com/office/drawing/2014/main" id="{C336D0FB-B8AC-437C-98E1-D46AB51DDC7C}"/>
              </a:ext>
            </a:extLst>
          </p:cNvPr>
          <p:cNvGrpSpPr/>
          <p:nvPr/>
        </p:nvGrpSpPr>
        <p:grpSpPr>
          <a:xfrm>
            <a:off x="87067" y="6452900"/>
            <a:ext cx="2006049" cy="365760"/>
            <a:chOff x="87067" y="6452900"/>
            <a:chExt cx="2006049" cy="365760"/>
          </a:xfrm>
        </p:grpSpPr>
        <p:sp>
          <p:nvSpPr>
            <p:cNvPr id="8" name="Action Button: Go to Beginning 7">
              <a:hlinkClick r:id="" action="ppaction://hlinkshowjump?jump=firstslide" highlightClick="1"/>
              <a:extLst>
                <a:ext uri="{FF2B5EF4-FFF2-40B4-BE49-F238E27FC236}">
                  <a16:creationId xmlns:a16="http://schemas.microsoft.com/office/drawing/2014/main" id="{E87589EA-A760-4917-AC05-D3F03675F75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Back or Previous 8">
              <a:hlinkClick r:id="" action="ppaction://hlinkshowjump?jump=previousslide" highlightClick="1"/>
              <a:extLst>
                <a:ext uri="{FF2B5EF4-FFF2-40B4-BE49-F238E27FC236}">
                  <a16:creationId xmlns:a16="http://schemas.microsoft.com/office/drawing/2014/main" id="{9D037762-11CB-4472-93B9-CF45EACDCE2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Forward or Next 9">
              <a:hlinkClick r:id="" action="ppaction://hlinkshowjump?jump=nextslide" highlightClick="1"/>
              <a:extLst>
                <a:ext uri="{FF2B5EF4-FFF2-40B4-BE49-F238E27FC236}">
                  <a16:creationId xmlns:a16="http://schemas.microsoft.com/office/drawing/2014/main" id="{76946889-480F-4C2E-8344-EE4C1A94D17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to End 10">
              <a:hlinkClick r:id="rId15" action="ppaction://hlinksldjump" highlightClick="1"/>
              <a:extLst>
                <a:ext uri="{FF2B5EF4-FFF2-40B4-BE49-F238E27FC236}">
                  <a16:creationId xmlns:a16="http://schemas.microsoft.com/office/drawing/2014/main" id="{B8C663CA-31C2-4C81-BC58-F323B4AE25F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6"/>
              <a:extLst>
                <a:ext uri="{FF2B5EF4-FFF2-40B4-BE49-F238E27FC236}">
                  <a16:creationId xmlns:a16="http://schemas.microsoft.com/office/drawing/2014/main" id="{1926BE52-CF29-4026-88C1-BF920FF8FC9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3" name="TextBox 12">
            <a:extLst>
              <a:ext uri="{FF2B5EF4-FFF2-40B4-BE49-F238E27FC236}">
                <a16:creationId xmlns:a16="http://schemas.microsoft.com/office/drawing/2014/main" id="{AFB67E9F-019B-4C31-9C52-D668D742140E}"/>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a:t>
            </a:r>
          </a:p>
        </p:txBody>
      </p:sp>
    </p:spTree>
    <p:custDataLst>
      <p:tags r:id="rId1"/>
    </p:custDataLst>
    <p:extLst>
      <p:ext uri="{BB962C8B-B14F-4D97-AF65-F5344CB8AC3E}">
        <p14:creationId xmlns:p14="http://schemas.microsoft.com/office/powerpoint/2010/main" val="13183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0B758-A74C-4AE0-820F-C15D245F6C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7640" y="1191368"/>
            <a:ext cx="3931920" cy="3931920"/>
          </a:xfrm>
          <a:prstGeom prst="rect">
            <a:avLst/>
          </a:prstGeom>
        </p:spPr>
      </p:pic>
      <p:sp>
        <p:nvSpPr>
          <p:cNvPr id="11" name="Title 10">
            <a:extLst>
              <a:ext uri="{FF2B5EF4-FFF2-40B4-BE49-F238E27FC236}">
                <a16:creationId xmlns:a16="http://schemas.microsoft.com/office/drawing/2014/main" id="{283D6FB9-EDD1-4E65-853E-FB5BA7B5D043}"/>
              </a:ext>
            </a:extLst>
          </p:cNvPr>
          <p:cNvSpPr>
            <a:spLocks noGrp="1"/>
          </p:cNvSpPr>
          <p:nvPr>
            <p:ph type="title"/>
          </p:nvPr>
        </p:nvSpPr>
        <p:spPr>
          <a:xfrm>
            <a:off x="114301" y="409637"/>
            <a:ext cx="4376463" cy="663522"/>
          </a:xfrm>
        </p:spPr>
        <p:txBody>
          <a:bodyPr/>
          <a:lstStyle/>
          <a:p>
            <a:r>
              <a:rPr lang="en-US" sz="3200" dirty="0"/>
              <a:t>Terwilliger Plaza</a:t>
            </a:r>
          </a:p>
        </p:txBody>
      </p:sp>
      <p:sp>
        <p:nvSpPr>
          <p:cNvPr id="12" name="Content Placeholder 11">
            <a:extLst>
              <a:ext uri="{FF2B5EF4-FFF2-40B4-BE49-F238E27FC236}">
                <a16:creationId xmlns:a16="http://schemas.microsoft.com/office/drawing/2014/main" id="{68CFC2DF-6AE6-4594-9FE1-09FE1FD4CD93}"/>
              </a:ext>
            </a:extLst>
          </p:cNvPr>
          <p:cNvSpPr>
            <a:spLocks noGrp="1"/>
          </p:cNvSpPr>
          <p:nvPr>
            <p:ph idx="1"/>
          </p:nvPr>
        </p:nvSpPr>
        <p:spPr>
          <a:xfrm>
            <a:off x="114301" y="954950"/>
            <a:ext cx="3108138" cy="5817325"/>
          </a:xfrm>
        </p:spPr>
        <p:txBody>
          <a:bodyPr/>
          <a:lstStyle/>
          <a:p>
            <a:r>
              <a:rPr lang="en-US" dirty="0"/>
              <a:t>Terwilliger Plaza is one of the largest retirement facilities in Portland.</a:t>
            </a:r>
          </a:p>
          <a:p>
            <a:r>
              <a:rPr lang="en-US" dirty="0"/>
              <a:t>Metro classifies the older part of the development as a retirement facility and the newer part as an apartment.</a:t>
            </a:r>
          </a:p>
          <a:p>
            <a:r>
              <a:rPr lang="en-US" dirty="0"/>
              <a:t>There are a number of other multifamily developments on the block as well as several single-family dwelling units.</a:t>
            </a:r>
          </a:p>
          <a:p>
            <a:r>
              <a:rPr lang="en-US" dirty="0"/>
              <a:t>In spite of the mixed nature of the developments on the block it appears that households begin to move into this facility in their 60’s.</a:t>
            </a:r>
          </a:p>
          <a:p>
            <a:r>
              <a:rPr lang="en-US" dirty="0"/>
              <a:t>The age 65+ households on the block include some husband-and-wife families but more single person households, predominately female.</a:t>
            </a:r>
          </a:p>
        </p:txBody>
      </p:sp>
      <p:pic>
        <p:nvPicPr>
          <p:cNvPr id="15" name="Picture 14">
            <a:extLst>
              <a:ext uri="{FF2B5EF4-FFF2-40B4-BE49-F238E27FC236}">
                <a16:creationId xmlns:a16="http://schemas.microsoft.com/office/drawing/2014/main" id="{D3132FCA-1652-46C8-B270-C69C51DE274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164763" y="579101"/>
            <a:ext cx="5029200" cy="5677110"/>
          </a:xfrm>
          <a:prstGeom prst="rect">
            <a:avLst/>
          </a:prstGeom>
        </p:spPr>
      </p:pic>
      <p:pic>
        <p:nvPicPr>
          <p:cNvPr id="10" name="Picture 9">
            <a:extLst>
              <a:ext uri="{FF2B5EF4-FFF2-40B4-BE49-F238E27FC236}">
                <a16:creationId xmlns:a16="http://schemas.microsoft.com/office/drawing/2014/main" id="{3B77E690-E500-41DD-B172-B37F793B7CA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164762" y="579101"/>
            <a:ext cx="5029200" cy="5677110"/>
          </a:xfrm>
          <a:prstGeom prst="rect">
            <a:avLst/>
          </a:prstGeom>
        </p:spPr>
      </p:pic>
      <p:sp>
        <p:nvSpPr>
          <p:cNvPr id="2" name="Arrow: Up 1">
            <a:extLst>
              <a:ext uri="{FF2B5EF4-FFF2-40B4-BE49-F238E27FC236}">
                <a16:creationId xmlns:a16="http://schemas.microsoft.com/office/drawing/2014/main" id="{BB7EEE94-A3D8-4BEB-ACED-679DB3A95339}"/>
              </a:ext>
            </a:extLst>
          </p:cNvPr>
          <p:cNvSpPr/>
          <p:nvPr/>
        </p:nvSpPr>
        <p:spPr>
          <a:xfrm rot="19077906">
            <a:off x="6101571" y="3428631"/>
            <a:ext cx="257648" cy="252597"/>
          </a:xfrm>
          <a:prstGeom prst="upArrow">
            <a:avLst>
              <a:gd name="adj1" fmla="val 42157"/>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239DE25-05E3-477F-9170-CCFE65B26F81}"/>
              </a:ext>
            </a:extLst>
          </p:cNvPr>
          <p:cNvSpPr/>
          <p:nvPr/>
        </p:nvSpPr>
        <p:spPr>
          <a:xfrm rot="16578794">
            <a:off x="6281821" y="2156819"/>
            <a:ext cx="257648" cy="252597"/>
          </a:xfrm>
          <a:prstGeom prst="upArrow">
            <a:avLst>
              <a:gd name="adj1" fmla="val 42157"/>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3F10DC9-12E8-4B6C-AA0F-1DC2A57302B4}"/>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E4779718-889D-4A62-94C6-81C7258A51C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C89127FA-EA79-4763-8793-A50CE7BC665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7CEC1321-69F2-45E9-8563-47868126258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7" action="ppaction://hlinksldjump" highlightClick="1"/>
              <a:extLst>
                <a:ext uri="{FF2B5EF4-FFF2-40B4-BE49-F238E27FC236}">
                  <a16:creationId xmlns:a16="http://schemas.microsoft.com/office/drawing/2014/main" id="{BD0AC79F-A5F8-4E95-8753-036901835A9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8"/>
              <a:extLst>
                <a:ext uri="{FF2B5EF4-FFF2-40B4-BE49-F238E27FC236}">
                  <a16:creationId xmlns:a16="http://schemas.microsoft.com/office/drawing/2014/main" id="{6AAD371C-EFEA-46F6-B215-DD5646A74AA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0C84E870-AC38-4F1D-80BE-55153054D407}"/>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30</a:t>
            </a:r>
          </a:p>
        </p:txBody>
      </p:sp>
    </p:spTree>
    <p:custDataLst>
      <p:tags r:id="rId1"/>
    </p:custDataLst>
    <p:extLst>
      <p:ext uri="{BB962C8B-B14F-4D97-AF65-F5344CB8AC3E}">
        <p14:creationId xmlns:p14="http://schemas.microsoft.com/office/powerpoint/2010/main" val="7048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19" presetID="1" presetClass="entr" presetSubtype="0" fill="hold" grpId="0" nodeType="withEffect">
                                  <p:stCondLst>
                                    <p:cond delay="150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142B88-8C1D-4CF7-9290-76E466332586}"/>
              </a:ext>
            </a:extLst>
          </p:cNvPr>
          <p:cNvSpPr>
            <a:spLocks noGrp="1"/>
          </p:cNvSpPr>
          <p:nvPr>
            <p:ph type="title"/>
          </p:nvPr>
        </p:nvSpPr>
        <p:spPr>
          <a:xfrm>
            <a:off x="221877" y="280916"/>
            <a:ext cx="4376463" cy="663522"/>
          </a:xfrm>
        </p:spPr>
        <p:txBody>
          <a:bodyPr/>
          <a:lstStyle/>
          <a:p>
            <a:r>
              <a:rPr lang="en-US" sz="3200" dirty="0"/>
              <a:t> Summerplace</a:t>
            </a:r>
          </a:p>
        </p:txBody>
      </p:sp>
      <p:sp>
        <p:nvSpPr>
          <p:cNvPr id="18" name="Content Placeholder 17">
            <a:extLst>
              <a:ext uri="{FF2B5EF4-FFF2-40B4-BE49-F238E27FC236}">
                <a16:creationId xmlns:a16="http://schemas.microsoft.com/office/drawing/2014/main" id="{9FA855BB-377A-4AAE-A698-B17B737902A6}"/>
              </a:ext>
            </a:extLst>
          </p:cNvPr>
          <p:cNvSpPr>
            <a:spLocks noGrp="1"/>
          </p:cNvSpPr>
          <p:nvPr>
            <p:ph idx="1"/>
          </p:nvPr>
        </p:nvSpPr>
        <p:spPr>
          <a:xfrm>
            <a:off x="221877" y="1018954"/>
            <a:ext cx="2879076" cy="5817325"/>
          </a:xfrm>
        </p:spPr>
        <p:txBody>
          <a:bodyPr>
            <a:normAutofit/>
          </a:bodyPr>
          <a:lstStyle/>
          <a:p>
            <a:r>
              <a:rPr lang="en-US" dirty="0"/>
              <a:t>The far northeast corner of Portland includes the Summerplace development and nearby condominium developments.</a:t>
            </a:r>
          </a:p>
          <a:p>
            <a:r>
              <a:rPr lang="en-US" dirty="0"/>
              <a:t>The Winsor Place condominium development includes units in three Windsor Place developments. The block also includes 81 single family structures, all in the red shaded area.</a:t>
            </a:r>
          </a:p>
          <a:p>
            <a:r>
              <a:rPr lang="en-US" dirty="0"/>
              <a:t>The households on this block range from pre-retirement to age 85+ and have an approximately equal mix of husband and wife and single person households.</a:t>
            </a:r>
          </a:p>
          <a:p>
            <a:r>
              <a:rPr lang="en-US" dirty="0"/>
              <a:t>The blocks in this area also contain the </a:t>
            </a:r>
            <a:r>
              <a:rPr lang="en-US" dirty="0" err="1"/>
              <a:t>Argay</a:t>
            </a:r>
            <a:r>
              <a:rPr lang="en-US" dirty="0"/>
              <a:t> Downs and Fremont Village Park condominiums. Both blocks include a number of single-family homes which is reflected in the younger population residing.</a:t>
            </a:r>
          </a:p>
          <a:p>
            <a:endParaRPr lang="en-US" dirty="0"/>
          </a:p>
          <a:p>
            <a:endParaRPr lang="en-US" dirty="0"/>
          </a:p>
        </p:txBody>
      </p:sp>
      <p:pic>
        <p:nvPicPr>
          <p:cNvPr id="10" name="Map">
            <a:extLst>
              <a:ext uri="{FF2B5EF4-FFF2-40B4-BE49-F238E27FC236}">
                <a16:creationId xmlns:a16="http://schemas.microsoft.com/office/drawing/2014/main" id="{9ABA7D79-05E7-4FB0-8A84-63E224EF93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65916" y="280916"/>
            <a:ext cx="3931920" cy="3931920"/>
          </a:xfrm>
          <a:prstGeom prst="rect">
            <a:avLst/>
          </a:prstGeom>
        </p:spPr>
      </p:pic>
      <p:pic>
        <p:nvPicPr>
          <p:cNvPr id="12" name="Windsor">
            <a:extLst>
              <a:ext uri="{FF2B5EF4-FFF2-40B4-BE49-F238E27FC236}">
                <a16:creationId xmlns:a16="http://schemas.microsoft.com/office/drawing/2014/main" id="{7FAE9F05-E1FD-4B59-BA58-CE180607514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162799" y="280916"/>
            <a:ext cx="5029200" cy="5677100"/>
          </a:xfrm>
          <a:prstGeom prst="rect">
            <a:avLst/>
          </a:prstGeom>
        </p:spPr>
      </p:pic>
      <p:pic>
        <p:nvPicPr>
          <p:cNvPr id="14" name="Freemont">
            <a:extLst>
              <a:ext uri="{FF2B5EF4-FFF2-40B4-BE49-F238E27FC236}">
                <a16:creationId xmlns:a16="http://schemas.microsoft.com/office/drawing/2014/main" id="{82734C8D-168E-4511-9C15-34B6B570F75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162799" y="280916"/>
            <a:ext cx="5029200" cy="5677100"/>
          </a:xfrm>
          <a:prstGeom prst="rect">
            <a:avLst/>
          </a:prstGeom>
        </p:spPr>
      </p:pic>
      <p:pic>
        <p:nvPicPr>
          <p:cNvPr id="16" name="Argay">
            <a:extLst>
              <a:ext uri="{FF2B5EF4-FFF2-40B4-BE49-F238E27FC236}">
                <a16:creationId xmlns:a16="http://schemas.microsoft.com/office/drawing/2014/main" id="{1253570F-F851-4495-8957-F0E21D10911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162799" y="280916"/>
            <a:ext cx="5029200" cy="5677100"/>
          </a:xfrm>
          <a:prstGeom prst="rect">
            <a:avLst/>
          </a:prstGeom>
        </p:spPr>
      </p:pic>
      <p:sp>
        <p:nvSpPr>
          <p:cNvPr id="20" name="Arrow: Windsor">
            <a:extLst>
              <a:ext uri="{FF2B5EF4-FFF2-40B4-BE49-F238E27FC236}">
                <a16:creationId xmlns:a16="http://schemas.microsoft.com/office/drawing/2014/main" id="{8AE06E98-D7CB-424E-8F37-042DFA997979}"/>
              </a:ext>
            </a:extLst>
          </p:cNvPr>
          <p:cNvSpPr/>
          <p:nvPr/>
        </p:nvSpPr>
        <p:spPr>
          <a:xfrm>
            <a:off x="5043252" y="2748961"/>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Argay">
            <a:extLst>
              <a:ext uri="{FF2B5EF4-FFF2-40B4-BE49-F238E27FC236}">
                <a16:creationId xmlns:a16="http://schemas.microsoft.com/office/drawing/2014/main" id="{5024E89B-9AB1-433C-A013-9CFCF64478B7}"/>
              </a:ext>
            </a:extLst>
          </p:cNvPr>
          <p:cNvSpPr/>
          <p:nvPr/>
        </p:nvSpPr>
        <p:spPr>
          <a:xfrm>
            <a:off x="3818756" y="2157333"/>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Freemont">
            <a:extLst>
              <a:ext uri="{FF2B5EF4-FFF2-40B4-BE49-F238E27FC236}">
                <a16:creationId xmlns:a16="http://schemas.microsoft.com/office/drawing/2014/main" id="{E3DB1765-ADDA-4984-A364-8DB786C37FE4}"/>
              </a:ext>
            </a:extLst>
          </p:cNvPr>
          <p:cNvSpPr/>
          <p:nvPr/>
        </p:nvSpPr>
        <p:spPr>
          <a:xfrm>
            <a:off x="6007376" y="1409175"/>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ummerplace" descr="Graphical user interface&#10;&#10;Description automatically generated">
            <a:extLst>
              <a:ext uri="{FF2B5EF4-FFF2-40B4-BE49-F238E27FC236}">
                <a16:creationId xmlns:a16="http://schemas.microsoft.com/office/drawing/2014/main" id="{227592EC-2E6E-4725-B74B-A3CF116C2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2799" y="280916"/>
            <a:ext cx="5029200" cy="5677100"/>
          </a:xfrm>
          <a:prstGeom prst="rect">
            <a:avLst/>
          </a:prstGeom>
        </p:spPr>
      </p:pic>
      <p:pic>
        <p:nvPicPr>
          <p:cNvPr id="5" name="Parkrose" descr="Graphical user interface&#10;&#10;Description automatically generated">
            <a:extLst>
              <a:ext uri="{FF2B5EF4-FFF2-40B4-BE49-F238E27FC236}">
                <a16:creationId xmlns:a16="http://schemas.microsoft.com/office/drawing/2014/main" id="{50CDE95C-FA9E-483B-BE9C-7A1B8F3D1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280916"/>
            <a:ext cx="5029200" cy="5677096"/>
          </a:xfrm>
          <a:prstGeom prst="rect">
            <a:avLst/>
          </a:prstGeom>
        </p:spPr>
      </p:pic>
      <p:sp>
        <p:nvSpPr>
          <p:cNvPr id="15" name="Arrow: Parkrose">
            <a:extLst>
              <a:ext uri="{FF2B5EF4-FFF2-40B4-BE49-F238E27FC236}">
                <a16:creationId xmlns:a16="http://schemas.microsoft.com/office/drawing/2014/main" id="{26A6C1D5-E96B-4F86-B9C7-4FD36F29FF8B}"/>
              </a:ext>
            </a:extLst>
          </p:cNvPr>
          <p:cNvSpPr/>
          <p:nvPr/>
        </p:nvSpPr>
        <p:spPr>
          <a:xfrm rot="10800000">
            <a:off x="3764386" y="1298922"/>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SummerPlace">
            <a:extLst>
              <a:ext uri="{FF2B5EF4-FFF2-40B4-BE49-F238E27FC236}">
                <a16:creationId xmlns:a16="http://schemas.microsoft.com/office/drawing/2014/main" id="{FC201C94-3191-4C1A-8719-62993FA2DF0D}"/>
              </a:ext>
            </a:extLst>
          </p:cNvPr>
          <p:cNvSpPr/>
          <p:nvPr/>
        </p:nvSpPr>
        <p:spPr>
          <a:xfrm rot="10800000">
            <a:off x="5660038" y="2246876"/>
            <a:ext cx="177248" cy="23220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17">
            <a:extLst>
              <a:ext uri="{FF2B5EF4-FFF2-40B4-BE49-F238E27FC236}">
                <a16:creationId xmlns:a16="http://schemas.microsoft.com/office/drawing/2014/main" id="{0B0E9A7D-5CE1-4978-A0DC-5E6AA8D141A4}"/>
              </a:ext>
            </a:extLst>
          </p:cNvPr>
          <p:cNvSpPr txBox="1">
            <a:spLocks/>
          </p:cNvSpPr>
          <p:nvPr/>
        </p:nvSpPr>
        <p:spPr>
          <a:xfrm>
            <a:off x="3200909" y="4517700"/>
            <a:ext cx="2895091" cy="1530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are additional details about the Summerplace and Parkrose Chateau developments.</a:t>
            </a:r>
          </a:p>
          <a:p>
            <a:endParaRPr lang="en-US" dirty="0"/>
          </a:p>
          <a:p>
            <a:endParaRPr lang="en-US" dirty="0"/>
          </a:p>
        </p:txBody>
      </p:sp>
      <p:sp>
        <p:nvSpPr>
          <p:cNvPr id="2" name="Right Bracket 1">
            <a:extLst>
              <a:ext uri="{FF2B5EF4-FFF2-40B4-BE49-F238E27FC236}">
                <a16:creationId xmlns:a16="http://schemas.microsoft.com/office/drawing/2014/main" id="{2AFCB36A-6E14-492A-AFEB-9FA743130F53}"/>
              </a:ext>
            </a:extLst>
          </p:cNvPr>
          <p:cNvSpPr/>
          <p:nvPr/>
        </p:nvSpPr>
        <p:spPr>
          <a:xfrm>
            <a:off x="11639550" y="704850"/>
            <a:ext cx="45719" cy="936531"/>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ket 23">
            <a:extLst>
              <a:ext uri="{FF2B5EF4-FFF2-40B4-BE49-F238E27FC236}">
                <a16:creationId xmlns:a16="http://schemas.microsoft.com/office/drawing/2014/main" id="{1699462E-A562-45AA-8340-6E8E5EC0726E}"/>
              </a:ext>
            </a:extLst>
          </p:cNvPr>
          <p:cNvSpPr/>
          <p:nvPr/>
        </p:nvSpPr>
        <p:spPr>
          <a:xfrm>
            <a:off x="11877674" y="2895601"/>
            <a:ext cx="71493" cy="628650"/>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a:extLst>
              <a:ext uri="{FF2B5EF4-FFF2-40B4-BE49-F238E27FC236}">
                <a16:creationId xmlns:a16="http://schemas.microsoft.com/office/drawing/2014/main" id="{11A97D9B-B119-445C-A6D9-5476D923AD2D}"/>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086B1622-40A0-4118-B075-3F8A2E80B35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ECB86B29-133F-4DC6-877F-279C23C6B05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82454A89-62E3-4339-9E0F-38780DA0AA8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0" action="ppaction://hlinksldjump" highlightClick="1"/>
              <a:extLst>
                <a:ext uri="{FF2B5EF4-FFF2-40B4-BE49-F238E27FC236}">
                  <a16:creationId xmlns:a16="http://schemas.microsoft.com/office/drawing/2014/main" id="{15122641-F079-4B0E-8733-062F863B18F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1"/>
              <a:extLst>
                <a:ext uri="{FF2B5EF4-FFF2-40B4-BE49-F238E27FC236}">
                  <a16:creationId xmlns:a16="http://schemas.microsoft.com/office/drawing/2014/main" id="{AC394ED5-9E99-4262-8321-B8BBC1488DB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31" name="TextBox 30">
            <a:extLst>
              <a:ext uri="{FF2B5EF4-FFF2-40B4-BE49-F238E27FC236}">
                <a16:creationId xmlns:a16="http://schemas.microsoft.com/office/drawing/2014/main" id="{3E4B27E8-7A31-4AE7-8298-B76DF630AE5B}"/>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31</a:t>
            </a:r>
          </a:p>
        </p:txBody>
      </p:sp>
    </p:spTree>
    <p:custDataLst>
      <p:tags r:id="rId1"/>
    </p:custDataLst>
    <p:extLst>
      <p:ext uri="{BB962C8B-B14F-4D97-AF65-F5344CB8AC3E}">
        <p14:creationId xmlns:p14="http://schemas.microsoft.com/office/powerpoint/2010/main" val="30717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5" grpId="0" animBg="1"/>
      <p:bldP spid="19" grpId="0" animBg="1"/>
      <p:bldP spid="2"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wthorne P" descr="Graphical user interface&#10;&#10;Description automatically generated">
            <a:extLst>
              <a:ext uri="{FF2B5EF4-FFF2-40B4-BE49-F238E27FC236}">
                <a16:creationId xmlns:a16="http://schemas.microsoft.com/office/drawing/2014/main" id="{1A84A6ED-5CF5-4111-8FCD-9A99AE819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390" y="0"/>
            <a:ext cx="6075323" cy="6858000"/>
          </a:xfrm>
          <a:prstGeom prst="rect">
            <a:avLst/>
          </a:prstGeom>
        </p:spPr>
      </p:pic>
      <p:pic>
        <p:nvPicPr>
          <p:cNvPr id="64" name="Hawthorne Map" descr="Chart, scatter chart&#10;&#10;Description automatically generated">
            <a:extLst>
              <a:ext uri="{FF2B5EF4-FFF2-40B4-BE49-F238E27FC236}">
                <a16:creationId xmlns:a16="http://schemas.microsoft.com/office/drawing/2014/main" id="{A1B1A010-4A86-44E9-9C84-286F00CD4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812" y="1268292"/>
            <a:ext cx="4206240" cy="4206240"/>
          </a:xfrm>
          <a:prstGeom prst="rect">
            <a:avLst/>
          </a:prstGeom>
        </p:spPr>
      </p:pic>
      <p:sp>
        <p:nvSpPr>
          <p:cNvPr id="52" name="Title Ret Housing">
            <a:extLst>
              <a:ext uri="{FF2B5EF4-FFF2-40B4-BE49-F238E27FC236}">
                <a16:creationId xmlns:a16="http://schemas.microsoft.com/office/drawing/2014/main" id="{6B5A60A2-21E9-4764-B0BA-440CA2F0B16C}"/>
              </a:ext>
            </a:extLst>
          </p:cNvPr>
          <p:cNvSpPr>
            <a:spLocks noGrp="1"/>
          </p:cNvSpPr>
          <p:nvPr>
            <p:ph type="title"/>
          </p:nvPr>
        </p:nvSpPr>
        <p:spPr>
          <a:xfrm>
            <a:off x="357052" y="224852"/>
            <a:ext cx="4302035" cy="870857"/>
          </a:xfrm>
        </p:spPr>
        <p:txBody>
          <a:bodyPr/>
          <a:lstStyle/>
          <a:p>
            <a:r>
              <a:rPr lang="en-US" sz="3200" dirty="0"/>
              <a:t>Market Rate </a:t>
            </a:r>
            <a:br>
              <a:rPr lang="en-US" sz="3200" dirty="0"/>
            </a:br>
            <a:r>
              <a:rPr lang="en-US" sz="3200" dirty="0"/>
              <a:t>Retirement Housing</a:t>
            </a:r>
          </a:p>
        </p:txBody>
      </p:sp>
      <p:pic>
        <p:nvPicPr>
          <p:cNvPr id="13" name="Sellwood P" descr="Graphical user interface&#10;&#10;Description automatically generated">
            <a:extLst>
              <a:ext uri="{FF2B5EF4-FFF2-40B4-BE49-F238E27FC236}">
                <a16:creationId xmlns:a16="http://schemas.microsoft.com/office/drawing/2014/main" id="{81CAC4CA-664E-4CF0-8D47-D730EDC19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390" y="0"/>
            <a:ext cx="6075323" cy="6858000"/>
          </a:xfrm>
          <a:prstGeom prst="rect">
            <a:avLst/>
          </a:prstGeom>
        </p:spPr>
      </p:pic>
      <p:pic>
        <p:nvPicPr>
          <p:cNvPr id="57" name="Sellwood Map" descr="Calendar&#10;&#10;Description automatically generated">
            <a:extLst>
              <a:ext uri="{FF2B5EF4-FFF2-40B4-BE49-F238E27FC236}">
                <a16:creationId xmlns:a16="http://schemas.microsoft.com/office/drawing/2014/main" id="{8F6603A6-45D3-477D-BC2F-19FDC68E2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812" y="1268292"/>
            <a:ext cx="4206240" cy="4206240"/>
          </a:xfrm>
          <a:prstGeom prst="rect">
            <a:avLst/>
          </a:prstGeom>
        </p:spPr>
      </p:pic>
      <p:pic>
        <p:nvPicPr>
          <p:cNvPr id="15" name="StAndrews P" descr="Graphical user interface&#10;&#10;Description automatically generated">
            <a:extLst>
              <a:ext uri="{FF2B5EF4-FFF2-40B4-BE49-F238E27FC236}">
                <a16:creationId xmlns:a16="http://schemas.microsoft.com/office/drawing/2014/main" id="{56D93FCC-0A8F-44B0-A066-5190D524E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4390" y="0"/>
            <a:ext cx="6075323" cy="6858000"/>
          </a:xfrm>
          <a:prstGeom prst="rect">
            <a:avLst/>
          </a:prstGeom>
        </p:spPr>
      </p:pic>
      <p:pic>
        <p:nvPicPr>
          <p:cNvPr id="59" name="StAndrrews Map" descr="Calendar&#10;&#10;Description automatically generated">
            <a:extLst>
              <a:ext uri="{FF2B5EF4-FFF2-40B4-BE49-F238E27FC236}">
                <a16:creationId xmlns:a16="http://schemas.microsoft.com/office/drawing/2014/main" id="{D0E1CD88-EFF7-44EC-A15A-3A3A870292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812" y="1268292"/>
            <a:ext cx="4206240" cy="4206240"/>
          </a:xfrm>
          <a:prstGeom prst="rect">
            <a:avLst/>
          </a:prstGeom>
        </p:spPr>
      </p:pic>
      <p:pic>
        <p:nvPicPr>
          <p:cNvPr id="49" name="Laurelhurst P" descr="Graphical user interface&#10;&#10;Description automatically generated">
            <a:extLst>
              <a:ext uri="{FF2B5EF4-FFF2-40B4-BE49-F238E27FC236}">
                <a16:creationId xmlns:a16="http://schemas.microsoft.com/office/drawing/2014/main" id="{34DF5ED0-DF05-404E-9A5B-FCEC37B49E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390" y="0"/>
            <a:ext cx="6075323" cy="6858000"/>
          </a:xfrm>
          <a:prstGeom prst="rect">
            <a:avLst/>
          </a:prstGeom>
        </p:spPr>
      </p:pic>
      <p:pic>
        <p:nvPicPr>
          <p:cNvPr id="61" name="Laurelhurst Map" descr="Map&#10;&#10;Description automatically generated">
            <a:extLst>
              <a:ext uri="{FF2B5EF4-FFF2-40B4-BE49-F238E27FC236}">
                <a16:creationId xmlns:a16="http://schemas.microsoft.com/office/drawing/2014/main" id="{AD6C0412-7898-4C64-915E-B48EB8960C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5812" y="1268292"/>
            <a:ext cx="4206240" cy="4206240"/>
          </a:xfrm>
          <a:prstGeom prst="rect">
            <a:avLst/>
          </a:prstGeom>
        </p:spPr>
      </p:pic>
      <p:sp>
        <p:nvSpPr>
          <p:cNvPr id="63" name="Content Placeholder 62">
            <a:extLst>
              <a:ext uri="{FF2B5EF4-FFF2-40B4-BE49-F238E27FC236}">
                <a16:creationId xmlns:a16="http://schemas.microsoft.com/office/drawing/2014/main" id="{BE291111-CAD2-41E7-82AA-9FFFC90AFCA0}"/>
              </a:ext>
            </a:extLst>
          </p:cNvPr>
          <p:cNvSpPr>
            <a:spLocks noGrp="1"/>
          </p:cNvSpPr>
          <p:nvPr>
            <p:ph idx="1"/>
          </p:nvPr>
        </p:nvSpPr>
        <p:spPr>
          <a:xfrm>
            <a:off x="357052" y="1268292"/>
            <a:ext cx="4206239" cy="5817325"/>
          </a:xfrm>
        </p:spPr>
        <p:txBody>
          <a:bodyPr>
            <a:noAutofit/>
          </a:bodyPr>
          <a:lstStyle/>
          <a:p>
            <a:r>
              <a:rPr lang="en-US" sz="1600" dirty="0"/>
              <a:t>Four examples: </a:t>
            </a:r>
          </a:p>
          <a:p>
            <a:pPr lvl="1"/>
            <a:r>
              <a:rPr lang="en-US" sz="1600" b="1" dirty="0"/>
              <a:t>Hawthorne Village:</a:t>
            </a:r>
            <a:r>
              <a:rPr lang="en-US" sz="1600" dirty="0"/>
              <a:t> Memory care and assisted living</a:t>
            </a:r>
          </a:p>
          <a:p>
            <a:pPr lvl="1"/>
            <a:r>
              <a:rPr lang="en-US" sz="1600" b="1" dirty="0" err="1"/>
              <a:t>Sellwood</a:t>
            </a:r>
            <a:r>
              <a:rPr lang="en-US" sz="1600" b="1" dirty="0"/>
              <a:t> Landing: </a:t>
            </a:r>
            <a:r>
              <a:rPr lang="en-US" sz="1600" dirty="0"/>
              <a:t>Assisted living</a:t>
            </a:r>
          </a:p>
          <a:p>
            <a:pPr lvl="1"/>
            <a:r>
              <a:rPr lang="en-US" sz="1600" b="1" dirty="0"/>
              <a:t>St. Andrews: </a:t>
            </a:r>
            <a:r>
              <a:rPr lang="en-US" sz="1600" dirty="0"/>
              <a:t>Memory care</a:t>
            </a:r>
          </a:p>
          <a:p>
            <a:pPr lvl="1"/>
            <a:r>
              <a:rPr lang="en-US" sz="1600" b="1" dirty="0"/>
              <a:t>Laurelhurst Village: </a:t>
            </a:r>
            <a:r>
              <a:rPr lang="en-US" sz="1600" dirty="0"/>
              <a:t>Assisted living and memory care</a:t>
            </a:r>
          </a:p>
          <a:p>
            <a:r>
              <a:rPr lang="en-US" sz="1600" dirty="0"/>
              <a:t>Salient characteristics of retirement housing</a:t>
            </a:r>
          </a:p>
          <a:p>
            <a:pPr lvl="1"/>
            <a:r>
              <a:rPr lang="en-US" sz="1600" dirty="0"/>
              <a:t>The most numerous cohort for all four examples is age 85+.</a:t>
            </a:r>
          </a:p>
          <a:p>
            <a:pPr lvl="1"/>
            <a:r>
              <a:rPr lang="en-US" sz="1600" dirty="0"/>
              <a:t>There are relatively few residents younger than age 65.</a:t>
            </a:r>
          </a:p>
          <a:p>
            <a:pPr lvl="1"/>
            <a:r>
              <a:rPr lang="en-US" sz="1600" dirty="0"/>
              <a:t>The scattering of persons younger than age 65 is mainly a result of the embedded single-family units.</a:t>
            </a:r>
          </a:p>
          <a:p>
            <a:pPr lvl="1"/>
            <a:r>
              <a:rPr lang="en-US" sz="1600" dirty="0"/>
              <a:t>The most frequent household type is female living alone.</a:t>
            </a:r>
          </a:p>
          <a:p>
            <a:pPr lvl="1"/>
            <a:r>
              <a:rPr lang="en-US" sz="1600" dirty="0"/>
              <a:t>Nearly all residents are white non-Hispanics, with few minorities.</a:t>
            </a:r>
          </a:p>
        </p:txBody>
      </p:sp>
      <p:grpSp>
        <p:nvGrpSpPr>
          <p:cNvPr id="12" name="Group 11">
            <a:extLst>
              <a:ext uri="{FF2B5EF4-FFF2-40B4-BE49-F238E27FC236}">
                <a16:creationId xmlns:a16="http://schemas.microsoft.com/office/drawing/2014/main" id="{10C88169-0EF2-4A03-8423-00FEC5F58594}"/>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823CE010-B8BA-46D9-88F1-E8BF4DF31DA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BCD9FD08-4D32-4AB8-8E9B-F0FF26973E8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6652B28F-1980-4ED3-BB02-1DA8BF9F4B8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2" action="ppaction://hlinksldjump" highlightClick="1"/>
              <a:extLst>
                <a:ext uri="{FF2B5EF4-FFF2-40B4-BE49-F238E27FC236}">
                  <a16:creationId xmlns:a16="http://schemas.microsoft.com/office/drawing/2014/main" id="{04C84D99-0BD5-4824-8361-63EF8E93DF2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3"/>
              <a:extLst>
                <a:ext uri="{FF2B5EF4-FFF2-40B4-BE49-F238E27FC236}">
                  <a16:creationId xmlns:a16="http://schemas.microsoft.com/office/drawing/2014/main" id="{679007F3-1AEC-4F26-833D-58DE7905340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D504D521-575D-4854-98F7-535D57FC2DEE}"/>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32</a:t>
            </a:r>
          </a:p>
        </p:txBody>
      </p:sp>
    </p:spTree>
    <p:custDataLst>
      <p:tags r:id="rId1"/>
    </p:custDataLst>
    <p:extLst>
      <p:ext uri="{BB962C8B-B14F-4D97-AF65-F5344CB8AC3E}">
        <p14:creationId xmlns:p14="http://schemas.microsoft.com/office/powerpoint/2010/main" val="16110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6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3">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3">
                                            <p:txEl>
                                              <p:pRg st="9" end="9"/>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uthParkP" descr="Graphical user interface&#10;&#10;Description automatically generated">
            <a:extLst>
              <a:ext uri="{FF2B5EF4-FFF2-40B4-BE49-F238E27FC236}">
                <a16:creationId xmlns:a16="http://schemas.microsoft.com/office/drawing/2014/main" id="{8EC75CAF-D772-4D3E-B23D-52B9F0C90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15" name="SouthPark Map" descr="Chart, treemap chart&#10;&#10;Description automatically generated">
            <a:extLst>
              <a:ext uri="{FF2B5EF4-FFF2-40B4-BE49-F238E27FC236}">
                <a16:creationId xmlns:a16="http://schemas.microsoft.com/office/drawing/2014/main" id="{56C8F929-8E83-401C-B54D-2B9B8B74B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472" y="548640"/>
            <a:ext cx="5760720" cy="5760720"/>
          </a:xfrm>
          <a:prstGeom prst="rect">
            <a:avLst/>
          </a:prstGeom>
        </p:spPr>
      </p:pic>
      <p:pic>
        <p:nvPicPr>
          <p:cNvPr id="3" name="HollywoodEast P" descr="Graphical user interface&#10;&#10;Description automatically generated">
            <a:extLst>
              <a:ext uri="{FF2B5EF4-FFF2-40B4-BE49-F238E27FC236}">
                <a16:creationId xmlns:a16="http://schemas.microsoft.com/office/drawing/2014/main" id="{E757BFBE-8DF5-4E9F-B0A6-5AC0C999A6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4" name="HollywoodTown P" descr="Graphical user interface&#10;&#10;Description automatically generated">
            <a:extLst>
              <a:ext uri="{FF2B5EF4-FFF2-40B4-BE49-F238E27FC236}">
                <a16:creationId xmlns:a16="http://schemas.microsoft.com/office/drawing/2014/main" id="{9E0F9252-B8E0-481F-837B-D0D62D1CB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16" name="HollywoodE Map" descr="Diagram&#10;&#10;Description automatically generated">
            <a:extLst>
              <a:ext uri="{FF2B5EF4-FFF2-40B4-BE49-F238E27FC236}">
                <a16:creationId xmlns:a16="http://schemas.microsoft.com/office/drawing/2014/main" id="{DF9BEEA7-80F5-4A6C-B698-A253980B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472" y="548640"/>
            <a:ext cx="5760720" cy="5760720"/>
          </a:xfrm>
          <a:prstGeom prst="rect">
            <a:avLst/>
          </a:prstGeom>
        </p:spPr>
      </p:pic>
      <p:pic>
        <p:nvPicPr>
          <p:cNvPr id="6" name="EmeraldE P" descr="Graphical user interface&#10;&#10;Description automatically generated">
            <a:extLst>
              <a:ext uri="{FF2B5EF4-FFF2-40B4-BE49-F238E27FC236}">
                <a16:creationId xmlns:a16="http://schemas.microsoft.com/office/drawing/2014/main" id="{D2027A10-42C1-450B-AD89-3791F372E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7" name="GatewayT P" descr="Graphical user interface&#10;&#10;Description automatically generated">
            <a:extLst>
              <a:ext uri="{FF2B5EF4-FFF2-40B4-BE49-F238E27FC236}">
                <a16:creationId xmlns:a16="http://schemas.microsoft.com/office/drawing/2014/main" id="{2F9F60CC-E062-4ABB-B3ED-8729A3CE6E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17" name="GatewayT Map" descr="Diagram, schematic&#10;&#10;Description automatically generated">
            <a:extLst>
              <a:ext uri="{FF2B5EF4-FFF2-40B4-BE49-F238E27FC236}">
                <a16:creationId xmlns:a16="http://schemas.microsoft.com/office/drawing/2014/main" id="{A4448FFF-4696-46AD-8BF9-B07E97AA04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9472" y="548640"/>
            <a:ext cx="5760720" cy="5760720"/>
          </a:xfrm>
          <a:prstGeom prst="rect">
            <a:avLst/>
          </a:prstGeom>
        </p:spPr>
      </p:pic>
      <p:pic>
        <p:nvPicPr>
          <p:cNvPr id="8" name="HarborC P" descr="Graphical user interface&#10;&#10;Description automatically generated with medium confidence">
            <a:extLst>
              <a:ext uri="{FF2B5EF4-FFF2-40B4-BE49-F238E27FC236}">
                <a16:creationId xmlns:a16="http://schemas.microsoft.com/office/drawing/2014/main" id="{34DE9970-FEC3-4232-943D-E5B1AE6FE2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6677" y="0"/>
            <a:ext cx="6075323" cy="6858000"/>
          </a:xfrm>
          <a:prstGeom prst="rect">
            <a:avLst/>
          </a:prstGeom>
        </p:spPr>
      </p:pic>
      <p:pic>
        <p:nvPicPr>
          <p:cNvPr id="20" name="TheMews  P" descr="Graphical user interface&#10;&#10;Description automatically generated">
            <a:extLst>
              <a:ext uri="{FF2B5EF4-FFF2-40B4-BE49-F238E27FC236}">
                <a16:creationId xmlns:a16="http://schemas.microsoft.com/office/drawing/2014/main" id="{5A3CF190-F370-4E14-9B8C-C456CA1E7B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0"/>
            <a:ext cx="6075323" cy="6858000"/>
          </a:xfrm>
          <a:prstGeom prst="rect">
            <a:avLst/>
          </a:prstGeom>
        </p:spPr>
      </p:pic>
      <p:pic>
        <p:nvPicPr>
          <p:cNvPr id="18" name="HarborC Map" descr="Diagram&#10;&#10;Description automatically generated">
            <a:extLst>
              <a:ext uri="{FF2B5EF4-FFF2-40B4-BE49-F238E27FC236}">
                <a16:creationId xmlns:a16="http://schemas.microsoft.com/office/drawing/2014/main" id="{8ADBA670-C60A-4293-9C37-762BCF31A5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9472" y="548640"/>
            <a:ext cx="5760720" cy="5760720"/>
          </a:xfrm>
          <a:prstGeom prst="rect">
            <a:avLst/>
          </a:prstGeom>
        </p:spPr>
      </p:pic>
      <p:sp>
        <p:nvSpPr>
          <p:cNvPr id="14" name="Content Placeholder 13">
            <a:extLst>
              <a:ext uri="{FF2B5EF4-FFF2-40B4-BE49-F238E27FC236}">
                <a16:creationId xmlns:a16="http://schemas.microsoft.com/office/drawing/2014/main" id="{FFE271B3-98D2-4EAE-BA34-9CFE2CEE49CD}"/>
              </a:ext>
            </a:extLst>
          </p:cNvPr>
          <p:cNvSpPr>
            <a:spLocks noGrp="1"/>
          </p:cNvSpPr>
          <p:nvPr>
            <p:ph idx="1"/>
          </p:nvPr>
        </p:nvSpPr>
        <p:spPr>
          <a:xfrm>
            <a:off x="159698" y="870857"/>
            <a:ext cx="4869502" cy="5707701"/>
          </a:xfrm>
        </p:spPr>
        <p:txBody>
          <a:bodyPr/>
          <a:lstStyle/>
          <a:p>
            <a:r>
              <a:rPr lang="en-US" dirty="0"/>
              <a:t>It was difficult to select apartment developments in Portland where 40% or more of the population on the block was age 55+ and where all the multifamily housing was apartment type, not condominium or retirement. </a:t>
            </a:r>
          </a:p>
          <a:p>
            <a:r>
              <a:rPr lang="en-US" dirty="0"/>
              <a:t>Selected examples are:</a:t>
            </a:r>
          </a:p>
          <a:p>
            <a:pPr lvl="1"/>
            <a:r>
              <a:rPr lang="en-US" b="1" dirty="0" err="1"/>
              <a:t>Southpark</a:t>
            </a:r>
            <a:r>
              <a:rPr lang="en-US" b="1" dirty="0"/>
              <a:t> Square:</a:t>
            </a:r>
            <a:r>
              <a:rPr lang="en-US" dirty="0"/>
              <a:t> Young/old mix, few minorities</a:t>
            </a:r>
          </a:p>
          <a:p>
            <a:pPr lvl="1"/>
            <a:r>
              <a:rPr lang="en-US" b="1" dirty="0"/>
              <a:t>Hollywood East and Hollywood Towne</a:t>
            </a:r>
          </a:p>
          <a:p>
            <a:pPr lvl="1"/>
            <a:r>
              <a:rPr lang="en-US" b="1" dirty="0"/>
              <a:t>Emerald East and Gateway Towers: </a:t>
            </a:r>
            <a:r>
              <a:rPr lang="en-US" dirty="0"/>
              <a:t>Four multifamily developments on block, wide range of ages.</a:t>
            </a:r>
          </a:p>
          <a:p>
            <a:pPr lvl="1"/>
            <a:r>
              <a:rPr lang="en-US" b="1" dirty="0"/>
              <a:t>Harbor Court and the Mews at North Harbor: </a:t>
            </a:r>
            <a:r>
              <a:rPr lang="en-US" dirty="0"/>
              <a:t>Young/old mix, many husband-wife households.</a:t>
            </a:r>
          </a:p>
          <a:p>
            <a:r>
              <a:rPr lang="en-US" dirty="0"/>
              <a:t>Only </a:t>
            </a:r>
            <a:r>
              <a:rPr lang="en-US" dirty="0" err="1"/>
              <a:t>Southpark</a:t>
            </a:r>
            <a:r>
              <a:rPr lang="en-US" dirty="0"/>
              <a:t> Square is a singular development on a census blocks. The other examples confound the census data for two or more developments and a mix of apartment and condominium units.</a:t>
            </a:r>
          </a:p>
          <a:p>
            <a:r>
              <a:rPr lang="en-US" dirty="0"/>
              <a:t>Most of the apartment developments that passed the 40% age 55+ on the block were affordable housing and a discussion of this housing type follows.</a:t>
            </a:r>
          </a:p>
        </p:txBody>
      </p:sp>
      <p:sp>
        <p:nvSpPr>
          <p:cNvPr id="9" name="Title 8">
            <a:extLst>
              <a:ext uri="{FF2B5EF4-FFF2-40B4-BE49-F238E27FC236}">
                <a16:creationId xmlns:a16="http://schemas.microsoft.com/office/drawing/2014/main" id="{3549DC30-4177-4E15-9620-1934F03F045D}"/>
              </a:ext>
            </a:extLst>
          </p:cNvPr>
          <p:cNvSpPr>
            <a:spLocks noGrp="1"/>
          </p:cNvSpPr>
          <p:nvPr>
            <p:ph type="title"/>
          </p:nvPr>
        </p:nvSpPr>
        <p:spPr>
          <a:xfrm>
            <a:off x="242751" y="113211"/>
            <a:ext cx="4302035" cy="870857"/>
          </a:xfrm>
        </p:spPr>
        <p:txBody>
          <a:bodyPr/>
          <a:lstStyle/>
          <a:p>
            <a:r>
              <a:rPr lang="en-US" sz="3200" dirty="0"/>
              <a:t>Market Rate Apartments</a:t>
            </a:r>
          </a:p>
        </p:txBody>
      </p:sp>
      <p:grpSp>
        <p:nvGrpSpPr>
          <p:cNvPr id="19" name="Group 18">
            <a:extLst>
              <a:ext uri="{FF2B5EF4-FFF2-40B4-BE49-F238E27FC236}">
                <a16:creationId xmlns:a16="http://schemas.microsoft.com/office/drawing/2014/main" id="{2864FC71-605B-427D-8548-B6F380730A54}"/>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8CB176B2-B044-46A9-AA69-D325D43D254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F4A07905-0C68-4723-A91C-0866CAE2B67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786DA5AF-6CF0-4FB3-B6DA-FC6D25DAC1D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15" action="ppaction://hlinksldjump" highlightClick="1"/>
              <a:extLst>
                <a:ext uri="{FF2B5EF4-FFF2-40B4-BE49-F238E27FC236}">
                  <a16:creationId xmlns:a16="http://schemas.microsoft.com/office/drawing/2014/main" id="{60A78D8F-F8CE-4D50-8EDA-EBE86AD866E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6"/>
              <a:extLst>
                <a:ext uri="{FF2B5EF4-FFF2-40B4-BE49-F238E27FC236}">
                  <a16:creationId xmlns:a16="http://schemas.microsoft.com/office/drawing/2014/main" id="{69A44722-BF93-4EC6-ABC2-A93973BBA04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6" name="TextBox 25">
            <a:extLst>
              <a:ext uri="{FF2B5EF4-FFF2-40B4-BE49-F238E27FC236}">
                <a16:creationId xmlns:a16="http://schemas.microsoft.com/office/drawing/2014/main" id="{876FEACD-BE59-4625-82A2-5669B219B9A9}"/>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33</a:t>
            </a:r>
          </a:p>
        </p:txBody>
      </p:sp>
    </p:spTree>
    <p:custDataLst>
      <p:tags r:id="rId1"/>
    </p:custDataLst>
    <p:extLst>
      <p:ext uri="{BB962C8B-B14F-4D97-AF65-F5344CB8AC3E}">
        <p14:creationId xmlns:p14="http://schemas.microsoft.com/office/powerpoint/2010/main" val="270087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xEl>
                                              <p:pRg st="6" end="6"/>
                                            </p:txEl>
                                          </p:spTgt>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7802B11-A3C1-492B-9402-6867B5002779}"/>
              </a:ext>
            </a:extLst>
          </p:cNvPr>
          <p:cNvSpPr txBox="1">
            <a:spLocks/>
          </p:cNvSpPr>
          <p:nvPr/>
        </p:nvSpPr>
        <p:spPr>
          <a:xfrm>
            <a:off x="2285588" y="2858419"/>
            <a:ext cx="8106697" cy="17767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End of Section 4.3 – Housing</a:t>
            </a:r>
          </a:p>
          <a:p>
            <a:r>
              <a:rPr lang="en-US" sz="3200" dirty="0"/>
              <a:t>Later in Life Housing Transitions</a:t>
            </a:r>
          </a:p>
        </p:txBody>
      </p:sp>
      <p:sp>
        <p:nvSpPr>
          <p:cNvPr id="8" name="Title 1">
            <a:extLst>
              <a:ext uri="{FF2B5EF4-FFF2-40B4-BE49-F238E27FC236}">
                <a16:creationId xmlns:a16="http://schemas.microsoft.com/office/drawing/2014/main" id="{28FD6033-33F3-4F6C-B69D-4D915739A715}"/>
              </a:ext>
            </a:extLst>
          </p:cNvPr>
          <p:cNvSpPr txBox="1">
            <a:spLocks/>
          </p:cNvSpPr>
          <p:nvPr/>
        </p:nvSpPr>
        <p:spPr>
          <a:xfrm>
            <a:off x="1766937" y="1642869"/>
            <a:ext cx="9144000" cy="1019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a:lstStyle>
          <a:p>
            <a:pPr algn="ctr"/>
            <a:r>
              <a:rPr lang="en-US" sz="4400" dirty="0">
                <a:latin typeface="+mn-lt"/>
              </a:rPr>
              <a:t>The State of Aging in Portland</a:t>
            </a:r>
          </a:p>
        </p:txBody>
      </p:sp>
      <p:sp>
        <p:nvSpPr>
          <p:cNvPr id="13" name="Content Placeholder 3">
            <a:extLst>
              <a:ext uri="{FF2B5EF4-FFF2-40B4-BE49-F238E27FC236}">
                <a16:creationId xmlns:a16="http://schemas.microsoft.com/office/drawing/2014/main" id="{EF5B5357-7DFA-4FAF-B78A-97F6252679E7}"/>
              </a:ext>
            </a:extLst>
          </p:cNvPr>
          <p:cNvSpPr>
            <a:spLocks noGrp="1"/>
          </p:cNvSpPr>
          <p:nvPr>
            <p:ph idx="10"/>
          </p:nvPr>
        </p:nvSpPr>
        <p:spPr>
          <a:xfrm>
            <a:off x="448500" y="1290428"/>
            <a:ext cx="1318437" cy="4560271"/>
          </a:xfrm>
        </p:spPr>
        <p:txBody>
          <a:bodyPr/>
          <a:lstStyle/>
          <a:p>
            <a:pPr marL="0" indent="0">
              <a:buNone/>
            </a:pPr>
            <a:r>
              <a:rPr lang="en-US" b="1" dirty="0"/>
              <a:t>Table of Contents</a:t>
            </a:r>
          </a:p>
          <a:p>
            <a:r>
              <a:rPr lang="en-US" dirty="0">
                <a:hlinkClick r:id="rId4" action="ppaction://hlinksldjump"/>
              </a:rPr>
              <a:t>Beginning</a:t>
            </a:r>
            <a:endParaRPr lang="en-US" dirty="0"/>
          </a:p>
          <a:p>
            <a:r>
              <a:rPr lang="en-US" dirty="0">
                <a:hlinkClick r:id="rId5" action="ppaction://hlinksldjump"/>
              </a:rPr>
              <a:t>Types of facilities</a:t>
            </a:r>
            <a:endParaRPr lang="en-US" dirty="0"/>
          </a:p>
          <a:p>
            <a:r>
              <a:rPr lang="en-US" dirty="0">
                <a:hlinkClick r:id="rId6" action="ppaction://hlinksldjump"/>
              </a:rPr>
              <a:t>Group quarters</a:t>
            </a:r>
            <a:endParaRPr lang="en-US" dirty="0"/>
          </a:p>
          <a:p>
            <a:r>
              <a:rPr lang="en-US" dirty="0">
                <a:hlinkClick r:id="rId7" action="ppaction://hlinksldjump"/>
              </a:rPr>
              <a:t>Skilled nursing </a:t>
            </a:r>
            <a:endParaRPr lang="en-US" dirty="0"/>
          </a:p>
          <a:p>
            <a:r>
              <a:rPr lang="en-US" dirty="0">
                <a:hlinkClick r:id="rId8" action="ppaction://hlinksldjump"/>
              </a:rPr>
              <a:t>Residential care</a:t>
            </a:r>
            <a:endParaRPr lang="en-US" dirty="0"/>
          </a:p>
          <a:p>
            <a:r>
              <a:rPr lang="en-US" dirty="0">
                <a:hlinkClick r:id="rId9" action="ppaction://hlinksldjump"/>
              </a:rPr>
              <a:t>Adult foster homes</a:t>
            </a:r>
            <a:endParaRPr lang="en-US" dirty="0"/>
          </a:p>
          <a:p>
            <a:r>
              <a:rPr lang="en-US" dirty="0">
                <a:hlinkClick r:id="rId10" action="ppaction://hlinksldjump"/>
              </a:rPr>
              <a:t>Assisted living</a:t>
            </a:r>
            <a:endParaRPr lang="en-US" dirty="0"/>
          </a:p>
          <a:p>
            <a:r>
              <a:rPr lang="en-US" dirty="0">
                <a:hlinkClick r:id="rId11" action="ppaction://hlinksldjump"/>
              </a:rPr>
              <a:t>Recap of care facilities</a:t>
            </a:r>
            <a:endParaRPr lang="en-US" dirty="0"/>
          </a:p>
          <a:p>
            <a:r>
              <a:rPr lang="en-US" dirty="0">
                <a:hlinkClick r:id="rId12" action="ppaction://hlinksldjump"/>
              </a:rPr>
              <a:t>Retirement facilities</a:t>
            </a:r>
            <a:endParaRPr lang="en-US" dirty="0"/>
          </a:p>
          <a:p>
            <a:r>
              <a:rPr lang="en-US" dirty="0">
                <a:hlinkClick r:id="rId13" action="ppaction://hlinksldjump"/>
              </a:rPr>
              <a:t>Maps and tables</a:t>
            </a:r>
            <a:endParaRPr lang="en-US" dirty="0"/>
          </a:p>
        </p:txBody>
      </p:sp>
      <p:pic>
        <p:nvPicPr>
          <p:cNvPr id="16" name="Picture 15" descr="Text&#10;&#10;Description automatically generated">
            <a:extLst>
              <a:ext uri="{FF2B5EF4-FFF2-40B4-BE49-F238E27FC236}">
                <a16:creationId xmlns:a16="http://schemas.microsoft.com/office/drawing/2014/main" id="{A3982F64-1ACC-448A-82E7-ADDADED89A3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17420" y="5850699"/>
            <a:ext cx="2926080" cy="693594"/>
          </a:xfrm>
          <a:prstGeom prst="rect">
            <a:avLst/>
          </a:prstGeom>
        </p:spPr>
      </p:pic>
      <p:grpSp>
        <p:nvGrpSpPr>
          <p:cNvPr id="6" name="Group 5">
            <a:extLst>
              <a:ext uri="{FF2B5EF4-FFF2-40B4-BE49-F238E27FC236}">
                <a16:creationId xmlns:a16="http://schemas.microsoft.com/office/drawing/2014/main" id="{EC05062F-25BB-49A2-B62C-40A3BC6FFD7A}"/>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65C62397-8956-43EC-B0EA-D9FDA9D7DC1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5D065C0B-FA16-40E2-9947-613B22B9FD5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D2B9CEB1-052E-4DB4-A9BC-FCBE59AE481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15" action="ppaction://hlinksldjump" highlightClick="1"/>
              <a:extLst>
                <a:ext uri="{FF2B5EF4-FFF2-40B4-BE49-F238E27FC236}">
                  <a16:creationId xmlns:a16="http://schemas.microsoft.com/office/drawing/2014/main" id="{5AB15B05-E28F-44E9-B36E-710413E82EC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6"/>
              <a:extLst>
                <a:ext uri="{FF2B5EF4-FFF2-40B4-BE49-F238E27FC236}">
                  <a16:creationId xmlns:a16="http://schemas.microsoft.com/office/drawing/2014/main" id="{2B31EC8F-837E-4044-9B72-FA6478336D1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5" name="TextBox 14">
            <a:extLst>
              <a:ext uri="{FF2B5EF4-FFF2-40B4-BE49-F238E27FC236}">
                <a16:creationId xmlns:a16="http://schemas.microsoft.com/office/drawing/2014/main" id="{FD72AD7C-4A45-4AAF-BA4C-A395EF41A462}"/>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34</a:t>
            </a:r>
          </a:p>
        </p:txBody>
      </p:sp>
      <p:sp>
        <p:nvSpPr>
          <p:cNvPr id="17" name="TextBox 16">
            <a:extLst>
              <a:ext uri="{FF2B5EF4-FFF2-40B4-BE49-F238E27FC236}">
                <a16:creationId xmlns:a16="http://schemas.microsoft.com/office/drawing/2014/main" id="{E6D8E023-D346-4C10-AF7E-83136AEA7C8E}"/>
              </a:ext>
            </a:extLst>
          </p:cNvPr>
          <p:cNvSpPr txBox="1"/>
          <p:nvPr/>
        </p:nvSpPr>
        <p:spPr>
          <a:xfrm>
            <a:off x="3374581" y="6541661"/>
            <a:ext cx="6096750" cy="276999"/>
          </a:xfrm>
          <a:prstGeom prst="rect">
            <a:avLst/>
          </a:prstGeom>
          <a:noFill/>
        </p:spPr>
        <p:txBody>
          <a:bodyPr wrap="square">
            <a:spAutoFit/>
          </a:bodyPr>
          <a:lstStyle/>
          <a:p>
            <a:r>
              <a:rPr lang="en-US" sz="1200" dirty="0">
                <a:solidFill>
                  <a:srgbClr val="6C5200"/>
                </a:solidFill>
              </a:rPr>
              <a:t>Source: </a:t>
            </a:r>
            <a:r>
              <a:rPr lang="en-US" sz="1200" dirty="0" err="1">
                <a:solidFill>
                  <a:srgbClr val="6C5200"/>
                </a:solidFill>
              </a:rPr>
              <a:t>Final_PPT_Links</a:t>
            </a:r>
            <a:r>
              <a:rPr lang="en-US" sz="1200" dirty="0">
                <a:solidFill>
                  <a:srgbClr val="6C5200"/>
                </a:solidFill>
              </a:rPr>
              <a:t>\R7_2_Late_In_Life_Housing_7_akd_drl.pptx</a:t>
            </a:r>
          </a:p>
        </p:txBody>
      </p:sp>
    </p:spTree>
    <p:custDataLst>
      <p:tags r:id="rId1"/>
    </p:custDataLst>
    <p:extLst>
      <p:ext uri="{BB962C8B-B14F-4D97-AF65-F5344CB8AC3E}">
        <p14:creationId xmlns:p14="http://schemas.microsoft.com/office/powerpoint/2010/main" val="3824068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grpSp>
        <p:nvGrpSpPr>
          <p:cNvPr id="8" name="Group 7">
            <a:extLst>
              <a:ext uri="{FF2B5EF4-FFF2-40B4-BE49-F238E27FC236}">
                <a16:creationId xmlns:a16="http://schemas.microsoft.com/office/drawing/2014/main" id="{9C3E247F-C793-4167-80BE-D5D3810C0905}"/>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52FD2141-BC5E-4056-B041-436F57F9685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DB245A1E-692F-4F8D-B710-B5EB6E2AE0A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19E9D7CD-DEB8-4E72-BD1C-9E87A82B0C1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16" action="ppaction://hlinksldjump" highlightClick="1"/>
              <a:extLst>
                <a:ext uri="{FF2B5EF4-FFF2-40B4-BE49-F238E27FC236}">
                  <a16:creationId xmlns:a16="http://schemas.microsoft.com/office/drawing/2014/main" id="{917B072E-73DF-44C7-932E-448CD670ED9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7"/>
              <a:extLst>
                <a:ext uri="{FF2B5EF4-FFF2-40B4-BE49-F238E27FC236}">
                  <a16:creationId xmlns:a16="http://schemas.microsoft.com/office/drawing/2014/main" id="{BF111ED0-DBF1-464A-B7C4-9C9B71D1125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lnSpcReduction="1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36</a:t>
            </a:fld>
            <a:endParaRPr lang="en-US"/>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type="body"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37</a:t>
            </a:fld>
            <a:endParaRPr lang="en-US"/>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38</a:t>
            </a:fld>
            <a:endParaRPr lang="en-US"/>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4294967295"/>
          </p:nvPr>
        </p:nvSpPr>
        <p:spPr>
          <a:xfrm>
            <a:off x="11611629" y="38742"/>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39</a:t>
            </a:fld>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65089" y="6179127"/>
            <a:ext cx="2382024"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3ACA6BC-9AEE-483F-815D-AB73715CC190}"/>
              </a:ext>
            </a:extLst>
          </p:cNvPr>
          <p:cNvPicPr>
            <a:picLocks noChangeAspect="1"/>
          </p:cNvPicPr>
          <p:nvPr/>
        </p:nvPicPr>
        <p:blipFill>
          <a:blip r:embed="rId4"/>
          <a:stretch>
            <a:fillRect/>
          </a:stretch>
        </p:blipFill>
        <p:spPr>
          <a:xfrm>
            <a:off x="6002099" y="988321"/>
            <a:ext cx="5235280" cy="2626111"/>
          </a:xfrm>
          <a:prstGeom prst="rect">
            <a:avLst/>
          </a:prstGeom>
        </p:spPr>
      </p:pic>
      <p:sp>
        <p:nvSpPr>
          <p:cNvPr id="12" name="TextBox 11">
            <a:extLst>
              <a:ext uri="{FF2B5EF4-FFF2-40B4-BE49-F238E27FC236}">
                <a16:creationId xmlns:a16="http://schemas.microsoft.com/office/drawing/2014/main" id="{8D8A3CC9-5DE4-4D67-B2F4-6CA1ADFD8307}"/>
              </a:ext>
            </a:extLst>
          </p:cNvPr>
          <p:cNvSpPr txBox="1"/>
          <p:nvPr/>
        </p:nvSpPr>
        <p:spPr>
          <a:xfrm>
            <a:off x="9370620" y="5649547"/>
            <a:ext cx="2631916" cy="938719"/>
          </a:xfrm>
          <a:prstGeom prst="rect">
            <a:avLst/>
          </a:prstGeom>
          <a:noFill/>
        </p:spPr>
        <p:txBody>
          <a:bodyPr wrap="square" rtlCol="0">
            <a:spAutoFit/>
          </a:bodyPr>
          <a:lstStyle/>
          <a:p>
            <a:r>
              <a:rPr lang="en-US" sz="1100" dirty="0"/>
              <a:t>Source: 2018 Community-Based Care, Resident and Community Characteristics Report on Assisted Living, Residential Care, Memory Care. Paula Carder et al, Institute on Aging, Portland State University,  2018.</a:t>
            </a:r>
          </a:p>
        </p:txBody>
      </p:sp>
      <p:pic>
        <p:nvPicPr>
          <p:cNvPr id="20" name="Picture 19">
            <a:extLst>
              <a:ext uri="{FF2B5EF4-FFF2-40B4-BE49-F238E27FC236}">
                <a16:creationId xmlns:a16="http://schemas.microsoft.com/office/drawing/2014/main" id="{FF79ACF4-7C64-4A83-8143-88B497B848E5}"/>
              </a:ext>
            </a:extLst>
          </p:cNvPr>
          <p:cNvPicPr>
            <a:picLocks noChangeAspect="1"/>
          </p:cNvPicPr>
          <p:nvPr/>
        </p:nvPicPr>
        <p:blipFill>
          <a:blip r:embed="rId5"/>
          <a:stretch>
            <a:fillRect/>
          </a:stretch>
        </p:blipFill>
        <p:spPr>
          <a:xfrm>
            <a:off x="6002099" y="3731081"/>
            <a:ext cx="2466762" cy="2742459"/>
          </a:xfrm>
          <a:prstGeom prst="rect">
            <a:avLst/>
          </a:prstGeom>
        </p:spPr>
      </p:pic>
      <p:sp>
        <p:nvSpPr>
          <p:cNvPr id="21" name="Title 20">
            <a:extLst>
              <a:ext uri="{FF2B5EF4-FFF2-40B4-BE49-F238E27FC236}">
                <a16:creationId xmlns:a16="http://schemas.microsoft.com/office/drawing/2014/main" id="{D9661D05-71E7-4A12-98C4-926B17F906D9}"/>
              </a:ext>
            </a:extLst>
          </p:cNvPr>
          <p:cNvSpPr>
            <a:spLocks noGrp="1"/>
          </p:cNvSpPr>
          <p:nvPr>
            <p:ph type="title"/>
          </p:nvPr>
        </p:nvSpPr>
        <p:spPr>
          <a:xfrm>
            <a:off x="396864" y="324799"/>
            <a:ext cx="4376463" cy="663522"/>
          </a:xfrm>
        </p:spPr>
        <p:txBody>
          <a:bodyPr/>
          <a:lstStyle/>
          <a:p>
            <a:r>
              <a:rPr lang="en-US" sz="3200" dirty="0"/>
              <a:t>Interrelationships</a:t>
            </a:r>
          </a:p>
        </p:txBody>
      </p:sp>
      <p:sp>
        <p:nvSpPr>
          <p:cNvPr id="22" name="Content Placeholder 21">
            <a:extLst>
              <a:ext uri="{FF2B5EF4-FFF2-40B4-BE49-F238E27FC236}">
                <a16:creationId xmlns:a16="http://schemas.microsoft.com/office/drawing/2014/main" id="{5C77A304-FB57-4FC8-B73A-25521B2D84C0}"/>
              </a:ext>
            </a:extLst>
          </p:cNvPr>
          <p:cNvSpPr>
            <a:spLocks noGrp="1"/>
          </p:cNvSpPr>
          <p:nvPr>
            <p:ph idx="1"/>
          </p:nvPr>
        </p:nvSpPr>
        <p:spPr>
          <a:xfrm>
            <a:off x="254006" y="988321"/>
            <a:ext cx="5235280" cy="5817325"/>
          </a:xfrm>
        </p:spPr>
        <p:txBody>
          <a:bodyPr/>
          <a:lstStyle/>
          <a:p>
            <a:r>
              <a:rPr lang="en-US" sz="1600" dirty="0"/>
              <a:t>In later life older persons often cycle through various levels of care in residential care, memory care, and assisted living.</a:t>
            </a:r>
          </a:p>
          <a:p>
            <a:r>
              <a:rPr lang="en-US" sz="1600" dirty="0"/>
              <a:t>This table shows the in and out movements for these three types of facilities, based on 2017 survey data collected by Portland State University. For example, it shows 166 moves from assisted living to a nursing facility and 97 moves from a nursing facility to assisted living. </a:t>
            </a:r>
          </a:p>
          <a:p>
            <a:r>
              <a:rPr lang="en-US" sz="1600" dirty="0"/>
              <a:t>Most persons in assisted living came from their previous home but for those in memory care there was a net gain of 128 moving from their prior home but about as many, a net of 113, moving from assisted living or residential care. </a:t>
            </a:r>
          </a:p>
          <a:p>
            <a:r>
              <a:rPr lang="en-US" sz="1600" dirty="0"/>
              <a:t>The largest flow was a loss of 370 persons from death in the memory care facilities.</a:t>
            </a:r>
          </a:p>
          <a:p>
            <a:r>
              <a:rPr lang="en-US" sz="1600" dirty="0"/>
              <a:t>The length of stay in these three types of facilities varies from several years in an assisted living facility or a few months in an assisted living facility and then a move to a memory care facility.</a:t>
            </a:r>
          </a:p>
          <a:p>
            <a:endParaRPr lang="en-US" dirty="0"/>
          </a:p>
        </p:txBody>
      </p:sp>
      <p:pic>
        <p:nvPicPr>
          <p:cNvPr id="25" name="Picture 24">
            <a:extLst>
              <a:ext uri="{FF2B5EF4-FFF2-40B4-BE49-F238E27FC236}">
                <a16:creationId xmlns:a16="http://schemas.microsoft.com/office/drawing/2014/main" id="{7E531E56-B9A8-4AEB-97C1-4BD2471808C8}"/>
              </a:ext>
            </a:extLst>
          </p:cNvPr>
          <p:cNvPicPr>
            <a:picLocks noChangeAspect="1"/>
          </p:cNvPicPr>
          <p:nvPr/>
        </p:nvPicPr>
        <p:blipFill>
          <a:blip r:embed="rId6"/>
          <a:stretch>
            <a:fillRect/>
          </a:stretch>
        </p:blipFill>
        <p:spPr>
          <a:xfrm>
            <a:off x="6002099" y="988321"/>
            <a:ext cx="3568546" cy="2626110"/>
          </a:xfrm>
          <a:prstGeom prst="rect">
            <a:avLst/>
          </a:prstGeom>
        </p:spPr>
      </p:pic>
      <p:sp>
        <p:nvSpPr>
          <p:cNvPr id="2" name="Rectangle 1">
            <a:extLst>
              <a:ext uri="{FF2B5EF4-FFF2-40B4-BE49-F238E27FC236}">
                <a16:creationId xmlns:a16="http://schemas.microsoft.com/office/drawing/2014/main" id="{36D739F3-9563-4293-9806-406FF550151A}"/>
              </a:ext>
            </a:extLst>
          </p:cNvPr>
          <p:cNvSpPr/>
          <p:nvPr/>
        </p:nvSpPr>
        <p:spPr>
          <a:xfrm>
            <a:off x="8591164" y="3133725"/>
            <a:ext cx="286151" cy="1714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F3C276F8-A1CC-4E73-94D9-7E88621F01F5}"/>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62EA8751-0399-4637-B822-132A65B0758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Back or Previous 10">
              <a:hlinkClick r:id="" action="ppaction://hlinkshowjump?jump=previousslide" highlightClick="1"/>
              <a:extLst>
                <a:ext uri="{FF2B5EF4-FFF2-40B4-BE49-F238E27FC236}">
                  <a16:creationId xmlns:a16="http://schemas.microsoft.com/office/drawing/2014/main" id="{89D6F6EE-BE2C-43D8-AA1E-D67F0CC52ED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Forward or Next 12">
              <a:hlinkClick r:id="" action="ppaction://hlinkshowjump?jump=nextslide" highlightClick="1"/>
              <a:extLst>
                <a:ext uri="{FF2B5EF4-FFF2-40B4-BE49-F238E27FC236}">
                  <a16:creationId xmlns:a16="http://schemas.microsoft.com/office/drawing/2014/main" id="{82C9E52E-776C-4549-B0B1-7024019975E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to End 13">
              <a:hlinkClick r:id="rId7" action="ppaction://hlinksldjump" highlightClick="1"/>
              <a:extLst>
                <a:ext uri="{FF2B5EF4-FFF2-40B4-BE49-F238E27FC236}">
                  <a16:creationId xmlns:a16="http://schemas.microsoft.com/office/drawing/2014/main" id="{84F33F74-2663-44E2-8345-505AF0D8D48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8"/>
              <a:extLst>
                <a:ext uri="{FF2B5EF4-FFF2-40B4-BE49-F238E27FC236}">
                  <a16:creationId xmlns:a16="http://schemas.microsoft.com/office/drawing/2014/main" id="{7C34D903-93FF-4B9A-926D-19AFD213D2A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7" name="TextBox 16">
            <a:extLst>
              <a:ext uri="{FF2B5EF4-FFF2-40B4-BE49-F238E27FC236}">
                <a16:creationId xmlns:a16="http://schemas.microsoft.com/office/drawing/2014/main" id="{F2FC7941-E03D-4274-AF94-FBBF8B2FE11D}"/>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4</a:t>
            </a:r>
          </a:p>
        </p:txBody>
      </p:sp>
    </p:spTree>
    <p:custDataLst>
      <p:tags r:id="rId1"/>
    </p:custDataLst>
    <p:extLst>
      <p:ext uri="{BB962C8B-B14F-4D97-AF65-F5344CB8AC3E}">
        <p14:creationId xmlns:p14="http://schemas.microsoft.com/office/powerpoint/2010/main" val="12410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4"/>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5"/>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type="body" idx="1"/>
          </p:nvPr>
        </p:nvSpPr>
        <p:spPr>
          <a:xfrm>
            <a:off x="328907" y="788971"/>
            <a:ext cx="5240667" cy="5513858"/>
          </a:xfrm>
        </p:spPr>
        <p:txBody>
          <a:bodyPr>
            <a:normAutofit/>
          </a:bodyPr>
          <a:lstStyle/>
          <a:p>
            <a:r>
              <a:rPr lang="en-US" sz="1500" dirty="0">
                <a:hlinkClick r:id="rId6"/>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40</a:t>
            </a:fld>
            <a:endParaRPr lang="en-US"/>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6097" y="6207012"/>
            <a:ext cx="2382024"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stretch>
            <a:fillRect/>
          </a:stretch>
        </p:blipFill>
        <p:spPr>
          <a:xfrm>
            <a:off x="1473108" y="6194412"/>
            <a:ext cx="2382024"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lnSpcReduction="1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43</a:t>
            </a:fld>
            <a:endParaRPr lang="en-US"/>
          </a:p>
        </p:txBody>
      </p: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stretch>
            <a:fillRect/>
          </a:stretch>
        </p:blipFill>
        <p:spPr>
          <a:xfrm>
            <a:off x="1473108" y="6194412"/>
            <a:ext cx="2382024"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b="0" i="0" dirty="0">
                <a:effectLst/>
              </a:rPr>
              <a:t>The Census Bureau produces ACS 1-year and 5-year PUMS files. These files are accessible using the microdata access tool on </a:t>
            </a:r>
            <a:r>
              <a:rPr lang="en-US" b="0" i="0" u="none" strike="noStrike" dirty="0">
                <a:effectLst/>
                <a:hlinkClick r:id="rId4">
                  <a:extLst>
                    <a:ext uri="{A12FA001-AC4F-418D-AE19-62706E023703}">
                      <ahyp:hlinkClr xmlns:ahyp="http://schemas.microsoft.com/office/drawing/2018/hyperlinkcolor" val="tx"/>
                    </a:ext>
                  </a:extLst>
                </a:hlinkClick>
              </a:rPr>
              <a:t>data.census.gov</a:t>
            </a:r>
            <a:r>
              <a:rPr lang="en-US" b="0" i="0" dirty="0">
                <a:effectLst/>
              </a:rPr>
              <a:t> and the Census Bureau's </a:t>
            </a:r>
            <a:r>
              <a:rPr lang="en-US" b="0" i="0" u="none" strike="noStrike" dirty="0">
                <a:effectLst/>
                <a:hlinkClick r:id="rId5">
                  <a:extLst>
                    <a:ext uri="{A12FA001-AC4F-418D-AE19-62706E023703}">
                      <ahyp:hlinkClr xmlns:ahyp="http://schemas.microsoft.com/office/drawing/2018/hyperlinkcolor" val="tx"/>
                    </a:ext>
                  </a:extLst>
                </a:hlinkClick>
              </a:rPr>
              <a:t>FTP site</a:t>
            </a:r>
            <a:r>
              <a:rPr lang="en-US" b="0" i="0" dirty="0">
                <a:effectLst/>
              </a:rPr>
              <a:t>. </a:t>
            </a:r>
          </a:p>
          <a:p>
            <a:pPr algn="l" fontAlgn="base"/>
            <a:r>
              <a:rPr lang="en-US" dirty="0"/>
              <a:t>Another good source of PUMS data and ideas for using them </a:t>
            </a:r>
            <a:r>
              <a:rPr lang="en-US" dirty="0">
                <a:hlinkClick r:id="rId6">
                  <a:extLst>
                    <a:ext uri="{A12FA001-AC4F-418D-AE19-62706E023703}">
                      <ahyp:hlinkClr xmlns:ahyp="http://schemas.microsoft.com/office/drawing/2018/hyperlinkcolor" val="tx"/>
                    </a:ext>
                  </a:extLst>
                </a:hlinkClick>
              </a:rPr>
              <a:t>is IPUMS USA </a:t>
            </a:r>
            <a:r>
              <a:rPr lang="en-US" dirty="0"/>
              <a:t>at the University of Minnesota.</a:t>
            </a:r>
            <a:endParaRPr lang="en-US" b="0" i="0" dirty="0">
              <a:effectLst/>
            </a:endParaRPr>
          </a:p>
          <a:p>
            <a:pPr algn="l" fontAlgn="base"/>
            <a:r>
              <a:rPr lang="en-US" b="0" i="0" dirty="0">
                <a:effectLst/>
              </a:rPr>
              <a:t>Only selected geographic areas are identified in the ACS PUMS, including Region, Division, State, and </a:t>
            </a:r>
            <a:r>
              <a:rPr lang="en-US"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b="0" i="0" dirty="0">
                <a:effectLst/>
              </a:rPr>
              <a:t>. Of these, PUMAs are the most detailed geographic areas available.</a:t>
            </a:r>
          </a:p>
          <a:p>
            <a:pPr algn="l" fontAlgn="base"/>
            <a:r>
              <a:rPr lang="en-US" dirty="0"/>
              <a:t>Four PUMAs (red outline) approximate the city of Portland (black dashed line).</a:t>
            </a:r>
          </a:p>
          <a:p>
            <a:pPr algn="l" fontAlgn="base"/>
            <a:r>
              <a:rPr lang="en-US" b="0" i="0" dirty="0">
                <a:effectLst/>
              </a:rPr>
              <a:t>How </a:t>
            </a:r>
            <a:r>
              <a:rPr lang="en-US" dirty="0"/>
              <a:t>we used the ACS/PUMs data.</a:t>
            </a:r>
          </a:p>
          <a:p>
            <a:pPr lvl="1" fontAlgn="base"/>
            <a:r>
              <a:rPr lang="en-US" dirty="0"/>
              <a:t>We used the ACS/PUMs data for the seven county Portland MSA to create many custom tables that were not published as ACS summary tables.</a:t>
            </a:r>
          </a:p>
          <a:p>
            <a:pPr lvl="1" fontAlgn="base"/>
            <a:r>
              <a:rPr lang="en-US" dirty="0"/>
              <a:t>Data for the five PUMAs shown in yellow on the map were used to create custom tables for the city of Portland</a:t>
            </a:r>
            <a:r>
              <a:rPr lang="en-US" dirty="0">
                <a:latin typeface="+mj-lt"/>
              </a:rPr>
              <a:t>.</a:t>
            </a:r>
            <a:endParaRPr lang="en-US" sz="16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44</a:t>
            </a:fld>
            <a:endParaRPr lang="en-US" dirty="0"/>
          </a:p>
        </p:txBody>
      </p:sp>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36097" y="6213065"/>
            <a:ext cx="2382024"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45</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5081724"/>
          </a:xfrm>
        </p:spPr>
        <p:txBody>
          <a:bodyPr>
            <a:noAutofit/>
          </a:bodyPr>
          <a:lstStyle/>
          <a:p>
            <a:pPr marL="0" indent="0">
              <a:buNone/>
            </a:pPr>
            <a:r>
              <a:rPr lang="en-US" b="1" dirty="0"/>
              <a:t>Housing Units </a:t>
            </a:r>
          </a:p>
          <a:p>
            <a:pPr marL="0" indent="0">
              <a:buNone/>
            </a:pPr>
            <a:r>
              <a:rPr lang="en-US" dirty="0"/>
              <a:t>Planners generally use the Census Bureau’s definitions of housing units, households, and population in households.</a:t>
            </a:r>
          </a:p>
          <a:p>
            <a:r>
              <a:rPr lang="en-US" b="1" dirty="0"/>
              <a:t>A housing unit </a:t>
            </a:r>
            <a:r>
              <a:rPr lang="en-US"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b="1" dirty="0"/>
              <a:t>A household </a:t>
            </a:r>
            <a:r>
              <a:rPr lang="en-US" dirty="0"/>
              <a:t>is a set of people living together in a housing unit. A nice feature of this definition is that the number of households always equals the number of occupied housing units. </a:t>
            </a:r>
          </a:p>
          <a:p>
            <a:pPr marL="0" indent="0">
              <a:buNone/>
            </a:pPr>
            <a:r>
              <a:rPr lang="en-US" b="1" dirty="0"/>
              <a:t>Group Quarters </a:t>
            </a:r>
          </a:p>
          <a:p>
            <a:pPr marL="0" indent="0">
              <a:buNone/>
            </a:pPr>
            <a:r>
              <a:rPr lang="en-US" dirty="0"/>
              <a:t>There are residential situations that do not meet all of the four criteria listed above for housing units. The Census Bureau refers to these other residential situations as </a:t>
            </a:r>
            <a:r>
              <a:rPr lang="en-US" i="1" dirty="0"/>
              <a:t>group quarters</a:t>
            </a:r>
            <a:r>
              <a:rPr lang="en-US" dirty="0"/>
              <a:t>. </a:t>
            </a:r>
            <a:endParaRPr lang="en-US" b="1" dirty="0"/>
          </a:p>
          <a:p>
            <a:r>
              <a:rPr lang="en-US" dirty="0"/>
              <a:t>A group quarters facility is one that houses multiple, unrelated people, where occupants do not have privacy, or there is controlled access to entering/leaving, or it’s a facility that houses only an institutional or service-receiving population. </a:t>
            </a:r>
          </a:p>
          <a:p>
            <a:r>
              <a:rPr lang="en-US" dirty="0"/>
              <a:t> In the decennial census, group quarters statistics also include makeshift shelters, or places without shelter, where homeless people are found to sleep. </a:t>
            </a: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endParaRPr lang="en-US" dirty="0">
              <a:latin typeface="Calibri" panose="020F0502020204030204"/>
            </a:endParaRP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4294967295"/>
          </p:nvPr>
        </p:nvSpPr>
        <p:spPr>
          <a:xfrm>
            <a:off x="11547764" y="-69273"/>
            <a:ext cx="644235" cy="426403"/>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46</a:t>
            </a:fld>
            <a:endParaRPr lang="en-US" dirty="0"/>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24E3-965F-4DA6-A78D-FC0551401491}"/>
              </a:ext>
            </a:extLst>
          </p:cNvPr>
          <p:cNvSpPr>
            <a:spLocks noGrp="1"/>
          </p:cNvSpPr>
          <p:nvPr>
            <p:ph type="title"/>
          </p:nvPr>
        </p:nvSpPr>
        <p:spPr>
          <a:xfrm>
            <a:off x="421321" y="68819"/>
            <a:ext cx="4376463" cy="663522"/>
          </a:xfrm>
        </p:spPr>
        <p:txBody>
          <a:bodyPr/>
          <a:lstStyle/>
          <a:p>
            <a:r>
              <a:rPr lang="en-US" sz="3200" dirty="0"/>
              <a:t>Group Quarters</a:t>
            </a:r>
          </a:p>
        </p:txBody>
      </p:sp>
      <p:sp>
        <p:nvSpPr>
          <p:cNvPr id="3" name="Content Placeholder 2">
            <a:extLst>
              <a:ext uri="{FF2B5EF4-FFF2-40B4-BE49-F238E27FC236}">
                <a16:creationId xmlns:a16="http://schemas.microsoft.com/office/drawing/2014/main" id="{AA086C47-6013-4441-9CA5-2DEC8D65DE75}"/>
              </a:ext>
            </a:extLst>
          </p:cNvPr>
          <p:cNvSpPr>
            <a:spLocks noGrp="1"/>
          </p:cNvSpPr>
          <p:nvPr>
            <p:ph idx="1"/>
          </p:nvPr>
        </p:nvSpPr>
        <p:spPr>
          <a:xfrm>
            <a:off x="1421565" y="732341"/>
            <a:ext cx="5209040" cy="5725079"/>
          </a:xfrm>
        </p:spPr>
        <p:txBody>
          <a:bodyPr>
            <a:normAutofit fontScale="92500" lnSpcReduction="10000"/>
          </a:bodyPr>
          <a:lstStyle/>
          <a:p>
            <a:r>
              <a:rPr lang="en-US" sz="1600" dirty="0"/>
              <a:t>Group quarters are places where people live or stay in a group living arrangement. These places are owned or managed by an entity or organization that provides residents with housing and/or services.</a:t>
            </a:r>
          </a:p>
          <a:p>
            <a:r>
              <a:rPr lang="en-US" sz="1600" dirty="0"/>
              <a:t>The largest group of age 65+ persons residing in group quarters were the 1,610 persons age 65+ counted in nursing facilities, followed by 485 in group homes (for adults).</a:t>
            </a:r>
          </a:p>
          <a:p>
            <a:r>
              <a:rPr lang="en-US" sz="1600" dirty="0"/>
              <a:t>Nursing homes and groups quarters populations were predominately female, rising as high as 74.6% in group homes for adults.</a:t>
            </a:r>
          </a:p>
          <a:p>
            <a:r>
              <a:rPr lang="en-US" sz="1600" dirty="0"/>
              <a:t>In 2010, about 4.5% of the age 65+ population in Portland resided in group quarters. Data from the 2018 American Community Survey suggests that the percentage had dropped to 3.8%, but the growing numbers of very old persons in Portland will cause the total to rise.</a:t>
            </a:r>
          </a:p>
          <a:p>
            <a:r>
              <a:rPr lang="en-US" sz="1600" dirty="0"/>
              <a:t>The proportion of the age 65+ population in Portland living in group quarters is higher than in its inner and outer suburbs, mainly because it has a larger share of these facilities. </a:t>
            </a:r>
          </a:p>
          <a:p>
            <a:r>
              <a:rPr lang="en-US" sz="1600" dirty="0"/>
              <a:t>As the population of the inner and outer suburbs grows and as services expand, generally, the numbers of beds in nursing homes and long-term care facilities is likely to grow in these areas.</a:t>
            </a:r>
          </a:p>
          <a:p>
            <a:r>
              <a:rPr lang="en-US" sz="1600" dirty="0"/>
              <a:t>An important reason for looking at the Census group quarters population is that we have detailed age information at the tract and  block levels.</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94C2092-89A0-4535-8E7A-A129C8624ACC}"/>
              </a:ext>
            </a:extLst>
          </p:cNvPr>
          <p:cNvPicPr>
            <a:picLocks noChangeAspect="1"/>
          </p:cNvPicPr>
          <p:nvPr/>
        </p:nvPicPr>
        <p:blipFill>
          <a:blip r:embed="rId4"/>
          <a:stretch>
            <a:fillRect/>
          </a:stretch>
        </p:blipFill>
        <p:spPr>
          <a:xfrm>
            <a:off x="7082836" y="3445807"/>
            <a:ext cx="4926880" cy="3090561"/>
          </a:xfrm>
          <a:prstGeom prst="rect">
            <a:avLst/>
          </a:prstGeom>
        </p:spPr>
      </p:pic>
      <p:pic>
        <p:nvPicPr>
          <p:cNvPr id="15" name="Picture 14">
            <a:extLst>
              <a:ext uri="{FF2B5EF4-FFF2-40B4-BE49-F238E27FC236}">
                <a16:creationId xmlns:a16="http://schemas.microsoft.com/office/drawing/2014/main" id="{BFD0A6DC-46B3-4982-B195-9ED7A3ABCB71}"/>
              </a:ext>
            </a:extLst>
          </p:cNvPr>
          <p:cNvPicPr>
            <a:picLocks noChangeAspect="1"/>
          </p:cNvPicPr>
          <p:nvPr/>
        </p:nvPicPr>
        <p:blipFill>
          <a:blip r:embed="rId5"/>
          <a:stretch>
            <a:fillRect/>
          </a:stretch>
        </p:blipFill>
        <p:spPr>
          <a:xfrm>
            <a:off x="7082836" y="3445807"/>
            <a:ext cx="5034611" cy="3312436"/>
          </a:xfrm>
          <a:prstGeom prst="rect">
            <a:avLst/>
          </a:prstGeom>
        </p:spPr>
      </p:pic>
      <p:sp>
        <p:nvSpPr>
          <p:cNvPr id="14" name="Rectangle 13">
            <a:extLst>
              <a:ext uri="{FF2B5EF4-FFF2-40B4-BE49-F238E27FC236}">
                <a16:creationId xmlns:a16="http://schemas.microsoft.com/office/drawing/2014/main" id="{6D8D879C-C593-410F-8D53-D57670E96988}"/>
              </a:ext>
            </a:extLst>
          </p:cNvPr>
          <p:cNvSpPr/>
          <p:nvPr/>
        </p:nvSpPr>
        <p:spPr>
          <a:xfrm>
            <a:off x="11472308" y="875912"/>
            <a:ext cx="668998" cy="235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C3F1B56-B754-4B57-AA46-645ADAA9C575}"/>
              </a:ext>
            </a:extLst>
          </p:cNvPr>
          <p:cNvGrpSpPr/>
          <p:nvPr/>
        </p:nvGrpSpPr>
        <p:grpSpPr>
          <a:xfrm>
            <a:off x="6630605" y="481460"/>
            <a:ext cx="5534467" cy="2811358"/>
            <a:chOff x="6554405" y="424310"/>
            <a:chExt cx="5534467" cy="2811358"/>
          </a:xfrm>
        </p:grpSpPr>
        <p:pic>
          <p:nvPicPr>
            <p:cNvPr id="18" name="Picture 17">
              <a:extLst>
                <a:ext uri="{FF2B5EF4-FFF2-40B4-BE49-F238E27FC236}">
                  <a16:creationId xmlns:a16="http://schemas.microsoft.com/office/drawing/2014/main" id="{2A7CD12D-C853-4DC7-A094-4E5B2B596779}"/>
                </a:ext>
              </a:extLst>
            </p:cNvPr>
            <p:cNvPicPr>
              <a:picLocks noChangeAspect="1"/>
            </p:cNvPicPr>
            <p:nvPr/>
          </p:nvPicPr>
          <p:blipFill>
            <a:blip r:embed="rId6"/>
            <a:stretch>
              <a:fillRect/>
            </a:stretch>
          </p:blipFill>
          <p:spPr>
            <a:xfrm>
              <a:off x="6554405" y="424310"/>
              <a:ext cx="5534467" cy="2811358"/>
            </a:xfrm>
            <a:prstGeom prst="rect">
              <a:avLst/>
            </a:prstGeom>
          </p:spPr>
        </p:pic>
        <p:sp>
          <p:nvSpPr>
            <p:cNvPr id="4" name="TextBox 3">
              <a:extLst>
                <a:ext uri="{FF2B5EF4-FFF2-40B4-BE49-F238E27FC236}">
                  <a16:creationId xmlns:a16="http://schemas.microsoft.com/office/drawing/2014/main" id="{902F5CF6-A208-4F72-A248-90A8B96467E8}"/>
                </a:ext>
              </a:extLst>
            </p:cNvPr>
            <p:cNvSpPr txBox="1"/>
            <p:nvPr/>
          </p:nvSpPr>
          <p:spPr>
            <a:xfrm>
              <a:off x="6714125" y="474032"/>
              <a:ext cx="4243493" cy="384721"/>
            </a:xfrm>
            <a:prstGeom prst="rect">
              <a:avLst/>
            </a:prstGeom>
            <a:solidFill>
              <a:schemeClr val="bg1"/>
            </a:solidFill>
            <a:ln>
              <a:noFill/>
            </a:ln>
          </p:spPr>
          <p:txBody>
            <a:bodyPr wrap="square" lIns="91440" tIns="91440" rIns="91440" bIns="91440" rtlCol="0">
              <a:spAutoFit/>
            </a:bodyPr>
            <a:lstStyle/>
            <a:p>
              <a:r>
                <a:rPr lang="en-US" sz="1300" b="1" dirty="0"/>
                <a:t>Portland Group Quarters Population, Age 65+, 2010 Census</a:t>
              </a:r>
            </a:p>
          </p:txBody>
        </p:sp>
      </p:grpSp>
      <p:sp>
        <p:nvSpPr>
          <p:cNvPr id="6" name="TextBox 5">
            <a:extLst>
              <a:ext uri="{FF2B5EF4-FFF2-40B4-BE49-F238E27FC236}">
                <a16:creationId xmlns:a16="http://schemas.microsoft.com/office/drawing/2014/main" id="{C8FAB1E5-1408-4EE4-89FF-53136EC0EBEF}"/>
              </a:ext>
            </a:extLst>
          </p:cNvPr>
          <p:cNvSpPr txBox="1"/>
          <p:nvPr/>
        </p:nvSpPr>
        <p:spPr>
          <a:xfrm>
            <a:off x="2487237" y="6405563"/>
            <a:ext cx="3077696" cy="261610"/>
          </a:xfrm>
          <a:prstGeom prst="rect">
            <a:avLst/>
          </a:prstGeom>
          <a:noFill/>
        </p:spPr>
        <p:txBody>
          <a:bodyPr wrap="square" rtlCol="0">
            <a:spAutoFit/>
          </a:bodyPr>
          <a:lstStyle/>
          <a:p>
            <a:r>
              <a:rPr lang="en-US" sz="1100" dirty="0"/>
              <a:t>Source:  2010 Decennial Census, SF1, table PCT-38.</a:t>
            </a:r>
          </a:p>
        </p:txBody>
      </p:sp>
      <p:sp>
        <p:nvSpPr>
          <p:cNvPr id="11" name="Content Placeholder 3">
            <a:extLst>
              <a:ext uri="{FF2B5EF4-FFF2-40B4-BE49-F238E27FC236}">
                <a16:creationId xmlns:a16="http://schemas.microsoft.com/office/drawing/2014/main" id="{999E6BA4-63CA-4628-8BAA-3C49CB124CD6}"/>
              </a:ext>
            </a:extLst>
          </p:cNvPr>
          <p:cNvSpPr>
            <a:spLocks noGrp="1"/>
          </p:cNvSpPr>
          <p:nvPr>
            <p:ph idx="10"/>
          </p:nvPr>
        </p:nvSpPr>
        <p:spPr>
          <a:xfrm>
            <a:off x="103128" y="1013271"/>
            <a:ext cx="1318437" cy="4560271"/>
          </a:xfrm>
        </p:spPr>
        <p:txBody>
          <a:bodyPr/>
          <a:lstStyle/>
          <a:p>
            <a:pPr marL="0" indent="0">
              <a:buNone/>
            </a:pPr>
            <a:r>
              <a:rPr lang="en-US" b="1" dirty="0"/>
              <a:t>Table of Contents</a:t>
            </a:r>
          </a:p>
          <a:p>
            <a:r>
              <a:rPr lang="en-US" dirty="0">
                <a:hlinkClick r:id="rId7" action="ppaction://hlinksldjump"/>
              </a:rPr>
              <a:t>Beginning</a:t>
            </a:r>
            <a:endParaRPr lang="en-US" dirty="0"/>
          </a:p>
          <a:p>
            <a:r>
              <a:rPr lang="en-US" dirty="0">
                <a:hlinkClick r:id="rId8" action="ppaction://hlinksldjump"/>
              </a:rPr>
              <a:t>Types of facilities</a:t>
            </a:r>
            <a:endParaRPr lang="en-US" dirty="0"/>
          </a:p>
          <a:p>
            <a:r>
              <a:rPr lang="en-US" dirty="0">
                <a:hlinkClick r:id="rId9" action="ppaction://hlinksldjump"/>
              </a:rPr>
              <a:t>Group quarters</a:t>
            </a:r>
            <a:endParaRPr lang="en-US" dirty="0"/>
          </a:p>
          <a:p>
            <a:r>
              <a:rPr lang="en-US" dirty="0">
                <a:hlinkClick r:id="rId10" action="ppaction://hlinksldjump"/>
              </a:rPr>
              <a:t>Skilled nursing </a:t>
            </a:r>
            <a:endParaRPr lang="en-US" dirty="0"/>
          </a:p>
          <a:p>
            <a:r>
              <a:rPr lang="en-US" dirty="0">
                <a:hlinkClick r:id="rId11" action="ppaction://hlinksldjump"/>
              </a:rPr>
              <a:t>Residential care</a:t>
            </a:r>
            <a:endParaRPr lang="en-US" dirty="0"/>
          </a:p>
          <a:p>
            <a:r>
              <a:rPr lang="en-US" dirty="0">
                <a:hlinkClick r:id="rId12" action="ppaction://hlinksldjump"/>
              </a:rPr>
              <a:t>Adult foster homes</a:t>
            </a:r>
            <a:endParaRPr lang="en-US" dirty="0"/>
          </a:p>
          <a:p>
            <a:r>
              <a:rPr lang="en-US" dirty="0">
                <a:hlinkClick r:id="rId13" action="ppaction://hlinksldjump"/>
              </a:rPr>
              <a:t>Assisted living</a:t>
            </a:r>
            <a:endParaRPr lang="en-US" dirty="0"/>
          </a:p>
          <a:p>
            <a:r>
              <a:rPr lang="en-US" dirty="0">
                <a:hlinkClick r:id="rId14" action="ppaction://hlinksldjump"/>
              </a:rPr>
              <a:t>Recap of care facilities</a:t>
            </a:r>
            <a:endParaRPr lang="en-US" dirty="0"/>
          </a:p>
          <a:p>
            <a:r>
              <a:rPr lang="en-US" dirty="0">
                <a:hlinkClick r:id="rId15" action="ppaction://hlinksldjump"/>
              </a:rPr>
              <a:t>Retirement facilities</a:t>
            </a:r>
            <a:endParaRPr lang="en-US" dirty="0"/>
          </a:p>
          <a:p>
            <a:r>
              <a:rPr lang="en-US" dirty="0">
                <a:hlinkClick r:id="rId16" action="ppaction://hlinksldjump"/>
              </a:rPr>
              <a:t>Maps and tables</a:t>
            </a:r>
            <a:endParaRPr lang="en-US" dirty="0"/>
          </a:p>
        </p:txBody>
      </p:sp>
      <p:grpSp>
        <p:nvGrpSpPr>
          <p:cNvPr id="12" name="Group 11">
            <a:extLst>
              <a:ext uri="{FF2B5EF4-FFF2-40B4-BE49-F238E27FC236}">
                <a16:creationId xmlns:a16="http://schemas.microsoft.com/office/drawing/2014/main" id="{C0DE5183-1E0B-4EC2-A89C-A5E692DFDC0A}"/>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24048189-EEBB-4FB0-A5DC-A2B1DFFF852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6C574D33-7C2B-4EF2-BE56-C3D35A2F268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FCE16A36-EB62-4951-B528-590139F699E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17" action="ppaction://hlinksldjump" highlightClick="1"/>
              <a:extLst>
                <a:ext uri="{FF2B5EF4-FFF2-40B4-BE49-F238E27FC236}">
                  <a16:creationId xmlns:a16="http://schemas.microsoft.com/office/drawing/2014/main" id="{A564B607-D088-44DD-8BE8-1C52DBA2F3D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8"/>
              <a:extLst>
                <a:ext uri="{FF2B5EF4-FFF2-40B4-BE49-F238E27FC236}">
                  <a16:creationId xmlns:a16="http://schemas.microsoft.com/office/drawing/2014/main" id="{0DE6A757-292E-480F-9593-4E8102FD13E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1" name="TextBox 20">
            <a:extLst>
              <a:ext uri="{FF2B5EF4-FFF2-40B4-BE49-F238E27FC236}">
                <a16:creationId xmlns:a16="http://schemas.microsoft.com/office/drawing/2014/main" id="{B9F2CC2B-9674-45AF-80C5-148627DD271C}"/>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5</a:t>
            </a:r>
          </a:p>
        </p:txBody>
      </p:sp>
    </p:spTree>
    <p:custDataLst>
      <p:tags r:id="rId1"/>
    </p:custDataLst>
    <p:extLst>
      <p:ext uri="{BB962C8B-B14F-4D97-AF65-F5344CB8AC3E}">
        <p14:creationId xmlns:p14="http://schemas.microsoft.com/office/powerpoint/2010/main" val="25627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8A9119D-943E-4266-BCCA-C78D1FC70F68}"/>
              </a:ext>
            </a:extLst>
          </p:cNvPr>
          <p:cNvPicPr>
            <a:picLocks noChangeAspect="1"/>
          </p:cNvPicPr>
          <p:nvPr/>
        </p:nvPicPr>
        <p:blipFill>
          <a:blip r:embed="rId4"/>
          <a:stretch>
            <a:fillRect/>
          </a:stretch>
        </p:blipFill>
        <p:spPr>
          <a:xfrm>
            <a:off x="4910063" y="1318532"/>
            <a:ext cx="7059982" cy="4589823"/>
          </a:xfrm>
          <a:prstGeom prst="rect">
            <a:avLst/>
          </a:prstGeom>
        </p:spPr>
      </p:pic>
      <p:sp>
        <p:nvSpPr>
          <p:cNvPr id="14" name="Title 13">
            <a:extLst>
              <a:ext uri="{FF2B5EF4-FFF2-40B4-BE49-F238E27FC236}">
                <a16:creationId xmlns:a16="http://schemas.microsoft.com/office/drawing/2014/main" id="{1DA9865C-CA33-4EF9-A76B-A9A0929894B0}"/>
              </a:ext>
            </a:extLst>
          </p:cNvPr>
          <p:cNvSpPr>
            <a:spLocks noGrp="1"/>
          </p:cNvSpPr>
          <p:nvPr>
            <p:ph type="title"/>
          </p:nvPr>
        </p:nvSpPr>
        <p:spPr>
          <a:xfrm>
            <a:off x="185792" y="467285"/>
            <a:ext cx="6748408" cy="663522"/>
          </a:xfrm>
        </p:spPr>
        <p:txBody>
          <a:bodyPr/>
          <a:lstStyle/>
          <a:p>
            <a:r>
              <a:rPr lang="en-US" sz="3200" dirty="0"/>
              <a:t>Group Quarters and Comparison Cities</a:t>
            </a:r>
          </a:p>
        </p:txBody>
      </p:sp>
      <p:sp>
        <p:nvSpPr>
          <p:cNvPr id="15" name="Content Placeholder 14">
            <a:extLst>
              <a:ext uri="{FF2B5EF4-FFF2-40B4-BE49-F238E27FC236}">
                <a16:creationId xmlns:a16="http://schemas.microsoft.com/office/drawing/2014/main" id="{1631A4D8-3A6B-4E7E-9302-46A0085A647A}"/>
              </a:ext>
            </a:extLst>
          </p:cNvPr>
          <p:cNvSpPr>
            <a:spLocks noGrp="1"/>
          </p:cNvSpPr>
          <p:nvPr>
            <p:ph idx="1"/>
          </p:nvPr>
        </p:nvSpPr>
        <p:spPr>
          <a:xfrm>
            <a:off x="85725" y="1270907"/>
            <a:ext cx="4764640" cy="5119808"/>
          </a:xfrm>
        </p:spPr>
        <p:txBody>
          <a:bodyPr/>
          <a:lstStyle/>
          <a:p>
            <a:r>
              <a:rPr lang="en-US" sz="1600" dirty="0"/>
              <a:t>This table shows the number in various types of group quarters as a percentage of the age 65+ population. High percentages for each column are in </a:t>
            </a:r>
            <a:r>
              <a:rPr lang="en-US" sz="1600" b="1" dirty="0">
                <a:solidFill>
                  <a:srgbClr val="C00000"/>
                </a:solidFill>
              </a:rPr>
              <a:t>red</a:t>
            </a:r>
            <a:r>
              <a:rPr lang="en-US" sz="1600" dirty="0"/>
              <a:t>, low in </a:t>
            </a:r>
            <a:r>
              <a:rPr lang="en-US" sz="1600" b="1" dirty="0">
                <a:solidFill>
                  <a:schemeClr val="accent1">
                    <a:lumMod val="50000"/>
                  </a:schemeClr>
                </a:solidFill>
              </a:rPr>
              <a:t>blue</a:t>
            </a:r>
            <a:r>
              <a:rPr lang="en-US" sz="1600" dirty="0"/>
              <a:t>.</a:t>
            </a:r>
          </a:p>
          <a:p>
            <a:r>
              <a:rPr lang="en-US" sz="1600" dirty="0"/>
              <a:t>The largest share of the group quarters population in the </a:t>
            </a:r>
            <a:r>
              <a:rPr lang="en-US" sz="1600" dirty="0">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comparison cities </a:t>
            </a:r>
            <a:r>
              <a:rPr lang="en-US" sz="1600" dirty="0"/>
              <a:t>is in nursing facilities with a median percentage of 2.68%; at 2.65%, Portland is close to the median.</a:t>
            </a:r>
          </a:p>
          <a:p>
            <a:r>
              <a:rPr lang="en-US" sz="1600" dirty="0"/>
              <a:t>For Portland, the next largest percent in group quarters is for group homes for adults at 0.80% of the age 65+ population compared to the median of 0.21% for the comparison cities and similar to Tucson and Mesa.</a:t>
            </a:r>
          </a:p>
          <a:p>
            <a:r>
              <a:rPr lang="en-US" sz="1600" dirty="0"/>
              <a:t>Correlating the ranked values for each type of group quarters facility, weighting each equally, Portland is most similar to Albuquerque, Mesa, and Tucson (</a:t>
            </a:r>
            <a:r>
              <a:rPr lang="en-US" sz="1600" dirty="0">
                <a:solidFill>
                  <a:schemeClr val="accent1">
                    <a:lumMod val="50000"/>
                  </a:schemeClr>
                </a:solidFill>
              </a:rPr>
              <a:t>darker blues</a:t>
            </a:r>
            <a:r>
              <a:rPr lang="en-US" sz="1600" dirty="0"/>
              <a:t>) and least similar to Boston, Oklahoma City, and Fort Worth (</a:t>
            </a:r>
            <a:r>
              <a:rPr lang="en-US" sz="1600" dirty="0">
                <a:solidFill>
                  <a:srgbClr val="C00000"/>
                </a:solidFill>
              </a:rPr>
              <a:t>darker reds</a:t>
            </a:r>
            <a:r>
              <a:rPr lang="en-US" sz="1600" dirty="0"/>
              <a:t>).</a:t>
            </a:r>
          </a:p>
          <a:p>
            <a:endParaRPr lang="en-US" dirty="0"/>
          </a:p>
        </p:txBody>
      </p:sp>
      <p:sp>
        <p:nvSpPr>
          <p:cNvPr id="17" name="Rectangle 16">
            <a:extLst>
              <a:ext uri="{FF2B5EF4-FFF2-40B4-BE49-F238E27FC236}">
                <a16:creationId xmlns:a16="http://schemas.microsoft.com/office/drawing/2014/main" id="{6912D852-D17D-41D3-91CA-8E8DBBC500D5}"/>
              </a:ext>
            </a:extLst>
          </p:cNvPr>
          <p:cNvSpPr/>
          <p:nvPr/>
        </p:nvSpPr>
        <p:spPr>
          <a:xfrm>
            <a:off x="5088783" y="1690954"/>
            <a:ext cx="509665" cy="384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891F06A-6E13-4D63-A703-8CA2EAA6B276}"/>
              </a:ext>
            </a:extLst>
          </p:cNvPr>
          <p:cNvCxnSpPr>
            <a:cxnSpLocks/>
          </p:cNvCxnSpPr>
          <p:nvPr/>
        </p:nvCxnSpPr>
        <p:spPr>
          <a:xfrm>
            <a:off x="7855039" y="5713731"/>
            <a:ext cx="393611"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ight Bracket 22">
            <a:extLst>
              <a:ext uri="{FF2B5EF4-FFF2-40B4-BE49-F238E27FC236}">
                <a16:creationId xmlns:a16="http://schemas.microsoft.com/office/drawing/2014/main" id="{5E9ABA13-8F87-44A2-9D56-47CCCFC2C50A}"/>
              </a:ext>
            </a:extLst>
          </p:cNvPr>
          <p:cNvSpPr/>
          <p:nvPr/>
        </p:nvSpPr>
        <p:spPr>
          <a:xfrm>
            <a:off x="9699076" y="4559451"/>
            <a:ext cx="115061" cy="1135229"/>
          </a:xfrm>
          <a:prstGeom prst="rightBracket">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7E62B625-73C7-42A3-8E3D-8051C71C7E48}"/>
              </a:ext>
            </a:extLst>
          </p:cNvPr>
          <p:cNvSpPr txBox="1"/>
          <p:nvPr/>
        </p:nvSpPr>
        <p:spPr>
          <a:xfrm>
            <a:off x="7697768" y="6089546"/>
            <a:ext cx="2116369" cy="430887"/>
          </a:xfrm>
          <a:prstGeom prst="rect">
            <a:avLst/>
          </a:prstGeom>
          <a:noFill/>
        </p:spPr>
        <p:txBody>
          <a:bodyPr wrap="square" rtlCol="0">
            <a:spAutoFit/>
          </a:bodyPr>
          <a:lstStyle/>
          <a:p>
            <a:r>
              <a:rPr lang="en-US" sz="1100" dirty="0"/>
              <a:t>Source:  2010 Decennial Census, SF1, table PCT-38.</a:t>
            </a:r>
          </a:p>
        </p:txBody>
      </p:sp>
      <p:cxnSp>
        <p:nvCxnSpPr>
          <p:cNvPr id="10" name="Straight Connector 9">
            <a:extLst>
              <a:ext uri="{FF2B5EF4-FFF2-40B4-BE49-F238E27FC236}">
                <a16:creationId xmlns:a16="http://schemas.microsoft.com/office/drawing/2014/main" id="{184F30D6-3A4D-4B11-AB8E-F58E2940416A}"/>
              </a:ext>
            </a:extLst>
          </p:cNvPr>
          <p:cNvCxnSpPr>
            <a:cxnSpLocks/>
          </p:cNvCxnSpPr>
          <p:nvPr/>
        </p:nvCxnSpPr>
        <p:spPr>
          <a:xfrm>
            <a:off x="7855039" y="4713606"/>
            <a:ext cx="393611"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871B123-6890-4A66-9E9A-883E22EE2780}"/>
              </a:ext>
            </a:extLst>
          </p:cNvPr>
          <p:cNvGrpSpPr/>
          <p:nvPr/>
        </p:nvGrpSpPr>
        <p:grpSpPr>
          <a:xfrm>
            <a:off x="87067" y="6452900"/>
            <a:ext cx="2006049" cy="365760"/>
            <a:chOff x="87067" y="6452900"/>
            <a:chExt cx="2006049" cy="365760"/>
          </a:xfrm>
        </p:grpSpPr>
        <p:sp>
          <p:nvSpPr>
            <p:cNvPr id="12" name="Action Button: Go to Beginning 11">
              <a:hlinkClick r:id="" action="ppaction://hlinkshowjump?jump=firstslide" highlightClick="1"/>
              <a:extLst>
                <a:ext uri="{FF2B5EF4-FFF2-40B4-BE49-F238E27FC236}">
                  <a16:creationId xmlns:a16="http://schemas.microsoft.com/office/drawing/2014/main" id="{361C2C2F-7FC8-4401-83E2-5301563FAE8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A8D6879F-3C23-4448-A0AD-E5382741A75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3F0FD6A0-9235-4E25-BE3B-BFB273532AD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3C6E2A9C-89C3-4D8D-B733-26770E01687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7"/>
              <a:extLst>
                <a:ext uri="{FF2B5EF4-FFF2-40B4-BE49-F238E27FC236}">
                  <a16:creationId xmlns:a16="http://schemas.microsoft.com/office/drawing/2014/main" id="{9F8ADD04-A8B5-4ABD-8D40-39372AB78AD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1" name="TextBox 20">
            <a:extLst>
              <a:ext uri="{FF2B5EF4-FFF2-40B4-BE49-F238E27FC236}">
                <a16:creationId xmlns:a16="http://schemas.microsoft.com/office/drawing/2014/main" id="{F7A7ECAE-DED8-402E-8554-234031416234}"/>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6</a:t>
            </a:r>
          </a:p>
        </p:txBody>
      </p:sp>
    </p:spTree>
    <p:custDataLst>
      <p:tags r:id="rId1"/>
    </p:custDataLst>
    <p:extLst>
      <p:ext uri="{BB962C8B-B14F-4D97-AF65-F5344CB8AC3E}">
        <p14:creationId xmlns:p14="http://schemas.microsoft.com/office/powerpoint/2010/main" val="10385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65FF10E6-C953-4058-B5DC-F79358E54A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3" name="Picture 12" descr="Map&#10;&#10;Description automatically generated">
            <a:extLst>
              <a:ext uri="{FF2B5EF4-FFF2-40B4-BE49-F238E27FC236}">
                <a16:creationId xmlns:a16="http://schemas.microsoft.com/office/drawing/2014/main" id="{4D286BD5-9E8F-49A7-992D-9966A8B742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4" name="Title 13">
            <a:extLst>
              <a:ext uri="{FF2B5EF4-FFF2-40B4-BE49-F238E27FC236}">
                <a16:creationId xmlns:a16="http://schemas.microsoft.com/office/drawing/2014/main" id="{801A336F-A06C-45B9-9032-AD15B4C9EE9B}"/>
              </a:ext>
            </a:extLst>
          </p:cNvPr>
          <p:cNvSpPr>
            <a:spLocks noGrp="1"/>
          </p:cNvSpPr>
          <p:nvPr>
            <p:ph type="title"/>
          </p:nvPr>
        </p:nvSpPr>
        <p:spPr/>
        <p:txBody>
          <a:bodyPr/>
          <a:lstStyle/>
          <a:p>
            <a:r>
              <a:rPr lang="en-US" sz="3200" dirty="0"/>
              <a:t>Mapping of Group Quarters Types</a:t>
            </a:r>
          </a:p>
        </p:txBody>
      </p:sp>
      <p:sp>
        <p:nvSpPr>
          <p:cNvPr id="15" name="Content Placeholder 14">
            <a:extLst>
              <a:ext uri="{FF2B5EF4-FFF2-40B4-BE49-F238E27FC236}">
                <a16:creationId xmlns:a16="http://schemas.microsoft.com/office/drawing/2014/main" id="{A8043617-26F0-4A02-AD7E-6B48FF4B6F2C}"/>
              </a:ext>
            </a:extLst>
          </p:cNvPr>
          <p:cNvSpPr>
            <a:spLocks noGrp="1"/>
          </p:cNvSpPr>
          <p:nvPr>
            <p:ph idx="1"/>
          </p:nvPr>
        </p:nvSpPr>
        <p:spPr>
          <a:xfrm>
            <a:off x="95250" y="1069251"/>
            <a:ext cx="5019675" cy="5102950"/>
          </a:xfrm>
        </p:spPr>
        <p:txBody>
          <a:bodyPr>
            <a:normAutofit fontScale="92500"/>
          </a:bodyPr>
          <a:lstStyle/>
          <a:p>
            <a:r>
              <a:rPr lang="en-US" sz="1600" dirty="0"/>
              <a:t>This map shows the number of group quarters in each supertract (</a:t>
            </a:r>
            <a:r>
              <a:rPr lang="en-US" sz="1600" dirty="0">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learn more about supertracts</a:t>
            </a:r>
            <a:r>
              <a:rPr lang="en-US" sz="1600" dirty="0"/>
              <a:t>). The area of the pie represents the number of persons in group quarters.</a:t>
            </a:r>
          </a:p>
          <a:p>
            <a:r>
              <a:rPr lang="en-US" sz="1600" dirty="0"/>
              <a:t>Throughout the Portland Metropolitan area nursing homes and group homes are the most common type of group quarters residence. </a:t>
            </a:r>
          </a:p>
          <a:p>
            <a:r>
              <a:rPr lang="en-US" sz="1600" dirty="0"/>
              <a:t>On Portland’s east side and in suburban areas worker residences also are common (think older priests and nuns). </a:t>
            </a:r>
          </a:p>
          <a:p>
            <a:r>
              <a:rPr lang="en-US" sz="1600" dirty="0"/>
              <a:t>The Central City area has the largest number of older homeless and older persons in shelters.</a:t>
            </a:r>
          </a:p>
          <a:p>
            <a:r>
              <a:rPr lang="en-US" sz="1600" dirty="0"/>
              <a:t>When we zoom in to the census tract level, we see some additional patterns.</a:t>
            </a:r>
          </a:p>
          <a:p>
            <a:r>
              <a:rPr lang="en-US" sz="1600" dirty="0"/>
              <a:t>Some tracts have mainly nursing homes, such as those in </a:t>
            </a:r>
            <a:r>
              <a:rPr lang="en-US" sz="1600" dirty="0" err="1"/>
              <a:t>Montavilla</a:t>
            </a:r>
            <a:r>
              <a:rPr lang="en-US" sz="1600" dirty="0"/>
              <a:t>.</a:t>
            </a:r>
          </a:p>
          <a:p>
            <a:r>
              <a:rPr lang="en-US" sz="1600" dirty="0"/>
              <a:t>The tracts in Lents-Foster have mainly group homes.</a:t>
            </a:r>
          </a:p>
          <a:p>
            <a:r>
              <a:rPr lang="en-US" sz="1600" dirty="0"/>
              <a:t>The tracts on Portland’s east side, abutting Gresham, are more mixed.</a:t>
            </a:r>
          </a:p>
          <a:p>
            <a:r>
              <a:rPr lang="en-US" sz="1600" dirty="0"/>
              <a:t>The tracts in the Central City supertract mainly have older persons who are homeless or in shelters.</a:t>
            </a:r>
          </a:p>
          <a:p>
            <a:endParaRPr lang="en-US" sz="1600" dirty="0"/>
          </a:p>
          <a:p>
            <a:pPr marL="0" indent="0">
              <a:buNone/>
            </a:pPr>
            <a:endParaRPr lang="en-US" dirty="0"/>
          </a:p>
        </p:txBody>
      </p:sp>
      <p:sp>
        <p:nvSpPr>
          <p:cNvPr id="7" name="TextBox 6">
            <a:extLst>
              <a:ext uri="{FF2B5EF4-FFF2-40B4-BE49-F238E27FC236}">
                <a16:creationId xmlns:a16="http://schemas.microsoft.com/office/drawing/2014/main" id="{AA666E1D-A602-44DA-840B-291212FC3857}"/>
              </a:ext>
            </a:extLst>
          </p:cNvPr>
          <p:cNvSpPr txBox="1"/>
          <p:nvPr/>
        </p:nvSpPr>
        <p:spPr>
          <a:xfrm>
            <a:off x="2323196" y="6420336"/>
            <a:ext cx="1984750" cy="430887"/>
          </a:xfrm>
          <a:prstGeom prst="rect">
            <a:avLst/>
          </a:prstGeom>
          <a:noFill/>
        </p:spPr>
        <p:txBody>
          <a:bodyPr wrap="square" rtlCol="0">
            <a:spAutoFit/>
          </a:bodyPr>
          <a:lstStyle/>
          <a:p>
            <a:r>
              <a:rPr lang="en-US" sz="1100" dirty="0"/>
              <a:t>Source:  2010 Decennial Census, SF1, table PCT-38.</a:t>
            </a:r>
          </a:p>
        </p:txBody>
      </p:sp>
      <p:grpSp>
        <p:nvGrpSpPr>
          <p:cNvPr id="8" name="Group 7">
            <a:extLst>
              <a:ext uri="{FF2B5EF4-FFF2-40B4-BE49-F238E27FC236}">
                <a16:creationId xmlns:a16="http://schemas.microsoft.com/office/drawing/2014/main" id="{4BA4491B-689E-4289-87C0-44A5521A8CB1}"/>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EA8BA11E-C834-45F4-BAF5-F6DF6A2F4A6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213E5E55-1F9B-4F42-A796-C28609EA372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 action="ppaction://hlinkshowjump?jump=nextslide" highlightClick="1"/>
              <a:extLst>
                <a:ext uri="{FF2B5EF4-FFF2-40B4-BE49-F238E27FC236}">
                  <a16:creationId xmlns:a16="http://schemas.microsoft.com/office/drawing/2014/main" id="{EC1F8AB8-65F2-46FB-BA8A-9BCE0D952CF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7" action="ppaction://hlinksldjump" highlightClick="1"/>
              <a:extLst>
                <a:ext uri="{FF2B5EF4-FFF2-40B4-BE49-F238E27FC236}">
                  <a16:creationId xmlns:a16="http://schemas.microsoft.com/office/drawing/2014/main" id="{2BEF220C-D901-4471-A1C1-8F9D08D53B2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8"/>
              <a:extLst>
                <a:ext uri="{FF2B5EF4-FFF2-40B4-BE49-F238E27FC236}">
                  <a16:creationId xmlns:a16="http://schemas.microsoft.com/office/drawing/2014/main" id="{51A60B61-9C17-4DD9-B1C5-21353F83983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8" name="TextBox 17">
            <a:extLst>
              <a:ext uri="{FF2B5EF4-FFF2-40B4-BE49-F238E27FC236}">
                <a16:creationId xmlns:a16="http://schemas.microsoft.com/office/drawing/2014/main" id="{8F095445-1474-40C5-B17C-26AE6F143E0F}"/>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7</a:t>
            </a:r>
          </a:p>
        </p:txBody>
      </p:sp>
    </p:spTree>
    <p:custDataLst>
      <p:tags r:id="rId1"/>
    </p:custDataLst>
    <p:extLst>
      <p:ext uri="{BB962C8B-B14F-4D97-AF65-F5344CB8AC3E}">
        <p14:creationId xmlns:p14="http://schemas.microsoft.com/office/powerpoint/2010/main" val="34913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17B5-0748-4F55-8C7C-A623E3EE46FB}"/>
              </a:ext>
            </a:extLst>
          </p:cNvPr>
          <p:cNvSpPr>
            <a:spLocks noGrp="1"/>
          </p:cNvSpPr>
          <p:nvPr>
            <p:ph type="title"/>
          </p:nvPr>
        </p:nvSpPr>
        <p:spPr>
          <a:xfrm>
            <a:off x="1719537" y="119702"/>
            <a:ext cx="4376463" cy="663522"/>
          </a:xfrm>
        </p:spPr>
        <p:txBody>
          <a:bodyPr/>
          <a:lstStyle/>
          <a:p>
            <a:r>
              <a:rPr lang="en-US" sz="3200" dirty="0"/>
              <a:t>Skilled Nursing Facilities</a:t>
            </a:r>
          </a:p>
        </p:txBody>
      </p:sp>
      <p:sp>
        <p:nvSpPr>
          <p:cNvPr id="4" name="Content Placeholder 3">
            <a:extLst>
              <a:ext uri="{FF2B5EF4-FFF2-40B4-BE49-F238E27FC236}">
                <a16:creationId xmlns:a16="http://schemas.microsoft.com/office/drawing/2014/main" id="{56B15DFE-FFA6-4BBD-ABFD-D4BE85C49166}"/>
              </a:ext>
            </a:extLst>
          </p:cNvPr>
          <p:cNvSpPr>
            <a:spLocks noGrp="1"/>
          </p:cNvSpPr>
          <p:nvPr>
            <p:ph idx="1"/>
          </p:nvPr>
        </p:nvSpPr>
        <p:spPr>
          <a:xfrm>
            <a:off x="1495610" y="826632"/>
            <a:ext cx="5813454" cy="5817325"/>
          </a:xfrm>
        </p:spPr>
        <p:txBody>
          <a:bodyPr>
            <a:normAutofit/>
          </a:bodyPr>
          <a:lstStyle/>
          <a:p>
            <a:r>
              <a:rPr lang="en-US" dirty="0"/>
              <a:t>Nursing homes, which are skilled nursing facilities, provide a wide range of health and personal care services. Their services focus on medical care more than most assisted living facilities. These services typically include nursing care, 24-hour supervision, three meals a day, and assistance with everyday activities. Rehabilitation services – e.g.,  physical, occupational, and speech therapy – are also available.</a:t>
            </a:r>
          </a:p>
          <a:p>
            <a:r>
              <a:rPr lang="en-US" dirty="0"/>
              <a:t>Some people stay at a nursing home for a short time after being in the hospital. After they recover, they go home. However, most nursing home residents live there permanently because they have ongoing physical or cognitive conditions that require consistent care and supervision.</a:t>
            </a:r>
          </a:p>
          <a:p>
            <a:r>
              <a:rPr lang="en-US" dirty="0"/>
              <a:t>As of November 2010, there were 70 skilled nursing homes in the Portland Metropolitan Area, 26 of which were in the city of Portland.</a:t>
            </a:r>
          </a:p>
          <a:p>
            <a:r>
              <a:rPr lang="en-US" dirty="0"/>
              <a:t>Portland has had the largest number of occupied skilled nursing beds since 1960; however, the outer suburbs witnessed the most growth in total beds since 2010, a 18.2% growth from 2010-2020.  </a:t>
            </a:r>
          </a:p>
          <a:p>
            <a:r>
              <a:rPr lang="en-US" dirty="0"/>
              <a:t>Note: The 1,319 occupied beds shown here at the end of 2009 (certified for Medicare), is less than the 2,160 persons of all ages, counted in the 2010 Census who were living in skilled nursing facilities, of which 1,610 were age 65+ (those data are not displayed).  </a:t>
            </a:r>
          </a:p>
          <a:p>
            <a:r>
              <a:rPr lang="en-US" dirty="0"/>
              <a:t>In the city of Portland, the average size of a skilled nursing facility was 82 beds, the same as the average for the metropolitan area. </a:t>
            </a:r>
          </a:p>
          <a:p>
            <a:r>
              <a:rPr lang="en-US" dirty="0"/>
              <a:t>The city of Portland’s occupancy rate of 65.4%, higher than the inner and outer suburbs.</a:t>
            </a:r>
          </a:p>
          <a:p>
            <a:r>
              <a:rPr lang="en-US" dirty="0"/>
              <a:t>There has been little change in the number of skilled nursing facilities or count of beds in Portland in the last decade.</a:t>
            </a:r>
          </a:p>
        </p:txBody>
      </p:sp>
      <p:sp>
        <p:nvSpPr>
          <p:cNvPr id="6" name="TextBox 5">
            <a:extLst>
              <a:ext uri="{FF2B5EF4-FFF2-40B4-BE49-F238E27FC236}">
                <a16:creationId xmlns:a16="http://schemas.microsoft.com/office/drawing/2014/main" id="{FAB25EF7-1950-478D-B8C3-083E67F012F5}"/>
              </a:ext>
            </a:extLst>
          </p:cNvPr>
          <p:cNvSpPr txBox="1"/>
          <p:nvPr/>
        </p:nvSpPr>
        <p:spPr>
          <a:xfrm>
            <a:off x="7554051" y="5985540"/>
            <a:ext cx="4485549" cy="769441"/>
          </a:xfrm>
          <a:prstGeom prst="rect">
            <a:avLst/>
          </a:prstGeom>
          <a:noFill/>
        </p:spPr>
        <p:txBody>
          <a:bodyPr wrap="square" rtlCol="0">
            <a:spAutoFit/>
          </a:bodyPr>
          <a:lstStyle/>
          <a:p>
            <a:r>
              <a:rPr lang="en-US" sz="1100" dirty="0"/>
              <a:t>Descriptions of skilled nursing facilities from National Institute on Aging, U.S. Department of Health and Human services. </a:t>
            </a:r>
            <a:r>
              <a:rPr lang="en-US" sz="1100" dirty="0">
                <a:hlinkClick r:id="rId4"/>
              </a:rPr>
              <a:t>https://www.nia.nih.gov/ health/residential-facilities-assisted-living-and-nursing-homes</a:t>
            </a:r>
            <a:r>
              <a:rPr lang="en-US" sz="1100" dirty="0"/>
              <a:t>. </a:t>
            </a:r>
          </a:p>
          <a:p>
            <a:r>
              <a:rPr lang="en-US" sz="1100" dirty="0"/>
              <a:t>Data from the Centers for Medicare and Medicaid Services.</a:t>
            </a:r>
          </a:p>
        </p:txBody>
      </p:sp>
      <p:pic>
        <p:nvPicPr>
          <p:cNvPr id="15" name="Picture 14">
            <a:extLst>
              <a:ext uri="{FF2B5EF4-FFF2-40B4-BE49-F238E27FC236}">
                <a16:creationId xmlns:a16="http://schemas.microsoft.com/office/drawing/2014/main" id="{E31E3647-15B2-4F99-8645-15F8F09E8493}"/>
              </a:ext>
            </a:extLst>
          </p:cNvPr>
          <p:cNvPicPr>
            <a:picLocks noChangeAspect="1"/>
          </p:cNvPicPr>
          <p:nvPr/>
        </p:nvPicPr>
        <p:blipFill>
          <a:blip r:embed="rId5"/>
          <a:stretch>
            <a:fillRect/>
          </a:stretch>
        </p:blipFill>
        <p:spPr>
          <a:xfrm>
            <a:off x="7555006" y="2090057"/>
            <a:ext cx="4183380" cy="1828800"/>
          </a:xfrm>
          <a:prstGeom prst="rect">
            <a:avLst/>
          </a:prstGeom>
        </p:spPr>
      </p:pic>
      <p:pic>
        <p:nvPicPr>
          <p:cNvPr id="17" name="Picture 16">
            <a:extLst>
              <a:ext uri="{FF2B5EF4-FFF2-40B4-BE49-F238E27FC236}">
                <a16:creationId xmlns:a16="http://schemas.microsoft.com/office/drawing/2014/main" id="{77851DDA-DE28-42B1-A7C7-91EE7BA6E202}"/>
              </a:ext>
            </a:extLst>
          </p:cNvPr>
          <p:cNvPicPr>
            <a:picLocks noChangeAspect="1"/>
          </p:cNvPicPr>
          <p:nvPr/>
        </p:nvPicPr>
        <p:blipFill>
          <a:blip r:embed="rId6"/>
          <a:stretch>
            <a:fillRect/>
          </a:stretch>
        </p:blipFill>
        <p:spPr>
          <a:xfrm>
            <a:off x="7555006" y="217979"/>
            <a:ext cx="4183380" cy="1775460"/>
          </a:xfrm>
          <a:prstGeom prst="rect">
            <a:avLst/>
          </a:prstGeom>
        </p:spPr>
      </p:pic>
      <p:pic>
        <p:nvPicPr>
          <p:cNvPr id="19" name="Picture 18">
            <a:extLst>
              <a:ext uri="{FF2B5EF4-FFF2-40B4-BE49-F238E27FC236}">
                <a16:creationId xmlns:a16="http://schemas.microsoft.com/office/drawing/2014/main" id="{A46B226E-5401-40B9-B57C-C342F7D7977E}"/>
              </a:ext>
            </a:extLst>
          </p:cNvPr>
          <p:cNvPicPr>
            <a:picLocks noChangeAspect="1"/>
          </p:cNvPicPr>
          <p:nvPr/>
        </p:nvPicPr>
        <p:blipFill>
          <a:blip r:embed="rId7"/>
          <a:stretch>
            <a:fillRect/>
          </a:stretch>
        </p:blipFill>
        <p:spPr>
          <a:xfrm>
            <a:off x="7563685" y="3993340"/>
            <a:ext cx="4183380" cy="1911026"/>
          </a:xfrm>
          <a:prstGeom prst="rect">
            <a:avLst/>
          </a:prstGeom>
        </p:spPr>
      </p:pic>
      <p:pic>
        <p:nvPicPr>
          <p:cNvPr id="21" name="Picture 20">
            <a:extLst>
              <a:ext uri="{FF2B5EF4-FFF2-40B4-BE49-F238E27FC236}">
                <a16:creationId xmlns:a16="http://schemas.microsoft.com/office/drawing/2014/main" id="{65C3630F-C44D-4DEE-9E64-2BCA51A86713}"/>
              </a:ext>
            </a:extLst>
          </p:cNvPr>
          <p:cNvPicPr>
            <a:picLocks noChangeAspect="1"/>
          </p:cNvPicPr>
          <p:nvPr/>
        </p:nvPicPr>
        <p:blipFill>
          <a:blip r:embed="rId8"/>
          <a:stretch>
            <a:fillRect/>
          </a:stretch>
        </p:blipFill>
        <p:spPr>
          <a:xfrm>
            <a:off x="7563685" y="3988641"/>
            <a:ext cx="4143280" cy="1868850"/>
          </a:xfrm>
          <a:prstGeom prst="rect">
            <a:avLst/>
          </a:prstGeom>
        </p:spPr>
      </p:pic>
      <p:sp>
        <p:nvSpPr>
          <p:cNvPr id="22" name="Rectangle 21">
            <a:extLst>
              <a:ext uri="{FF2B5EF4-FFF2-40B4-BE49-F238E27FC236}">
                <a16:creationId xmlns:a16="http://schemas.microsoft.com/office/drawing/2014/main" id="{D58692D0-F710-4453-BE73-0C8DBA4A169B}"/>
              </a:ext>
            </a:extLst>
          </p:cNvPr>
          <p:cNvSpPr/>
          <p:nvPr/>
        </p:nvSpPr>
        <p:spPr>
          <a:xfrm>
            <a:off x="8789415" y="99403"/>
            <a:ext cx="1352371" cy="79023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000" b="1" dirty="0">
                <a:solidFill>
                  <a:srgbClr val="C00000"/>
                </a:solidFill>
              </a:rPr>
              <a:t>Date certified for Medicare</a:t>
            </a:r>
          </a:p>
        </p:txBody>
      </p:sp>
      <p:pic>
        <p:nvPicPr>
          <p:cNvPr id="24" name="Picture 23">
            <a:extLst>
              <a:ext uri="{FF2B5EF4-FFF2-40B4-BE49-F238E27FC236}">
                <a16:creationId xmlns:a16="http://schemas.microsoft.com/office/drawing/2014/main" id="{2BC2A260-B474-440E-9809-6423DDCB775B}"/>
              </a:ext>
            </a:extLst>
          </p:cNvPr>
          <p:cNvPicPr>
            <a:picLocks noChangeAspect="1"/>
          </p:cNvPicPr>
          <p:nvPr/>
        </p:nvPicPr>
        <p:blipFill>
          <a:blip r:embed="rId9"/>
          <a:stretch>
            <a:fillRect/>
          </a:stretch>
        </p:blipFill>
        <p:spPr>
          <a:xfrm>
            <a:off x="7554051" y="2083366"/>
            <a:ext cx="4166022" cy="1828800"/>
          </a:xfrm>
          <a:prstGeom prst="rect">
            <a:avLst/>
          </a:prstGeom>
        </p:spPr>
      </p:pic>
      <p:sp>
        <p:nvSpPr>
          <p:cNvPr id="12" name="Content Placeholder 3">
            <a:extLst>
              <a:ext uri="{FF2B5EF4-FFF2-40B4-BE49-F238E27FC236}">
                <a16:creationId xmlns:a16="http://schemas.microsoft.com/office/drawing/2014/main" id="{228457FA-49AC-437B-A8BD-5AC21D388BC2}"/>
              </a:ext>
            </a:extLst>
          </p:cNvPr>
          <p:cNvSpPr>
            <a:spLocks noGrp="1"/>
          </p:cNvSpPr>
          <p:nvPr>
            <p:ph idx="10"/>
          </p:nvPr>
        </p:nvSpPr>
        <p:spPr>
          <a:xfrm>
            <a:off x="121978" y="1013538"/>
            <a:ext cx="1318437" cy="4560271"/>
          </a:xfrm>
        </p:spPr>
        <p:txBody>
          <a:bodyPr/>
          <a:lstStyle/>
          <a:p>
            <a:pPr marL="0" indent="0">
              <a:buNone/>
            </a:pPr>
            <a:r>
              <a:rPr lang="en-US" b="1" dirty="0"/>
              <a:t>Table of Contents</a:t>
            </a:r>
          </a:p>
          <a:p>
            <a:r>
              <a:rPr lang="en-US" dirty="0">
                <a:hlinkClick r:id="rId10" action="ppaction://hlinksldjump"/>
              </a:rPr>
              <a:t>Beginning</a:t>
            </a:r>
            <a:endParaRPr lang="en-US" dirty="0"/>
          </a:p>
          <a:p>
            <a:r>
              <a:rPr lang="en-US" dirty="0">
                <a:hlinkClick r:id="rId11" action="ppaction://hlinksldjump"/>
              </a:rPr>
              <a:t>Types of facilities</a:t>
            </a:r>
            <a:endParaRPr lang="en-US" dirty="0"/>
          </a:p>
          <a:p>
            <a:r>
              <a:rPr lang="en-US" dirty="0">
                <a:hlinkClick r:id="rId12" action="ppaction://hlinksldjump"/>
              </a:rPr>
              <a:t>Group quarters</a:t>
            </a:r>
            <a:endParaRPr lang="en-US" dirty="0"/>
          </a:p>
          <a:p>
            <a:r>
              <a:rPr lang="en-US" dirty="0">
                <a:hlinkClick r:id="rId13" action="ppaction://hlinksldjump"/>
              </a:rPr>
              <a:t>Skilled nursing </a:t>
            </a:r>
            <a:endParaRPr lang="en-US" dirty="0"/>
          </a:p>
          <a:p>
            <a:r>
              <a:rPr lang="en-US" dirty="0">
                <a:hlinkClick r:id="rId14" action="ppaction://hlinksldjump"/>
              </a:rPr>
              <a:t>Residential care</a:t>
            </a:r>
            <a:endParaRPr lang="en-US" dirty="0"/>
          </a:p>
          <a:p>
            <a:r>
              <a:rPr lang="en-US" dirty="0">
                <a:hlinkClick r:id="rId15" action="ppaction://hlinksldjump"/>
              </a:rPr>
              <a:t>Adult foster homes</a:t>
            </a:r>
            <a:endParaRPr lang="en-US" dirty="0"/>
          </a:p>
          <a:p>
            <a:r>
              <a:rPr lang="en-US" dirty="0">
                <a:hlinkClick r:id="rId16" action="ppaction://hlinksldjump"/>
              </a:rPr>
              <a:t>Assisted living</a:t>
            </a:r>
            <a:endParaRPr lang="en-US" dirty="0"/>
          </a:p>
          <a:p>
            <a:r>
              <a:rPr lang="en-US" dirty="0">
                <a:hlinkClick r:id="rId17" action="ppaction://hlinksldjump"/>
              </a:rPr>
              <a:t>Recap of care facilities</a:t>
            </a:r>
            <a:endParaRPr lang="en-US" dirty="0"/>
          </a:p>
          <a:p>
            <a:r>
              <a:rPr lang="en-US" dirty="0">
                <a:hlinkClick r:id="rId18" action="ppaction://hlinksldjump"/>
              </a:rPr>
              <a:t>Retirement facilities</a:t>
            </a:r>
            <a:endParaRPr lang="en-US" dirty="0"/>
          </a:p>
          <a:p>
            <a:r>
              <a:rPr lang="en-US" dirty="0">
                <a:hlinkClick r:id="rId19" action="ppaction://hlinksldjump"/>
              </a:rPr>
              <a:t>Maps and tables</a:t>
            </a:r>
            <a:endParaRPr lang="en-US" dirty="0"/>
          </a:p>
        </p:txBody>
      </p:sp>
      <p:sp>
        <p:nvSpPr>
          <p:cNvPr id="13" name="Rectangle 12">
            <a:extLst>
              <a:ext uri="{FF2B5EF4-FFF2-40B4-BE49-F238E27FC236}">
                <a16:creationId xmlns:a16="http://schemas.microsoft.com/office/drawing/2014/main" id="{4DFC2023-939F-439C-9065-E571D29C601C}"/>
              </a:ext>
            </a:extLst>
          </p:cNvPr>
          <p:cNvSpPr/>
          <p:nvPr/>
        </p:nvSpPr>
        <p:spPr>
          <a:xfrm>
            <a:off x="10582275" y="927813"/>
            <a:ext cx="216677" cy="1714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ACACFA1-2CA8-476D-95A2-ECEC9EE11AD4}"/>
              </a:ext>
            </a:extLst>
          </p:cNvPr>
          <p:cNvSpPr/>
          <p:nvPr/>
        </p:nvSpPr>
        <p:spPr>
          <a:xfrm>
            <a:off x="10582274" y="1575513"/>
            <a:ext cx="216677" cy="1714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6A4FAD1-8F90-48B1-8EA8-24DC4440B343}"/>
              </a:ext>
            </a:extLst>
          </p:cNvPr>
          <p:cNvSpPr/>
          <p:nvPr/>
        </p:nvSpPr>
        <p:spPr>
          <a:xfrm>
            <a:off x="8867773" y="2807812"/>
            <a:ext cx="548640" cy="18288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AF2C551-AAB9-45F9-8A2D-336F632489BA}"/>
              </a:ext>
            </a:extLst>
          </p:cNvPr>
          <p:cNvCxnSpPr>
            <a:cxnSpLocks/>
          </p:cNvCxnSpPr>
          <p:nvPr/>
        </p:nvCxnSpPr>
        <p:spPr>
          <a:xfrm flipH="1" flipV="1">
            <a:off x="10402754" y="2994932"/>
            <a:ext cx="365760"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7940F6-A7AF-4939-942F-FD079E827C16}"/>
              </a:ext>
            </a:extLst>
          </p:cNvPr>
          <p:cNvCxnSpPr>
            <a:cxnSpLocks/>
          </p:cNvCxnSpPr>
          <p:nvPr/>
        </p:nvCxnSpPr>
        <p:spPr>
          <a:xfrm flipH="1">
            <a:off x="11191875" y="3459259"/>
            <a:ext cx="30456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441086D-2376-422C-A640-7B7A7FC16884}"/>
              </a:ext>
            </a:extLst>
          </p:cNvPr>
          <p:cNvGrpSpPr/>
          <p:nvPr/>
        </p:nvGrpSpPr>
        <p:grpSpPr>
          <a:xfrm>
            <a:off x="87067" y="645290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8751FF9C-B381-4906-B848-A7F2C7AF683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23CE07CB-CD40-48CC-BE8B-162A53AF8C8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FD8E8529-D70D-4AB9-8513-C8EA636C74D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20" action="ppaction://hlinksldjump" highlightClick="1"/>
              <a:extLst>
                <a:ext uri="{FF2B5EF4-FFF2-40B4-BE49-F238E27FC236}">
                  <a16:creationId xmlns:a16="http://schemas.microsoft.com/office/drawing/2014/main" id="{753B1F70-A328-4003-A076-5A91FA830CE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21"/>
              <a:extLst>
                <a:ext uri="{FF2B5EF4-FFF2-40B4-BE49-F238E27FC236}">
                  <a16:creationId xmlns:a16="http://schemas.microsoft.com/office/drawing/2014/main" id="{07FAE08E-CF36-40E3-992C-10A31B1244C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30" name="TextBox 29">
            <a:extLst>
              <a:ext uri="{FF2B5EF4-FFF2-40B4-BE49-F238E27FC236}">
                <a16:creationId xmlns:a16="http://schemas.microsoft.com/office/drawing/2014/main" id="{6C46D486-50C5-4AA8-A723-EC8885360A96}"/>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8</a:t>
            </a:r>
          </a:p>
        </p:txBody>
      </p:sp>
    </p:spTree>
    <p:custDataLst>
      <p:tags r:id="rId1"/>
    </p:custDataLst>
    <p:extLst>
      <p:ext uri="{BB962C8B-B14F-4D97-AF65-F5344CB8AC3E}">
        <p14:creationId xmlns:p14="http://schemas.microsoft.com/office/powerpoint/2010/main" val="16789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0EBDB471-A223-44FE-B6EB-6157233E7F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7676" y="332653"/>
            <a:ext cx="5796224" cy="5796224"/>
          </a:xfrm>
          <a:prstGeom prst="rect">
            <a:avLst/>
          </a:prstGeom>
        </p:spPr>
      </p:pic>
      <p:sp>
        <p:nvSpPr>
          <p:cNvPr id="12" name="Title 11">
            <a:extLst>
              <a:ext uri="{FF2B5EF4-FFF2-40B4-BE49-F238E27FC236}">
                <a16:creationId xmlns:a16="http://schemas.microsoft.com/office/drawing/2014/main" id="{D2086383-E7D7-48ED-B9DC-98806458563E}"/>
              </a:ext>
            </a:extLst>
          </p:cNvPr>
          <p:cNvSpPr>
            <a:spLocks noGrp="1"/>
          </p:cNvSpPr>
          <p:nvPr>
            <p:ph type="title"/>
          </p:nvPr>
        </p:nvSpPr>
        <p:spPr>
          <a:xfrm>
            <a:off x="164498" y="426071"/>
            <a:ext cx="4376463" cy="663522"/>
          </a:xfrm>
        </p:spPr>
        <p:txBody>
          <a:bodyPr/>
          <a:lstStyle/>
          <a:p>
            <a:r>
              <a:rPr lang="en-US" sz="3200" dirty="0"/>
              <a:t>Location of Skilled Nursing Facilities</a:t>
            </a:r>
          </a:p>
        </p:txBody>
      </p:sp>
      <p:sp>
        <p:nvSpPr>
          <p:cNvPr id="13" name="Content Placeholder 12">
            <a:extLst>
              <a:ext uri="{FF2B5EF4-FFF2-40B4-BE49-F238E27FC236}">
                <a16:creationId xmlns:a16="http://schemas.microsoft.com/office/drawing/2014/main" id="{74FA64B4-937A-4A13-A856-EE8BE192C505}"/>
              </a:ext>
            </a:extLst>
          </p:cNvPr>
          <p:cNvSpPr>
            <a:spLocks noGrp="1"/>
          </p:cNvSpPr>
          <p:nvPr>
            <p:ph idx="1"/>
          </p:nvPr>
        </p:nvSpPr>
        <p:spPr>
          <a:xfrm>
            <a:off x="164498" y="1289234"/>
            <a:ext cx="3602074" cy="3507134"/>
          </a:xfrm>
        </p:spPr>
        <p:txBody>
          <a:bodyPr/>
          <a:lstStyle/>
          <a:p>
            <a:r>
              <a:rPr lang="en-US" sz="1600" dirty="0"/>
              <a:t>Skilled nursing facilities are widely distributed across the Portland Metropolitan Area, but the largest concentration is in the city of Portland.</a:t>
            </a:r>
          </a:p>
          <a:p>
            <a:r>
              <a:rPr lang="en-US" sz="1600" dirty="0"/>
              <a:t>The area of the pie chart is equal to the number of licensed beds and the darker shade shows the average number utilized.</a:t>
            </a:r>
          </a:p>
          <a:p>
            <a:r>
              <a:rPr lang="en-US" sz="1600" dirty="0"/>
              <a:t>The Portland supertracts contain the largest numbers of beds with 424 in the Gateway District and 341 in Raleigh Hills.</a:t>
            </a:r>
          </a:p>
          <a:p>
            <a:endParaRPr lang="en-US" dirty="0"/>
          </a:p>
        </p:txBody>
      </p:sp>
      <p:pic>
        <p:nvPicPr>
          <p:cNvPr id="5" name="Picture 4">
            <a:extLst>
              <a:ext uri="{FF2B5EF4-FFF2-40B4-BE49-F238E27FC236}">
                <a16:creationId xmlns:a16="http://schemas.microsoft.com/office/drawing/2014/main" id="{BBD7DEE2-B67D-448B-A0FB-72FD995BD735}"/>
              </a:ext>
            </a:extLst>
          </p:cNvPr>
          <p:cNvPicPr>
            <a:picLocks noChangeAspect="1"/>
          </p:cNvPicPr>
          <p:nvPr/>
        </p:nvPicPr>
        <p:blipFill>
          <a:blip r:embed="rId5"/>
          <a:stretch>
            <a:fillRect/>
          </a:stretch>
        </p:blipFill>
        <p:spPr>
          <a:xfrm>
            <a:off x="3790608" y="332652"/>
            <a:ext cx="2628667" cy="6387535"/>
          </a:xfrm>
          <a:prstGeom prst="rect">
            <a:avLst/>
          </a:prstGeom>
        </p:spPr>
      </p:pic>
      <p:sp>
        <p:nvSpPr>
          <p:cNvPr id="2" name="TextBox 1">
            <a:extLst>
              <a:ext uri="{FF2B5EF4-FFF2-40B4-BE49-F238E27FC236}">
                <a16:creationId xmlns:a16="http://schemas.microsoft.com/office/drawing/2014/main" id="{9F9A35D0-23C6-4EAD-B2D8-B43057593D0C}"/>
              </a:ext>
            </a:extLst>
          </p:cNvPr>
          <p:cNvSpPr txBox="1"/>
          <p:nvPr/>
        </p:nvSpPr>
        <p:spPr>
          <a:xfrm>
            <a:off x="421714" y="5024470"/>
            <a:ext cx="1945901" cy="600164"/>
          </a:xfrm>
          <a:prstGeom prst="rect">
            <a:avLst/>
          </a:prstGeom>
          <a:noFill/>
        </p:spPr>
        <p:txBody>
          <a:bodyPr wrap="square" rtlCol="0">
            <a:spAutoFit/>
          </a:bodyPr>
          <a:lstStyle/>
          <a:p>
            <a:r>
              <a:rPr lang="en-US" sz="1100" dirty="0"/>
              <a:t>Source: 2019 Licensing data from the Oregon Department of Human Services</a:t>
            </a:r>
          </a:p>
        </p:txBody>
      </p:sp>
      <p:cxnSp>
        <p:nvCxnSpPr>
          <p:cNvPr id="7" name="Straight Connector 6">
            <a:extLst>
              <a:ext uri="{FF2B5EF4-FFF2-40B4-BE49-F238E27FC236}">
                <a16:creationId xmlns:a16="http://schemas.microsoft.com/office/drawing/2014/main" id="{9EC1A4BA-F641-49D4-9842-9C81EA89C220}"/>
              </a:ext>
            </a:extLst>
          </p:cNvPr>
          <p:cNvCxnSpPr>
            <a:cxnSpLocks/>
          </p:cNvCxnSpPr>
          <p:nvPr/>
        </p:nvCxnSpPr>
        <p:spPr>
          <a:xfrm flipH="1">
            <a:off x="5248275" y="2421034"/>
            <a:ext cx="20931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48FC60-264B-4C65-AE5F-4516B02A7C6F}"/>
              </a:ext>
            </a:extLst>
          </p:cNvPr>
          <p:cNvCxnSpPr>
            <a:cxnSpLocks/>
          </p:cNvCxnSpPr>
          <p:nvPr/>
        </p:nvCxnSpPr>
        <p:spPr>
          <a:xfrm flipH="1">
            <a:off x="5248275" y="3030634"/>
            <a:ext cx="20931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D254289-4B2B-4CE3-BE23-8A84B7DAB473}"/>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2CD18BBE-1E35-41AB-8E7E-B47F7DB101A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9AEF16A2-D61E-4AE9-A63D-2477E5C3D30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63181043-04D2-4336-936D-AFD250BAFF8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6" action="ppaction://hlinksldjump" highlightClick="1"/>
              <a:extLst>
                <a:ext uri="{FF2B5EF4-FFF2-40B4-BE49-F238E27FC236}">
                  <a16:creationId xmlns:a16="http://schemas.microsoft.com/office/drawing/2014/main" id="{D8AF26F0-9901-4D50-90B6-C7C41A529A7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extLst>
                <a:ext uri="{FF2B5EF4-FFF2-40B4-BE49-F238E27FC236}">
                  <a16:creationId xmlns:a16="http://schemas.microsoft.com/office/drawing/2014/main" id="{D68BDA43-AF2F-4AF6-A934-7C887C08310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9" name="TextBox 18">
            <a:extLst>
              <a:ext uri="{FF2B5EF4-FFF2-40B4-BE49-F238E27FC236}">
                <a16:creationId xmlns:a16="http://schemas.microsoft.com/office/drawing/2014/main" id="{54D08300-878F-4ABB-8BA3-307EEBD06413}"/>
              </a:ext>
            </a:extLst>
          </p:cNvPr>
          <p:cNvSpPr txBox="1"/>
          <p:nvPr/>
        </p:nvSpPr>
        <p:spPr>
          <a:xfrm>
            <a:off x="11746768" y="0"/>
            <a:ext cx="445232" cy="307777"/>
          </a:xfrm>
          <a:prstGeom prst="rect">
            <a:avLst/>
          </a:prstGeom>
          <a:noFill/>
        </p:spPr>
        <p:txBody>
          <a:bodyPr wrap="square" rtlCol="0">
            <a:spAutoFit/>
          </a:bodyPr>
          <a:lstStyle/>
          <a:p>
            <a:r>
              <a:rPr lang="en-US" sz="1400" b="1" dirty="0">
                <a:solidFill>
                  <a:srgbClr val="6C5200"/>
                </a:solidFill>
              </a:rPr>
              <a:t>9</a:t>
            </a:r>
          </a:p>
        </p:txBody>
      </p:sp>
    </p:spTree>
    <p:custDataLst>
      <p:tags r:id="rId1"/>
    </p:custDataLst>
    <p:extLst>
      <p:ext uri="{BB962C8B-B14F-4D97-AF65-F5344CB8AC3E}">
        <p14:creationId xmlns:p14="http://schemas.microsoft.com/office/powerpoint/2010/main" val="24943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7_2_Late_In_Life_Housing_7_akd_drl"/>
  <p:tag name="ISPRING_CURRENT_PLAYER_ID" val="universal-no-video"/>
  <p:tag name="ISPRING_LMS_API_VERSION" val="SCORM 2004 (2nd edition)"/>
  <p:tag name="ISPRING_ULTRA_SCORM_COURCE_TITLE" val="lateinlife"/>
  <p:tag name="ISPRING_ULTRA_SCORM_COURSE_ID" val="ECA0E2EF-FD81-4E83-851A-5400CA2E4E9F"/>
  <p:tag name="ISPRING_CMI5_LAUNCH_METHOD" val="any window"/>
  <p:tag name="ISPRING_SCORM_RATE_SLIDES" val="1"/>
  <p:tag name="ISPRINGCLOUDFOLDERID" val="1"/>
  <p:tag name="ISPRINGONLINEFOLDERID" val="1"/>
  <p:tag name="ISPRING_OUTPUT_FOLDER" val="[[&quot; q\uFFFD\u0000{8F30AC70-3669-4540-98E3-CD48A28AF1CE}&quot;,&quot;E:\\StateOfAging\\Reports\\Final_HTML&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PASSING_SCORE" val="100.000000"/>
  <p:tag name="ISPRING_PRESENTATION_TITLE" val="lateinlife"/>
  <p:tag name="ISPRING_FIRST_PUBLISH" val="1"/>
  <p:tag name="ISPRING_PLAYERS_CUSTOMIZATION_2" val="UEsDBBQAAgAIAJRbE1OJc7bdOQMAAFkJAAAdAAAAdW5pdmVyc2FsLW5vLXZpZGVvL3BsYXllci54bWylVclu2zAQPbtfIfBu0o6bNjEkB2kAo4emCOCm7c2gpbHEWiJVkorifH25SLLlJW3QgwxrOO9xljej8Oa5yIMnkIoJHqExHqEAeCwSxtMIPX6bD6/QzSwsc7oFGSSgYslKbXwfqM4itGfAhggFLIlQxZklpPmQi+ETS0CgoJRMSKa3EZqMzBXdhZMxCgyQqwhlWpdTQuq6xkwZf54qkVeWWuFYFKSUoIBrkMRH0wCnpX47luhtCapl+AcC8xSC92HPivWA9QQLmZKL0WhMft5/WcQZFHTIuNKUx4Bm7waujisab+5FUuWgjGkQeuoFaG1vtaZBqKdsfMUDJeMI+fNlAUrRFBTOeYpI69YStnAPaa1LypMlp08spTaVpWq8XK86DpUJqeNKN+ANbFeCymTZ2XfuITmONlznVGWeTO1n4bg3rEnDeS3t+6kwXC7VKmcqMyf7iJ31ZPikd2VYuMI6GT62MpxbHhRI+F0xCYl7/d4pfmQUaKOa01gLub0zp0aMjQhwJxzshYOtK+4UjrtLFjsK5MPvnFzSWNUxalJdA9WVhKZKg9DNyFcqpevSTMsKQnJg9EjSg4bEp+s707UhzHSRX/61IdbroB+/1CvtcP7/343PhqYtBOMJPM+ZcdFQmAJrMJW3NqzLHNsLu3hUtSp2Q9Oz7DRv+mNSCDSVKZihTqimZGcnZ5AgqTIecSUPoHsH57AZS7PcPPokweHpOZaCys1Jgr2Dc9hcxJsTyM58DreSojbZqaoszZgf1+34vG0FOehFX4at+EJyvOzCuFJaFOzFaXp/Ceqpk6/5TsATg3rRG6BhY8WlWX3dHN+WrJvij6PX57s/j70o2ulco+PVa//19621PNid0G5La1iW3nKwVkFXpXdqp6wq+y4JrGmV67v9ePqb3CEP4j25xE9R/TCzJOoFe4EgAyvDCH24mqCgZon9eI8npmwdgRGM2WK9y53pzH1rwdsSYEzcm/91pWw+Fk1XnRrOtD5seusAflY/Gc2kUlQ8OWic67+nVrlZj7cSaJfZx/E1CnJYm7/jC6NlUUbo/UWX7PXldQN1IT34W30cb5BOE+1ONMRLvU0ibPbN7A9QSwMEFAACAAgAbHpZU8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BsellTvDOXuqMAAACAAQAANwAAAHVuaXZlcnNhbC1uby12aWRlby9wbGF5YmFja19hbmRfbmF2aWdhdGlvbl9zZXR0aW5ncy54bWx1kEEKwyAQRfc5RW5Q6FqErktLoLnAhEyCoI44k0BuXw01La1d+t7/jo5iFDF+Zt20rYJF6CEQRUtcUJ3e52wZVrx440AM+YQF+ZWrmdywRKGLyOhlV3oCyyn/w8vwzsJ2XMQlXjH1Qm8c6nOtsJtc8rCaeWf9FlBPEdOAL5hz6GGweMVtIIjj/QiUN/31uZy+tji80Yg6RHJB1OkDNWlhZetPUEsDBBQAAgAIAGx6WVO0Qdw3lwMAAN4QAAAwAAAAdW5pdmVyc2FsLW5vLXZpZGVvL2ZsYXNoX3B1Ymxpc2hpbmdfc2V0dGluZ3MueG1s7VjNchpHEL7zFFOb8tGsZMuxo1pQObBUKEtAaTe2dVINOwM7pfnZzA8Yn/w0frA8SXp2AEMk2yvbJKpKDhRsT/fX33T3dO+QnL0THC2oNkzJTnTcPooQlYUiTM470e/54PGLCBmLJcFcSdqJpIrQWbeVVG7KmSkzai2oGgQw0pxWthOV1lancbxcLtvMVNqvKu4s4Jt2oURcaWqotFTHFccr+LKrippojdAAAD5CybVZt9VCKAlIF4o4ThEjwFwyvynMBxybMoqD2hQXN3OtnCQ9xZVGej7tRD/10v5x/+lGJ0D1maDSx8R0QejF9hQTwjwLzDP2nqKSsnkJdJ+fRGjJiC070ZMTjwLa8W2UGjtsHXuUnoIYSLuGF9Rigi0Oj8Gfpe+s2QiCiKwkFqzIYQX5/Xeifn7929UkvTwfjl5d5+PxeT6cBBK1TbyPk8T7jhIgpJwu6NZPgq3FRQm8wWaGuaFJvCvaqDGfQVxYtoCY0L/RnDnOM1dVStuu1Y7WNHaFW3qfgUlmSu7t3T+jqeKQ2poUVKmYUjLCgu4kO7thcgCaxxGaQZz4qhONKypRhiUUGLOYs2ILYNzUWGbrwhqstV9qhjkCPDgBFF1k0ScKYWdFibWhu9Q2K8antei+UY4TtFIOcXZDkVUIQuwE/Cop2s0/mmklailUqEWGM/C4YHRJyVkdrzXg5xxdgQvhwBKOQ8WpDR7+cOw9mtKZ0oBL8QIOD8iZCfjtewFX2JhPoHjD8VF2Puyn18NRP337yG8QkwWWxT3BoaaoqOxB8PEKSWU3dhCOAjtD66QQRuq1Jntrf3satmUNef5B2djDN0w4jn8k/DYgO9AHTPlhvNwn8V9l0NhtiRf1QfeHt4aGI84gJQETFgpoSUyu22ADwAJLpCRfIVxAZza+bSyYcgYkoUEEaPPtDIM9lGn9NIf2CR41oboR5NHxk6cnz35+/uKX03b854ePj79otJ5ZE469uzC0el+cWrdsB0oLXz1kx344ytPLl718+HqYX13n6dt8H6DmdLtdJ7EfJXdPFj+qHuxgmVymr5skZwSRaFQXadYIbtxEa/yqidZlmISTnSnYiAJ0tnk4qdDbOBMMKuFgdfoP1dp3v8WEYj1MrT3kwH3vIf2vxu1hvzYfKHJZejH8dXze///M/lsRDE/b6+fefTOJ77wQ+xXBJBMQVv+esr1Fd5+dHMEN9s6lVgvQ9v+T6Lb+AlBLAwQUAAIACABsellTxyahUIoDAADwDAAAKgAAAHVuaXZlcnNhbC1uby12aWRlby9mbGFzaF9za2luX3NldHRpbmdzLnhtbJVXbW/iOBD+3l+BuO/llvaOrZQiUWCl6tjd6sr1u0MGsOrYkT2hx/36G8dOYkNS2EaV6pnnsefl8Xg3Me9cDg6gDVfycTgeTm8Gg2RTag0S15AXgiEMUmbgOXscfvtntRqOHEQJpV8BkcudsZbaNuAETEtEJW83SiLtcyuVzpkYTn/7Vv0kowp5iaUorGs5W7aB9pg/xl+fFldR/Bn3T5PF/KGPsFF5weRxpXbqNmWb951WpcxsaHf266PtjwVoweX7xYgEN/iMkEcxLb8sx8vxdZRCgzFgQ3pYzMazPy+yBEtBNNlP7r/ez67ktEd93pgT2oEbjhVtMp7cTe77aAXbQVzk+XLxZXHXj5e0e9yVT+NyBIR/8WLmJP4j6F/aXBVl8SsaKbTa2YKecCb2u8gRimV0/YiweLDfRYJNyB50UZBG8IzaoHTmpPi7/frAfbX0f4ZDIrF3WyvxYptwMj2sQlIBU9QlJKN65Xxmrz5+lkiXCaZbJgwBQlMLeqEMX1hpIlhrbIF/wweXWYjylhbypkSZw9xFHCJjR0uYz5+q0RJiG1sQo4aDN7pcT4wt8gdV9gwZGFvkq23YTymOZ/BTj+PUknhivp9BA3z0UQfIDZLRsilZvazd9qyVveomONwbakyuMpjaAULjnSG9OGueg+1gMqpcLrbRWXCJZAe+qxjfLS49viIUJhmd2L3ouiWWIEcBXcrbqFIbWFv3W1yDDo+juDfEzHAFW6zRsbFtjn04Qk1U65uLNa8Pacrn1gOkd+VxmDP9DnqtlDDDgefRXaTSuxf6nOELD/pZblXAqc7uI0mFYK4FK3cfr4UzRLbZ5xRTXwpNTV1ruzuY+GO7WivLPAW9JEVwqIUZ2xxuz3d7Qb/4xuEDspjQ43RM3NN2knGSuW9iYPEaAKY3+0YBbuVceSmQCziA8GcFhirlvtwSQ9e6K2MrsFiWgeUqTfpx1GolmqWRo4PwRnF1M5znCt0jS02VWjRc6mHfTpdo/Ncj0+o1nJbV2osp2pj8XSWkbkX1ZCWqV2Qa/abt2ifPDjCTPK+mEDmC4zs8jiOUKl6CMViX4czehmDfsGazRmodnj6KHbXTcRel8pzO2TXd0OlWA4RDtjLeBK/BX3BMFdPZjwYSPw8dfkenJOkJ/e7eA/rnNSajwOS6EzYl55Lb/6rMS4Mq5/9Vey39E+RvzmeQG9qPfNP/AVBLAwQUAAIACABsellT9clZu5ADAABoEAAALwAAAHVuaXZlcnNhbC1uby12aWRlby9odG1sX3B1Ymxpc2hpbmdfc2V0dGluZ3MueG1s7VjdchJJFL7nKbpmy0sZo1l1UwMpFyYllQSozKxrrlLNdMN02T9j/4B45dP4YPske3oaEAxmJ664a5UXVJjT53zn7+tzmCSn7wRHc6oNU7ITHbUfRYjKQhEmZ53oj/zs4fMIGYslwVxJ2omkitBpt5VUbsKZKTNqLagaBDDSnFS2E5XWVidxvFgs2sxU2p8q7izgm3ahRFxpaqi0VMcVx0v4Y5cVNdEKoQEAfISSK7Nuq4VQEpAuFXGcIkYgcsl8Upi/tIJHcdCa4OLNTCsnSU9xpZGeTTrRL720f9R/stYJSH0mqPQlMV0QerE9wYQwHwTmGXtPUUnZrIRonx1HaMGILTvR42OPAtrxbZQaO2SOPUpPQQmkXcELajHBFofH4M/Sd9asBUFElhILVuRwgnz6naif37y8HqdXF4Ph+U0+Gl3kg3EIoraJd3GSeNdRAgEppwu68ZNga3FRQtxgM8Xc0CTeFq3VmG8gLiybQ03oZ2FOHeeZqyqlbddqR+swtoWb8L4Ak0yV3MndP6OJ4tDZOiggqZhQMsQCajA+kxGaQmH4shONKipRhiUQilnMWbGxMG5iLLM1kc5W2i80wxwBWYDxFF1m0SefIZWixNrQ7VjWJ8b3sej+qRwnaKkc4uwNRVYhqKkT8K2kaLvhaKqVqKUcG4sMZ+BxzuiCktO6QCvALzm6BhfCgSXQv+LUBg9vHXuPJnSqNOBSPIfLAnJmAn77XsAVNuYTKF7H+CC7GPTTm8Gwn75+4BPEZI5lcU9wIBEVlT0IPl4iqezaDspRYGdo3RTCSH3WJLf217dhw2Po8zfqxg6+YcJx/C3hNwXZgj5gyw/j5T6N/8cIGrst8by+6P7y1tBwxRm0JGDCQQHTisnV3GsAWGCJlORLhAsYxcaPjTlTzoAkDIgAbb4+wmAPNK2fZrAbwaMmVDeCfHT0+Mnxr0+fPf/tpB3/9eHjwzuNVktqzLF3F7ZU7841dcv2TGnh2UO27AfDPL160csHrwb59U2evs53AeqYbo/rJPa7Y/8q8bvp800y+e9WyfgqfdWkHUPIvRET0qwR3KiJ1ui8idZV2H3jrb3XKASYZbNwN2GacSYY9P5gzPxO7Nr7Q4XdSa9AyMOw6/9cqr0X8WepGrPK7JtaKKOCeaPvNL4OVLUsvRz8PrroH7R8rFn9fkDS/dvyhafN++POC2MS732jbYF8978D3dbfUEsDBBQAAgAIAGx6WVNNE0ybugEAAIgGAAAoAAAAdW5pdmVyc2FsLW5vLXZpZGVvL2h0bWxfc2tpbl9zZXR0aW5ncy5qc42Uz0/CMBTH7/wVpF4NkYEOvKHDxMSDidyMhzIeY6Hra9qCovF/tx0C3famrJf19dPv+9H2fXW67mMp6952v8r/cv5cnZc28LYlFwYuqwvCL1i9qdsLb2dKgwFpuc1RzvICRC6B1cjtUfpo/z4hlAMmS/H57sWCMoEeQyJMpiijJmQNBW4J8J0CPyjj52F3J8hrn1NQ8fnGWpS9FKV11epJ1AUvGXbxUH5hjjUYt6D/QZc8hYrodTS6S1rJk+LwLk7uxyGXYqG43D1hhr05T9eZxo1c/Pof+BHSq50C7c583eZW5MY+Wijqjqf9aTSN2kl/rwz8+h0nk2hyQ8KCz0GECcXD0XDyB1oRbha0Rm9zk9sDHUfxIB6GtOIZNKp0P036yaCKSafVqGbD+Z6z8GHbklGC70CfI4Vqo844QKUx8xVporEfJCqQL3KZ7blk7AfJ+WC9bNvdMCJfuPKhXhxvxZUfIdMoRuWZFdWnu+8OwbNbEU+7aGs35/QKW21lhzhMze8TtVdQRsozEjbV2rma0dh68/HzV5c512vQM0ThWmqXcWt5uipci3Hhv4Wtgow0PTunelid7x9QSwMEFAACAAgAbHpZU5QTsyJpAAAAbgAAACUAAAB1bml2ZXJzYWwtbm8tdmlkZW8vbG9jYWxfc2V0dGluZ3MueG1sDcwxDoMwDEDRnVNY3int1oHAxlaW0gNYxEWRHBuRgOD2ZPvD02/7MwocvKVg6vD1eCKwzuaDLg5/01C/EVIm9SSm7FANoe+qVmwm+XLOBSZYhS7eJo4lMo8Uixx2EajhU17/wB6brroBUEsDBBQAAgAIAG16WVPPNiH4mAgAAHgrAAAgAAAAdW5pdmVyc2FsLW5vLXZpZGVvL3VuaXZlcnNhbC5wbmftmn9UkmkWx3H6nTk1bWarjc6OldO4q5krJohspYcaS4ZsxjEVK01mRMMZQtJXwKmdyjSYOs0a+WvSmjiT4hghKSE2pWwjwXoiSBAYM6FSICVAQGAFq7N7zv4xe87ufy/nvHx4733e5973Ofd5Ln98qz5OQwUsDV4KgUACdu5I3gOBLOBCIPOPLl44a4lBwM/Nwo+4B7UNwpasfTZ7Mx+3dfdWCKSD4T9zYMHs/ZKSHZlECGT1eu/lt3PPuhcQSGTAzuSte49iDWphdb6CWTniCokvZWfbdQtxv6xas+pD4v6SAtzCBZLzG//xS+TdzRduQ/+24udT2J4D9C6ZpvFZFrLcQUIsr2Dxx61tP6bH3ctC8TyjfhDv5/3kYh83/6/5doqB0GPvX5NXE/Pmq0u5lrSlcJ7X3xt3SukbmA8SJEiQIEGCBAkSJEiQIEGCBAkSJEiQIEGCBAkSJEiQIEGCBAny/8PEVBn03+Qb7Jj2XCE1q6nJ+LHMq2aBVC7fOffjve2/iZVBj3k0h/MOjeIWEnRBTTP2ESTNotXV2Kc5Jk3rSITQOXBH0U4t53eLKJ5R6XKh2zVOE2wAbIfo9/cNZCoytcS57F68teuUurpSN2V/fC1Mw556sHuZ7fbPxTi5rX75u3MKlOnegpNW7MtYBbPqKso1Fd9eKj3EhnMkqKq5Gb7uutFn0A947JOGQuR9TYK4WPcBJsTrStpUG9rlWiuYf89nZXGardm9TjPSbbkfsSOM4jAY5yVsJtITFPXm4erjXjXLX75rUPLC4Nxco1ffInSokITyr18m2IYXeecb9sc4reGFwuGE5yUy9xMybUgwipf8B1/PWJQhTj8Tt8frYa3kEpDN1oGGlrdRBgFc0OdTzQhWvLayV3LDiPeufOQ1/4o9NRsf4xyTYOKrlbVYwPcexr64FitUI1EAouHRU0q9tE2bjlKvK6S5RUJjKDl/7snsyEKPw9aubZwcGXGG0ajTTx8QyAxVndb9zEQ4NiYOynW9+GHyfpF0chKndY1fYJLERSXq0HgtgZEVa4sRtZlsbqo2rGdGVKei2usyPKbO1AJJ2V1NQhTT4GhM4nHZRLFjiC8vkRdTaOVsO1UNNV2zWPI4LrWoAMspQ/7JnKSCG2dXYAMGaPz11gpAlER6lVt4IZqhggV/E1FiZMp5j82JElHR8Ym/GhGRzT2zq6ytoJVzT1ZdHYCey80LBaiMIbhoPUfgKXOrVPLuw+Fm52xUoL4R32YYdrMV+CG3kV+gQWfVWrWGtaSHLERT8x9V8c4EnyLJ9jgY4xzPQAoQqjt1DXJAdAv/6ZGG/ng/YsgnehxRDD3HzuvcXfLNUwvffEFHlreu6D42ATNdrBrOoxKcZrw49bQyT/65ulNOii5Edp54gM3oxer3CWORTSqc3FRMniRIeUbTxljTtbGL7YOYjGrlePp3lv4Q811JgMqbQUk0vb/vQWYMsZ4/dCRFUVyUc7u8T15WPwArKMiU5iEaiy+rJcqzCAbJaQ7cjSaX5OaltUw5JxpGz2XahG4+bx6VjzVl3WFygXIJV5D8d02US4Tlh8cyyGrRo56MKKa3atDafPMXtxO7mETepXm+mrq5rpCQN7bFlh3ZaUwxcM1AdM1hWml3OlC6TKrAdzKKoXfpgfsjLkTpD5+nKFr1tr2A/ma+3CWNshjWb9N1ck8AGGcOfgsnafFn+oqiWrcGT5YUSWPTwqQJRNknzVbNLnFS/OdSyKtoy9hbEkP9L6KZgTkRdIlCtfgWlNu48H6b4Uryp98i4pC5otaBA60/8UvfzZ1aq4lT6c2rXgUMbtXDdMcrvSUFc2/Eb4kNKB3v2MCnGKyHkZsjLzPw2SeesOpSDILMJlnioVdFtJLLU3yErb30CG6kcIIo+opImDRxNRfdfkZwbGK+1N4QpxJBcxlVT80uZSC1OpUhvnWZJXBR35rcpxCwXOy4+kxFRG5nu6JUTqkRqJpgRI8q9Vuxk2C6GU6UcVIMZenGHPqTDvTbcwF3lQzj89EN+In6nLMkmGYp62qtX0JAS+StNJsqlE/tOXMD4JQypWUZHwj6rqAK5GbgRwExe/O4O0OmMf6EhfNszdbZ7QLQSTOP8Oyr7eouDpbzZVuOBYVIlWmiHkGLpDS988Eo7lU4pMobbsntyKWMwDSG+Isj6jrBpu739YPvwWP510Uw0TO6CS8pp6K5ZHpqAYGiiBonISZa8DflxX1jlpH+mZmXj/DJBsuF/meLfl8rxkg70wHBVlHiiJ3q2q6Ch86dJVcwQAHQoOvgZdlyOEE5aFx0DfvMtbyc0wdDkLy0eYbkwTYLKpwQM25HPPTufYEF4dp0kJ80W48kJzSKICU7YNhgrp6k6dbhSTIONh0I6eRZ6V7NYyXw5RkWgsNORRTwjGcbbgCDliOh/i3j3Zrf7dVfHDD5X1dl8qv1ZDSBr3tdfqFZ2uJYNVvqXamccbtLYG5THHTNnGMhTC3cyIpsAOXCSIO5OCu2RjD65qhDV2TXXl/DcA32ArOdgjvAceWdN7thUwfupetYuDNKlSfwAN70mXf8zSDFaaVu8h3vqW4pwjg7vkdY6Yt82f6hUEtNNtTCUQjnGKoRNrd3kw0qBsv1lZ51B+NUKlKH6rqWz03TbDWgZNQuomyERXEo/kyIUQmnl3hdHuO/PrOapv4KfpV2KdDrcqurXp/oJ1us046H6Hj7Sai+nujbsYh3XncByWlfN+u1vGkAzVCvoWK/dJI8YaTQsVPTLWihGsHoMophYet94sveRdaT0Z6OkBkxSVdf8vz4CT0zU98y1zaP+iW5J/jqp7iopugex4jhQ6R6YsLdF0HTIJq6JGJHqHor8vXIHs8kjn+8PZGz3Vn/vaDC9TxCARcOirsljsbt/9Ufg9/OxyMjHkjxD/71ARlmXxY7U9KS2dv2H/snUEsDBBQAAgAIAG16WVOSvlO9SgAAAGwAAAAkAAAAdW5pdmVyc2FsLW5vLXZpZGVvL3VuaXZlcnNhbC5wbmcueG1ss7GvyM1RKEstKs7Mz7NVMtQzULK34+WyKShKLctMLVeoAIoZ6RlAgJJCJSq3PDOlJAMoZGJsjhDMSM1MzygBihqYW8BF9YGGAgBQSwECAAAUAAIACACUWxNTiXO23TkDAABZCQAAHQAAAAAAAAABAAAAAAAAAAAAdW5pdmVyc2FsLW5vLXZpZGVvL3BsYXllci54bWxQSwECAAAUAAIACABsellTyqMDbmwGAAAoGQAAJgAAAAAAAAABAAAAAAB0AwAAdW5pdmVyc2FsLW5vLXZpZGVvL2NvbW1vbl9tZXNzYWdlcy5sbmdQSwECAAAUAAIACABsellTvDOXuqMAAACAAQAANwAAAAAAAAABAAAAAAAkCgAAdW5pdmVyc2FsLW5vLXZpZGVvL3BsYXliYWNrX2FuZF9uYXZpZ2F0aW9uX3NldHRpbmdzLnhtbFBLAQIAABQAAgAIAGx6WVO0Qdw3lwMAAN4QAAAwAAAAAAAAAAEAAAAAABwLAAB1bml2ZXJzYWwtbm8tdmlkZW8vZmxhc2hfcHVibGlzaGluZ19zZXR0aW5ncy54bWxQSwECAAAUAAIACABsellTxyahUIoDAADwDAAAKgAAAAAAAAABAAAAAAABDwAAdW5pdmVyc2FsLW5vLXZpZGVvL2ZsYXNoX3NraW5fc2V0dGluZ3MueG1sUEsBAgAAFAACAAgAbHpZU/XJWbuQAwAAaBAAAC8AAAAAAAAAAQAAAAAA0xIAAHVuaXZlcnNhbC1uby12aWRlby9odG1sX3B1Ymxpc2hpbmdfc2V0dGluZ3MueG1sUEsBAgAAFAACAAgAbHpZU00TTJu6AQAAiAYAACgAAAAAAAAAAQAAAAAAsBYAAHVuaXZlcnNhbC1uby12aWRlby9odG1sX3NraW5fc2V0dGluZ3MuanNQSwECAAAUAAIACABsellTlBOzImkAAABuAAAAJQAAAAAAAAABAAAAAACwGAAAdW5pdmVyc2FsLW5vLXZpZGVvL2xvY2FsX3NldHRpbmdzLnhtbFBLAQIAABQAAgAIAG16WVPPNiH4mAgAAHgrAAAgAAAAAAAAAAAAAAAAAFwZAAB1bml2ZXJzYWwtbm8tdmlkZW8vdW5pdmVyc2FsLnBuZ1BLAQIAABQAAgAIAG16WVOSvlO9SgAAAGwAAAAkAAAAAAAAAAEAAAAAADIiAAB1bml2ZXJzYWwtbm8tdmlkZW8vdW5pdmVyc2FsLnBuZy54bWxQSwUGAAAAAAoACgBgAwAAviI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B52C052E-F224-4CD2-89E9-D76799C1D5E7}:278"/>
</p:tagLst>
</file>

<file path=ppt/tags/tag11.xml><?xml version="1.0" encoding="utf-8"?>
<p:tagLst xmlns:a="http://schemas.openxmlformats.org/drawingml/2006/main" xmlns:r="http://schemas.openxmlformats.org/officeDocument/2006/relationships" xmlns:p="http://schemas.openxmlformats.org/presentationml/2006/main">
  <p:tag name="GENSWF_SLIDE_UID" val="{4B5888B0-690E-4AC5-95EC-B3879ECB772A}:301"/>
</p:tagLst>
</file>

<file path=ppt/tags/tag12.xml><?xml version="1.0" encoding="utf-8"?>
<p:tagLst xmlns:a="http://schemas.openxmlformats.org/drawingml/2006/main" xmlns:r="http://schemas.openxmlformats.org/officeDocument/2006/relationships" xmlns:p="http://schemas.openxmlformats.org/presentationml/2006/main">
  <p:tag name="GENSWF_SLIDE_UID" val="{9B8633A5-F600-450E-8C53-60C84EF36D72}:279"/>
</p:tagLst>
</file>

<file path=ppt/tags/tag13.xml><?xml version="1.0" encoding="utf-8"?>
<p:tagLst xmlns:a="http://schemas.openxmlformats.org/drawingml/2006/main" xmlns:r="http://schemas.openxmlformats.org/officeDocument/2006/relationships" xmlns:p="http://schemas.openxmlformats.org/presentationml/2006/main">
  <p:tag name="GENSWF_SLIDE_UID" val="{8812E4CF-E9A2-4765-81D0-D3E5F8ABA2BA}:298"/>
</p:tagLst>
</file>

<file path=ppt/tags/tag14.xml><?xml version="1.0" encoding="utf-8"?>
<p:tagLst xmlns:a="http://schemas.openxmlformats.org/drawingml/2006/main" xmlns:r="http://schemas.openxmlformats.org/officeDocument/2006/relationships" xmlns:p="http://schemas.openxmlformats.org/presentationml/2006/main">
  <p:tag name="GENSWF_SLIDE_UID" val="{928EFE1F-01C3-4C63-ADB9-63BDA5A80EAB}:280"/>
</p:tagLst>
</file>

<file path=ppt/tags/tag15.xml><?xml version="1.0" encoding="utf-8"?>
<p:tagLst xmlns:a="http://schemas.openxmlformats.org/drawingml/2006/main" xmlns:r="http://schemas.openxmlformats.org/officeDocument/2006/relationships" xmlns:p="http://schemas.openxmlformats.org/presentationml/2006/main">
  <p:tag name="GENSWF_SLIDE_UID" val="{C044C3D9-BC3F-416C-A67F-C8267B0ABB64}:284"/>
</p:tagLst>
</file>

<file path=ppt/tags/tag16.xml><?xml version="1.0" encoding="utf-8"?>
<p:tagLst xmlns:a="http://schemas.openxmlformats.org/drawingml/2006/main" xmlns:r="http://schemas.openxmlformats.org/officeDocument/2006/relationships" xmlns:p="http://schemas.openxmlformats.org/presentationml/2006/main">
  <p:tag name="GENSWF_SLIDE_UID" val="{4226EA16-39AB-4D52-BCB0-636CEB5F9AD3}:286"/>
</p:tagLst>
</file>

<file path=ppt/tags/tag17.xml><?xml version="1.0" encoding="utf-8"?>
<p:tagLst xmlns:a="http://schemas.openxmlformats.org/drawingml/2006/main" xmlns:r="http://schemas.openxmlformats.org/officeDocument/2006/relationships" xmlns:p="http://schemas.openxmlformats.org/presentationml/2006/main">
  <p:tag name="GENSWF_SLIDE_UID" val="{FF5458D5-E807-4CF3-BC4F-3005B6282C0F}:285"/>
</p:tagLst>
</file>

<file path=ppt/tags/tag18.xml><?xml version="1.0" encoding="utf-8"?>
<p:tagLst xmlns:a="http://schemas.openxmlformats.org/drawingml/2006/main" xmlns:r="http://schemas.openxmlformats.org/officeDocument/2006/relationships" xmlns:p="http://schemas.openxmlformats.org/presentationml/2006/main">
  <p:tag name="GENSWF_SLIDE_UID" val="{7AC8DA46-B85E-4725-A0FF-72ED53E002E4}:259"/>
</p:tagLst>
</file>

<file path=ppt/tags/tag19.xml><?xml version="1.0" encoding="utf-8"?>
<p:tagLst xmlns:a="http://schemas.openxmlformats.org/drawingml/2006/main" xmlns:r="http://schemas.openxmlformats.org/officeDocument/2006/relationships" xmlns:p="http://schemas.openxmlformats.org/presentationml/2006/main">
  <p:tag name="GENSWF_SLIDE_UID" val="{788F330D-61D8-45C4-A3AF-E729C7B0E269}:287"/>
</p:tagLst>
</file>

<file path=ppt/tags/tag2.xml><?xml version="1.0" encoding="utf-8"?>
<p:tagLst xmlns:a="http://schemas.openxmlformats.org/drawingml/2006/main" xmlns:r="http://schemas.openxmlformats.org/officeDocument/2006/relationships" xmlns:p="http://schemas.openxmlformats.org/presentationml/2006/main">
  <p:tag name="GENSWF_SLIDE_UID" val="{BB7FDBFA-CDEF-4F1C-970A-99AEC2D444AF}:389"/>
</p:tagLst>
</file>

<file path=ppt/tags/tag20.xml><?xml version="1.0" encoding="utf-8"?>
<p:tagLst xmlns:a="http://schemas.openxmlformats.org/drawingml/2006/main" xmlns:r="http://schemas.openxmlformats.org/officeDocument/2006/relationships" xmlns:p="http://schemas.openxmlformats.org/presentationml/2006/main">
  <p:tag name="GENSWF_SLIDE_UID" val="{6DA7EB77-9BB4-4A28-B695-F1E28300074F}:282"/>
</p:tagLst>
</file>

<file path=ppt/tags/tag21.xml><?xml version="1.0" encoding="utf-8"?>
<p:tagLst xmlns:a="http://schemas.openxmlformats.org/drawingml/2006/main" xmlns:r="http://schemas.openxmlformats.org/officeDocument/2006/relationships" xmlns:p="http://schemas.openxmlformats.org/presentationml/2006/main">
  <p:tag name="GENSWF_SLIDE_UID" val="{AF06DD4B-1D23-4F54-86E4-76226F01BBCF}:290"/>
</p:tagLst>
</file>

<file path=ppt/tags/tag22.xml><?xml version="1.0" encoding="utf-8"?>
<p:tagLst xmlns:a="http://schemas.openxmlformats.org/drawingml/2006/main" xmlns:r="http://schemas.openxmlformats.org/officeDocument/2006/relationships" xmlns:p="http://schemas.openxmlformats.org/presentationml/2006/main">
  <p:tag name="GENSWF_SLIDE_UID" val="{268716CB-C6A2-45F0-84F0-94771DE35981}:291"/>
</p:tagLst>
</file>

<file path=ppt/tags/tag23.xml><?xml version="1.0" encoding="utf-8"?>
<p:tagLst xmlns:a="http://schemas.openxmlformats.org/drawingml/2006/main" xmlns:r="http://schemas.openxmlformats.org/officeDocument/2006/relationships" xmlns:p="http://schemas.openxmlformats.org/presentationml/2006/main">
  <p:tag name="GENSWF_SLIDE_UID" val="{84F73E8B-968A-4090-8DB3-B1CE7D67771A}:294"/>
</p:tagLst>
</file>

<file path=ppt/tags/tag24.xml><?xml version="1.0" encoding="utf-8"?>
<p:tagLst xmlns:a="http://schemas.openxmlformats.org/drawingml/2006/main" xmlns:r="http://schemas.openxmlformats.org/officeDocument/2006/relationships" xmlns:p="http://schemas.openxmlformats.org/presentationml/2006/main">
  <p:tag name="GENSWF_SLIDE_UID" val="{2A6489A5-8FBB-4B48-8FC1-1A78CC020761}:293"/>
</p:tagLst>
</file>

<file path=ppt/tags/tag25.xml><?xml version="1.0" encoding="utf-8"?>
<p:tagLst xmlns:a="http://schemas.openxmlformats.org/drawingml/2006/main" xmlns:r="http://schemas.openxmlformats.org/officeDocument/2006/relationships" xmlns:p="http://schemas.openxmlformats.org/presentationml/2006/main">
  <p:tag name="GENSWF_SLIDE_UID" val="{1F8453E3-3320-4A7D-B599-22AA03919EBD}:257"/>
</p:tagLst>
</file>

<file path=ppt/tags/tag26.xml><?xml version="1.0" encoding="utf-8"?>
<p:tagLst xmlns:a="http://schemas.openxmlformats.org/drawingml/2006/main" xmlns:r="http://schemas.openxmlformats.org/officeDocument/2006/relationships" xmlns:p="http://schemas.openxmlformats.org/presentationml/2006/main">
  <p:tag name="GENSWF_SLIDE_UID" val="{AF4F04A9-177E-46FD-B169-D639CC0A76D9}:390"/>
</p:tagLst>
</file>

<file path=ppt/tags/tag27.xml><?xml version="1.0" encoding="utf-8"?>
<p:tagLst xmlns:a="http://schemas.openxmlformats.org/drawingml/2006/main" xmlns:r="http://schemas.openxmlformats.org/officeDocument/2006/relationships" xmlns:p="http://schemas.openxmlformats.org/presentationml/2006/main">
  <p:tag name="GENSWF_SLIDE_UID" val="{F41D6FF7-A85D-409B-8EEF-57C04C5AE83C}:377"/>
</p:tagLst>
</file>

<file path=ppt/tags/tag28.xml><?xml version="1.0" encoding="utf-8"?>
<p:tagLst xmlns:a="http://schemas.openxmlformats.org/drawingml/2006/main" xmlns:r="http://schemas.openxmlformats.org/officeDocument/2006/relationships" xmlns:p="http://schemas.openxmlformats.org/presentationml/2006/main">
  <p:tag name="GENSWF_SLIDE_UID" val="{0E8AD4B6-ACB5-44BA-A52B-036D2377AE11}:391"/>
</p:tagLst>
</file>

<file path=ppt/tags/tag29.xml><?xml version="1.0" encoding="utf-8"?>
<p:tagLst xmlns:a="http://schemas.openxmlformats.org/drawingml/2006/main" xmlns:r="http://schemas.openxmlformats.org/officeDocument/2006/relationships" xmlns:p="http://schemas.openxmlformats.org/presentationml/2006/main">
  <p:tag name="GENSWF_SLIDE_UID" val="{09FCC449-879C-41D3-A87A-37826B7D00BD}:297"/>
</p:tagLst>
</file>

<file path=ppt/tags/tag3.xml><?xml version="1.0" encoding="utf-8"?>
<p:tagLst xmlns:a="http://schemas.openxmlformats.org/drawingml/2006/main" xmlns:r="http://schemas.openxmlformats.org/officeDocument/2006/relationships" xmlns:p="http://schemas.openxmlformats.org/presentationml/2006/main">
  <p:tag name="GENSWF_SLIDE_UID" val="{B7BA0108-5445-4DD9-BCF8-83AF9453E4B1}:274"/>
</p:tagLst>
</file>

<file path=ppt/tags/tag30.xml><?xml version="1.0" encoding="utf-8"?>
<p:tagLst xmlns:a="http://schemas.openxmlformats.org/drawingml/2006/main" xmlns:r="http://schemas.openxmlformats.org/officeDocument/2006/relationships" xmlns:p="http://schemas.openxmlformats.org/presentationml/2006/main">
  <p:tag name="GENSWF_SLIDE_UID" val="{64C9F990-B216-47DF-A908-E0E3C8E54588}:334"/>
</p:tagLst>
</file>

<file path=ppt/tags/tag31.xml><?xml version="1.0" encoding="utf-8"?>
<p:tagLst xmlns:a="http://schemas.openxmlformats.org/drawingml/2006/main" xmlns:r="http://schemas.openxmlformats.org/officeDocument/2006/relationships" xmlns:p="http://schemas.openxmlformats.org/presentationml/2006/main">
  <p:tag name="GENSWF_SLIDE_UID" val="{6DA4EA9A-44BA-4DC1-8B62-1E31BC547AE4}:332"/>
</p:tagLst>
</file>

<file path=ppt/tags/tag32.xml><?xml version="1.0" encoding="utf-8"?>
<p:tagLst xmlns:a="http://schemas.openxmlformats.org/drawingml/2006/main" xmlns:r="http://schemas.openxmlformats.org/officeDocument/2006/relationships" xmlns:p="http://schemas.openxmlformats.org/presentationml/2006/main">
  <p:tag name="GENSWF_SLIDE_UID" val="{D2F2298C-C666-4DF9-B773-5910E7DDA7F0}:335"/>
</p:tagLst>
</file>

<file path=ppt/tags/tag33.xml><?xml version="1.0" encoding="utf-8"?>
<p:tagLst xmlns:a="http://schemas.openxmlformats.org/drawingml/2006/main" xmlns:r="http://schemas.openxmlformats.org/officeDocument/2006/relationships" xmlns:p="http://schemas.openxmlformats.org/presentationml/2006/main">
  <p:tag name="GENSWF_SLIDE_UID" val="{6D8D1B27-D374-4E0B-94C7-37AE76B778E4}:372"/>
</p:tagLst>
</file>

<file path=ppt/tags/tag34.xml><?xml version="1.0" encoding="utf-8"?>
<p:tagLst xmlns:a="http://schemas.openxmlformats.org/drawingml/2006/main" xmlns:r="http://schemas.openxmlformats.org/officeDocument/2006/relationships" xmlns:p="http://schemas.openxmlformats.org/presentationml/2006/main">
  <p:tag name="GENSWF_SLIDE_UID" val="{812091A5-F99B-464C-BEE8-8E9B320DC171}:374"/>
</p:tagLst>
</file>

<file path=ppt/tags/tag35.xml><?xml version="1.0" encoding="utf-8"?>
<p:tagLst xmlns:a="http://schemas.openxmlformats.org/drawingml/2006/main" xmlns:r="http://schemas.openxmlformats.org/officeDocument/2006/relationships" xmlns:p="http://schemas.openxmlformats.org/presentationml/2006/main">
  <p:tag name="GENSWF_SLIDE_UID" val="{D386D74C-20A6-4BBA-9B07-3816D9412AC2}:392"/>
</p:tagLst>
</file>

<file path=ppt/tags/tag36.xml><?xml version="1.0" encoding="utf-8"?>
<p:tagLst xmlns:a="http://schemas.openxmlformats.org/drawingml/2006/main" xmlns:r="http://schemas.openxmlformats.org/officeDocument/2006/relationships" xmlns:p="http://schemas.openxmlformats.org/presentationml/2006/main">
  <p:tag name="GENSWF_SLIDE_UID" val="{6B6279D0-BC02-43DF-BF75-C9D366EB96D2}:325"/>
</p:tagLst>
</file>

<file path=ppt/tags/tag37.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38.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39.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4.xml><?xml version="1.0" encoding="utf-8"?>
<p:tagLst xmlns:a="http://schemas.openxmlformats.org/drawingml/2006/main" xmlns:r="http://schemas.openxmlformats.org/officeDocument/2006/relationships" xmlns:p="http://schemas.openxmlformats.org/presentationml/2006/main">
  <p:tag name="GENSWF_SLIDE_UID" val="{436795E5-15FC-483F-B89E-74CE4D40E501}:318"/>
</p:tagLst>
</file>

<file path=ppt/tags/tag40.xml><?xml version="1.0" encoding="utf-8"?>
<p:tagLst xmlns:a="http://schemas.openxmlformats.org/drawingml/2006/main" xmlns:r="http://schemas.openxmlformats.org/officeDocument/2006/relationships" xmlns:p="http://schemas.openxmlformats.org/presentationml/2006/main">
  <p:tag name="GENSWF_SLIDE_UID" val="{83E2C284-FA7C-4EC3-8B33-081F9520A3E1}:328"/>
</p:tagLst>
</file>

<file path=ppt/tags/tag41.xml><?xml version="1.0" encoding="utf-8"?>
<p:tagLst xmlns:a="http://schemas.openxmlformats.org/drawingml/2006/main" xmlns:r="http://schemas.openxmlformats.org/officeDocument/2006/relationships" xmlns:p="http://schemas.openxmlformats.org/presentationml/2006/main">
  <p:tag name="GENSWF_SLIDE_UID" val="{84D3101F-3046-4C80-B54A-613C02692A5E}:450"/>
</p:tagLst>
</file>

<file path=ppt/tags/tag42.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43.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44.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45.xml><?xml version="1.0" encoding="utf-8"?>
<p:tagLst xmlns:a="http://schemas.openxmlformats.org/drawingml/2006/main" xmlns:r="http://schemas.openxmlformats.org/officeDocument/2006/relationships" xmlns:p="http://schemas.openxmlformats.org/presentationml/2006/main">
  <p:tag name="GENSWF_SLIDE_UID" val="{3D1BBA0D-FB94-4903-9EF9-195B112D67BA}:451"/>
</p:tagLst>
</file>

<file path=ppt/tags/tag46.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47.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48.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5.xml><?xml version="1.0" encoding="utf-8"?>
<p:tagLst xmlns:a="http://schemas.openxmlformats.org/drawingml/2006/main" xmlns:r="http://schemas.openxmlformats.org/officeDocument/2006/relationships" xmlns:p="http://schemas.openxmlformats.org/presentationml/2006/main">
  <p:tag name="GENSWF_SLIDE_UID" val="{7BE9F236-5F06-479E-8AC3-4AA44C14B314}:289"/>
</p:tagLst>
</file>

<file path=ppt/tags/tag6.xml><?xml version="1.0" encoding="utf-8"?>
<p:tagLst xmlns:a="http://schemas.openxmlformats.org/drawingml/2006/main" xmlns:r="http://schemas.openxmlformats.org/officeDocument/2006/relationships" xmlns:p="http://schemas.openxmlformats.org/presentationml/2006/main">
  <p:tag name="GENSWF_SLIDE_UID" val="{A4432BF1-EB0D-48BE-BC87-E2EE62982390}:306"/>
</p:tagLst>
</file>

<file path=ppt/tags/tag7.xml><?xml version="1.0" encoding="utf-8"?>
<p:tagLst xmlns:a="http://schemas.openxmlformats.org/drawingml/2006/main" xmlns:r="http://schemas.openxmlformats.org/officeDocument/2006/relationships" xmlns:p="http://schemas.openxmlformats.org/presentationml/2006/main">
  <p:tag name="GENSWF_SLIDE_UID" val="{8EF1E994-6C9B-4DA4-91AA-639F637D6A90}:277"/>
</p:tagLst>
</file>

<file path=ppt/tags/tag8.xml><?xml version="1.0" encoding="utf-8"?>
<p:tagLst xmlns:a="http://schemas.openxmlformats.org/drawingml/2006/main" xmlns:r="http://schemas.openxmlformats.org/officeDocument/2006/relationships" xmlns:p="http://schemas.openxmlformats.org/presentationml/2006/main">
  <p:tag name="GENSWF_SLIDE_UID" val="{50287BF6-A6C9-4746-AE28-5892F679BDBA}:281"/>
</p:tagLst>
</file>

<file path=ppt/tags/tag9.xml><?xml version="1.0" encoding="utf-8"?>
<p:tagLst xmlns:a="http://schemas.openxmlformats.org/drawingml/2006/main" xmlns:r="http://schemas.openxmlformats.org/officeDocument/2006/relationships" xmlns:p="http://schemas.openxmlformats.org/presentationml/2006/main">
  <p:tag name="GENSWF_SLIDE_UID" val="{24B6B97B-AAFE-44BA-93F7-B76A1E492258}:276"/>
</p:tagLst>
</file>

<file path=ppt/theme/theme1.xml><?xml version="1.0" encoding="utf-8"?>
<a:theme xmlns:a="http://schemas.openxmlformats.org/drawingml/2006/main" name="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20.potx" id="{7220F9AE-EFC1-4E7E-8593-E3141F9F1133}" vid="{24010598-22FD-41FD-AE04-2F691E4DF15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20.potx" id="{7220F9AE-EFC1-4E7E-8593-E3141F9F1133}" vid="{BD676FF3-8EF4-46E3-A73B-A2E9D02039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SOA_10_20_20</Template>
  <TotalTime>1635</TotalTime>
  <Words>9789</Words>
  <Application>Microsoft Office PowerPoint</Application>
  <PresentationFormat>Widescreen</PresentationFormat>
  <Paragraphs>960</Paragraphs>
  <Slides>47</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Arial</vt:lpstr>
      <vt:lpstr>Calibri</vt:lpstr>
      <vt:lpstr>Calibri  </vt:lpstr>
      <vt:lpstr>Calibri Light</vt:lpstr>
      <vt:lpstr>Lora</vt:lpstr>
      <vt:lpstr>Symbol</vt:lpstr>
      <vt:lpstr>SOA_2-21-20C</vt:lpstr>
      <vt:lpstr>Custom Design</vt:lpstr>
      <vt:lpstr>PowerPoint Presentation</vt:lpstr>
      <vt:lpstr>Later in Life Housing Transitions</vt:lpstr>
      <vt:lpstr>Differentiating Between the Types of Care Facilities</vt:lpstr>
      <vt:lpstr>Interrelationships</vt:lpstr>
      <vt:lpstr>Group Quarters</vt:lpstr>
      <vt:lpstr>Group Quarters and Comparison Cities</vt:lpstr>
      <vt:lpstr>Mapping of Group Quarters Types</vt:lpstr>
      <vt:lpstr>Skilled Nursing Facilities</vt:lpstr>
      <vt:lpstr>Location of Skilled Nursing Facilities</vt:lpstr>
      <vt:lpstr>Age / Sex for Selected Nursing Facilities – Licensing Data</vt:lpstr>
      <vt:lpstr>Zoomed in to Portland</vt:lpstr>
      <vt:lpstr>Age of Nursing Facility Residents – More Details</vt:lpstr>
      <vt:lpstr>Residential Care Facilities</vt:lpstr>
      <vt:lpstr>Residential Care Services</vt:lpstr>
      <vt:lpstr>Year Built</vt:lpstr>
      <vt:lpstr>Mapping of Residential Care Facilities</vt:lpstr>
      <vt:lpstr>Adult Foster Homes</vt:lpstr>
      <vt:lpstr>Maps of Adult  Family Homes</vt:lpstr>
      <vt:lpstr>Assisted Living Facilities</vt:lpstr>
      <vt:lpstr>Year Built</vt:lpstr>
      <vt:lpstr>Mapping of Assisted Living Facilities</vt:lpstr>
      <vt:lpstr>Recap of Care Facilities</vt:lpstr>
      <vt:lpstr>Neighborhood View</vt:lpstr>
      <vt:lpstr>A Walk-through of Retirement Facilities</vt:lpstr>
      <vt:lpstr>Retirement Housing</vt:lpstr>
      <vt:lpstr>Selection of Multifamily Units with Many Older Persons</vt:lpstr>
      <vt:lpstr>Examples of Census Blocks with Many Older Persons</vt:lpstr>
      <vt:lpstr>Maps and Tables</vt:lpstr>
      <vt:lpstr>Hollywood</vt:lpstr>
      <vt:lpstr>Terwilliger Plaza</vt:lpstr>
      <vt:lpstr> Summerplace</vt:lpstr>
      <vt:lpstr>Market Rate  Retirement Housing</vt:lpstr>
      <vt:lpstr>Market Rate Apartments</vt:lpstr>
      <vt:lpstr>PowerPoint Presentation</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lateinlife</dc:title>
  <dc:creator>Dick Lycan</dc:creator>
  <cp:lastModifiedBy>Dick Lycan</cp:lastModifiedBy>
  <cp:revision>43</cp:revision>
  <dcterms:created xsi:type="dcterms:W3CDTF">2021-06-30T18:03:06Z</dcterms:created>
  <dcterms:modified xsi:type="dcterms:W3CDTF">2021-10-26T18:39:53Z</dcterms:modified>
</cp:coreProperties>
</file>