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 id="2147483685" r:id="rId5"/>
    <p:sldMasterId id="2147483733" r:id="rId6"/>
    <p:sldMasterId id="2147483741" r:id="rId7"/>
    <p:sldMasterId id="2147483749" r:id="rId8"/>
    <p:sldMasterId id="2147483761" r:id="rId9"/>
    <p:sldMasterId id="2147483773" r:id="rId10"/>
  </p:sldMasterIdLst>
  <p:notesMasterIdLst>
    <p:notesMasterId r:id="rId65"/>
  </p:notesMasterIdLst>
  <p:sldIdLst>
    <p:sldId id="279" r:id="rId11"/>
    <p:sldId id="354" r:id="rId12"/>
    <p:sldId id="282" r:id="rId13"/>
    <p:sldId id="281" r:id="rId14"/>
    <p:sldId id="283" r:id="rId15"/>
    <p:sldId id="271" r:id="rId16"/>
    <p:sldId id="272" r:id="rId17"/>
    <p:sldId id="273" r:id="rId18"/>
    <p:sldId id="274" r:id="rId19"/>
    <p:sldId id="291" r:id="rId20"/>
    <p:sldId id="326" r:id="rId21"/>
    <p:sldId id="327" r:id="rId22"/>
    <p:sldId id="285" r:id="rId23"/>
    <p:sldId id="286" r:id="rId24"/>
    <p:sldId id="348" r:id="rId25"/>
    <p:sldId id="306" r:id="rId26"/>
    <p:sldId id="308" r:id="rId27"/>
    <p:sldId id="309" r:id="rId28"/>
    <p:sldId id="310" r:id="rId29"/>
    <p:sldId id="319" r:id="rId30"/>
    <p:sldId id="322" r:id="rId31"/>
    <p:sldId id="311" r:id="rId32"/>
    <p:sldId id="329" r:id="rId33"/>
    <p:sldId id="275" r:id="rId34"/>
    <p:sldId id="276" r:id="rId35"/>
    <p:sldId id="277" r:id="rId36"/>
    <p:sldId id="262" r:id="rId37"/>
    <p:sldId id="278" r:id="rId38"/>
    <p:sldId id="263" r:id="rId39"/>
    <p:sldId id="258" r:id="rId40"/>
    <p:sldId id="328" r:id="rId41"/>
    <p:sldId id="297" r:id="rId42"/>
    <p:sldId id="330" r:id="rId43"/>
    <p:sldId id="325" r:id="rId44"/>
    <p:sldId id="313" r:id="rId45"/>
    <p:sldId id="314" r:id="rId46"/>
    <p:sldId id="315" r:id="rId47"/>
    <p:sldId id="333" r:id="rId48"/>
    <p:sldId id="293" r:id="rId49"/>
    <p:sldId id="332" r:id="rId50"/>
    <p:sldId id="334" r:id="rId51"/>
    <p:sldId id="351" r:id="rId52"/>
    <p:sldId id="447" r:id="rId53"/>
    <p:sldId id="448" r:id="rId54"/>
    <p:sldId id="449" r:id="rId55"/>
    <p:sldId id="450" r:id="rId56"/>
    <p:sldId id="451" r:id="rId57"/>
    <p:sldId id="379" r:id="rId58"/>
    <p:sldId id="454" r:id="rId59"/>
    <p:sldId id="453" r:id="rId60"/>
    <p:sldId id="455" r:id="rId61"/>
    <p:sldId id="452" r:id="rId62"/>
    <p:sldId id="346" r:id="rId63"/>
    <p:sldId id="347" r:id="rId64"/>
  </p:sldIdLst>
  <p:sldSz cx="12192000" cy="6858000"/>
  <p:notesSz cx="6858000" cy="91440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ck Lycan" initials="DRL" lastIdx="3" clrIdx="0">
    <p:extLst>
      <p:ext uri="{19B8F6BF-5375-455C-9EA6-DF929625EA0E}">
        <p15:presenceInfo xmlns:p15="http://schemas.microsoft.com/office/powerpoint/2012/main" userId="Dick Lycan" providerId="None"/>
      </p:ext>
    </p:extLst>
  </p:cmAuthor>
  <p:cmAuthor id="2" name="Margaret Neal" initials="MN" lastIdx="48" clrIdx="1">
    <p:extLst>
      <p:ext uri="{19B8F6BF-5375-455C-9EA6-DF929625EA0E}">
        <p15:presenceInfo xmlns:p15="http://schemas.microsoft.com/office/powerpoint/2012/main" userId="S-1-5-21-1708537768-823518204-1801674531-87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46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86" autoAdjust="0"/>
    <p:restoredTop sz="88980" autoAdjust="0"/>
  </p:normalViewPr>
  <p:slideViewPr>
    <p:cSldViewPr snapToGrid="0">
      <p:cViewPr>
        <p:scale>
          <a:sx n="66" d="100"/>
          <a:sy n="66" d="100"/>
        </p:scale>
        <p:origin x="3624" y="2348"/>
      </p:cViewPr>
      <p:guideLst/>
    </p:cSldViewPr>
  </p:slideViewPr>
  <p:outlineViewPr>
    <p:cViewPr>
      <p:scale>
        <a:sx n="33" d="100"/>
        <a:sy n="33" d="100"/>
      </p:scale>
      <p:origin x="0" y="-30088"/>
    </p:cViewPr>
  </p:outlineViewPr>
  <p:notesTextViewPr>
    <p:cViewPr>
      <p:scale>
        <a:sx n="50" d="100"/>
        <a:sy n="50" d="100"/>
      </p:scale>
      <p:origin x="0" y="0"/>
    </p:cViewPr>
  </p:notesTextViewPr>
  <p:notesViewPr>
    <p:cSldViewPr snapToGrid="0">
      <p:cViewPr varScale="1">
        <p:scale>
          <a:sx n="100" d="100"/>
          <a:sy n="100" d="100"/>
        </p:scale>
        <p:origin x="1704" y="5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FD862-E75C-4091-A33C-BC1F4A046AF9}"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EE528-DC30-4F84-9265-A6E0A44C7EBD}" type="slidenum">
              <a:rPr lang="en-US" smtClean="0"/>
              <a:t>‹#›</a:t>
            </a:fld>
            <a:endParaRPr lang="en-US"/>
          </a:p>
        </p:txBody>
      </p:sp>
    </p:spTree>
    <p:extLst>
      <p:ext uri="{BB962C8B-B14F-4D97-AF65-F5344CB8AC3E}">
        <p14:creationId xmlns:p14="http://schemas.microsoft.com/office/powerpoint/2010/main" val="2220960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5"/>
          </p:nvPr>
        </p:nvSpPr>
        <p:spPr/>
        <p:txBody>
          <a:bodyPr/>
          <a:lstStyle/>
          <a:p>
            <a:fld id="{FF4EE528-DC30-4F84-9265-A6E0A44C7EBD}" type="slidenum">
              <a:rPr lang="en-US" smtClean="0"/>
              <a:t>1</a:t>
            </a:fld>
            <a:endParaRPr lang="en-US"/>
          </a:p>
        </p:txBody>
      </p:sp>
    </p:spTree>
    <p:extLst>
      <p:ext uri="{BB962C8B-B14F-4D97-AF65-F5344CB8AC3E}">
        <p14:creationId xmlns:p14="http://schemas.microsoft.com/office/powerpoint/2010/main" val="14614951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10</a:t>
            </a:fld>
            <a:endParaRPr lang="en-US"/>
          </a:p>
        </p:txBody>
      </p:sp>
    </p:spTree>
    <p:extLst>
      <p:ext uri="{BB962C8B-B14F-4D97-AF65-F5344CB8AC3E}">
        <p14:creationId xmlns:p14="http://schemas.microsoft.com/office/powerpoint/2010/main" val="4044415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11</a:t>
            </a:fld>
            <a:endParaRPr lang="en-US"/>
          </a:p>
        </p:txBody>
      </p:sp>
    </p:spTree>
    <p:extLst>
      <p:ext uri="{BB962C8B-B14F-4D97-AF65-F5344CB8AC3E}">
        <p14:creationId xmlns:p14="http://schemas.microsoft.com/office/powerpoint/2010/main" val="4175710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12</a:t>
            </a:fld>
            <a:endParaRPr lang="en-US"/>
          </a:p>
        </p:txBody>
      </p:sp>
    </p:spTree>
    <p:extLst>
      <p:ext uri="{BB962C8B-B14F-4D97-AF65-F5344CB8AC3E}">
        <p14:creationId xmlns:p14="http://schemas.microsoft.com/office/powerpoint/2010/main" val="379093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13</a:t>
            </a:fld>
            <a:endParaRPr lang="en-US"/>
          </a:p>
        </p:txBody>
      </p:sp>
    </p:spTree>
    <p:extLst>
      <p:ext uri="{BB962C8B-B14F-4D97-AF65-F5344CB8AC3E}">
        <p14:creationId xmlns:p14="http://schemas.microsoft.com/office/powerpoint/2010/main" val="1395003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14</a:t>
            </a:fld>
            <a:endParaRPr lang="en-US"/>
          </a:p>
        </p:txBody>
      </p:sp>
    </p:spTree>
    <p:extLst>
      <p:ext uri="{BB962C8B-B14F-4D97-AF65-F5344CB8AC3E}">
        <p14:creationId xmlns:p14="http://schemas.microsoft.com/office/powerpoint/2010/main" val="39140824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F4EE528-DC30-4F84-9265-A6E0A44C7EBD}" type="slidenum">
              <a:rPr lang="en-US" smtClean="0"/>
              <a:t>15</a:t>
            </a:fld>
            <a:endParaRPr lang="en-US"/>
          </a:p>
        </p:txBody>
      </p:sp>
    </p:spTree>
    <p:extLst>
      <p:ext uri="{BB962C8B-B14F-4D97-AF65-F5344CB8AC3E}">
        <p14:creationId xmlns:p14="http://schemas.microsoft.com/office/powerpoint/2010/main" val="2747879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16</a:t>
            </a:fld>
            <a:endParaRPr lang="en-US"/>
          </a:p>
        </p:txBody>
      </p:sp>
    </p:spTree>
    <p:extLst>
      <p:ext uri="{BB962C8B-B14F-4D97-AF65-F5344CB8AC3E}">
        <p14:creationId xmlns:p14="http://schemas.microsoft.com/office/powerpoint/2010/main" val="3819728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17</a:t>
            </a:fld>
            <a:endParaRPr lang="en-US"/>
          </a:p>
        </p:txBody>
      </p:sp>
    </p:spTree>
    <p:extLst>
      <p:ext uri="{BB962C8B-B14F-4D97-AF65-F5344CB8AC3E}">
        <p14:creationId xmlns:p14="http://schemas.microsoft.com/office/powerpoint/2010/main" val="612329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fld id="{FF4EE528-DC30-4F84-9265-A6E0A44C7EBD}" type="slidenum">
              <a:rPr lang="en-US" smtClean="0"/>
              <a:t>18</a:t>
            </a:fld>
            <a:endParaRPr lang="en-US"/>
          </a:p>
        </p:txBody>
      </p:sp>
    </p:spTree>
    <p:extLst>
      <p:ext uri="{BB962C8B-B14F-4D97-AF65-F5344CB8AC3E}">
        <p14:creationId xmlns:p14="http://schemas.microsoft.com/office/powerpoint/2010/main" val="276358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19</a:t>
            </a:fld>
            <a:endParaRPr lang="en-US"/>
          </a:p>
        </p:txBody>
      </p:sp>
    </p:spTree>
    <p:extLst>
      <p:ext uri="{BB962C8B-B14F-4D97-AF65-F5344CB8AC3E}">
        <p14:creationId xmlns:p14="http://schemas.microsoft.com/office/powerpoint/2010/main" val="1147057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a:t>
            </a:fld>
            <a:endParaRPr lang="en-US"/>
          </a:p>
        </p:txBody>
      </p:sp>
    </p:spTree>
    <p:extLst>
      <p:ext uri="{BB962C8B-B14F-4D97-AF65-F5344CB8AC3E}">
        <p14:creationId xmlns:p14="http://schemas.microsoft.com/office/powerpoint/2010/main" val="899885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slides drop off on the right a little bit. I was going to fix, but there are multiple layers and I didn’t want to mess anything up!</a:t>
            </a:r>
          </a:p>
          <a:p>
            <a:r>
              <a:rPr lang="en-US" dirty="0"/>
              <a:t>The second bullet doesn’t seem correct to me. </a:t>
            </a:r>
          </a:p>
          <a:p>
            <a:endParaRPr lang="en-US" dirty="0"/>
          </a:p>
          <a:p>
            <a:r>
              <a:rPr lang="en-US" dirty="0"/>
              <a:t>There ae lots of males, low income, who resided under 1 and 2-4 years in the 50-64 age group. It would be helpful to have the red box appear with the bullet point. Also, why is the 35-49 age group included in the box, since the narrative talks about the 50+?</a:t>
            </a:r>
          </a:p>
          <a:p>
            <a:endParaRPr lang="en-US" dirty="0"/>
          </a:p>
          <a:p>
            <a:r>
              <a:rPr lang="en-US" dirty="0"/>
              <a:t>I don’t understand why the male red box is highlighted yet again after the male, then the female boxes appear. </a:t>
            </a:r>
          </a:p>
          <a:p>
            <a:endParaRPr lang="en-US" dirty="0"/>
          </a:p>
          <a:p>
            <a:r>
              <a:rPr lang="en-US" dirty="0"/>
              <a:t>The narrative says the charts begin with the Multi-family 20+ units, but that is not the case. I think the narrative would be correct if the charts appear in the order stated in the narrative.</a:t>
            </a:r>
          </a:p>
          <a:p>
            <a:endParaRPr lang="en-US" dirty="0"/>
          </a:p>
          <a:p>
            <a:r>
              <a:rPr lang="en-US" dirty="0"/>
              <a:t>Aren’t condos more common for older women alone than men, regardless of income?</a:t>
            </a:r>
          </a:p>
        </p:txBody>
      </p:sp>
      <p:sp>
        <p:nvSpPr>
          <p:cNvPr id="4" name="Slide Number Placeholder 3"/>
          <p:cNvSpPr>
            <a:spLocks noGrp="1"/>
          </p:cNvSpPr>
          <p:nvPr>
            <p:ph type="sldNum" sz="quarter" idx="5"/>
          </p:nvPr>
        </p:nvSpPr>
        <p:spPr/>
        <p:txBody>
          <a:bodyPr/>
          <a:lstStyle/>
          <a:p>
            <a:fld id="{FF4EE528-DC30-4F84-9265-A6E0A44C7EBD}" type="slidenum">
              <a:rPr lang="en-US" smtClean="0"/>
              <a:t>20</a:t>
            </a:fld>
            <a:endParaRPr lang="en-US"/>
          </a:p>
        </p:txBody>
      </p:sp>
    </p:spTree>
    <p:extLst>
      <p:ext uri="{BB962C8B-B14F-4D97-AF65-F5344CB8AC3E}">
        <p14:creationId xmlns:p14="http://schemas.microsoft.com/office/powerpoint/2010/main" val="399713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21</a:t>
            </a:fld>
            <a:endParaRPr lang="en-US"/>
          </a:p>
        </p:txBody>
      </p:sp>
    </p:spTree>
    <p:extLst>
      <p:ext uri="{BB962C8B-B14F-4D97-AF65-F5344CB8AC3E}">
        <p14:creationId xmlns:p14="http://schemas.microsoft.com/office/powerpoint/2010/main" val="2389457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22</a:t>
            </a:fld>
            <a:endParaRPr lang="en-US"/>
          </a:p>
        </p:txBody>
      </p:sp>
    </p:spTree>
    <p:extLst>
      <p:ext uri="{BB962C8B-B14F-4D97-AF65-F5344CB8AC3E}">
        <p14:creationId xmlns:p14="http://schemas.microsoft.com/office/powerpoint/2010/main" val="28361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23</a:t>
            </a:fld>
            <a:endParaRPr lang="en-US"/>
          </a:p>
        </p:txBody>
      </p:sp>
    </p:spTree>
    <p:extLst>
      <p:ext uri="{BB962C8B-B14F-4D97-AF65-F5344CB8AC3E}">
        <p14:creationId xmlns:p14="http://schemas.microsoft.com/office/powerpoint/2010/main" val="900706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24</a:t>
            </a:fld>
            <a:endParaRPr lang="en-US"/>
          </a:p>
        </p:txBody>
      </p:sp>
    </p:spTree>
    <p:extLst>
      <p:ext uri="{BB962C8B-B14F-4D97-AF65-F5344CB8AC3E}">
        <p14:creationId xmlns:p14="http://schemas.microsoft.com/office/powerpoint/2010/main" val="389250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25</a:t>
            </a:fld>
            <a:endParaRPr lang="en-US"/>
          </a:p>
        </p:txBody>
      </p:sp>
    </p:spTree>
    <p:extLst>
      <p:ext uri="{BB962C8B-B14F-4D97-AF65-F5344CB8AC3E}">
        <p14:creationId xmlns:p14="http://schemas.microsoft.com/office/powerpoint/2010/main" val="300181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26</a:t>
            </a:fld>
            <a:endParaRPr lang="en-US"/>
          </a:p>
        </p:txBody>
      </p:sp>
    </p:spTree>
    <p:extLst>
      <p:ext uri="{BB962C8B-B14F-4D97-AF65-F5344CB8AC3E}">
        <p14:creationId xmlns:p14="http://schemas.microsoft.com/office/powerpoint/2010/main" val="1477372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27</a:t>
            </a:fld>
            <a:endParaRPr lang="en-US"/>
          </a:p>
        </p:txBody>
      </p:sp>
    </p:spTree>
    <p:extLst>
      <p:ext uri="{BB962C8B-B14F-4D97-AF65-F5344CB8AC3E}">
        <p14:creationId xmlns:p14="http://schemas.microsoft.com/office/powerpoint/2010/main" val="3425761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fully understand the last bullet point.</a:t>
            </a:r>
          </a:p>
        </p:txBody>
      </p:sp>
      <p:sp>
        <p:nvSpPr>
          <p:cNvPr id="4" name="Slide Number Placeholder 3"/>
          <p:cNvSpPr>
            <a:spLocks noGrp="1"/>
          </p:cNvSpPr>
          <p:nvPr>
            <p:ph type="sldNum" sz="quarter" idx="5"/>
          </p:nvPr>
        </p:nvSpPr>
        <p:spPr/>
        <p:txBody>
          <a:bodyPr/>
          <a:lstStyle/>
          <a:p>
            <a:fld id="{FF4EE528-DC30-4F84-9265-A6E0A44C7EBD}" type="slidenum">
              <a:rPr lang="en-US" smtClean="0"/>
              <a:t>28</a:t>
            </a:fld>
            <a:endParaRPr lang="en-US"/>
          </a:p>
        </p:txBody>
      </p:sp>
    </p:spTree>
    <p:extLst>
      <p:ext uri="{BB962C8B-B14F-4D97-AF65-F5344CB8AC3E}">
        <p14:creationId xmlns:p14="http://schemas.microsoft.com/office/powerpoint/2010/main" val="2287631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29</a:t>
            </a:fld>
            <a:endParaRPr lang="en-US"/>
          </a:p>
        </p:txBody>
      </p:sp>
    </p:spTree>
    <p:extLst>
      <p:ext uri="{BB962C8B-B14F-4D97-AF65-F5344CB8AC3E}">
        <p14:creationId xmlns:p14="http://schemas.microsoft.com/office/powerpoint/2010/main" val="399362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a:t>
            </a:fld>
            <a:endParaRPr lang="en-US"/>
          </a:p>
        </p:txBody>
      </p:sp>
    </p:spTree>
    <p:extLst>
      <p:ext uri="{BB962C8B-B14F-4D97-AF65-F5344CB8AC3E}">
        <p14:creationId xmlns:p14="http://schemas.microsoft.com/office/powerpoint/2010/main" val="41572569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charts for male and female owner and renter householders, the title is “Age 65 Plus, Other Male” or “Other Female” – why “other”? </a:t>
            </a:r>
            <a:r>
              <a:rPr lang="en-US"/>
              <a:t>- MBN</a:t>
            </a:r>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30</a:t>
            </a:fld>
            <a:endParaRPr lang="en-US"/>
          </a:p>
        </p:txBody>
      </p:sp>
    </p:spTree>
    <p:extLst>
      <p:ext uri="{BB962C8B-B14F-4D97-AF65-F5344CB8AC3E}">
        <p14:creationId xmlns:p14="http://schemas.microsoft.com/office/powerpoint/2010/main" val="2109978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31</a:t>
            </a:fld>
            <a:endParaRPr lang="en-US"/>
          </a:p>
        </p:txBody>
      </p:sp>
    </p:spTree>
    <p:extLst>
      <p:ext uri="{BB962C8B-B14F-4D97-AF65-F5344CB8AC3E}">
        <p14:creationId xmlns:p14="http://schemas.microsoft.com/office/powerpoint/2010/main" val="37731757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32</a:t>
            </a:fld>
            <a:endParaRPr lang="en-US"/>
          </a:p>
        </p:txBody>
      </p:sp>
    </p:spTree>
    <p:extLst>
      <p:ext uri="{BB962C8B-B14F-4D97-AF65-F5344CB8AC3E}">
        <p14:creationId xmlns:p14="http://schemas.microsoft.com/office/powerpoint/2010/main" val="26518658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33</a:t>
            </a:fld>
            <a:endParaRPr lang="en-US"/>
          </a:p>
        </p:txBody>
      </p:sp>
    </p:spTree>
    <p:extLst>
      <p:ext uri="{BB962C8B-B14F-4D97-AF65-F5344CB8AC3E}">
        <p14:creationId xmlns:p14="http://schemas.microsoft.com/office/powerpoint/2010/main" val="19658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34</a:t>
            </a:fld>
            <a:endParaRPr lang="en-US"/>
          </a:p>
        </p:txBody>
      </p:sp>
    </p:spTree>
    <p:extLst>
      <p:ext uri="{BB962C8B-B14F-4D97-AF65-F5344CB8AC3E}">
        <p14:creationId xmlns:p14="http://schemas.microsoft.com/office/powerpoint/2010/main" val="35229907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35</a:t>
            </a:fld>
            <a:endParaRPr lang="en-US"/>
          </a:p>
        </p:txBody>
      </p:sp>
    </p:spTree>
    <p:extLst>
      <p:ext uri="{BB962C8B-B14F-4D97-AF65-F5344CB8AC3E}">
        <p14:creationId xmlns:p14="http://schemas.microsoft.com/office/powerpoint/2010/main" val="15687696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36</a:t>
            </a:fld>
            <a:endParaRPr lang="en-US"/>
          </a:p>
        </p:txBody>
      </p:sp>
    </p:spTree>
    <p:extLst>
      <p:ext uri="{BB962C8B-B14F-4D97-AF65-F5344CB8AC3E}">
        <p14:creationId xmlns:p14="http://schemas.microsoft.com/office/powerpoint/2010/main" val="3841024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37</a:t>
            </a:fld>
            <a:endParaRPr lang="en-US"/>
          </a:p>
        </p:txBody>
      </p:sp>
    </p:spTree>
    <p:extLst>
      <p:ext uri="{BB962C8B-B14F-4D97-AF65-F5344CB8AC3E}">
        <p14:creationId xmlns:p14="http://schemas.microsoft.com/office/powerpoint/2010/main" val="922329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38</a:t>
            </a:fld>
            <a:endParaRPr lang="en-US"/>
          </a:p>
        </p:txBody>
      </p:sp>
    </p:spTree>
    <p:extLst>
      <p:ext uri="{BB962C8B-B14F-4D97-AF65-F5344CB8AC3E}">
        <p14:creationId xmlns:p14="http://schemas.microsoft.com/office/powerpoint/2010/main" val="3213724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F4EE528-DC30-4F84-9265-A6E0A44C7EBD}" type="slidenum">
              <a:rPr lang="en-US" smtClean="0"/>
              <a:t>39</a:t>
            </a:fld>
            <a:endParaRPr lang="en-US"/>
          </a:p>
        </p:txBody>
      </p:sp>
    </p:spTree>
    <p:extLst>
      <p:ext uri="{BB962C8B-B14F-4D97-AF65-F5344CB8AC3E}">
        <p14:creationId xmlns:p14="http://schemas.microsoft.com/office/powerpoint/2010/main" val="300011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4</a:t>
            </a:fld>
            <a:endParaRPr lang="en-US"/>
          </a:p>
        </p:txBody>
      </p:sp>
    </p:spTree>
    <p:extLst>
      <p:ext uri="{BB962C8B-B14F-4D97-AF65-F5344CB8AC3E}">
        <p14:creationId xmlns:p14="http://schemas.microsoft.com/office/powerpoint/2010/main" val="3923886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Dick, this needs to be updated from the new About 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Does "North Portland" comprise several supertracts? I noticed this inconsistency earlier, too. We should probably name the specific supertract(s). - MBN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40</a:t>
            </a:fld>
            <a:endParaRPr lang="en-US"/>
          </a:p>
        </p:txBody>
      </p:sp>
    </p:spTree>
    <p:extLst>
      <p:ext uri="{BB962C8B-B14F-4D97-AF65-F5344CB8AC3E}">
        <p14:creationId xmlns:p14="http://schemas.microsoft.com/office/powerpoint/2010/main" val="3828319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4EE528-DC30-4F84-9265-A6E0A44C7EBD}" type="slidenum">
              <a:rPr lang="en-US" smtClean="0"/>
              <a:t>41</a:t>
            </a:fld>
            <a:endParaRPr lang="en-US"/>
          </a:p>
        </p:txBody>
      </p:sp>
    </p:spTree>
    <p:extLst>
      <p:ext uri="{BB962C8B-B14F-4D97-AF65-F5344CB8AC3E}">
        <p14:creationId xmlns:p14="http://schemas.microsoft.com/office/powerpoint/2010/main" val="20520646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D928C4-F054-4DB1-B620-EDC3F2AE72F5}" type="slidenum">
              <a:rPr lang="en-US" smtClean="0"/>
              <a:t>43</a:t>
            </a:fld>
            <a:endParaRPr lang="en-US"/>
          </a:p>
        </p:txBody>
      </p:sp>
    </p:spTree>
    <p:extLst>
      <p:ext uri="{BB962C8B-B14F-4D97-AF65-F5344CB8AC3E}">
        <p14:creationId xmlns:p14="http://schemas.microsoft.com/office/powerpoint/2010/main" val="9846943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0" name="Google Shape;31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718D8FA6-A8D0-46B1-A7CB-9CF8F6D9ECB1}" type="slidenum">
              <a:rPr lang="en-US" smtClean="0"/>
              <a:t>45</a:t>
            </a:fld>
            <a:endParaRPr lang="en-US"/>
          </a:p>
        </p:txBody>
      </p:sp>
    </p:spTree>
    <p:extLst>
      <p:ext uri="{BB962C8B-B14F-4D97-AF65-F5344CB8AC3E}">
        <p14:creationId xmlns:p14="http://schemas.microsoft.com/office/powerpoint/2010/main" val="39550661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46</a:t>
            </a:fld>
            <a:endParaRPr lang="en-US"/>
          </a:p>
        </p:txBody>
      </p:sp>
    </p:spTree>
    <p:extLst>
      <p:ext uri="{BB962C8B-B14F-4D97-AF65-F5344CB8AC3E}">
        <p14:creationId xmlns:p14="http://schemas.microsoft.com/office/powerpoint/2010/main" val="2537070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8D8FA6-A8D0-46B1-A7CB-9CF8F6D9ECB1}" type="slidenum">
              <a:rPr lang="en-US" smtClean="0"/>
              <a:t>47</a:t>
            </a:fld>
            <a:endParaRPr lang="en-US"/>
          </a:p>
        </p:txBody>
      </p:sp>
    </p:spTree>
    <p:extLst>
      <p:ext uri="{BB962C8B-B14F-4D97-AF65-F5344CB8AC3E}">
        <p14:creationId xmlns:p14="http://schemas.microsoft.com/office/powerpoint/2010/main" val="2068103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39828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1318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F4EE528-DC30-4F84-9265-A6E0A44C7EBD}" type="slidenum">
              <a:rPr lang="en-US" smtClean="0"/>
              <a:t>5</a:t>
            </a:fld>
            <a:endParaRPr lang="en-US"/>
          </a:p>
        </p:txBody>
      </p:sp>
    </p:spTree>
    <p:extLst>
      <p:ext uri="{BB962C8B-B14F-4D97-AF65-F5344CB8AC3E}">
        <p14:creationId xmlns:p14="http://schemas.microsoft.com/office/powerpoint/2010/main" val="34811176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471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7687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6D37063-DEAF-484B-9802-D839F553A5DA}" type="slidenum">
              <a:rPr lang="en-US" smtClean="0"/>
              <a:t>52</a:t>
            </a:fld>
            <a:endParaRPr lang="en-US"/>
          </a:p>
        </p:txBody>
      </p:sp>
    </p:spTree>
    <p:extLst>
      <p:ext uri="{BB962C8B-B14F-4D97-AF65-F5344CB8AC3E}">
        <p14:creationId xmlns:p14="http://schemas.microsoft.com/office/powerpoint/2010/main" val="3829049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8D8FA6-A8D0-46B1-A7CB-9CF8F6D9EC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1678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6</a:t>
            </a:fld>
            <a:endParaRPr lang="en-US"/>
          </a:p>
        </p:txBody>
      </p:sp>
    </p:spTree>
    <p:extLst>
      <p:ext uri="{BB962C8B-B14F-4D97-AF65-F5344CB8AC3E}">
        <p14:creationId xmlns:p14="http://schemas.microsoft.com/office/powerpoint/2010/main" val="974181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7</a:t>
            </a:fld>
            <a:endParaRPr lang="en-US"/>
          </a:p>
        </p:txBody>
      </p:sp>
    </p:spTree>
    <p:extLst>
      <p:ext uri="{BB962C8B-B14F-4D97-AF65-F5344CB8AC3E}">
        <p14:creationId xmlns:p14="http://schemas.microsoft.com/office/powerpoint/2010/main" val="148342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4EE528-DC30-4F84-9265-A6E0A44C7EBD}" type="slidenum">
              <a:rPr lang="en-US" smtClean="0"/>
              <a:t>8</a:t>
            </a:fld>
            <a:endParaRPr lang="en-US"/>
          </a:p>
        </p:txBody>
      </p:sp>
    </p:spTree>
    <p:extLst>
      <p:ext uri="{BB962C8B-B14F-4D97-AF65-F5344CB8AC3E}">
        <p14:creationId xmlns:p14="http://schemas.microsoft.com/office/powerpoint/2010/main" val="778613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F4EE528-DC30-4F84-9265-A6E0A44C7EBD}" type="slidenum">
              <a:rPr lang="en-US" smtClean="0"/>
              <a:t>9</a:t>
            </a:fld>
            <a:endParaRPr lang="en-US"/>
          </a:p>
        </p:txBody>
      </p:sp>
    </p:spTree>
    <p:extLst>
      <p:ext uri="{BB962C8B-B14F-4D97-AF65-F5344CB8AC3E}">
        <p14:creationId xmlns:p14="http://schemas.microsoft.com/office/powerpoint/2010/main" val="2235629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
        <p:nvSpPr>
          <p:cNvPr id="6" name="Slide Number Placeholder 3">
            <a:extLst>
              <a:ext uri="{FF2B5EF4-FFF2-40B4-BE49-F238E27FC236}">
                <a16:creationId xmlns:a16="http://schemas.microsoft.com/office/drawing/2014/main" id="{F86801CC-D1D1-4CA4-AD6E-05460552C6C7}"/>
              </a:ext>
            </a:extLst>
          </p:cNvPr>
          <p:cNvSpPr>
            <a:spLocks noGrp="1"/>
          </p:cNvSpPr>
          <p:nvPr>
            <p:ph type="sldNum" sz="quarter" idx="4"/>
          </p:nvPr>
        </p:nvSpPr>
        <p:spPr>
          <a:xfrm>
            <a:off x="11343373" y="66240"/>
            <a:ext cx="7178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C3A3-B59B-487A-872B-1931F0097DD3}" type="slidenum">
              <a:rPr lang="en-US" smtClean="0"/>
              <a:t>‹#›</a:t>
            </a:fld>
            <a:endParaRPr lang="en-US" dirty="0"/>
          </a:p>
        </p:txBody>
      </p:sp>
    </p:spTree>
    <p:extLst>
      <p:ext uri="{BB962C8B-B14F-4D97-AF65-F5344CB8AC3E}">
        <p14:creationId xmlns:p14="http://schemas.microsoft.com/office/powerpoint/2010/main" val="2491375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56687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222711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835079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013703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5534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0231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992767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40358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83126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96126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800">
                <a:solidFill>
                  <a:srgbClr val="714B25"/>
                </a:solidFill>
              </a:defRPr>
            </a:lvl1pPr>
            <a:lvl2pPr>
              <a:defRPr sz="16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3CBF2B68-CF1F-4808-A1C3-F3DC73355DB9}"/>
              </a:ext>
            </a:extLst>
          </p:cNvPr>
          <p:cNvSpPr>
            <a:spLocks noGrp="1"/>
          </p:cNvSpPr>
          <p:nvPr>
            <p:ph type="sldNum" sz="quarter" idx="4"/>
          </p:nvPr>
        </p:nvSpPr>
        <p:spPr>
          <a:xfrm>
            <a:off x="11343373" y="66240"/>
            <a:ext cx="7178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C3A3-B59B-487A-872B-1931F0097DD3}" type="slidenum">
              <a:rPr lang="en-US" smtClean="0"/>
              <a:t>‹#›</a:t>
            </a:fld>
            <a:endParaRPr lang="en-US" dirty="0"/>
          </a:p>
        </p:txBody>
      </p:sp>
    </p:spTree>
    <p:extLst>
      <p:ext uri="{BB962C8B-B14F-4D97-AF65-F5344CB8AC3E}">
        <p14:creationId xmlns:p14="http://schemas.microsoft.com/office/powerpoint/2010/main" val="17388254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36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Tree>
    <p:extLst>
      <p:ext uri="{BB962C8B-B14F-4D97-AF65-F5344CB8AC3E}">
        <p14:creationId xmlns:p14="http://schemas.microsoft.com/office/powerpoint/2010/main" val="1263166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6872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400">
                <a:solidFill>
                  <a:srgbClr val="714B25"/>
                </a:solidFill>
              </a:defRPr>
            </a:lvl1pPr>
            <a:lvl2pPr>
              <a:defRPr sz="14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Tree>
    <p:extLst>
      <p:ext uri="{BB962C8B-B14F-4D97-AF65-F5344CB8AC3E}">
        <p14:creationId xmlns:p14="http://schemas.microsoft.com/office/powerpoint/2010/main" val="3433626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40BE85C4-03C9-4A15-9B55-F896F250AB8F}"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400"/>
            </a:lvl1pPr>
            <a:lvl2pPr marL="742950" indent="-285750">
              <a:buFont typeface="Arial" panose="020B0604020202020204" pitchFamily="34" charset="0"/>
              <a:buChar char="•"/>
              <a:defRPr sz="14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674433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432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4840" y="239044"/>
            <a:ext cx="3932237" cy="874946"/>
          </a:xfrm>
        </p:spPr>
        <p:txBody>
          <a:bodyPr anchor="b"/>
          <a:lstStyle>
            <a:lvl1pPr>
              <a:defRPr sz="2800"/>
            </a:lvl1pPr>
          </a:lstStyle>
          <a:p>
            <a:r>
              <a:rPr lang="en-US"/>
              <a:t>Click to edit Master title style</a:t>
            </a:r>
            <a:endParaRPr lang="en-US" dirty="0"/>
          </a:p>
        </p:txBody>
      </p:sp>
      <p:sp>
        <p:nvSpPr>
          <p:cNvPr id="3" name="Picture Placeholder 2"/>
          <p:cNvSpPr>
            <a:spLocks noGrp="1"/>
          </p:cNvSpPr>
          <p:nvPr>
            <p:ph type="pic" idx="1"/>
          </p:nvPr>
        </p:nvSpPr>
        <p:spPr>
          <a:xfrm>
            <a:off x="4996585" y="109812"/>
            <a:ext cx="7030074" cy="6657675"/>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44840" y="1324023"/>
            <a:ext cx="3932237" cy="5294933"/>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3943853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sz="1400">
                <a:solidFill>
                  <a:srgbClr val="714B25"/>
                </a:solidFill>
              </a:defRPr>
            </a:lvl2pPr>
            <a:lvl3pPr>
              <a:defRPr sz="1400"/>
            </a:lvl3pPr>
            <a:lvl4pPr>
              <a:defRPr sz="1400">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F11738BE-F61D-4BD0-B60D-9E31145E7AC9}" type="slidenum">
              <a:rPr lang="en-US" smtClean="0"/>
              <a:t>‹#›</a:t>
            </a:fld>
            <a:endParaRPr lang="en-US"/>
          </a:p>
        </p:txBody>
      </p:sp>
    </p:spTree>
    <p:extLst>
      <p:ext uri="{BB962C8B-B14F-4D97-AF65-F5344CB8AC3E}">
        <p14:creationId xmlns:p14="http://schemas.microsoft.com/office/powerpoint/2010/main" val="793404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4800">
                <a:solidFill>
                  <a:schemeClr val="accent5">
                    <a:lumMod val="7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714B2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745583" y="6260556"/>
            <a:ext cx="2743200" cy="365125"/>
          </a:xfrm>
          <a:prstGeom prst="rect">
            <a:avLst/>
          </a:prstGeom>
        </p:spPr>
        <p:txBody>
          <a:bodyPr/>
          <a:lstStyle>
            <a:lvl1pPr>
              <a:defRPr sz="1600">
                <a:solidFill>
                  <a:srgbClr val="714B25"/>
                </a:solidFill>
              </a:defRPr>
            </a:lvl1pPr>
          </a:lstStyle>
          <a:p>
            <a:endParaRPr lang="en-US"/>
          </a:p>
        </p:txBody>
      </p:sp>
      <p:sp>
        <p:nvSpPr>
          <p:cNvPr id="5" name="Footer Placeholder 4"/>
          <p:cNvSpPr>
            <a:spLocks noGrp="1"/>
          </p:cNvSpPr>
          <p:nvPr>
            <p:ph type="ftr" sz="quarter" idx="11"/>
          </p:nvPr>
        </p:nvSpPr>
        <p:spPr>
          <a:xfrm>
            <a:off x="261256" y="6347641"/>
            <a:ext cx="4302035" cy="365125"/>
          </a:xfrm>
          <a:prstGeom prst="rect">
            <a:avLst/>
          </a:prstGeom>
        </p:spPr>
        <p:txBody>
          <a:bodyPr/>
          <a:lstStyle>
            <a:lvl1pPr algn="ctr">
              <a:defRPr sz="1600">
                <a:solidFill>
                  <a:srgbClr val="714B25"/>
                </a:solidFill>
              </a:defRPr>
            </a:lvl1pPr>
          </a:lstStyle>
          <a:p>
            <a:endParaRPr lang="en-US"/>
          </a:p>
        </p:txBody>
      </p:sp>
      <p:sp>
        <p:nvSpPr>
          <p:cNvPr id="6" name="Slide Number Placeholder 3">
            <a:extLst>
              <a:ext uri="{FF2B5EF4-FFF2-40B4-BE49-F238E27FC236}">
                <a16:creationId xmlns:a16="http://schemas.microsoft.com/office/drawing/2014/main" id="{68C86A39-315A-41A7-9C86-89E17D641132}"/>
              </a:ext>
            </a:extLst>
          </p:cNvPr>
          <p:cNvSpPr>
            <a:spLocks noGrp="1"/>
          </p:cNvSpPr>
          <p:nvPr>
            <p:ph type="sldNum" sz="quarter" idx="4"/>
          </p:nvPr>
        </p:nvSpPr>
        <p:spPr>
          <a:xfrm>
            <a:off x="11588816" y="128804"/>
            <a:ext cx="5205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6190E-12B4-4D4B-941A-3EC48FF520E1}" type="slidenum">
              <a:rPr lang="en-US" smtClean="0"/>
              <a:t>‹#›</a:t>
            </a:fld>
            <a:endParaRPr lang="en-US"/>
          </a:p>
        </p:txBody>
      </p:sp>
    </p:spTree>
    <p:extLst>
      <p:ext uri="{BB962C8B-B14F-4D97-AF65-F5344CB8AC3E}">
        <p14:creationId xmlns:p14="http://schemas.microsoft.com/office/powerpoint/2010/main" val="15267004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0"/>
            <a:ext cx="4302035" cy="870857"/>
          </a:xfrm>
        </p:spPr>
        <p:txBody>
          <a:bodyPr>
            <a:no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357051" y="940526"/>
            <a:ext cx="4302035" cy="5817325"/>
          </a:xfrm>
        </p:spPr>
        <p:txBody>
          <a:bodyPr/>
          <a:lstStyle>
            <a:lvl1pPr>
              <a:defRPr>
                <a:solidFill>
                  <a:srgbClr val="714B25"/>
                </a:solidFill>
              </a:defRPr>
            </a:lvl1pPr>
            <a:lvl2pPr>
              <a:defRPr>
                <a:solidFill>
                  <a:srgbClr val="714B25"/>
                </a:solidFill>
              </a:defRPr>
            </a:lvl2pPr>
            <a:lvl3pPr>
              <a:defRPr>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Slide Number Placeholder 3">
            <a:extLst>
              <a:ext uri="{FF2B5EF4-FFF2-40B4-BE49-F238E27FC236}">
                <a16:creationId xmlns:a16="http://schemas.microsoft.com/office/drawing/2014/main" id="{B1F6CD7F-D9C9-4D75-8E43-2C27E9BB5A96}"/>
              </a:ext>
            </a:extLst>
          </p:cNvPr>
          <p:cNvSpPr>
            <a:spLocks noGrp="1"/>
          </p:cNvSpPr>
          <p:nvPr>
            <p:ph type="sldNum" sz="quarter" idx="4"/>
          </p:nvPr>
        </p:nvSpPr>
        <p:spPr>
          <a:xfrm>
            <a:off x="11588816" y="128804"/>
            <a:ext cx="5205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6190E-12B4-4D4B-941A-3EC48FF520E1}" type="slidenum">
              <a:rPr lang="en-US" smtClean="0"/>
              <a:t>‹#›</a:t>
            </a:fld>
            <a:endParaRPr lang="en-US"/>
          </a:p>
        </p:txBody>
      </p:sp>
    </p:spTree>
    <p:extLst>
      <p:ext uri="{BB962C8B-B14F-4D97-AF65-F5344CB8AC3E}">
        <p14:creationId xmlns:p14="http://schemas.microsoft.com/office/powerpoint/2010/main" val="2369654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28D4BD10-CC58-45E2-A053-D7A914BD003A}"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8" name="Slide Number Placeholder 3">
            <a:extLst>
              <a:ext uri="{FF2B5EF4-FFF2-40B4-BE49-F238E27FC236}">
                <a16:creationId xmlns:a16="http://schemas.microsoft.com/office/drawing/2014/main" id="{E13A83A0-1769-42E1-B30E-D1ADAC452A2E}"/>
              </a:ext>
            </a:extLst>
          </p:cNvPr>
          <p:cNvSpPr txBox="1">
            <a:spLocks/>
          </p:cNvSpPr>
          <p:nvPr userDrawn="1"/>
        </p:nvSpPr>
        <p:spPr>
          <a:xfrm>
            <a:off x="11588816" y="128804"/>
            <a:ext cx="5205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06190E-12B4-4D4B-941A-3EC48FF520E1}" type="slidenum">
              <a:rPr lang="en-US" smtClean="0"/>
              <a:pPr/>
              <a:t>‹#›</a:t>
            </a:fld>
            <a:endParaRPr lang="en-US"/>
          </a:p>
        </p:txBody>
      </p:sp>
    </p:spTree>
    <p:extLst>
      <p:ext uri="{BB962C8B-B14F-4D97-AF65-F5344CB8AC3E}">
        <p14:creationId xmlns:p14="http://schemas.microsoft.com/office/powerpoint/2010/main" val="1959374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51" y="207335"/>
            <a:ext cx="4376463" cy="663522"/>
          </a:xfrm>
        </p:spPr>
        <p:txBody>
          <a:bodyPr>
            <a:no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1557670" y="1018954"/>
            <a:ext cx="3175844" cy="5817325"/>
          </a:xfrm>
        </p:spPr>
        <p:txBody>
          <a:bodyPr/>
          <a:lstStyle>
            <a:lvl1pPr>
              <a:defRPr sz="1800">
                <a:solidFill>
                  <a:srgbClr val="714B25"/>
                </a:solidFill>
              </a:defRPr>
            </a:lvl1pPr>
            <a:lvl2pPr>
              <a:defRPr sz="1600">
                <a:solidFill>
                  <a:srgbClr val="714B25"/>
                </a:solidFill>
              </a:defRPr>
            </a:lvl2pPr>
            <a:lvl3pPr>
              <a:defRPr sz="1400">
                <a:solidFill>
                  <a:srgbClr val="714B25"/>
                </a:solidFill>
              </a:defRPr>
            </a:lvl3pPr>
            <a:lvl4pPr marL="1371600" indent="0">
              <a:buNone/>
              <a:defRPr/>
            </a:lvl4pPr>
          </a:lstStyle>
          <a:p>
            <a:pPr lvl="0"/>
            <a:r>
              <a:rPr lang="en-US"/>
              <a:t>Click to edit Master text styles</a:t>
            </a:r>
          </a:p>
          <a:p>
            <a:pPr lvl="1"/>
            <a:r>
              <a:rPr lang="en-US"/>
              <a:t>Second level</a:t>
            </a:r>
          </a:p>
          <a:p>
            <a:pPr lvl="2"/>
            <a:r>
              <a:rPr lang="en-US"/>
              <a:t>Third level</a:t>
            </a:r>
          </a:p>
        </p:txBody>
      </p:sp>
      <p:sp>
        <p:nvSpPr>
          <p:cNvPr id="4" name="Content Placeholder 2">
            <a:extLst>
              <a:ext uri="{FF2B5EF4-FFF2-40B4-BE49-F238E27FC236}">
                <a16:creationId xmlns:a16="http://schemas.microsoft.com/office/drawing/2014/main" id="{26F873C5-7AA3-459C-A8B0-3A5D1E6C70F0}"/>
              </a:ext>
            </a:extLst>
          </p:cNvPr>
          <p:cNvSpPr>
            <a:spLocks noGrp="1"/>
          </p:cNvSpPr>
          <p:nvPr>
            <p:ph idx="10" hasCustomPrompt="1"/>
          </p:nvPr>
        </p:nvSpPr>
        <p:spPr>
          <a:xfrm>
            <a:off x="164805" y="1010195"/>
            <a:ext cx="1318437" cy="5817325"/>
          </a:xfrm>
        </p:spPr>
        <p:txBody>
          <a:bodyPr>
            <a:normAutofit/>
          </a:bodyPr>
          <a:lstStyle>
            <a:lvl1pPr>
              <a:defRPr sz="1200">
                <a:solidFill>
                  <a:schemeClr val="accent5">
                    <a:lumMod val="75000"/>
                  </a:schemeClr>
                </a:solidFill>
              </a:defRPr>
            </a:lvl1pPr>
            <a:lvl2pPr marL="457200" indent="0">
              <a:buNone/>
              <a:defRPr sz="1600">
                <a:solidFill>
                  <a:srgbClr val="714B25"/>
                </a:solidFill>
              </a:defRPr>
            </a:lvl2pPr>
            <a:lvl3pPr>
              <a:defRPr sz="1400">
                <a:solidFill>
                  <a:srgbClr val="714B25"/>
                </a:solidFill>
              </a:defRPr>
            </a:lvl3pPr>
            <a:lvl4pPr marL="1371600" indent="0">
              <a:buNone/>
              <a:defRPr/>
            </a:lvl4pPr>
          </a:lstStyle>
          <a:p>
            <a:pPr lvl="0"/>
            <a:r>
              <a:rPr lang="en-US" dirty="0"/>
              <a:t>TOC</a:t>
            </a:r>
          </a:p>
        </p:txBody>
      </p:sp>
      <p:sp>
        <p:nvSpPr>
          <p:cNvPr id="5" name="Slide Number Placeholder 3">
            <a:extLst>
              <a:ext uri="{FF2B5EF4-FFF2-40B4-BE49-F238E27FC236}">
                <a16:creationId xmlns:a16="http://schemas.microsoft.com/office/drawing/2014/main" id="{89D95D7C-6F93-4BCF-8387-74A4D5B0B142}"/>
              </a:ext>
            </a:extLst>
          </p:cNvPr>
          <p:cNvSpPr>
            <a:spLocks noGrp="1"/>
          </p:cNvSpPr>
          <p:nvPr>
            <p:ph type="sldNum" sz="quarter" idx="4"/>
          </p:nvPr>
        </p:nvSpPr>
        <p:spPr>
          <a:xfrm>
            <a:off x="11343373" y="66240"/>
            <a:ext cx="7178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C3A3-B59B-487A-872B-1931F0097DD3}" type="slidenum">
              <a:rPr lang="en-US" smtClean="0"/>
              <a:t>‹#›</a:t>
            </a:fld>
            <a:endParaRPr lang="en-US" dirty="0"/>
          </a:p>
        </p:txBody>
      </p:sp>
    </p:spTree>
    <p:extLst>
      <p:ext uri="{BB962C8B-B14F-4D97-AF65-F5344CB8AC3E}">
        <p14:creationId xmlns:p14="http://schemas.microsoft.com/office/powerpoint/2010/main" val="1166183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9246326" y="6479540"/>
            <a:ext cx="2743200" cy="365125"/>
          </a:xfrm>
          <a:prstGeom prst="rect">
            <a:avLst/>
          </a:prstGeom>
        </p:spPr>
        <p:txBody>
          <a:bodyPr/>
          <a:lstStyle/>
          <a:p>
            <a:fld id="{28D4BD10-CC58-45E2-A053-D7A914BD003A}" type="slidenum">
              <a:rPr lang="en-US" smtClean="0"/>
              <a:t>‹#›</a:t>
            </a:fld>
            <a:endParaRPr lang="en-US"/>
          </a:p>
        </p:txBody>
      </p:sp>
      <p:sp>
        <p:nvSpPr>
          <p:cNvPr id="4" name="Slide Number Placeholder 3">
            <a:extLst>
              <a:ext uri="{FF2B5EF4-FFF2-40B4-BE49-F238E27FC236}">
                <a16:creationId xmlns:a16="http://schemas.microsoft.com/office/drawing/2014/main" id="{C2D435B5-3654-4529-913C-EC0E1F224DB2}"/>
              </a:ext>
            </a:extLst>
          </p:cNvPr>
          <p:cNvSpPr txBox="1">
            <a:spLocks/>
          </p:cNvSpPr>
          <p:nvPr userDrawn="1"/>
        </p:nvSpPr>
        <p:spPr>
          <a:xfrm>
            <a:off x="11588816" y="128804"/>
            <a:ext cx="5205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06190E-12B4-4D4B-941A-3EC48FF520E1}" type="slidenum">
              <a:rPr lang="en-US" smtClean="0"/>
              <a:pPr/>
              <a:t>‹#›</a:t>
            </a:fld>
            <a:endParaRPr lang="en-US"/>
          </a:p>
        </p:txBody>
      </p:sp>
    </p:spTree>
    <p:extLst>
      <p:ext uri="{BB962C8B-B14F-4D97-AF65-F5344CB8AC3E}">
        <p14:creationId xmlns:p14="http://schemas.microsoft.com/office/powerpoint/2010/main" val="23371919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25528" y="6371953"/>
            <a:ext cx="2743200" cy="365125"/>
          </a:xfrm>
          <a:prstGeom prst="rect">
            <a:avLst/>
          </a:prstGeom>
        </p:spPr>
        <p:txBody>
          <a:bodyPr/>
          <a:lstStyle>
            <a:lvl1pPr>
              <a:defRPr>
                <a:solidFill>
                  <a:srgbClr val="714B25"/>
                </a:solidFill>
              </a:defRPr>
            </a:lvl1pPr>
          </a:lstStyle>
          <a:p>
            <a:endParaRPr lang="en-US"/>
          </a:p>
        </p:txBody>
      </p:sp>
      <p:sp>
        <p:nvSpPr>
          <p:cNvPr id="3" name="Footer Placeholder 2"/>
          <p:cNvSpPr>
            <a:spLocks noGrp="1"/>
          </p:cNvSpPr>
          <p:nvPr>
            <p:ph type="ftr" sz="quarter" idx="11"/>
          </p:nvPr>
        </p:nvSpPr>
        <p:spPr>
          <a:xfrm>
            <a:off x="357050" y="6371953"/>
            <a:ext cx="4302035" cy="365125"/>
          </a:xfrm>
          <a:prstGeom prst="rect">
            <a:avLst/>
          </a:prstGeom>
        </p:spPr>
        <p:txBody>
          <a:bodyPr/>
          <a:lstStyle>
            <a:lvl1pPr>
              <a:defRPr>
                <a:solidFill>
                  <a:srgbClr val="714B25"/>
                </a:solidFill>
              </a:defRPr>
            </a:lvl1pPr>
          </a:lstStyle>
          <a:p>
            <a:endParaRPr lang="en-US"/>
          </a:p>
        </p:txBody>
      </p:sp>
      <p:sp>
        <p:nvSpPr>
          <p:cNvPr id="4" name="Slide Number Placeholder 3"/>
          <p:cNvSpPr>
            <a:spLocks noGrp="1"/>
          </p:cNvSpPr>
          <p:nvPr>
            <p:ph type="sldNum" sz="quarter" idx="12"/>
          </p:nvPr>
        </p:nvSpPr>
        <p:spPr>
          <a:xfrm>
            <a:off x="11463688" y="206971"/>
            <a:ext cx="555985" cy="365125"/>
          </a:xfrm>
          <a:prstGeom prst="rect">
            <a:avLst/>
          </a:prstGeom>
        </p:spPr>
        <p:txBody>
          <a:bodyPr/>
          <a:lstStyle>
            <a:lvl1pPr>
              <a:defRPr>
                <a:solidFill>
                  <a:srgbClr val="714B25"/>
                </a:solidFill>
              </a:defRPr>
            </a:lvl1pPr>
          </a:lstStyle>
          <a:p>
            <a:fld id="{28D4BD10-CC58-45E2-A053-D7A914BD003A}" type="slidenum">
              <a:rPr lang="en-US" smtClean="0"/>
              <a:t>‹#›</a:t>
            </a:fld>
            <a:endParaRPr lang="en-US"/>
          </a:p>
        </p:txBody>
      </p:sp>
    </p:spTree>
    <p:extLst>
      <p:ext uri="{BB962C8B-B14F-4D97-AF65-F5344CB8AC3E}">
        <p14:creationId xmlns:p14="http://schemas.microsoft.com/office/powerpoint/2010/main" val="2840474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959452" y="471859"/>
            <a:ext cx="7030074" cy="5919213"/>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246326" y="6479540"/>
            <a:ext cx="2743200" cy="365125"/>
          </a:xfrm>
          <a:prstGeom prst="rect">
            <a:avLst/>
          </a:prstGeom>
        </p:spPr>
        <p:txBody>
          <a:bodyPr/>
          <a:lstStyle/>
          <a:p>
            <a:fld id="{28D4BD10-CC58-45E2-A053-D7A914BD003A}" type="slidenum">
              <a:rPr lang="en-US" smtClean="0"/>
              <a:t>‹#›</a:t>
            </a:fld>
            <a:endParaRPr lang="en-US"/>
          </a:p>
        </p:txBody>
      </p:sp>
      <p:sp>
        <p:nvSpPr>
          <p:cNvPr id="6" name="Slide Number Placeholder 3">
            <a:extLst>
              <a:ext uri="{FF2B5EF4-FFF2-40B4-BE49-F238E27FC236}">
                <a16:creationId xmlns:a16="http://schemas.microsoft.com/office/drawing/2014/main" id="{08A83A96-E20A-4427-82B0-61AD51EC7FFA}"/>
              </a:ext>
            </a:extLst>
          </p:cNvPr>
          <p:cNvSpPr txBox="1">
            <a:spLocks/>
          </p:cNvSpPr>
          <p:nvPr userDrawn="1"/>
        </p:nvSpPr>
        <p:spPr>
          <a:xfrm>
            <a:off x="11588816" y="128804"/>
            <a:ext cx="5205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06190E-12B4-4D4B-941A-3EC48FF520E1}" type="slidenum">
              <a:rPr lang="en-US" smtClean="0"/>
              <a:pPr/>
              <a:t>‹#›</a:t>
            </a:fld>
            <a:endParaRPr lang="en-US"/>
          </a:p>
        </p:txBody>
      </p:sp>
    </p:spTree>
    <p:extLst>
      <p:ext uri="{BB962C8B-B14F-4D97-AF65-F5344CB8AC3E}">
        <p14:creationId xmlns:p14="http://schemas.microsoft.com/office/powerpoint/2010/main" val="3473810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a:solidFill>
                  <a:srgbClr val="714B25"/>
                </a:solidFill>
              </a:defRPr>
            </a:lvl2pPr>
            <a:lvl4pPr>
              <a:defRPr>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28D4BD10-CC58-45E2-A053-D7A914BD003A}" type="slidenum">
              <a:rPr lang="en-US" smtClean="0"/>
              <a:t>‹#›</a:t>
            </a:fld>
            <a:endParaRPr lang="en-US"/>
          </a:p>
        </p:txBody>
      </p:sp>
      <p:sp>
        <p:nvSpPr>
          <p:cNvPr id="5" name="Slide Number Placeholder 3">
            <a:extLst>
              <a:ext uri="{FF2B5EF4-FFF2-40B4-BE49-F238E27FC236}">
                <a16:creationId xmlns:a16="http://schemas.microsoft.com/office/drawing/2014/main" id="{F4D45BF7-9386-4C62-959B-160444EAFDDB}"/>
              </a:ext>
            </a:extLst>
          </p:cNvPr>
          <p:cNvSpPr txBox="1">
            <a:spLocks/>
          </p:cNvSpPr>
          <p:nvPr userDrawn="1"/>
        </p:nvSpPr>
        <p:spPr>
          <a:xfrm>
            <a:off x="11588816" y="128804"/>
            <a:ext cx="52056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606190E-12B4-4D4B-941A-3EC48FF520E1}" type="slidenum">
              <a:rPr lang="en-US" smtClean="0"/>
              <a:pPr/>
              <a:t>‹#›</a:t>
            </a:fld>
            <a:endParaRPr lang="en-US"/>
          </a:p>
        </p:txBody>
      </p:sp>
    </p:spTree>
    <p:extLst>
      <p:ext uri="{BB962C8B-B14F-4D97-AF65-F5344CB8AC3E}">
        <p14:creationId xmlns:p14="http://schemas.microsoft.com/office/powerpoint/2010/main" val="19224925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458176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80773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603662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935306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3444908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99062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49" y="230977"/>
            <a:ext cx="4302035" cy="574242"/>
          </a:xfrm>
        </p:spPr>
        <p:txBody>
          <a:bodyPr>
            <a:normAutofit/>
          </a:bodyPr>
          <a:lstStyle>
            <a:lvl1pPr>
              <a:defRPr sz="2400"/>
            </a:lvl1pPr>
          </a:lstStyle>
          <a:p>
            <a:r>
              <a:rPr lang="en-US"/>
              <a:t>Click to edit Master title style</a:t>
            </a:r>
          </a:p>
        </p:txBody>
      </p:sp>
      <p:sp>
        <p:nvSpPr>
          <p:cNvPr id="3" name="Content Placeholder 2"/>
          <p:cNvSpPr>
            <a:spLocks noGrp="1"/>
          </p:cNvSpPr>
          <p:nvPr>
            <p:ph sz="half" idx="1"/>
          </p:nvPr>
        </p:nvSpPr>
        <p:spPr>
          <a:xfrm>
            <a:off x="357049"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4" name="Content Placeholder 3"/>
          <p:cNvSpPr>
            <a:spLocks noGrp="1"/>
          </p:cNvSpPr>
          <p:nvPr>
            <p:ph sz="half" idx="2"/>
          </p:nvPr>
        </p:nvSpPr>
        <p:spPr>
          <a:xfrm>
            <a:off x="4261861"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a:xfrm>
            <a:off x="11317942" y="6479227"/>
            <a:ext cx="815842" cy="365125"/>
          </a:xfrm>
          <a:prstGeom prst="rect">
            <a:avLst/>
          </a:prstGeom>
        </p:spPr>
        <p:txBody>
          <a:bodyPr/>
          <a:lstStyle/>
          <a:p>
            <a:fld id="{40BE85C4-03C9-4A15-9B55-F896F250AB8F}" type="slidenum">
              <a:rPr lang="en-US" smtClean="0"/>
              <a:t>‹#›</a:t>
            </a:fld>
            <a:endParaRPr lang="en-US"/>
          </a:p>
        </p:txBody>
      </p:sp>
      <p:sp>
        <p:nvSpPr>
          <p:cNvPr id="6" name="Content Placeholder 3"/>
          <p:cNvSpPr>
            <a:spLocks noGrp="1"/>
          </p:cNvSpPr>
          <p:nvPr>
            <p:ph sz="half" idx="13"/>
          </p:nvPr>
        </p:nvSpPr>
        <p:spPr>
          <a:xfrm>
            <a:off x="8166674" y="968991"/>
            <a:ext cx="3383280" cy="5486400"/>
          </a:xfrm>
        </p:spPr>
        <p:txBody>
          <a:bodyPr>
            <a:normAutofit/>
          </a:bodyPr>
          <a:lstStyle>
            <a:lvl1pPr marL="0" indent="0">
              <a:buFontTx/>
              <a:buNone/>
              <a:defRPr sz="1600"/>
            </a:lvl1pPr>
            <a:lvl2pPr marL="742950" indent="-285750">
              <a:buFont typeface="Arial" panose="020B0604020202020204" pitchFamily="34" charset="0"/>
              <a:buChar char="•"/>
              <a:defRPr sz="1600"/>
            </a:lvl2pPr>
          </a:lstStyle>
          <a:p>
            <a:pPr lvl="0"/>
            <a:r>
              <a:rPr lang="en-US"/>
              <a:t>Click to edit Master text styles</a:t>
            </a:r>
          </a:p>
          <a:p>
            <a:pPr lvl="1"/>
            <a:r>
              <a:rPr lang="en-US"/>
              <a:t>Second level</a:t>
            </a:r>
          </a:p>
        </p:txBody>
      </p:sp>
      <p:sp>
        <p:nvSpPr>
          <p:cNvPr id="8" name="Slide Number Placeholder 3">
            <a:extLst>
              <a:ext uri="{FF2B5EF4-FFF2-40B4-BE49-F238E27FC236}">
                <a16:creationId xmlns:a16="http://schemas.microsoft.com/office/drawing/2014/main" id="{FA195C8C-E788-43E9-82AC-D95021F97869}"/>
              </a:ext>
            </a:extLst>
          </p:cNvPr>
          <p:cNvSpPr txBox="1">
            <a:spLocks/>
          </p:cNvSpPr>
          <p:nvPr userDrawn="1"/>
        </p:nvSpPr>
        <p:spPr>
          <a:xfrm>
            <a:off x="11343373" y="66240"/>
            <a:ext cx="7178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BC3A3-B59B-487A-872B-1931F0097DD3}" type="slidenum">
              <a:rPr lang="en-US" smtClean="0"/>
              <a:pPr/>
              <a:t>‹#›</a:t>
            </a:fld>
            <a:endParaRPr lang="en-US" dirty="0"/>
          </a:p>
        </p:txBody>
      </p:sp>
    </p:spTree>
    <p:extLst>
      <p:ext uri="{BB962C8B-B14F-4D97-AF65-F5344CB8AC3E}">
        <p14:creationId xmlns:p14="http://schemas.microsoft.com/office/powerpoint/2010/main" val="3678458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9118620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748122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4817525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898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180818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50325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611441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893290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4474020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0995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9246326" y="6479540"/>
            <a:ext cx="2743200" cy="365125"/>
          </a:xfrm>
          <a:prstGeom prst="rect">
            <a:avLst/>
          </a:prstGeom>
        </p:spPr>
        <p:txBody>
          <a:bodyPr/>
          <a:lstStyle/>
          <a:p>
            <a:fld id="{F11738BE-F61D-4BD0-B60D-9E31145E7AC9}" type="slidenum">
              <a:rPr lang="en-US" smtClean="0"/>
              <a:t>‹#›</a:t>
            </a:fld>
            <a:endParaRPr lang="en-US"/>
          </a:p>
        </p:txBody>
      </p:sp>
      <p:sp>
        <p:nvSpPr>
          <p:cNvPr id="4" name="Slide Number Placeholder 3">
            <a:extLst>
              <a:ext uri="{FF2B5EF4-FFF2-40B4-BE49-F238E27FC236}">
                <a16:creationId xmlns:a16="http://schemas.microsoft.com/office/drawing/2014/main" id="{4858CE20-B8A3-466C-AFD1-862E99E548AB}"/>
              </a:ext>
            </a:extLst>
          </p:cNvPr>
          <p:cNvSpPr txBox="1">
            <a:spLocks/>
          </p:cNvSpPr>
          <p:nvPr userDrawn="1"/>
        </p:nvSpPr>
        <p:spPr>
          <a:xfrm>
            <a:off x="11343373" y="66240"/>
            <a:ext cx="7178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BC3A3-B59B-487A-872B-1931F0097DD3}" type="slidenum">
              <a:rPr lang="en-US" smtClean="0"/>
              <a:pPr/>
              <a:t>‹#›</a:t>
            </a:fld>
            <a:endParaRPr lang="en-US" dirty="0"/>
          </a:p>
        </p:txBody>
      </p:sp>
    </p:spTree>
    <p:extLst>
      <p:ext uri="{BB962C8B-B14F-4D97-AF65-F5344CB8AC3E}">
        <p14:creationId xmlns:p14="http://schemas.microsoft.com/office/powerpoint/2010/main" val="20181992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2266981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467932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168563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748359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66320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207860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661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815921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6284004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25636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125528" y="6371953"/>
            <a:ext cx="2743200" cy="365125"/>
          </a:xfrm>
          <a:prstGeom prst="rect">
            <a:avLst/>
          </a:prstGeom>
        </p:spPr>
        <p:txBody>
          <a:bodyPr/>
          <a:lstStyle>
            <a:lvl1pPr>
              <a:defRPr>
                <a:solidFill>
                  <a:srgbClr val="714B25"/>
                </a:solidFill>
              </a:defRPr>
            </a:lvl1pPr>
          </a:lstStyle>
          <a:p>
            <a:endParaRPr lang="en-US"/>
          </a:p>
        </p:txBody>
      </p:sp>
      <p:sp>
        <p:nvSpPr>
          <p:cNvPr id="3" name="Footer Placeholder 2"/>
          <p:cNvSpPr>
            <a:spLocks noGrp="1"/>
          </p:cNvSpPr>
          <p:nvPr>
            <p:ph type="ftr" sz="quarter" idx="11"/>
          </p:nvPr>
        </p:nvSpPr>
        <p:spPr>
          <a:xfrm>
            <a:off x="357050" y="6371953"/>
            <a:ext cx="4302035" cy="365125"/>
          </a:xfrm>
          <a:prstGeom prst="rect">
            <a:avLst/>
          </a:prstGeom>
        </p:spPr>
        <p:txBody>
          <a:bodyPr/>
          <a:lstStyle>
            <a:lvl1pPr>
              <a:defRPr>
                <a:solidFill>
                  <a:srgbClr val="714B25"/>
                </a:solidFill>
              </a:defRPr>
            </a:lvl1pPr>
          </a:lstStyle>
          <a:p>
            <a:endParaRPr lang="en-US"/>
          </a:p>
        </p:txBody>
      </p:sp>
      <p:sp>
        <p:nvSpPr>
          <p:cNvPr id="4" name="Slide Number Placeholder 3"/>
          <p:cNvSpPr>
            <a:spLocks noGrp="1"/>
          </p:cNvSpPr>
          <p:nvPr>
            <p:ph type="sldNum" sz="quarter" idx="12"/>
          </p:nvPr>
        </p:nvSpPr>
        <p:spPr>
          <a:xfrm>
            <a:off x="8944402" y="6371952"/>
            <a:ext cx="2743200" cy="365125"/>
          </a:xfrm>
          <a:prstGeom prst="rect">
            <a:avLst/>
          </a:prstGeom>
        </p:spPr>
        <p:txBody>
          <a:bodyPr/>
          <a:lstStyle>
            <a:lvl1pPr>
              <a:defRPr>
                <a:solidFill>
                  <a:srgbClr val="714B25"/>
                </a:solidFill>
              </a:defRPr>
            </a:lvl1pPr>
          </a:lstStyle>
          <a:p>
            <a:fld id="{F11738BE-F61D-4BD0-B60D-9E31145E7AC9}" type="slidenum">
              <a:rPr lang="en-US" smtClean="0"/>
              <a:t>‹#›</a:t>
            </a:fld>
            <a:endParaRPr lang="en-US"/>
          </a:p>
        </p:txBody>
      </p:sp>
      <p:sp>
        <p:nvSpPr>
          <p:cNvPr id="5" name="Slide Number Placeholder 3">
            <a:extLst>
              <a:ext uri="{FF2B5EF4-FFF2-40B4-BE49-F238E27FC236}">
                <a16:creationId xmlns:a16="http://schemas.microsoft.com/office/drawing/2014/main" id="{9273FB0A-2535-4CD8-B1F4-0634AAE46FBC}"/>
              </a:ext>
            </a:extLst>
          </p:cNvPr>
          <p:cNvSpPr txBox="1">
            <a:spLocks/>
          </p:cNvSpPr>
          <p:nvPr userDrawn="1"/>
        </p:nvSpPr>
        <p:spPr>
          <a:xfrm>
            <a:off x="11343373" y="66240"/>
            <a:ext cx="7178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BC3A3-B59B-487A-872B-1931F0097DD3}" type="slidenum">
              <a:rPr lang="en-US" smtClean="0"/>
              <a:pPr/>
              <a:t>‹#›</a:t>
            </a:fld>
            <a:endParaRPr lang="en-US" dirty="0"/>
          </a:p>
        </p:txBody>
      </p:sp>
    </p:spTree>
    <p:extLst>
      <p:ext uri="{BB962C8B-B14F-4D97-AF65-F5344CB8AC3E}">
        <p14:creationId xmlns:p14="http://schemas.microsoft.com/office/powerpoint/2010/main" val="2749161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2249015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417534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2601253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8164179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293816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4148198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1651940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4959452" y="471859"/>
            <a:ext cx="7030074" cy="5919213"/>
          </a:xfrm>
        </p:spPr>
        <p:txBody>
          <a:bodyPr/>
          <a:lstStyle>
            <a:lvl1pPr marL="0" indent="0">
              <a:buNone/>
              <a:defRPr sz="3200">
                <a:solidFill>
                  <a:srgbClr val="714B25"/>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714B25"/>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9246326" y="6479540"/>
            <a:ext cx="2743200" cy="365125"/>
          </a:xfrm>
          <a:prstGeom prst="rect">
            <a:avLst/>
          </a:prstGeom>
        </p:spPr>
        <p:txBody>
          <a:bodyPr/>
          <a:lstStyle/>
          <a:p>
            <a:fld id="{F11738BE-F61D-4BD0-B60D-9E31145E7AC9}" type="slidenum">
              <a:rPr lang="en-US" smtClean="0"/>
              <a:t>‹#›</a:t>
            </a:fld>
            <a:endParaRPr lang="en-US"/>
          </a:p>
        </p:txBody>
      </p:sp>
      <p:sp>
        <p:nvSpPr>
          <p:cNvPr id="6" name="Slide Number Placeholder 3">
            <a:extLst>
              <a:ext uri="{FF2B5EF4-FFF2-40B4-BE49-F238E27FC236}">
                <a16:creationId xmlns:a16="http://schemas.microsoft.com/office/drawing/2014/main" id="{1DECD3B5-361B-457F-8F7A-96335C7BF6F4}"/>
              </a:ext>
            </a:extLst>
          </p:cNvPr>
          <p:cNvSpPr txBox="1">
            <a:spLocks/>
          </p:cNvSpPr>
          <p:nvPr userDrawn="1"/>
        </p:nvSpPr>
        <p:spPr>
          <a:xfrm>
            <a:off x="11343373" y="66240"/>
            <a:ext cx="7178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BC3A3-B59B-487A-872B-1931F0097DD3}" type="slidenum">
              <a:rPr lang="en-US" smtClean="0"/>
              <a:pPr/>
              <a:t>‹#›</a:t>
            </a:fld>
            <a:endParaRPr lang="en-US" dirty="0"/>
          </a:p>
        </p:txBody>
      </p:sp>
    </p:spTree>
    <p:extLst>
      <p:ext uri="{BB962C8B-B14F-4D97-AF65-F5344CB8AC3E}">
        <p14:creationId xmlns:p14="http://schemas.microsoft.com/office/powerpoint/2010/main" val="4237643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0076" y="365125"/>
            <a:ext cx="847928"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9998413" cy="5811838"/>
          </a:xfrm>
        </p:spPr>
        <p:txBody>
          <a:bodyPr vert="eaVert"/>
          <a:lstStyle>
            <a:lvl1pPr>
              <a:defRPr b="1">
                <a:solidFill>
                  <a:schemeClr val="accent5">
                    <a:lumMod val="75000"/>
                  </a:schemeClr>
                </a:solidFill>
              </a:defRPr>
            </a:lvl1pPr>
            <a:lvl2pPr>
              <a:defRPr>
                <a:solidFill>
                  <a:srgbClr val="714B25"/>
                </a:solidFill>
              </a:defRPr>
            </a:lvl2pPr>
            <a:lvl4pPr>
              <a:defRPr>
                <a:solidFill>
                  <a:srgbClr val="714B25"/>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9246326" y="6479540"/>
            <a:ext cx="2743200" cy="365125"/>
          </a:xfrm>
          <a:prstGeom prst="rect">
            <a:avLst/>
          </a:prstGeom>
        </p:spPr>
        <p:txBody>
          <a:bodyPr/>
          <a:lstStyle/>
          <a:p>
            <a:fld id="{F11738BE-F61D-4BD0-B60D-9E31145E7AC9}" type="slidenum">
              <a:rPr lang="en-US" smtClean="0"/>
              <a:t>‹#›</a:t>
            </a:fld>
            <a:endParaRPr lang="en-US"/>
          </a:p>
        </p:txBody>
      </p:sp>
      <p:sp>
        <p:nvSpPr>
          <p:cNvPr id="5" name="Slide Number Placeholder 3">
            <a:extLst>
              <a:ext uri="{FF2B5EF4-FFF2-40B4-BE49-F238E27FC236}">
                <a16:creationId xmlns:a16="http://schemas.microsoft.com/office/drawing/2014/main" id="{6C36BDB3-6102-4A69-A2D2-8F75F109D563}"/>
              </a:ext>
            </a:extLst>
          </p:cNvPr>
          <p:cNvSpPr txBox="1">
            <a:spLocks/>
          </p:cNvSpPr>
          <p:nvPr userDrawn="1"/>
        </p:nvSpPr>
        <p:spPr>
          <a:xfrm>
            <a:off x="11343373" y="66240"/>
            <a:ext cx="71788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7BC3A3-B59B-487A-872B-1931F0097DD3}" type="slidenum">
              <a:rPr lang="en-US" smtClean="0"/>
              <a:pPr/>
              <a:t>‹#›</a:t>
            </a:fld>
            <a:endParaRPr lang="en-US" dirty="0"/>
          </a:p>
        </p:txBody>
      </p:sp>
    </p:spTree>
    <p:extLst>
      <p:ext uri="{BB962C8B-B14F-4D97-AF65-F5344CB8AC3E}">
        <p14:creationId xmlns:p14="http://schemas.microsoft.com/office/powerpoint/2010/main" val="3046255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724FFB-39D9-47CC-BE03-538A538BFEF7}" type="slidenum">
              <a:rPr lang="en-US" smtClean="0"/>
              <a:t>‹#›</a:t>
            </a:fld>
            <a:endParaRPr lang="en-US"/>
          </a:p>
        </p:txBody>
      </p:sp>
    </p:spTree>
    <p:extLst>
      <p:ext uri="{BB962C8B-B14F-4D97-AF65-F5344CB8AC3E}">
        <p14:creationId xmlns:p14="http://schemas.microsoft.com/office/powerpoint/2010/main" val="3533284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8"/>
            <a:ext cx="430203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825624"/>
            <a:ext cx="4302035" cy="4853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131F079F-144A-4673-BC6A-7F0E6811AD31}"/>
              </a:ext>
            </a:extLst>
          </p:cNvPr>
          <p:cNvSpPr>
            <a:spLocks noGrp="1"/>
          </p:cNvSpPr>
          <p:nvPr>
            <p:ph type="sldNum" sz="quarter" idx="4"/>
          </p:nvPr>
        </p:nvSpPr>
        <p:spPr>
          <a:xfrm>
            <a:off x="11343373" y="66240"/>
            <a:ext cx="71788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BC3A3-B59B-487A-872B-1931F0097DD3}" type="slidenum">
              <a:rPr lang="en-US" smtClean="0"/>
              <a:t>‹#›</a:t>
            </a:fld>
            <a:endParaRPr lang="en-US" dirty="0"/>
          </a:p>
        </p:txBody>
      </p:sp>
    </p:spTree>
    <p:extLst>
      <p:ext uri="{BB962C8B-B14F-4D97-AF65-F5344CB8AC3E}">
        <p14:creationId xmlns:p14="http://schemas.microsoft.com/office/powerpoint/2010/main" val="246510957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Lst>
  <p:hf hdr="0" ftr="0" dt="0"/>
  <p:txStyles>
    <p:titleStyle>
      <a:lvl1pPr algn="l" defTabSz="914400" rtl="0" eaLnBrk="1" latinLnBrk="0" hangingPunct="1">
        <a:lnSpc>
          <a:spcPct val="90000"/>
        </a:lnSpc>
        <a:spcBef>
          <a:spcPct val="0"/>
        </a:spcBef>
        <a:buNone/>
        <a:defRPr sz="32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76276092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9"/>
            <a:ext cx="4302035" cy="7848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234672"/>
            <a:ext cx="4302035" cy="54448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9552603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Lst>
  <p:hf hdr="0" ftr="0" dt="0"/>
  <p:txStyles>
    <p:titleStyle>
      <a:lvl1pPr algn="l" defTabSz="914400" rtl="0" eaLnBrk="1" latinLnBrk="0" hangingPunct="1">
        <a:lnSpc>
          <a:spcPct val="90000"/>
        </a:lnSpc>
        <a:spcBef>
          <a:spcPct val="0"/>
        </a:spcBef>
        <a:buNone/>
        <a:defRPr sz="28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rgbClr val="F5EADB"/>
            </a:gs>
            <a:gs pos="0">
              <a:schemeClr val="accent5">
                <a:lumMod val="40000"/>
                <a:lumOff val="60000"/>
              </a:schemeClr>
            </a:gs>
            <a:gs pos="100000">
              <a:srgbClr val="EBD7C3"/>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7051" y="347708"/>
            <a:ext cx="430203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7051" y="1825624"/>
            <a:ext cx="4302035" cy="48538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DF4974A5-D916-451E-BA41-42CEDDFEAFFC}"/>
              </a:ext>
            </a:extLst>
          </p:cNvPr>
          <p:cNvSpPr>
            <a:spLocks noGrp="1"/>
          </p:cNvSpPr>
          <p:nvPr>
            <p:ph type="sldNum" sz="quarter" idx="4"/>
          </p:nvPr>
        </p:nvSpPr>
        <p:spPr>
          <a:xfrm>
            <a:off x="11588816" y="128804"/>
            <a:ext cx="52056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06190E-12B4-4D4B-941A-3EC48FF520E1}" type="slidenum">
              <a:rPr lang="en-US" smtClean="0"/>
              <a:t>‹#›</a:t>
            </a:fld>
            <a:endParaRPr lang="en-US"/>
          </a:p>
        </p:txBody>
      </p:sp>
    </p:spTree>
    <p:extLst>
      <p:ext uri="{BB962C8B-B14F-4D97-AF65-F5344CB8AC3E}">
        <p14:creationId xmlns:p14="http://schemas.microsoft.com/office/powerpoint/2010/main" val="282081529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Lst>
  <p:hf hdr="0" ftr="0" dt="0"/>
  <p:txStyles>
    <p:titleStyle>
      <a:lvl1pPr algn="l" defTabSz="914400" rtl="0" eaLnBrk="1" latinLnBrk="0" hangingPunct="1">
        <a:lnSpc>
          <a:spcPct val="90000"/>
        </a:lnSpc>
        <a:spcBef>
          <a:spcPct val="0"/>
        </a:spcBef>
        <a:buNone/>
        <a:defRPr sz="32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kern="1200">
          <a:solidFill>
            <a:srgbClr val="714B2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333901206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116679590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5829" y="177838"/>
            <a:ext cx="5937173" cy="5492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24FFB-39D9-47CC-BE03-538A538BFEF7}" type="slidenum">
              <a:rPr lang="en-US" smtClean="0"/>
              <a:t>‹#›</a:t>
            </a:fld>
            <a:endParaRPr lang="en-US"/>
          </a:p>
        </p:txBody>
      </p:sp>
    </p:spTree>
    <p:extLst>
      <p:ext uri="{BB962C8B-B14F-4D97-AF65-F5344CB8AC3E}">
        <p14:creationId xmlns:p14="http://schemas.microsoft.com/office/powerpoint/2010/main" val="428601724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png"/><Relationship Id="rId3" Type="http://schemas.openxmlformats.org/officeDocument/2006/relationships/notesSlide" Target="../notesSlides/notesSlide1.xml"/><Relationship Id="rId7" Type="http://schemas.openxmlformats.org/officeDocument/2006/relationships/slide" Target="slide15.xml"/><Relationship Id="rId12"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tags" Target="../tags/tag2.xml"/><Relationship Id="rId6" Type="http://schemas.openxmlformats.org/officeDocument/2006/relationships/slide" Target="slide5.xml"/><Relationship Id="rId11" Type="http://schemas.openxmlformats.org/officeDocument/2006/relationships/slide" Target="slide42.xml"/><Relationship Id="rId5" Type="http://schemas.openxmlformats.org/officeDocument/2006/relationships/slide" Target="slide3.xml"/><Relationship Id="rId10" Type="http://schemas.openxmlformats.org/officeDocument/2006/relationships/slide" Target="slide38.xml"/><Relationship Id="rId4" Type="http://schemas.openxmlformats.org/officeDocument/2006/relationships/image" Target="../media/image1.png"/><Relationship Id="rId9" Type="http://schemas.openxmlformats.org/officeDocument/2006/relationships/slide" Target="slide33.xml"/></Relationships>
</file>

<file path=ppt/slides/_rels/slide1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0.xml"/><Relationship Id="rId7" Type="http://schemas.openxmlformats.org/officeDocument/2006/relationships/image" Target="../media/image22.png"/><Relationship Id="rId2" Type="http://schemas.openxmlformats.org/officeDocument/2006/relationships/slideLayout" Target="../slideLayouts/slideLayout21.xml"/><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hyperlink" Target="https://soaportland.cupa.pdx.edu/overview/" TargetMode="External"/></Relationships>
</file>

<file path=ppt/slides/_rels/slide1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1.xml"/><Relationship Id="rId7" Type="http://schemas.openxmlformats.org/officeDocument/2006/relationships/image" Target="../media/image26.png"/><Relationship Id="rId2" Type="http://schemas.openxmlformats.org/officeDocument/2006/relationships/slideLayout" Target="../slideLayouts/slideLayout21.xml"/><Relationship Id="rId1" Type="http://schemas.openxmlformats.org/officeDocument/2006/relationships/tags" Target="../tags/tag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hyperlink" Target="https://soaportland.cupa.pdx.edu/overview/" TargetMode="External"/></Relationships>
</file>

<file path=ppt/slides/_rels/slide1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21.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soaportland.cupa.pdx.edu/overview/" TargetMode="External"/></Relationships>
</file>

<file path=ppt/slides/_rels/slide13.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3.xml"/><Relationship Id="rId7" Type="http://schemas.openxmlformats.org/officeDocument/2006/relationships/image" Target="../media/image34.png"/><Relationship Id="rId2" Type="http://schemas.openxmlformats.org/officeDocument/2006/relationships/slideLayout" Target="../slideLayouts/slideLayout21.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hyperlink" Target="https://soaportland.cupa.pdx.edu/overview/"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4.xml"/><Relationship Id="rId7" Type="http://schemas.openxmlformats.org/officeDocument/2006/relationships/image" Target="../media/image38.png"/><Relationship Id="rId2" Type="http://schemas.openxmlformats.org/officeDocument/2006/relationships/slideLayout" Target="../slideLayouts/slideLayout21.xml"/><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hyperlink" Target="https://soaportland.cupa.pdx.edu/overview/"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hyperlink" Target="https://soaportland.cupa.pdx.edu/overview/" TargetMode="External"/><Relationship Id="rId3" Type="http://schemas.openxmlformats.org/officeDocument/2006/relationships/notesSlide" Target="../notesSlides/notesSlide15.xml"/><Relationship Id="rId7" Type="http://schemas.openxmlformats.org/officeDocument/2006/relationships/slide" Target="slide5.xml"/><Relationship Id="rId12" Type="http://schemas.openxmlformats.org/officeDocument/2006/relationships/slide" Target="slide41.xml"/><Relationship Id="rId2" Type="http://schemas.openxmlformats.org/officeDocument/2006/relationships/slideLayout" Target="../slideLayouts/slideLayout21.xml"/><Relationship Id="rId1" Type="http://schemas.openxmlformats.org/officeDocument/2006/relationships/tags" Target="../tags/tag16.xml"/><Relationship Id="rId6" Type="http://schemas.openxmlformats.org/officeDocument/2006/relationships/slide" Target="slide3.xml"/><Relationship Id="rId11" Type="http://schemas.openxmlformats.org/officeDocument/2006/relationships/slide" Target="slide38.xml"/><Relationship Id="rId5" Type="http://schemas.openxmlformats.org/officeDocument/2006/relationships/slide" Target="slide1.xml"/><Relationship Id="rId10" Type="http://schemas.openxmlformats.org/officeDocument/2006/relationships/slide" Target="slide33.xml"/><Relationship Id="rId4" Type="http://schemas.openxmlformats.org/officeDocument/2006/relationships/slide" Target="slide51.xml"/><Relationship Id="rId9" Type="http://schemas.openxmlformats.org/officeDocument/2006/relationships/slide" Target="slide23.xml"/></Relationships>
</file>

<file path=ppt/slides/_rels/slide16.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6.xml"/><Relationship Id="rId7" Type="http://schemas.openxmlformats.org/officeDocument/2006/relationships/image" Target="../media/image42.png"/><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hyperlink" Target="https://soaportland.cupa.pdx.edu/overview/" TargetMode="External"/></Relationships>
</file>

<file path=ppt/slides/_rels/slide1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7.xml"/><Relationship Id="rId7" Type="http://schemas.openxmlformats.org/officeDocument/2006/relationships/image" Target="../media/image46.png"/><Relationship Id="rId2" Type="http://schemas.openxmlformats.org/officeDocument/2006/relationships/slideLayout" Target="../slideLayouts/slideLayout21.xml"/><Relationship Id="rId1" Type="http://schemas.openxmlformats.org/officeDocument/2006/relationships/tags" Target="../tags/tag1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hyperlink" Target="https://soaportland.cupa.pdx.edu/overview/"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18.xml"/><Relationship Id="rId7" Type="http://schemas.openxmlformats.org/officeDocument/2006/relationships/slide" Target="slide41.xml"/><Relationship Id="rId2" Type="http://schemas.openxmlformats.org/officeDocument/2006/relationships/slideLayout" Target="../slideLayouts/slideLayout21.xml"/><Relationship Id="rId1" Type="http://schemas.openxmlformats.org/officeDocument/2006/relationships/tags" Target="../tags/tag19.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19.xml"/><Relationship Id="rId7" Type="http://schemas.openxmlformats.org/officeDocument/2006/relationships/image" Target="../media/image52.png"/><Relationship Id="rId2" Type="http://schemas.openxmlformats.org/officeDocument/2006/relationships/slideLayout" Target="../slideLayouts/slideLayout21.xml"/><Relationship Id="rId1" Type="http://schemas.openxmlformats.org/officeDocument/2006/relationships/tags" Target="../tags/tag2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hyperlink" Target="https://soaportland.cupa.pdx.edu/overview/"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6" Type="http://schemas.openxmlformats.org/officeDocument/2006/relationships/hyperlink" Target="https://soaportland.cupa.pdx.edu/overview/" TargetMode="External"/><Relationship Id="rId5" Type="http://schemas.openxmlformats.org/officeDocument/2006/relationships/slide" Target="slide4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notesSlide" Target="../notesSlides/notesSlide20.xml"/><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6" Type="http://schemas.openxmlformats.org/officeDocument/2006/relationships/slide" Target="slide41.xml"/><Relationship Id="rId1" Type="http://schemas.openxmlformats.org/officeDocument/2006/relationships/tags" Target="../tags/tag2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1.xml"/><Relationship Id="rId7" Type="http://schemas.openxmlformats.org/officeDocument/2006/relationships/image" Target="../media/image68.png"/><Relationship Id="rId12"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22.xml"/><Relationship Id="rId6" Type="http://schemas.openxmlformats.org/officeDocument/2006/relationships/image" Target="../media/image67.png"/><Relationship Id="rId11" Type="http://schemas.openxmlformats.org/officeDocument/2006/relationships/slide" Target="slide41.xml"/><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notesSlide" Target="../notesSlides/notesSlide22.xml"/><Relationship Id="rId7" Type="http://schemas.openxmlformats.org/officeDocument/2006/relationships/image" Target="../media/image75.png"/><Relationship Id="rId12" Type="http://schemas.openxmlformats.org/officeDocument/2006/relationships/image" Target="../media/image78.png"/><Relationship Id="rId2" Type="http://schemas.openxmlformats.org/officeDocument/2006/relationships/slideLayout" Target="../slideLayouts/slideLayout21.xml"/><Relationship Id="rId1" Type="http://schemas.openxmlformats.org/officeDocument/2006/relationships/tags" Target="../tags/tag23.xml"/><Relationship Id="rId6" Type="http://schemas.openxmlformats.org/officeDocument/2006/relationships/image" Target="../media/image74.png"/><Relationship Id="rId11" Type="http://schemas.openxmlformats.org/officeDocument/2006/relationships/hyperlink" Target="https://www.census.gov/programs-surveys/ahs/data/interactive/ahstablecreator.html" TargetMode="External"/><Relationship Id="rId5" Type="http://schemas.openxmlformats.org/officeDocument/2006/relationships/image" Target="../media/image73.png"/><Relationship Id="rId15" Type="http://schemas.openxmlformats.org/officeDocument/2006/relationships/hyperlink" Target="https://soaportland.cupa.pdx.edu/overview/" TargetMode="External"/><Relationship Id="rId10" Type="http://schemas.openxmlformats.org/officeDocument/2006/relationships/slide" Target="slide47.xml"/><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slide" Target="slide41.xml"/></Relationships>
</file>

<file path=ppt/slides/_rels/slide2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33.xml"/><Relationship Id="rId3" Type="http://schemas.openxmlformats.org/officeDocument/2006/relationships/notesSlide" Target="../notesSlides/notesSlide23.xml"/><Relationship Id="rId7" Type="http://schemas.openxmlformats.org/officeDocument/2006/relationships/slide" Target="slide46.xml"/><Relationship Id="rId12" Type="http://schemas.openxmlformats.org/officeDocument/2006/relationships/slide" Target="slide23.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6" Type="http://schemas.openxmlformats.org/officeDocument/2006/relationships/slide" Target="slide41.xml"/><Relationship Id="rId1" Type="http://schemas.openxmlformats.org/officeDocument/2006/relationships/tags" Target="../tags/tag24.xml"/><Relationship Id="rId6" Type="http://schemas.openxmlformats.org/officeDocument/2006/relationships/slide" Target="slide44.xml"/><Relationship Id="rId11" Type="http://schemas.openxmlformats.org/officeDocument/2006/relationships/slide" Target="slide15.xml"/><Relationship Id="rId5" Type="http://schemas.openxmlformats.org/officeDocument/2006/relationships/hyperlink" Target="xxx" TargetMode="External"/><Relationship Id="rId15" Type="http://schemas.openxmlformats.org/officeDocument/2006/relationships/slide" Target="slide42.xml"/><Relationship Id="rId10" Type="http://schemas.openxmlformats.org/officeDocument/2006/relationships/slide" Target="slide5.xml"/><Relationship Id="rId4" Type="http://schemas.openxmlformats.org/officeDocument/2006/relationships/slide" Target="slide45.xml"/><Relationship Id="rId9" Type="http://schemas.openxmlformats.org/officeDocument/2006/relationships/slide" Target="slide1.xml"/><Relationship Id="rId14" Type="http://schemas.openxmlformats.org/officeDocument/2006/relationships/slide" Target="slide3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2.xml"/><Relationship Id="rId1" Type="http://schemas.openxmlformats.org/officeDocument/2006/relationships/tags" Target="../tags/tag25.xml"/><Relationship Id="rId6" Type="http://schemas.openxmlformats.org/officeDocument/2006/relationships/hyperlink" Target="https://soaportland.cupa.pdx.edu/overview/" TargetMode="External"/><Relationship Id="rId5" Type="http://schemas.openxmlformats.org/officeDocument/2006/relationships/slide" Target="slide41.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26.xml"/><Relationship Id="rId6" Type="http://schemas.openxmlformats.org/officeDocument/2006/relationships/slide" Target="slide41.xml"/><Relationship Id="rId5" Type="http://schemas.openxmlformats.org/officeDocument/2006/relationships/image" Target="../media/image82.png"/><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xml"/><Relationship Id="rId1" Type="http://schemas.openxmlformats.org/officeDocument/2006/relationships/tags" Target="../tags/tag27.xml"/><Relationship Id="rId6" Type="http://schemas.openxmlformats.org/officeDocument/2006/relationships/hyperlink" Target="https://soaportland.cupa.pdx.edu/overview/" TargetMode="External"/><Relationship Id="rId5" Type="http://schemas.openxmlformats.org/officeDocument/2006/relationships/slide" Target="slide41.xml"/><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27.xml"/><Relationship Id="rId7" Type="http://schemas.openxmlformats.org/officeDocument/2006/relationships/image" Target="../media/image87.png"/><Relationship Id="rId2" Type="http://schemas.openxmlformats.org/officeDocument/2006/relationships/slideLayout" Target="../slideLayouts/slideLayout22.xml"/><Relationship Id="rId1" Type="http://schemas.openxmlformats.org/officeDocument/2006/relationships/tags" Target="../tags/tag2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hyperlink" Target="https://soaportland.cupa.pdx.edu/overview/"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29.xml"/><Relationship Id="rId6" Type="http://schemas.openxmlformats.org/officeDocument/2006/relationships/slide" Target="slide41.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30.xml"/><Relationship Id="rId6" Type="http://schemas.openxmlformats.org/officeDocument/2006/relationships/slide" Target="slide41.xml"/><Relationship Id="rId5" Type="http://schemas.openxmlformats.org/officeDocument/2006/relationships/image" Target="../media/image91.png"/><Relationship Id="rId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slide" Target="slide33.xml"/><Relationship Id="rId3" Type="http://schemas.openxmlformats.org/officeDocument/2006/relationships/notesSlide" Target="../notesSlides/notesSlide3.xml"/><Relationship Id="rId7" Type="http://schemas.openxmlformats.org/officeDocument/2006/relationships/image" Target="../media/image7.png"/><Relationship Id="rId12" Type="http://schemas.openxmlformats.org/officeDocument/2006/relationships/slide" Target="slide23.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6" Type="http://schemas.openxmlformats.org/officeDocument/2006/relationships/slide" Target="slide41.xml"/><Relationship Id="rId1" Type="http://schemas.openxmlformats.org/officeDocument/2006/relationships/tags" Target="../tags/tag4.xml"/><Relationship Id="rId6" Type="http://schemas.openxmlformats.org/officeDocument/2006/relationships/image" Target="../media/image6.png"/><Relationship Id="rId11" Type="http://schemas.openxmlformats.org/officeDocument/2006/relationships/slide" Target="slide15.xml"/><Relationship Id="rId5" Type="http://schemas.openxmlformats.org/officeDocument/2006/relationships/slide" Target="slide48.xml"/><Relationship Id="rId15" Type="http://schemas.openxmlformats.org/officeDocument/2006/relationships/slide" Target="slide42.xml"/><Relationship Id="rId10" Type="http://schemas.openxmlformats.org/officeDocument/2006/relationships/slide" Target="slide5.xml"/><Relationship Id="rId4" Type="http://schemas.openxmlformats.org/officeDocument/2006/relationships/image" Target="../media/image5.png"/><Relationship Id="rId9" Type="http://schemas.openxmlformats.org/officeDocument/2006/relationships/slide" Target="slide1.xml"/><Relationship Id="rId14" Type="http://schemas.openxmlformats.org/officeDocument/2006/relationships/slide" Target="slide38.xml"/></Relationships>
</file>

<file path=ppt/slides/_rels/slide3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30.xml"/><Relationship Id="rId7" Type="http://schemas.openxmlformats.org/officeDocument/2006/relationships/image" Target="../media/image95.png"/><Relationship Id="rId2" Type="http://schemas.openxmlformats.org/officeDocument/2006/relationships/slideLayout" Target="../slideLayouts/slideLayout21.xml"/><Relationship Id="rId1" Type="http://schemas.openxmlformats.org/officeDocument/2006/relationships/tags" Target="../tags/tag3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hyperlink" Target="https://soaportland.cupa.pdx.edu/overview/" TargetMode="External"/></Relationships>
</file>

<file path=ppt/slides/_rels/slide31.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31.xml"/><Relationship Id="rId7" Type="http://schemas.openxmlformats.org/officeDocument/2006/relationships/image" Target="../media/image99.png"/><Relationship Id="rId2" Type="http://schemas.openxmlformats.org/officeDocument/2006/relationships/slideLayout" Target="../slideLayouts/slideLayout21.xml"/><Relationship Id="rId1" Type="http://schemas.openxmlformats.org/officeDocument/2006/relationships/tags" Target="../tags/tag3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hyperlink" Target="https://soaportland.cupa.pdx.edu/overview/" TargetMode="External"/></Relationships>
</file>

<file path=ppt/slides/_rels/slide3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32.xml"/><Relationship Id="rId7" Type="http://schemas.openxmlformats.org/officeDocument/2006/relationships/image" Target="../media/image103.png"/><Relationship Id="rId2" Type="http://schemas.openxmlformats.org/officeDocument/2006/relationships/slideLayout" Target="../slideLayouts/slideLayout21.xml"/><Relationship Id="rId1" Type="http://schemas.openxmlformats.org/officeDocument/2006/relationships/tags" Target="../tags/tag3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hyperlink" Target="https://soaportland.cupa.pdx.edu/overview/" TargetMode="External"/></Relationships>
</file>

<file path=ppt/slides/_rels/slide33.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hyperlink" Target="https://soaportland.cupa.pdx.edu/overview/" TargetMode="External"/><Relationship Id="rId3" Type="http://schemas.openxmlformats.org/officeDocument/2006/relationships/notesSlide" Target="../notesSlides/notesSlide33.xml"/><Relationship Id="rId7" Type="http://schemas.openxmlformats.org/officeDocument/2006/relationships/slide" Target="slide15.xml"/><Relationship Id="rId12" Type="http://schemas.openxmlformats.org/officeDocument/2006/relationships/slide" Target="slide41.xml"/><Relationship Id="rId2" Type="http://schemas.openxmlformats.org/officeDocument/2006/relationships/slideLayout" Target="../slideLayouts/slideLayout22.xml"/><Relationship Id="rId1" Type="http://schemas.openxmlformats.org/officeDocument/2006/relationships/tags" Target="../tags/tag34.xml"/><Relationship Id="rId6" Type="http://schemas.openxmlformats.org/officeDocument/2006/relationships/slide" Target="slide5.xml"/><Relationship Id="rId11" Type="http://schemas.openxmlformats.org/officeDocument/2006/relationships/slide" Target="slide42.xml"/><Relationship Id="rId5" Type="http://schemas.openxmlformats.org/officeDocument/2006/relationships/slide" Target="slide1.xml"/><Relationship Id="rId10" Type="http://schemas.openxmlformats.org/officeDocument/2006/relationships/slide" Target="slide38.xml"/><Relationship Id="rId4" Type="http://schemas.openxmlformats.org/officeDocument/2006/relationships/slide" Target="slide3.xml"/><Relationship Id="rId9" Type="http://schemas.openxmlformats.org/officeDocument/2006/relationships/slide" Target="slide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1.xml"/><Relationship Id="rId1" Type="http://schemas.openxmlformats.org/officeDocument/2006/relationships/tags" Target="../tags/tag35.xml"/><Relationship Id="rId6" Type="http://schemas.openxmlformats.org/officeDocument/2006/relationships/slide" Target="slide41.xml"/><Relationship Id="rId5" Type="http://schemas.openxmlformats.org/officeDocument/2006/relationships/image" Target="../media/image105.png"/><Relationship Id="rId4" Type="http://schemas.openxmlformats.org/officeDocument/2006/relationships/image" Target="../media/image104.png"/></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notesSlide" Target="../notesSlides/notesSlide35.xml"/><Relationship Id="rId7" Type="http://schemas.openxmlformats.org/officeDocument/2006/relationships/image" Target="../media/image109.png"/><Relationship Id="rId2" Type="http://schemas.openxmlformats.org/officeDocument/2006/relationships/slideLayout" Target="../slideLayouts/slideLayout21.xml"/><Relationship Id="rId1" Type="http://schemas.openxmlformats.org/officeDocument/2006/relationships/tags" Target="../tags/tag36.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hyperlink" Target="https://soaportland.cupa.pdx.edu/overview/" TargetMode="External"/><Relationship Id="rId4" Type="http://schemas.openxmlformats.org/officeDocument/2006/relationships/image" Target="../media/image106.png"/><Relationship Id="rId9" Type="http://schemas.openxmlformats.org/officeDocument/2006/relationships/slide" Target="slide41.xml"/></Relationships>
</file>

<file path=ppt/slides/_rels/slide3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36.xml"/><Relationship Id="rId7" Type="http://schemas.openxmlformats.org/officeDocument/2006/relationships/image" Target="../media/image114.png"/><Relationship Id="rId2" Type="http://schemas.openxmlformats.org/officeDocument/2006/relationships/slideLayout" Target="../slideLayouts/slideLayout21.xml"/><Relationship Id="rId1" Type="http://schemas.openxmlformats.org/officeDocument/2006/relationships/tags" Target="../tags/tag3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hyperlink" Target="https://soaportland.cupa.pdx.edu/overview/" TargetMode="External"/><Relationship Id="rId4" Type="http://schemas.openxmlformats.org/officeDocument/2006/relationships/image" Target="../media/image111.png"/><Relationship Id="rId9" Type="http://schemas.openxmlformats.org/officeDocument/2006/relationships/slide" Target="slide41.xml"/></Relationships>
</file>

<file path=ppt/slides/_rels/slide3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notesSlide" Target="../notesSlides/notesSlide37.xml"/><Relationship Id="rId7" Type="http://schemas.openxmlformats.org/officeDocument/2006/relationships/image" Target="../media/image119.png"/><Relationship Id="rId2" Type="http://schemas.openxmlformats.org/officeDocument/2006/relationships/slideLayout" Target="../slideLayouts/slideLayout21.xml"/><Relationship Id="rId1" Type="http://schemas.openxmlformats.org/officeDocument/2006/relationships/tags" Target="../tags/tag38.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hyperlink" Target="https://soaportland.cupa.pdx.edu/overview/" TargetMode="External"/><Relationship Id="rId4" Type="http://schemas.openxmlformats.org/officeDocument/2006/relationships/image" Target="../media/image116.png"/><Relationship Id="rId9" Type="http://schemas.openxmlformats.org/officeDocument/2006/relationships/slide" Target="slide41.xml"/></Relationships>
</file>

<file path=ppt/slides/_rels/slide38.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slide" Target="slide38.xml"/><Relationship Id="rId3" Type="http://schemas.openxmlformats.org/officeDocument/2006/relationships/notesSlide" Target="../notesSlides/notesSlide38.xml"/><Relationship Id="rId7" Type="http://schemas.openxmlformats.org/officeDocument/2006/relationships/slide" Target="slide3.xml"/><Relationship Id="rId12" Type="http://schemas.openxmlformats.org/officeDocument/2006/relationships/slide" Target="slide33.xml"/><Relationship Id="rId2" Type="http://schemas.openxmlformats.org/officeDocument/2006/relationships/slideLayout" Target="../slideLayouts/slideLayout22.xml"/><Relationship Id="rId16" Type="http://schemas.openxmlformats.org/officeDocument/2006/relationships/hyperlink" Target="https://soaportland.cupa.pdx.edu/overview/" TargetMode="External"/><Relationship Id="rId1" Type="http://schemas.openxmlformats.org/officeDocument/2006/relationships/tags" Target="../tags/tag39.xml"/><Relationship Id="rId6" Type="http://schemas.openxmlformats.org/officeDocument/2006/relationships/hyperlink" Target="https://soaportland.cupa.pdx.edu/lateinlife/" TargetMode="External"/><Relationship Id="rId11" Type="http://schemas.openxmlformats.org/officeDocument/2006/relationships/slide" Target="slide23.xml"/><Relationship Id="rId5" Type="http://schemas.openxmlformats.org/officeDocument/2006/relationships/hyperlink" Target="https://soaportland.cupa.pdx.edu/affordable/" TargetMode="External"/><Relationship Id="rId15" Type="http://schemas.openxmlformats.org/officeDocument/2006/relationships/slide" Target="slide41.xml"/><Relationship Id="rId10" Type="http://schemas.openxmlformats.org/officeDocument/2006/relationships/slide" Target="slide15.xml"/><Relationship Id="rId4" Type="http://schemas.openxmlformats.org/officeDocument/2006/relationships/slide" Target="slide44.xml"/><Relationship Id="rId9" Type="http://schemas.openxmlformats.org/officeDocument/2006/relationships/slide" Target="slide5.xml"/><Relationship Id="rId14" Type="http://schemas.openxmlformats.org/officeDocument/2006/relationships/slide" Target="slide42.xml"/></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39.xml"/><Relationship Id="rId7" Type="http://schemas.openxmlformats.org/officeDocument/2006/relationships/image" Target="../media/image124.png"/><Relationship Id="rId2" Type="http://schemas.openxmlformats.org/officeDocument/2006/relationships/slideLayout" Target="../slideLayouts/slideLayout22.xml"/><Relationship Id="rId1" Type="http://schemas.openxmlformats.org/officeDocument/2006/relationships/tags" Target="../tags/tag40.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hyperlink" Target="https://soaportland.cupa.pdx.edu/overview/"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slide" Target="slide41.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40.xml"/><Relationship Id="rId7" Type="http://schemas.openxmlformats.org/officeDocument/2006/relationships/slide" Target="slide41.xml"/><Relationship Id="rId2" Type="http://schemas.openxmlformats.org/officeDocument/2006/relationships/slideLayout" Target="../slideLayouts/slideLayout22.xml"/><Relationship Id="rId1" Type="http://schemas.openxmlformats.org/officeDocument/2006/relationships/tags" Target="../tags/tag41.xml"/><Relationship Id="rId6" Type="http://schemas.openxmlformats.org/officeDocument/2006/relationships/hyperlink" Target="https://soaportland.cupa.pdx.edu/affordable/" TargetMode="External"/><Relationship Id="rId5" Type="http://schemas.openxmlformats.org/officeDocument/2006/relationships/image" Target="../media/image126.png"/><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41.xml"/><Relationship Id="rId3" Type="http://schemas.openxmlformats.org/officeDocument/2006/relationships/notesSlide" Target="../notesSlides/notesSlide41.xml"/><Relationship Id="rId7" Type="http://schemas.openxmlformats.org/officeDocument/2006/relationships/slide" Target="slide5.xml"/><Relationship Id="rId12" Type="http://schemas.openxmlformats.org/officeDocument/2006/relationships/slide" Target="slide42.xml"/><Relationship Id="rId2" Type="http://schemas.openxmlformats.org/officeDocument/2006/relationships/slideLayout" Target="../slideLayouts/slideLayout20.xml"/><Relationship Id="rId1" Type="http://schemas.openxmlformats.org/officeDocument/2006/relationships/tags" Target="../tags/tag42.xml"/><Relationship Id="rId6" Type="http://schemas.openxmlformats.org/officeDocument/2006/relationships/slide" Target="slide1.xml"/><Relationship Id="rId11" Type="http://schemas.openxmlformats.org/officeDocument/2006/relationships/slide" Target="slide38.xml"/><Relationship Id="rId5" Type="http://schemas.openxmlformats.org/officeDocument/2006/relationships/slide" Target="slide3.xml"/><Relationship Id="rId10" Type="http://schemas.openxmlformats.org/officeDocument/2006/relationships/slide" Target="slide33.xml"/><Relationship Id="rId4" Type="http://schemas.openxmlformats.org/officeDocument/2006/relationships/image" Target="../media/image1.png"/><Relationship Id="rId9" Type="http://schemas.openxmlformats.org/officeDocument/2006/relationships/slide" Target="slide23.xml"/><Relationship Id="rId14" Type="http://schemas.openxmlformats.org/officeDocument/2006/relationships/hyperlink" Target="https://soaportland.cupa.pdx.edu/overview/" TargetMode="External"/></Relationships>
</file>

<file path=ppt/slides/_rels/slide4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51.xml"/><Relationship Id="rId3" Type="http://schemas.openxmlformats.org/officeDocument/2006/relationships/notesSlide" Target="../notesSlides/notesSlide42.xml"/><Relationship Id="rId7" Type="http://schemas.openxmlformats.org/officeDocument/2006/relationships/slide" Target="slide45.xml"/><Relationship Id="rId12" Type="http://schemas.openxmlformats.org/officeDocument/2006/relationships/slide" Target="slide50.xml"/><Relationship Id="rId17" Type="http://schemas.openxmlformats.org/officeDocument/2006/relationships/hyperlink" Target="https://soaportland.cupa.pdx.edu/overview/" TargetMode="External"/><Relationship Id="rId2" Type="http://schemas.openxmlformats.org/officeDocument/2006/relationships/slideLayout" Target="../slideLayouts/slideLayout20.xml"/><Relationship Id="rId16" Type="http://schemas.openxmlformats.org/officeDocument/2006/relationships/slide" Target="slide41.xml"/><Relationship Id="rId1" Type="http://schemas.openxmlformats.org/officeDocument/2006/relationships/tags" Target="../tags/tag43.xml"/><Relationship Id="rId6" Type="http://schemas.openxmlformats.org/officeDocument/2006/relationships/slide" Target="slide44.xml"/><Relationship Id="rId11" Type="http://schemas.openxmlformats.org/officeDocument/2006/relationships/slide" Target="slide49.xml"/><Relationship Id="rId5" Type="http://schemas.openxmlformats.org/officeDocument/2006/relationships/slide" Target="slide43.xml"/><Relationship Id="rId15" Type="http://schemas.openxmlformats.org/officeDocument/2006/relationships/slide" Target="slide53.xml"/><Relationship Id="rId10" Type="http://schemas.openxmlformats.org/officeDocument/2006/relationships/slide" Target="slide48.xml"/><Relationship Id="rId4" Type="http://schemas.openxmlformats.org/officeDocument/2006/relationships/image" Target="../media/image1.png"/><Relationship Id="rId9" Type="http://schemas.openxmlformats.org/officeDocument/2006/relationships/slide" Target="slide47.xml"/><Relationship Id="rId14" Type="http://schemas.openxmlformats.org/officeDocument/2006/relationships/slide" Target="slide52.xml"/></Relationships>
</file>

<file path=ppt/slides/_rels/slide43.xml.rels><?xml version="1.0" encoding="UTF-8" standalone="yes"?>
<Relationships xmlns="http://schemas.openxmlformats.org/package/2006/relationships"><Relationship Id="rId8" Type="http://schemas.openxmlformats.org/officeDocument/2006/relationships/hyperlink" Target="mailto:carderp@pdx.edu" TargetMode="External"/><Relationship Id="rId3" Type="http://schemas.openxmlformats.org/officeDocument/2006/relationships/notesSlide" Target="../notesSlides/notesSlide43.xml"/><Relationship Id="rId7" Type="http://schemas.openxmlformats.org/officeDocument/2006/relationships/hyperlink" Target="mailto:nealm@pdx.edu" TargetMode="External"/><Relationship Id="rId2" Type="http://schemas.openxmlformats.org/officeDocument/2006/relationships/slideLayout" Target="../slideLayouts/slideLayout21.xml"/><Relationship Id="rId1" Type="http://schemas.openxmlformats.org/officeDocument/2006/relationships/tags" Target="../tags/tag44.xml"/><Relationship Id="rId6" Type="http://schemas.openxmlformats.org/officeDocument/2006/relationships/hyperlink" Target="mailto:lycand@pdx.edu" TargetMode="External"/><Relationship Id="rId11" Type="http://schemas.openxmlformats.org/officeDocument/2006/relationships/slide" Target="slide15.xml"/><Relationship Id="rId5" Type="http://schemas.openxmlformats.org/officeDocument/2006/relationships/hyperlink" Target="mailto:Alan.DeLaTorre@portlandoregon.gov" TargetMode="External"/><Relationship Id="rId10" Type="http://schemas.openxmlformats.org/officeDocument/2006/relationships/image" Target="../media/image127.png"/><Relationship Id="rId4" Type="http://schemas.openxmlformats.org/officeDocument/2006/relationships/hyperlink" Target="mailto:aland@pdx.edu" TargetMode="External"/><Relationship Id="rId9" Type="http://schemas.openxmlformats.org/officeDocument/2006/relationships/hyperlink" Target="https://soaportland.cupa.pdx.edu/"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notesSlide" Target="../notesSlides/notesSlide44.xml"/><Relationship Id="rId7" Type="http://schemas.openxmlformats.org/officeDocument/2006/relationships/hyperlink" Target="https://demographics.coopercenter.org/guide-to-publicly-available-demographic-data" TargetMode="External"/><Relationship Id="rId2" Type="http://schemas.openxmlformats.org/officeDocument/2006/relationships/slideLayout" Target="../slideLayouts/slideLayout21.xml"/><Relationship Id="rId1" Type="http://schemas.openxmlformats.org/officeDocument/2006/relationships/tags" Target="../tags/tag45.xml"/><Relationship Id="rId6" Type="http://schemas.openxmlformats.org/officeDocument/2006/relationships/hyperlink" Target="https://data.census.gov/cedsci/" TargetMode="External"/><Relationship Id="rId5" Type="http://schemas.openxmlformats.org/officeDocument/2006/relationships/hyperlink" Target="https://www.census.gov/programs-surveys/decennial-census/decade/2020/2020-census-results.html" TargetMode="External"/><Relationship Id="rId4" Type="http://schemas.openxmlformats.org/officeDocument/2006/relationships/hyperlink" Target="https://www.census.gov/programs-surveys/decennial-census.html" TargetMode="External"/><Relationship Id="rId9" Type="http://schemas.openxmlformats.org/officeDocument/2006/relationships/slide" Target="slide15.xml"/></Relationships>
</file>

<file path=ppt/slides/_rels/slide45.xml.rels><?xml version="1.0" encoding="UTF-8" standalone="yes"?>
<Relationships xmlns="http://schemas.openxmlformats.org/package/2006/relationships"><Relationship Id="rId8" Type="http://schemas.openxmlformats.org/officeDocument/2006/relationships/hyperlink" Target="https://demographics.coopercenter.org/guide-to-publicly-available-demographic-data" TargetMode="External"/><Relationship Id="rId3" Type="http://schemas.openxmlformats.org/officeDocument/2006/relationships/notesSlide" Target="../notesSlides/notesSlide45.xml"/><Relationship Id="rId7" Type="http://schemas.openxmlformats.org/officeDocument/2006/relationships/slide" Target="slide52.xml"/><Relationship Id="rId2" Type="http://schemas.openxmlformats.org/officeDocument/2006/relationships/slideLayout" Target="../slideLayouts/slideLayout23.xml"/><Relationship Id="rId1" Type="http://schemas.openxmlformats.org/officeDocument/2006/relationships/tags" Target="../tags/tag46.xml"/><Relationship Id="rId6" Type="http://schemas.openxmlformats.org/officeDocument/2006/relationships/hyperlink" Target="https://data.census.gov/cedsci/" TargetMode="External"/><Relationship Id="rId5" Type="http://schemas.openxmlformats.org/officeDocument/2006/relationships/hyperlink" Target="https://www.census.gov/programs-surveys/acs/news/data-releases.html" TargetMode="External"/><Relationship Id="rId10" Type="http://schemas.openxmlformats.org/officeDocument/2006/relationships/slide" Target="slide15.xml"/><Relationship Id="rId4" Type="http://schemas.openxmlformats.org/officeDocument/2006/relationships/hyperlink" Target="http://www.census.gov/programs-surveys/acs/" TargetMode="External"/><Relationship Id="rId9" Type="http://schemas.openxmlformats.org/officeDocument/2006/relationships/image" Target="../media/image127.png"/></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notesSlide" Target="../notesSlides/notesSlide46.xml"/><Relationship Id="rId7" Type="http://schemas.openxmlformats.org/officeDocument/2006/relationships/image" Target="../media/image129.png"/><Relationship Id="rId2" Type="http://schemas.openxmlformats.org/officeDocument/2006/relationships/slideLayout" Target="../slideLayouts/slideLayout21.xml"/><Relationship Id="rId1" Type="http://schemas.openxmlformats.org/officeDocument/2006/relationships/tags" Target="../tags/tag47.xml"/><Relationship Id="rId6" Type="http://schemas.openxmlformats.org/officeDocument/2006/relationships/image" Target="../media/image128.png"/><Relationship Id="rId5" Type="http://schemas.openxmlformats.org/officeDocument/2006/relationships/hyperlink" Target="https://www.portlandonline.com/portlandplan/index.cfm?a=288098&amp;c=52256" TargetMode="External"/><Relationship Id="rId10" Type="http://schemas.openxmlformats.org/officeDocument/2006/relationships/slide" Target="slide15.xml"/><Relationship Id="rId4" Type="http://schemas.openxmlformats.org/officeDocument/2006/relationships/slide" Target="slide46.xml"/><Relationship Id="rId9" Type="http://schemas.openxmlformats.org/officeDocument/2006/relationships/image" Target="../media/image127.png"/></Relationships>
</file>

<file path=ppt/slides/_rels/slide47.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notesSlide" Target="../notesSlides/notesSlide47.xml"/><Relationship Id="rId7" Type="http://schemas.openxmlformats.org/officeDocument/2006/relationships/image" Target="../media/image127.png"/><Relationship Id="rId2" Type="http://schemas.openxmlformats.org/officeDocument/2006/relationships/slideLayout" Target="../slideLayouts/slideLayout21.xml"/><Relationship Id="rId1" Type="http://schemas.openxmlformats.org/officeDocument/2006/relationships/tags" Target="../tags/tag48.xml"/><Relationship Id="rId6" Type="http://schemas.openxmlformats.org/officeDocument/2006/relationships/hyperlink" Target="https://www.census.gov/programs-surveys/ahs/data/interactive/ahstablecreator.html?s_areas=38900&amp;s_year=2019&amp;s_tablename=TABLE1&amp;s_bygroup1=1&amp;s_bygroup2=1&amp;s_filtergroup1=1&amp;s_filtergroup2=1" TargetMode="External"/><Relationship Id="rId5" Type="http://schemas.openxmlformats.org/officeDocument/2006/relationships/hyperlink" Target="https://www.census.gov/programs-surveys/ahs/data/2019/ahs-2019-public-use-file--puf-.html" TargetMode="External"/><Relationship Id="rId4" Type="http://schemas.openxmlformats.org/officeDocument/2006/relationships/hyperlink" Target="https://www.census.gov/programs-surveys/ahs/about.html"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48.xml"/><Relationship Id="rId7" Type="http://schemas.openxmlformats.org/officeDocument/2006/relationships/image" Target="../media/image134.png"/><Relationship Id="rId2" Type="http://schemas.openxmlformats.org/officeDocument/2006/relationships/slideLayout" Target="../slideLayouts/slideLayout21.xml"/><Relationship Id="rId1" Type="http://schemas.openxmlformats.org/officeDocument/2006/relationships/tags" Target="../tags/tag49.xml"/><Relationship Id="rId6" Type="http://schemas.openxmlformats.org/officeDocument/2006/relationships/image" Target="../media/image133.png"/><Relationship Id="rId11" Type="http://schemas.openxmlformats.org/officeDocument/2006/relationships/image" Target="../media/image136.png"/><Relationship Id="rId5" Type="http://schemas.openxmlformats.org/officeDocument/2006/relationships/image" Target="../media/image132.png"/><Relationship Id="rId10" Type="http://schemas.openxmlformats.org/officeDocument/2006/relationships/slide" Target="slide15.xml"/><Relationship Id="rId4" Type="http://schemas.openxmlformats.org/officeDocument/2006/relationships/image" Target="../media/image131.png"/><Relationship Id="rId9" Type="http://schemas.openxmlformats.org/officeDocument/2006/relationships/image" Target="../media/image127.png"/></Relationships>
</file>

<file path=ppt/slides/_rels/slide49.xml.rels><?xml version="1.0" encoding="UTF-8" standalone="yes"?>
<Relationships xmlns="http://schemas.openxmlformats.org/package/2006/relationships"><Relationship Id="rId8" Type="http://schemas.openxmlformats.org/officeDocument/2006/relationships/image" Target="../media/image141.jpg"/><Relationship Id="rId3" Type="http://schemas.openxmlformats.org/officeDocument/2006/relationships/notesSlide" Target="../notesSlides/notesSlide49.xml"/><Relationship Id="rId7" Type="http://schemas.openxmlformats.org/officeDocument/2006/relationships/image" Target="../media/image140.emf"/><Relationship Id="rId2" Type="http://schemas.openxmlformats.org/officeDocument/2006/relationships/slideLayout" Target="../slideLayouts/slideLayout21.xml"/><Relationship Id="rId1" Type="http://schemas.openxmlformats.org/officeDocument/2006/relationships/tags" Target="../tags/tag50.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27.png"/><Relationship Id="rId4" Type="http://schemas.openxmlformats.org/officeDocument/2006/relationships/image" Target="../media/image137.png"/><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42.xml"/><Relationship Id="rId3" Type="http://schemas.openxmlformats.org/officeDocument/2006/relationships/notesSlide" Target="../notesSlides/notesSlide5.xml"/><Relationship Id="rId7" Type="http://schemas.openxmlformats.org/officeDocument/2006/relationships/slide" Target="slide1.xml"/><Relationship Id="rId12" Type="http://schemas.openxmlformats.org/officeDocument/2006/relationships/slide" Target="slide38.xml"/><Relationship Id="rId2" Type="http://schemas.openxmlformats.org/officeDocument/2006/relationships/slideLayout" Target="../slideLayouts/slideLayout22.xml"/><Relationship Id="rId1" Type="http://schemas.openxmlformats.org/officeDocument/2006/relationships/tags" Target="../tags/tag6.xml"/><Relationship Id="rId6" Type="http://schemas.openxmlformats.org/officeDocument/2006/relationships/slide" Target="slide3.xml"/><Relationship Id="rId11" Type="http://schemas.openxmlformats.org/officeDocument/2006/relationships/slide" Target="slide33.xml"/><Relationship Id="rId5" Type="http://schemas.openxmlformats.org/officeDocument/2006/relationships/slide" Target="slide45.xml"/><Relationship Id="rId15" Type="http://schemas.openxmlformats.org/officeDocument/2006/relationships/hyperlink" Target="https://soaportland.cupa.pdx.edu/overview/" TargetMode="External"/><Relationship Id="rId10" Type="http://schemas.openxmlformats.org/officeDocument/2006/relationships/slide" Target="slide23.xml"/><Relationship Id="rId4" Type="http://schemas.openxmlformats.org/officeDocument/2006/relationships/slide" Target="slide51.xml"/><Relationship Id="rId9" Type="http://schemas.openxmlformats.org/officeDocument/2006/relationships/slide" Target="slide15.xml"/><Relationship Id="rId14" Type="http://schemas.openxmlformats.org/officeDocument/2006/relationships/slide" Target="slide41.xml"/></Relationships>
</file>

<file path=ppt/slides/_rels/slide50.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notesSlide" Target="../notesSlides/notesSlide50.xml"/><Relationship Id="rId7" Type="http://schemas.openxmlformats.org/officeDocument/2006/relationships/image" Target="../media/image144.jpg"/><Relationship Id="rId2" Type="http://schemas.openxmlformats.org/officeDocument/2006/relationships/slideLayout" Target="../slideLayouts/slideLayout21.xml"/><Relationship Id="rId1" Type="http://schemas.openxmlformats.org/officeDocument/2006/relationships/tags" Target="../tags/tag51.xml"/><Relationship Id="rId6" Type="http://schemas.openxmlformats.org/officeDocument/2006/relationships/image" Target="../media/image143.jpg"/><Relationship Id="rId5" Type="http://schemas.openxmlformats.org/officeDocument/2006/relationships/image" Target="../media/image142.png"/><Relationship Id="rId4" Type="http://schemas.openxmlformats.org/officeDocument/2006/relationships/image" Target="../media/image141.jpg"/><Relationship Id="rId9" Type="http://schemas.openxmlformats.org/officeDocument/2006/relationships/image" Target="../media/image127.png"/></Relationships>
</file>

<file path=ppt/slides/_rels/slide51.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notesSlide" Target="../notesSlides/notesSlide51.xml"/><Relationship Id="rId7" Type="http://schemas.openxmlformats.org/officeDocument/2006/relationships/hyperlink" Target="https://ask.census.gov/prweb/PRServletCustom?pyActivity=pyMobileSnapStart&amp;ArticleID=KCP-2950" TargetMode="External"/><Relationship Id="rId2" Type="http://schemas.openxmlformats.org/officeDocument/2006/relationships/slideLayout" Target="../slideLayouts/slideLayout21.xml"/><Relationship Id="rId1" Type="http://schemas.openxmlformats.org/officeDocument/2006/relationships/tags" Target="../tags/tag52.xml"/><Relationship Id="rId6" Type="http://schemas.openxmlformats.org/officeDocument/2006/relationships/hyperlink" Target="https://usa.ipums.org/usa/index.shtml" TargetMode="External"/><Relationship Id="rId5" Type="http://schemas.openxmlformats.org/officeDocument/2006/relationships/hyperlink" Target="http://www2.census.gov/programs-surveys/acs/data/pums/" TargetMode="External"/><Relationship Id="rId10" Type="http://schemas.openxmlformats.org/officeDocument/2006/relationships/slide" Target="slide15.xml"/><Relationship Id="rId4" Type="http://schemas.openxmlformats.org/officeDocument/2006/relationships/hyperlink" Target="https://data.census.gov/mdat/#/" TargetMode="External"/><Relationship Id="rId9"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1.xml"/><Relationship Id="rId1" Type="http://schemas.openxmlformats.org/officeDocument/2006/relationships/tags" Target="../tags/tag53.xml"/><Relationship Id="rId6" Type="http://schemas.openxmlformats.org/officeDocument/2006/relationships/slide" Target="slide15.xml"/><Relationship Id="rId5" Type="http://schemas.openxmlformats.org/officeDocument/2006/relationships/image" Target="../media/image127.png"/><Relationship Id="rId4" Type="http://schemas.openxmlformats.org/officeDocument/2006/relationships/hyperlink" Target="https://www.nabj.org/page/styleguide" TargetMode="Externa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slide" Target="slide15.xml"/><Relationship Id="rId2" Type="http://schemas.openxmlformats.org/officeDocument/2006/relationships/slideLayout" Target="../slideLayouts/slideLayout21.xml"/><Relationship Id="rId1" Type="http://schemas.openxmlformats.org/officeDocument/2006/relationships/tags" Target="../tags/tag54.xml"/><Relationship Id="rId6" Type="http://schemas.openxmlformats.org/officeDocument/2006/relationships/image" Target="../media/image127.png"/><Relationship Id="rId5" Type="http://schemas.openxmlformats.org/officeDocument/2006/relationships/hyperlink" Target="https://www.census.gov/newsroom/blogs/random-samplings/2021/03/2020-census-group-quarters.html" TargetMode="External"/><Relationship Id="rId4" Type="http://schemas.openxmlformats.org/officeDocument/2006/relationships/hyperlink" Target="https://metrocouncil.org/Handbook/Files/Resources/Fact-Sheet/LAND-USE/Housing-Unit-vs-Group-Quarter.aspx"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1.xml"/><Relationship Id="rId1" Type="http://schemas.openxmlformats.org/officeDocument/2006/relationships/tags" Target="../tags/tag55.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hyperlink" Target="https://soaportland.cupa.pdx.edu/overview/" TargetMode="External"/><Relationship Id="rId2" Type="http://schemas.openxmlformats.org/officeDocument/2006/relationships/slideLayout" Target="../slideLayouts/slideLayout22.xml"/><Relationship Id="rId1" Type="http://schemas.openxmlformats.org/officeDocument/2006/relationships/tags" Target="../tags/tag7.xml"/><Relationship Id="rId6" Type="http://schemas.openxmlformats.org/officeDocument/2006/relationships/slide" Target="slide41.xml"/><Relationship Id="rId5" Type="http://schemas.openxmlformats.org/officeDocument/2006/relationships/slide" Target="slide5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notesSlide" Target="../notesSlides/notesSlide7.xml"/><Relationship Id="rId7" Type="http://schemas.openxmlformats.org/officeDocument/2006/relationships/slide" Target="slide50.xml"/><Relationship Id="rId2" Type="http://schemas.openxmlformats.org/officeDocument/2006/relationships/slideLayout" Target="../slideLayouts/slideLayout22.xml"/><Relationship Id="rId1" Type="http://schemas.openxmlformats.org/officeDocument/2006/relationships/tags" Target="../tags/tag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hyperlink" Target="https://soaportland.cupa.pdx.edu/overview/"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oaportland.cupa.pdx.edu/overview/" TargetMode="External"/><Relationship Id="rId3" Type="http://schemas.openxmlformats.org/officeDocument/2006/relationships/notesSlide" Target="../notesSlides/notesSlide8.xml"/><Relationship Id="rId7" Type="http://schemas.openxmlformats.org/officeDocument/2006/relationships/slide" Target="slide41.xml"/><Relationship Id="rId2" Type="http://schemas.openxmlformats.org/officeDocument/2006/relationships/slideLayout" Target="../slideLayouts/slideLayout22.xml"/><Relationship Id="rId1" Type="http://schemas.openxmlformats.org/officeDocument/2006/relationships/tags" Target="../tags/tag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9.xml"/><Relationship Id="rId7"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hyperlink" Target="https://soaportland.cupa.pdx.edu/overview/" TargetMode="External"/><Relationship Id="rId4" Type="http://schemas.openxmlformats.org/officeDocument/2006/relationships/image" Target="../media/image15.png"/><Relationship Id="rId9" Type="http://schemas.openxmlformats.org/officeDocument/2006/relationships/slide" Target="slide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4334" y="1551105"/>
            <a:ext cx="3189650" cy="4955203"/>
          </a:xfrm>
          <a:prstGeom prst="rect">
            <a:avLst/>
          </a:prstGeom>
          <a:noFill/>
        </p:spPr>
        <p:txBody>
          <a:bodyPr wrap="square" rtlCol="0">
            <a:spAutoFit/>
          </a:bodyPr>
          <a:lstStyle/>
          <a:p>
            <a:r>
              <a:rPr lang="en-US" sz="1600" dirty="0">
                <a:solidFill>
                  <a:srgbClr val="5C4600"/>
                </a:solidFill>
              </a:rPr>
              <a:t>The largest number of older persons in Portland live in owner-occupied single -family housing and have lived in the same house for at least twenty years. Many reside in gentrifying neighborhoods and have incomes that typically are less than half of the younger well-to-do households moving in. </a:t>
            </a:r>
          </a:p>
          <a:p>
            <a:endParaRPr lang="en-US" sz="1600" dirty="0">
              <a:solidFill>
                <a:srgbClr val="5C4600"/>
              </a:solidFill>
            </a:endParaRPr>
          </a:p>
          <a:p>
            <a:r>
              <a:rPr lang="en-US" sz="1600" dirty="0">
                <a:solidFill>
                  <a:srgbClr val="5C4600"/>
                </a:solidFill>
              </a:rPr>
              <a:t>A smaller number of older persons live in rental housing, mainly apartments. They either have not had the resources or chosen not to purchase a home. Most of these older households are rent burdened, paying more than 35% of their income on rent.</a:t>
            </a:r>
          </a:p>
          <a:p>
            <a:endParaRPr lang="en-US" sz="1400" dirty="0">
              <a:solidFill>
                <a:srgbClr val="5C4600"/>
              </a:solidFill>
            </a:endParaRPr>
          </a:p>
          <a:p>
            <a:r>
              <a:rPr lang="en-US" sz="1400" dirty="0">
                <a:solidFill>
                  <a:srgbClr val="5C4600"/>
                </a:solidFill>
              </a:rPr>
              <a:t>. </a:t>
            </a:r>
          </a:p>
        </p:txBody>
      </p:sp>
      <p:sp>
        <p:nvSpPr>
          <p:cNvPr id="6" name="TextBox 5">
            <a:extLst>
              <a:ext uri="{FF2B5EF4-FFF2-40B4-BE49-F238E27FC236}">
                <a16:creationId xmlns:a16="http://schemas.microsoft.com/office/drawing/2014/main" id="{38E56040-CB83-4B83-A6B8-5A4AC45A52F0}"/>
              </a:ext>
            </a:extLst>
          </p:cNvPr>
          <p:cNvSpPr txBox="1"/>
          <p:nvPr/>
        </p:nvSpPr>
        <p:spPr>
          <a:xfrm>
            <a:off x="5206589" y="1551105"/>
            <a:ext cx="3189650" cy="4278094"/>
          </a:xfrm>
          <a:prstGeom prst="rect">
            <a:avLst/>
          </a:prstGeom>
          <a:noFill/>
        </p:spPr>
        <p:txBody>
          <a:bodyPr wrap="square" rtlCol="0">
            <a:spAutoFit/>
          </a:bodyPr>
          <a:lstStyle/>
          <a:p>
            <a:r>
              <a:rPr lang="en-US" sz="1600" dirty="0">
                <a:solidFill>
                  <a:srgbClr val="5C4600"/>
                </a:solidFill>
              </a:rPr>
              <a:t>The data from the public use micro sample of the American Community Survey (ACS) allow us to explore in detail how older people in Portland are housed but only for the city as a whole. We can use the census tract data from the ACS to map some aspects of how seniors are housed, but these maps are subject to considerable sampling error.</a:t>
            </a:r>
          </a:p>
          <a:p>
            <a:endParaRPr lang="en-US" sz="1600" dirty="0">
              <a:solidFill>
                <a:srgbClr val="5C4600"/>
              </a:solidFill>
            </a:endParaRPr>
          </a:p>
          <a:p>
            <a:r>
              <a:rPr lang="en-US" sz="1600" dirty="0">
                <a:solidFill>
                  <a:srgbClr val="5C4600"/>
                </a:solidFill>
              </a:rPr>
              <a:t>We make use of the data from the 2000 and 2010 Censuses to look at senior housing in more geographical detail. The tables and maps should be updated when data from the 2020 Census become available. </a:t>
            </a:r>
          </a:p>
        </p:txBody>
      </p:sp>
      <p:sp>
        <p:nvSpPr>
          <p:cNvPr id="8" name="TextBox 7">
            <a:extLst>
              <a:ext uri="{FF2B5EF4-FFF2-40B4-BE49-F238E27FC236}">
                <a16:creationId xmlns:a16="http://schemas.microsoft.com/office/drawing/2014/main" id="{ADE18191-54C3-42F3-BE85-1DA634410B88}"/>
              </a:ext>
            </a:extLst>
          </p:cNvPr>
          <p:cNvSpPr txBox="1"/>
          <p:nvPr/>
        </p:nvSpPr>
        <p:spPr>
          <a:xfrm>
            <a:off x="8626381" y="1551105"/>
            <a:ext cx="3189650" cy="2062103"/>
          </a:xfrm>
          <a:prstGeom prst="rect">
            <a:avLst/>
          </a:prstGeom>
          <a:noFill/>
        </p:spPr>
        <p:txBody>
          <a:bodyPr wrap="square" rtlCol="0">
            <a:spAutoFit/>
          </a:bodyPr>
          <a:lstStyle/>
          <a:p>
            <a:r>
              <a:rPr lang="en-US" sz="1600" dirty="0">
                <a:solidFill>
                  <a:srgbClr val="5C4600"/>
                </a:solidFill>
              </a:rPr>
              <a:t>Separate modules cover </a:t>
            </a:r>
            <a:r>
              <a:rPr lang="en-US" sz="1600" b="1" dirty="0">
                <a:solidFill>
                  <a:srgbClr val="5C4600"/>
                </a:solidFill>
              </a:rPr>
              <a:t>affordable housing</a:t>
            </a:r>
            <a:r>
              <a:rPr lang="en-US" sz="1600" dirty="0">
                <a:solidFill>
                  <a:srgbClr val="5C4600"/>
                </a:solidFill>
              </a:rPr>
              <a:t>, where age often is a criterion for admission, and </a:t>
            </a:r>
            <a:r>
              <a:rPr lang="en-US" sz="1600" b="1" dirty="0">
                <a:solidFill>
                  <a:srgbClr val="5C4600"/>
                </a:solidFill>
              </a:rPr>
              <a:t>late in life housing transitions </a:t>
            </a:r>
            <a:r>
              <a:rPr lang="en-US" sz="1600" dirty="0">
                <a:solidFill>
                  <a:srgbClr val="5C4600"/>
                </a:solidFill>
              </a:rPr>
              <a:t>such as nursing homes, residential care facilities, adult family homes, and assisted living all of which mainly house persons age 74 and older.</a:t>
            </a:r>
          </a:p>
        </p:txBody>
      </p:sp>
      <p:sp>
        <p:nvSpPr>
          <p:cNvPr id="12" name="Title 3">
            <a:extLst>
              <a:ext uri="{FF2B5EF4-FFF2-40B4-BE49-F238E27FC236}">
                <a16:creationId xmlns:a16="http://schemas.microsoft.com/office/drawing/2014/main" id="{B8FC21E3-AE5E-4583-8EB9-F00D9EDCDFA7}"/>
              </a:ext>
            </a:extLst>
          </p:cNvPr>
          <p:cNvSpPr>
            <a:spLocks noGrp="1"/>
          </p:cNvSpPr>
          <p:nvPr>
            <p:ph type="title" idx="4294967295"/>
          </p:nvPr>
        </p:nvSpPr>
        <p:spPr>
          <a:xfrm>
            <a:off x="35169" y="177049"/>
            <a:ext cx="10591800" cy="1558634"/>
          </a:xfrm>
        </p:spPr>
        <p:txBody>
          <a:bodyPr>
            <a:normAutofit fontScale="90000"/>
          </a:bodyPr>
          <a:lstStyle/>
          <a:p>
            <a:pPr algn="ctr">
              <a:lnSpc>
                <a:spcPct val="110000"/>
              </a:lnSpc>
            </a:pPr>
            <a:r>
              <a:rPr lang="en-US" sz="4400" dirty="0">
                <a:solidFill>
                  <a:srgbClr val="4472C4">
                    <a:lumMod val="75000"/>
                  </a:srgbClr>
                </a:solidFill>
                <a:latin typeface="Calibri" panose="020F0502020204030204"/>
              </a:rPr>
              <a:t>The State of Aging in Portland</a:t>
            </a:r>
            <a:br>
              <a:rPr lang="en-US" sz="3100" dirty="0"/>
            </a:br>
            <a:r>
              <a:rPr lang="en-US" sz="3100" b="0" dirty="0">
                <a:solidFill>
                  <a:srgbClr val="714B25"/>
                </a:solidFill>
                <a:latin typeface="Calibri" panose="020F0502020204030204" pitchFamily="34" charset="0"/>
              </a:rPr>
              <a:t>Part 4.1 - Housing, Households, and Families</a:t>
            </a:r>
            <a:br>
              <a:rPr lang="en-US" sz="4000" b="0" dirty="0">
                <a:solidFill>
                  <a:srgbClr val="714B25"/>
                </a:solidFill>
                <a:latin typeface="Calibri" panose="020F0502020204030204" pitchFamily="34" charset="0"/>
              </a:rPr>
            </a:br>
            <a:endParaRPr lang="en-US" sz="3600" dirty="0"/>
          </a:p>
        </p:txBody>
      </p:sp>
      <p:pic>
        <p:nvPicPr>
          <p:cNvPr id="13" name="Picture 12">
            <a:extLst>
              <a:ext uri="{FF2B5EF4-FFF2-40B4-BE49-F238E27FC236}">
                <a16:creationId xmlns:a16="http://schemas.microsoft.com/office/drawing/2014/main" id="{9C95CC47-3C48-404B-8452-5CED40C0EFF5}"/>
              </a:ext>
            </a:extLst>
          </p:cNvPr>
          <p:cNvPicPr>
            <a:picLocks noChangeAspect="1"/>
          </p:cNvPicPr>
          <p:nvPr/>
        </p:nvPicPr>
        <p:blipFill>
          <a:blip r:embed="rId4"/>
          <a:stretch>
            <a:fillRect/>
          </a:stretch>
        </p:blipFill>
        <p:spPr>
          <a:xfrm>
            <a:off x="2083749" y="6244237"/>
            <a:ext cx="1841186" cy="436714"/>
          </a:xfrm>
          <a:prstGeom prst="rect">
            <a:avLst/>
          </a:prstGeom>
        </p:spPr>
      </p:pic>
      <p:sp>
        <p:nvSpPr>
          <p:cNvPr id="10" name="Content Placeholder 6">
            <a:extLst>
              <a:ext uri="{FF2B5EF4-FFF2-40B4-BE49-F238E27FC236}">
                <a16:creationId xmlns:a16="http://schemas.microsoft.com/office/drawing/2014/main" id="{580BC77E-5DAE-4CDB-86B6-B6E831DE9AD8}"/>
              </a:ext>
            </a:extLst>
          </p:cNvPr>
          <p:cNvSpPr txBox="1">
            <a:spLocks/>
          </p:cNvSpPr>
          <p:nvPr/>
        </p:nvSpPr>
        <p:spPr>
          <a:xfrm>
            <a:off x="202857" y="1944840"/>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5" action="ppaction://hlinksldjump"/>
            </a:endParaRPr>
          </a:p>
          <a:p>
            <a:r>
              <a:rPr lang="en-US" dirty="0">
                <a:hlinkClick r:id="rId5" action="ppaction://hlinksldjump"/>
              </a:rPr>
              <a:t>Comparison cities</a:t>
            </a:r>
            <a:endParaRPr lang="en-US" dirty="0">
              <a:hlinkClick r:id="rId6" action="ppaction://hlinksldjump"/>
            </a:endParaRPr>
          </a:p>
          <a:p>
            <a:r>
              <a:rPr lang="en-US" dirty="0">
                <a:hlinkClick r:id="rId6" action="ppaction://hlinksldjump"/>
              </a:rPr>
              <a:t>Charts from ACS public use microdata</a:t>
            </a:r>
            <a:endParaRPr lang="en-US" dirty="0"/>
          </a:p>
          <a:p>
            <a:r>
              <a:rPr lang="en-US" dirty="0">
                <a:hlinkClick r:id="rId7" action="ppaction://hlinksldjump"/>
              </a:rPr>
              <a:t>Tables from ACS public use microdata</a:t>
            </a:r>
            <a:endParaRPr lang="en-US" dirty="0"/>
          </a:p>
          <a:p>
            <a:r>
              <a:rPr lang="en-US" dirty="0">
                <a:hlinkClick r:id="rId8" action="ppaction://hlinksldjump"/>
              </a:rPr>
              <a:t>Mapping of housing data</a:t>
            </a:r>
            <a:endParaRPr lang="en-US" dirty="0"/>
          </a:p>
          <a:p>
            <a:r>
              <a:rPr lang="en-US" dirty="0">
                <a:hlinkClick r:id="rId9" action="ppaction://hlinksldjump"/>
              </a:rPr>
              <a:t>Net migration and  zoning</a:t>
            </a:r>
            <a:endParaRPr lang="en-US" dirty="0"/>
          </a:p>
          <a:p>
            <a:r>
              <a:rPr lang="en-US" dirty="0">
                <a:hlinkClick r:id="rId10" action="ppaction://hlinksldjump"/>
              </a:rPr>
              <a:t>A brief look at affordable housing and care facilities</a:t>
            </a:r>
            <a:endParaRPr lang="en-US" dirty="0"/>
          </a:p>
          <a:p>
            <a:r>
              <a:rPr lang="en-US" dirty="0">
                <a:hlinkClick r:id="rId11" action="ppaction://hlinksldjump"/>
              </a:rPr>
              <a:t>Data sources and Methods</a:t>
            </a:r>
            <a:endParaRPr lang="en-US" dirty="0"/>
          </a:p>
          <a:p>
            <a:endParaRPr lang="en-US" dirty="0"/>
          </a:p>
          <a:p>
            <a:endParaRPr lang="en-US" dirty="0"/>
          </a:p>
          <a:p>
            <a:pPr marL="0" indent="0">
              <a:buNone/>
            </a:pPr>
            <a:endParaRPr lang="en-US" dirty="0"/>
          </a:p>
        </p:txBody>
      </p:sp>
      <p:pic>
        <p:nvPicPr>
          <p:cNvPr id="9" name="Picture 8">
            <a:extLst>
              <a:ext uri="{FF2B5EF4-FFF2-40B4-BE49-F238E27FC236}">
                <a16:creationId xmlns:a16="http://schemas.microsoft.com/office/drawing/2014/main" id="{A5D0EBDE-CB48-4D95-A35E-395F68020FC3}"/>
              </a:ext>
            </a:extLst>
          </p:cNvPr>
          <p:cNvPicPr>
            <a:picLocks noChangeAspect="1"/>
          </p:cNvPicPr>
          <p:nvPr/>
        </p:nvPicPr>
        <p:blipFill>
          <a:blip r:embed="rId12"/>
          <a:stretch>
            <a:fillRect/>
          </a:stretch>
        </p:blipFill>
        <p:spPr>
          <a:xfrm>
            <a:off x="9178214" y="8009261"/>
            <a:ext cx="2707097" cy="3054484"/>
          </a:xfrm>
          <a:prstGeom prst="rect">
            <a:avLst/>
          </a:prstGeom>
        </p:spPr>
      </p:pic>
      <p:pic>
        <p:nvPicPr>
          <p:cNvPr id="11" name="Picture 10">
            <a:extLst>
              <a:ext uri="{FF2B5EF4-FFF2-40B4-BE49-F238E27FC236}">
                <a16:creationId xmlns:a16="http://schemas.microsoft.com/office/drawing/2014/main" id="{04A24449-896C-4069-94CC-F6E0190DCE00}"/>
              </a:ext>
            </a:extLst>
          </p:cNvPr>
          <p:cNvPicPr>
            <a:picLocks noChangeAspect="1"/>
          </p:cNvPicPr>
          <p:nvPr/>
        </p:nvPicPr>
        <p:blipFill>
          <a:blip r:embed="rId13"/>
          <a:stretch>
            <a:fillRect/>
          </a:stretch>
        </p:blipFill>
        <p:spPr>
          <a:xfrm>
            <a:off x="8809140" y="3702133"/>
            <a:ext cx="2824131" cy="2978818"/>
          </a:xfrm>
          <a:prstGeom prst="rect">
            <a:avLst/>
          </a:prstGeom>
        </p:spPr>
      </p:pic>
    </p:spTree>
    <p:custDataLst>
      <p:tags r:id="rId1"/>
    </p:custDataLst>
    <p:extLst>
      <p:ext uri="{BB962C8B-B14F-4D97-AF65-F5344CB8AC3E}">
        <p14:creationId xmlns:p14="http://schemas.microsoft.com/office/powerpoint/2010/main" val="240738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2E9093-2AE3-4196-81CF-5F6CAF2CA21E}"/>
              </a:ext>
            </a:extLst>
          </p:cNvPr>
          <p:cNvPicPr>
            <a:picLocks noChangeAspect="1"/>
          </p:cNvPicPr>
          <p:nvPr/>
        </p:nvPicPr>
        <p:blipFill>
          <a:blip r:embed="rId4"/>
          <a:stretch>
            <a:fillRect/>
          </a:stretch>
        </p:blipFill>
        <p:spPr>
          <a:xfrm>
            <a:off x="5760720" y="731520"/>
            <a:ext cx="6153150" cy="4552950"/>
          </a:xfrm>
          <a:prstGeom prst="rect">
            <a:avLst/>
          </a:prstGeom>
        </p:spPr>
      </p:pic>
      <p:pic>
        <p:nvPicPr>
          <p:cNvPr id="5" name="Picture 4">
            <a:extLst>
              <a:ext uri="{FF2B5EF4-FFF2-40B4-BE49-F238E27FC236}">
                <a16:creationId xmlns:a16="http://schemas.microsoft.com/office/drawing/2014/main" id="{0604CBEA-25FE-4386-AFB4-2F05872B8EB6}"/>
              </a:ext>
            </a:extLst>
          </p:cNvPr>
          <p:cNvPicPr>
            <a:picLocks noChangeAspect="1"/>
          </p:cNvPicPr>
          <p:nvPr/>
        </p:nvPicPr>
        <p:blipFill>
          <a:blip r:embed="rId5"/>
          <a:stretch>
            <a:fillRect/>
          </a:stretch>
        </p:blipFill>
        <p:spPr>
          <a:xfrm>
            <a:off x="5760720" y="731520"/>
            <a:ext cx="6153150" cy="4552950"/>
          </a:xfrm>
          <a:prstGeom prst="rect">
            <a:avLst/>
          </a:prstGeom>
        </p:spPr>
      </p:pic>
      <p:pic>
        <p:nvPicPr>
          <p:cNvPr id="19" name="Picture 18">
            <a:extLst>
              <a:ext uri="{FF2B5EF4-FFF2-40B4-BE49-F238E27FC236}">
                <a16:creationId xmlns:a16="http://schemas.microsoft.com/office/drawing/2014/main" id="{2E0AA254-1CB2-476A-91E3-3135F5ED7315}"/>
              </a:ext>
            </a:extLst>
          </p:cNvPr>
          <p:cNvPicPr>
            <a:picLocks noChangeAspect="1"/>
          </p:cNvPicPr>
          <p:nvPr/>
        </p:nvPicPr>
        <p:blipFill>
          <a:blip r:embed="rId6"/>
          <a:stretch>
            <a:fillRect/>
          </a:stretch>
        </p:blipFill>
        <p:spPr>
          <a:xfrm>
            <a:off x="5760720" y="731520"/>
            <a:ext cx="6153150" cy="4552950"/>
          </a:xfrm>
          <a:prstGeom prst="rect">
            <a:avLst/>
          </a:prstGeom>
        </p:spPr>
      </p:pic>
      <p:pic>
        <p:nvPicPr>
          <p:cNvPr id="21" name="Picture 20">
            <a:extLst>
              <a:ext uri="{FF2B5EF4-FFF2-40B4-BE49-F238E27FC236}">
                <a16:creationId xmlns:a16="http://schemas.microsoft.com/office/drawing/2014/main" id="{A6C52B30-CD4A-45DE-9318-5F1B4DF21E91}"/>
              </a:ext>
            </a:extLst>
          </p:cNvPr>
          <p:cNvPicPr>
            <a:picLocks noChangeAspect="1"/>
          </p:cNvPicPr>
          <p:nvPr/>
        </p:nvPicPr>
        <p:blipFill>
          <a:blip r:embed="rId7"/>
          <a:stretch>
            <a:fillRect/>
          </a:stretch>
        </p:blipFill>
        <p:spPr>
          <a:xfrm>
            <a:off x="5760720" y="731520"/>
            <a:ext cx="6153150" cy="4552950"/>
          </a:xfrm>
          <a:prstGeom prst="rect">
            <a:avLst/>
          </a:prstGeom>
        </p:spPr>
      </p:pic>
      <p:sp>
        <p:nvSpPr>
          <p:cNvPr id="30" name="Title 29">
            <a:extLst>
              <a:ext uri="{FF2B5EF4-FFF2-40B4-BE49-F238E27FC236}">
                <a16:creationId xmlns:a16="http://schemas.microsoft.com/office/drawing/2014/main" id="{5EA73EC3-E9B5-4241-BA95-D7036BE200E6}"/>
              </a:ext>
            </a:extLst>
          </p:cNvPr>
          <p:cNvSpPr>
            <a:spLocks noGrp="1"/>
          </p:cNvSpPr>
          <p:nvPr>
            <p:ph type="title"/>
          </p:nvPr>
        </p:nvSpPr>
        <p:spPr>
          <a:xfrm>
            <a:off x="641253" y="415834"/>
            <a:ext cx="4542615" cy="631371"/>
          </a:xfrm>
        </p:spPr>
        <p:txBody>
          <a:bodyPr/>
          <a:lstStyle/>
          <a:p>
            <a:r>
              <a:rPr lang="en-US" dirty="0"/>
              <a:t>Housing Type and Tenure</a:t>
            </a:r>
          </a:p>
        </p:txBody>
      </p:sp>
      <p:sp>
        <p:nvSpPr>
          <p:cNvPr id="31" name="Content Placeholder 30">
            <a:extLst>
              <a:ext uri="{FF2B5EF4-FFF2-40B4-BE49-F238E27FC236}">
                <a16:creationId xmlns:a16="http://schemas.microsoft.com/office/drawing/2014/main" id="{F1E7587F-A6DB-42F0-9B20-3535394512D7}"/>
              </a:ext>
            </a:extLst>
          </p:cNvPr>
          <p:cNvSpPr>
            <a:spLocks noGrp="1"/>
          </p:cNvSpPr>
          <p:nvPr>
            <p:ph idx="1"/>
          </p:nvPr>
        </p:nvSpPr>
        <p:spPr>
          <a:xfrm>
            <a:off x="641254" y="1068081"/>
            <a:ext cx="4542615" cy="5582194"/>
          </a:xfrm>
        </p:spPr>
        <p:txBody>
          <a:bodyPr>
            <a:normAutofit/>
          </a:bodyPr>
          <a:lstStyle/>
          <a:p>
            <a:r>
              <a:rPr lang="en-US" sz="1600" dirty="0">
                <a:solidFill>
                  <a:srgbClr val="5C4600"/>
                </a:solidFill>
              </a:rPr>
              <a:t>For most of the housing/tenure types there are minor differences between city and suburb, or this cannot be differentiated due to sample size limitations.</a:t>
            </a:r>
          </a:p>
          <a:p>
            <a:r>
              <a:rPr lang="en-US" sz="1600" dirty="0">
                <a:solidFill>
                  <a:srgbClr val="5C4600"/>
                </a:solidFill>
              </a:rPr>
              <a:t>Single-family housing in the city of Portland has more grandchildren and other related persons than in the suburbs.</a:t>
            </a:r>
          </a:p>
          <a:p>
            <a:r>
              <a:rPr lang="en-US" sz="1600" dirty="0">
                <a:solidFill>
                  <a:srgbClr val="5C4600"/>
                </a:solidFill>
              </a:rPr>
              <a:t>Larger apartment developments (20+ units) in the city have fewer children and spouses than those in the suburbs. </a:t>
            </a:r>
          </a:p>
          <a:p>
            <a:r>
              <a:rPr lang="en-US" sz="1600" dirty="0">
                <a:solidFill>
                  <a:srgbClr val="5C4600"/>
                </a:solidFill>
              </a:rPr>
              <a:t>In both the city and its suburbs, the majority of the units house only the householder, but in the city, this peaks for the 60-64-year age group and in the suburbs for the 70-74 age group  (data are not displayed). </a:t>
            </a:r>
          </a:p>
        </p:txBody>
      </p:sp>
      <p:sp>
        <p:nvSpPr>
          <p:cNvPr id="11" name="TextBox 10">
            <a:extLst>
              <a:ext uri="{FF2B5EF4-FFF2-40B4-BE49-F238E27FC236}">
                <a16:creationId xmlns:a16="http://schemas.microsoft.com/office/drawing/2014/main" id="{BB8AA5D2-574D-4135-8AB0-19D49E1C1332}"/>
              </a:ext>
            </a:extLst>
          </p:cNvPr>
          <p:cNvSpPr txBox="1"/>
          <p:nvPr/>
        </p:nvSpPr>
        <p:spPr>
          <a:xfrm>
            <a:off x="7233005" y="5911036"/>
            <a:ext cx="3208579"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9" name="TextBox 8">
            <a:extLst>
              <a:ext uri="{FF2B5EF4-FFF2-40B4-BE49-F238E27FC236}">
                <a16:creationId xmlns:a16="http://schemas.microsoft.com/office/drawing/2014/main" id="{3C9B69B6-DA7C-4EDE-883E-17F41E75C7F3}"/>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10</a:t>
            </a:r>
          </a:p>
        </p:txBody>
      </p:sp>
      <p:grpSp>
        <p:nvGrpSpPr>
          <p:cNvPr id="17" name="Group 16">
            <a:extLst>
              <a:ext uri="{FF2B5EF4-FFF2-40B4-BE49-F238E27FC236}">
                <a16:creationId xmlns:a16="http://schemas.microsoft.com/office/drawing/2014/main" id="{FEEDD35E-E2C5-402D-AD47-C73CD61FDDEF}"/>
              </a:ext>
            </a:extLst>
          </p:cNvPr>
          <p:cNvGrpSpPr/>
          <p:nvPr/>
        </p:nvGrpSpPr>
        <p:grpSpPr>
          <a:xfrm>
            <a:off x="96766" y="649224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BDEADB0F-9FF7-456D-A0DF-2EC4D0EBF80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4D133521-E272-4830-B299-ABAF7061E53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9DB13AE7-32C8-4941-8C8B-AB61AAE9021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8" action="ppaction://hlinksldjump" highlightClick="1"/>
              <a:extLst>
                <a:ext uri="{FF2B5EF4-FFF2-40B4-BE49-F238E27FC236}">
                  <a16:creationId xmlns:a16="http://schemas.microsoft.com/office/drawing/2014/main" id="{15FEB128-F5F5-414B-90F7-5E8DC98B872B}"/>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9"/>
              <a:extLst>
                <a:ext uri="{FF2B5EF4-FFF2-40B4-BE49-F238E27FC236}">
                  <a16:creationId xmlns:a16="http://schemas.microsoft.com/office/drawing/2014/main" id="{95EF4DEB-5BC7-4EB4-9D35-962B0482652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41229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C38BF0-6EE4-497E-9827-9CB30F97B98E}"/>
              </a:ext>
            </a:extLst>
          </p:cNvPr>
          <p:cNvPicPr>
            <a:picLocks noChangeAspect="1"/>
          </p:cNvPicPr>
          <p:nvPr/>
        </p:nvPicPr>
        <p:blipFill>
          <a:blip r:embed="rId4"/>
          <a:stretch>
            <a:fillRect/>
          </a:stretch>
        </p:blipFill>
        <p:spPr>
          <a:xfrm>
            <a:off x="5580201" y="705247"/>
            <a:ext cx="6153150" cy="4552950"/>
          </a:xfrm>
          <a:prstGeom prst="rect">
            <a:avLst/>
          </a:prstGeom>
        </p:spPr>
      </p:pic>
      <p:pic>
        <p:nvPicPr>
          <p:cNvPr id="9" name="Picture 8">
            <a:extLst>
              <a:ext uri="{FF2B5EF4-FFF2-40B4-BE49-F238E27FC236}">
                <a16:creationId xmlns:a16="http://schemas.microsoft.com/office/drawing/2014/main" id="{811B7C15-679D-4E5A-A6B4-CC28A0857A5E}"/>
              </a:ext>
            </a:extLst>
          </p:cNvPr>
          <p:cNvPicPr>
            <a:picLocks noChangeAspect="1"/>
          </p:cNvPicPr>
          <p:nvPr/>
        </p:nvPicPr>
        <p:blipFill>
          <a:blip r:embed="rId5"/>
          <a:stretch>
            <a:fillRect/>
          </a:stretch>
        </p:blipFill>
        <p:spPr>
          <a:xfrm>
            <a:off x="5580201" y="705247"/>
            <a:ext cx="6153150" cy="4552950"/>
          </a:xfrm>
          <a:prstGeom prst="rect">
            <a:avLst/>
          </a:prstGeom>
        </p:spPr>
      </p:pic>
      <p:pic>
        <p:nvPicPr>
          <p:cNvPr id="11" name="Picture 10">
            <a:extLst>
              <a:ext uri="{FF2B5EF4-FFF2-40B4-BE49-F238E27FC236}">
                <a16:creationId xmlns:a16="http://schemas.microsoft.com/office/drawing/2014/main" id="{3AEA422C-ECBB-41C0-9F9D-A91EE542C54A}"/>
              </a:ext>
            </a:extLst>
          </p:cNvPr>
          <p:cNvPicPr>
            <a:picLocks noChangeAspect="1"/>
          </p:cNvPicPr>
          <p:nvPr/>
        </p:nvPicPr>
        <p:blipFill>
          <a:blip r:embed="rId6"/>
          <a:stretch>
            <a:fillRect/>
          </a:stretch>
        </p:blipFill>
        <p:spPr>
          <a:xfrm>
            <a:off x="5580201" y="705247"/>
            <a:ext cx="6153150" cy="4552950"/>
          </a:xfrm>
          <a:prstGeom prst="rect">
            <a:avLst/>
          </a:prstGeom>
        </p:spPr>
      </p:pic>
      <p:pic>
        <p:nvPicPr>
          <p:cNvPr id="13" name="Picture 12">
            <a:extLst>
              <a:ext uri="{FF2B5EF4-FFF2-40B4-BE49-F238E27FC236}">
                <a16:creationId xmlns:a16="http://schemas.microsoft.com/office/drawing/2014/main" id="{B2955C6F-0012-4810-807C-0424C51D677E}"/>
              </a:ext>
            </a:extLst>
          </p:cNvPr>
          <p:cNvPicPr>
            <a:picLocks noChangeAspect="1"/>
          </p:cNvPicPr>
          <p:nvPr/>
        </p:nvPicPr>
        <p:blipFill>
          <a:blip r:embed="rId7"/>
          <a:stretch>
            <a:fillRect/>
          </a:stretch>
        </p:blipFill>
        <p:spPr>
          <a:xfrm>
            <a:off x="5580201" y="705247"/>
            <a:ext cx="6153150" cy="4552950"/>
          </a:xfrm>
          <a:prstGeom prst="rect">
            <a:avLst/>
          </a:prstGeom>
        </p:spPr>
      </p:pic>
      <p:sp>
        <p:nvSpPr>
          <p:cNvPr id="14" name="Title 13">
            <a:extLst>
              <a:ext uri="{FF2B5EF4-FFF2-40B4-BE49-F238E27FC236}">
                <a16:creationId xmlns:a16="http://schemas.microsoft.com/office/drawing/2014/main" id="{ABE75951-0586-4831-912F-1F0EDE52BD1D}"/>
              </a:ext>
            </a:extLst>
          </p:cNvPr>
          <p:cNvSpPr>
            <a:spLocks noGrp="1"/>
          </p:cNvSpPr>
          <p:nvPr>
            <p:ph type="title"/>
          </p:nvPr>
        </p:nvSpPr>
        <p:spPr>
          <a:xfrm>
            <a:off x="605100" y="71718"/>
            <a:ext cx="4302035" cy="692813"/>
          </a:xfrm>
        </p:spPr>
        <p:txBody>
          <a:bodyPr/>
          <a:lstStyle/>
          <a:p>
            <a:r>
              <a:rPr lang="en-US" sz="3200" dirty="0"/>
              <a:t>Relationships</a:t>
            </a:r>
          </a:p>
        </p:txBody>
      </p:sp>
      <p:sp>
        <p:nvSpPr>
          <p:cNvPr id="15" name="Content Placeholder 14">
            <a:extLst>
              <a:ext uri="{FF2B5EF4-FFF2-40B4-BE49-F238E27FC236}">
                <a16:creationId xmlns:a16="http://schemas.microsoft.com/office/drawing/2014/main" id="{A32A7208-7EA8-41AB-B03F-5F49976E033D}"/>
              </a:ext>
            </a:extLst>
          </p:cNvPr>
          <p:cNvSpPr>
            <a:spLocks noGrp="1"/>
          </p:cNvSpPr>
          <p:nvPr>
            <p:ph idx="1"/>
          </p:nvPr>
        </p:nvSpPr>
        <p:spPr>
          <a:xfrm>
            <a:off x="605101" y="764531"/>
            <a:ext cx="4503928" cy="5817325"/>
          </a:xfrm>
        </p:spPr>
        <p:txBody>
          <a:bodyPr/>
          <a:lstStyle/>
          <a:p>
            <a:r>
              <a:rPr lang="en-US" sz="1600" dirty="0">
                <a:solidFill>
                  <a:srgbClr val="5C4600"/>
                </a:solidFill>
              </a:rPr>
              <a:t>The Portland Metro Area:</a:t>
            </a:r>
          </a:p>
          <a:p>
            <a:pPr lvl="1"/>
            <a:r>
              <a:rPr lang="en-US" sz="1600" dirty="0">
                <a:solidFill>
                  <a:srgbClr val="5C4600"/>
                </a:solidFill>
              </a:rPr>
              <a:t>The intergenerational dimensions are shown by the top four layers: non-relative, father/mother, grandchild, brother/sister.</a:t>
            </a:r>
          </a:p>
          <a:p>
            <a:pPr lvl="1"/>
            <a:r>
              <a:rPr lang="en-US" sz="1600" dirty="0">
                <a:solidFill>
                  <a:srgbClr val="5C4600"/>
                </a:solidFill>
              </a:rPr>
              <a:t>For ages 70-74, 6.5% of the Metro Area’s households house a grandchild.</a:t>
            </a:r>
          </a:p>
          <a:p>
            <a:pPr lvl="1"/>
            <a:r>
              <a:rPr lang="en-US" sz="1600" dirty="0">
                <a:solidFill>
                  <a:srgbClr val="5C4600"/>
                </a:solidFill>
              </a:rPr>
              <a:t>The proportion of the households that include a spouse rises to 30.1% by the age 65-69 cohort and then declines, due mainly to mortality.</a:t>
            </a:r>
          </a:p>
          <a:p>
            <a:r>
              <a:rPr lang="en-US" sz="1600" dirty="0">
                <a:solidFill>
                  <a:srgbClr val="5C4600"/>
                </a:solidFill>
              </a:rPr>
              <a:t>City-Suburb variations:</a:t>
            </a:r>
          </a:p>
          <a:p>
            <a:pPr lvl="1"/>
            <a:r>
              <a:rPr lang="en-US" sz="1600" dirty="0">
                <a:solidFill>
                  <a:srgbClr val="5C4600"/>
                </a:solidFill>
              </a:rPr>
              <a:t>While there are minor differences between Portland and its inner and outer suburbs, the differences are less than those by other variables such as race and income.</a:t>
            </a:r>
          </a:p>
          <a:p>
            <a:pPr lvl="1"/>
            <a:r>
              <a:rPr lang="en-US" sz="1600" dirty="0">
                <a:solidFill>
                  <a:srgbClr val="5C4600"/>
                </a:solidFill>
              </a:rPr>
              <a:t>The main differences are that the suburbs have more children present from age 40-44 to 60-64 and more spouses from age 65-69.</a:t>
            </a:r>
          </a:p>
          <a:p>
            <a:endParaRPr lang="en-US" sz="2000" dirty="0"/>
          </a:p>
        </p:txBody>
      </p:sp>
      <p:sp>
        <p:nvSpPr>
          <p:cNvPr id="12" name="TextBox 11">
            <a:extLst>
              <a:ext uri="{FF2B5EF4-FFF2-40B4-BE49-F238E27FC236}">
                <a16:creationId xmlns:a16="http://schemas.microsoft.com/office/drawing/2014/main" id="{F7651623-98D2-4325-8ADC-5F08C0DE0CF5}"/>
              </a:ext>
            </a:extLst>
          </p:cNvPr>
          <p:cNvSpPr txBox="1"/>
          <p:nvPr/>
        </p:nvSpPr>
        <p:spPr>
          <a:xfrm>
            <a:off x="7052486" y="5721866"/>
            <a:ext cx="3208579"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10" name="TextBox 9">
            <a:extLst>
              <a:ext uri="{FF2B5EF4-FFF2-40B4-BE49-F238E27FC236}">
                <a16:creationId xmlns:a16="http://schemas.microsoft.com/office/drawing/2014/main" id="{747050B8-5F22-4212-9560-8EF3FB2C2D1D}"/>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11</a:t>
            </a:r>
          </a:p>
        </p:txBody>
      </p:sp>
      <p:grpSp>
        <p:nvGrpSpPr>
          <p:cNvPr id="22" name="Group 21">
            <a:extLst>
              <a:ext uri="{FF2B5EF4-FFF2-40B4-BE49-F238E27FC236}">
                <a16:creationId xmlns:a16="http://schemas.microsoft.com/office/drawing/2014/main" id="{3F1B148D-71C8-4AFA-B709-32736C4D3481}"/>
              </a:ext>
            </a:extLst>
          </p:cNvPr>
          <p:cNvGrpSpPr/>
          <p:nvPr/>
        </p:nvGrpSpPr>
        <p:grpSpPr>
          <a:xfrm>
            <a:off x="96766" y="6492240"/>
            <a:ext cx="2006049" cy="365760"/>
            <a:chOff x="87067" y="6452900"/>
            <a:chExt cx="2006049" cy="365760"/>
          </a:xfrm>
        </p:grpSpPr>
        <p:sp>
          <p:nvSpPr>
            <p:cNvPr id="23" name="Action Button: Go to Beginning 22">
              <a:hlinkClick r:id="" action="ppaction://hlinkshowjump?jump=firstslide" highlightClick="1"/>
              <a:extLst>
                <a:ext uri="{FF2B5EF4-FFF2-40B4-BE49-F238E27FC236}">
                  <a16:creationId xmlns:a16="http://schemas.microsoft.com/office/drawing/2014/main" id="{6EC65944-9BCE-4A57-80F8-D977992007C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Back or Previous 23">
              <a:hlinkClick r:id="" action="ppaction://hlinkshowjump?jump=previousslide" highlightClick="1"/>
              <a:extLst>
                <a:ext uri="{FF2B5EF4-FFF2-40B4-BE49-F238E27FC236}">
                  <a16:creationId xmlns:a16="http://schemas.microsoft.com/office/drawing/2014/main" id="{D7133F35-62F3-48D5-A5FE-90FDA26AFCE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Forward or Next 24">
              <a:hlinkClick r:id="" action="ppaction://hlinkshowjump?jump=nextslide" highlightClick="1"/>
              <a:extLst>
                <a:ext uri="{FF2B5EF4-FFF2-40B4-BE49-F238E27FC236}">
                  <a16:creationId xmlns:a16="http://schemas.microsoft.com/office/drawing/2014/main" id="{116D5A41-F43B-4F6B-A83B-E87544A5D0C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to End 25">
              <a:hlinkClick r:id="rId8" action="ppaction://hlinksldjump" highlightClick="1"/>
              <a:extLst>
                <a:ext uri="{FF2B5EF4-FFF2-40B4-BE49-F238E27FC236}">
                  <a16:creationId xmlns:a16="http://schemas.microsoft.com/office/drawing/2014/main" id="{A2AC98FE-3A0D-47B8-ABCF-25093C60F20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hlinkClick r:id="rId9"/>
              <a:extLst>
                <a:ext uri="{FF2B5EF4-FFF2-40B4-BE49-F238E27FC236}">
                  <a16:creationId xmlns:a16="http://schemas.microsoft.com/office/drawing/2014/main" id="{119502A1-C384-4A68-A361-180B39A4EA6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65856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3C2E6C-EE90-4952-98FE-68B25B9BD7EE}"/>
              </a:ext>
            </a:extLst>
          </p:cNvPr>
          <p:cNvSpPr>
            <a:spLocks noGrp="1"/>
          </p:cNvSpPr>
          <p:nvPr>
            <p:ph type="title"/>
          </p:nvPr>
        </p:nvSpPr>
        <p:spPr>
          <a:xfrm>
            <a:off x="478663" y="410312"/>
            <a:ext cx="3419856" cy="491706"/>
          </a:xfrm>
        </p:spPr>
        <p:txBody>
          <a:bodyPr/>
          <a:lstStyle/>
          <a:p>
            <a:r>
              <a:rPr lang="en-US" sz="3200" dirty="0"/>
              <a:t>Gender</a:t>
            </a:r>
          </a:p>
        </p:txBody>
      </p:sp>
      <p:sp>
        <p:nvSpPr>
          <p:cNvPr id="9" name="Content Placeholder 8">
            <a:extLst>
              <a:ext uri="{FF2B5EF4-FFF2-40B4-BE49-F238E27FC236}">
                <a16:creationId xmlns:a16="http://schemas.microsoft.com/office/drawing/2014/main" id="{D8387C35-484F-4134-9C5E-612870A2B475}"/>
              </a:ext>
            </a:extLst>
          </p:cNvPr>
          <p:cNvSpPr>
            <a:spLocks noGrp="1"/>
          </p:cNvSpPr>
          <p:nvPr>
            <p:ph idx="1"/>
          </p:nvPr>
        </p:nvSpPr>
        <p:spPr>
          <a:xfrm>
            <a:off x="478662" y="1038945"/>
            <a:ext cx="3652273" cy="3728552"/>
          </a:xfrm>
        </p:spPr>
        <p:txBody>
          <a:bodyPr>
            <a:normAutofit/>
          </a:bodyPr>
          <a:lstStyle/>
          <a:p>
            <a:r>
              <a:rPr lang="en-US" sz="1600" dirty="0">
                <a:solidFill>
                  <a:srgbClr val="5C4600"/>
                </a:solidFill>
              </a:rPr>
              <a:t>The composition of male and female householders varies.</a:t>
            </a:r>
          </a:p>
          <a:p>
            <a:pPr lvl="1"/>
            <a:r>
              <a:rPr lang="en-US" sz="1600" dirty="0">
                <a:solidFill>
                  <a:srgbClr val="5C4600"/>
                </a:solidFill>
              </a:rPr>
              <a:t>The</a:t>
            </a:r>
            <a:r>
              <a:rPr lang="en-US" sz="1600" i="1" dirty="0">
                <a:solidFill>
                  <a:srgbClr val="5C4600"/>
                </a:solidFill>
              </a:rPr>
              <a:t> householder </a:t>
            </a:r>
            <a:r>
              <a:rPr lang="en-US" sz="1600" dirty="0">
                <a:solidFill>
                  <a:srgbClr val="5C4600"/>
                </a:solidFill>
              </a:rPr>
              <a:t>or </a:t>
            </a:r>
            <a:r>
              <a:rPr lang="en-US" sz="1600" i="1" dirty="0">
                <a:solidFill>
                  <a:srgbClr val="5C4600"/>
                </a:solidFill>
              </a:rPr>
              <a:t>reference person </a:t>
            </a:r>
            <a:r>
              <a:rPr lang="en-US" sz="1600" dirty="0">
                <a:solidFill>
                  <a:srgbClr val="5C4600"/>
                </a:solidFill>
              </a:rPr>
              <a:t>is the person who fills out the Census or ACS survey form.</a:t>
            </a:r>
          </a:p>
          <a:p>
            <a:pPr lvl="1"/>
            <a:r>
              <a:rPr lang="en-US" sz="1600" dirty="0">
                <a:solidFill>
                  <a:srgbClr val="5C4600"/>
                </a:solidFill>
              </a:rPr>
              <a:t>For the city of Portland, female households are more likely to include a grandchild and less likely to include a spouse (toggle back and forth to see female-male differences).</a:t>
            </a:r>
          </a:p>
          <a:p>
            <a:pPr lvl="1"/>
            <a:r>
              <a:rPr lang="en-US" sz="1600" dirty="0">
                <a:solidFill>
                  <a:srgbClr val="5C4600"/>
                </a:solidFill>
              </a:rPr>
              <a:t>Portland and its suburbs are generally similar with respect to how male and female households compare.</a:t>
            </a:r>
          </a:p>
        </p:txBody>
      </p:sp>
      <p:pic>
        <p:nvPicPr>
          <p:cNvPr id="15" name="Picture 14">
            <a:extLst>
              <a:ext uri="{FF2B5EF4-FFF2-40B4-BE49-F238E27FC236}">
                <a16:creationId xmlns:a16="http://schemas.microsoft.com/office/drawing/2014/main" id="{8DE40DED-879D-475C-B4AA-C64889264A5D}"/>
              </a:ext>
            </a:extLst>
          </p:cNvPr>
          <p:cNvPicPr>
            <a:picLocks noChangeAspect="1"/>
          </p:cNvPicPr>
          <p:nvPr/>
        </p:nvPicPr>
        <p:blipFill>
          <a:blip r:embed="rId4"/>
          <a:stretch>
            <a:fillRect/>
          </a:stretch>
        </p:blipFill>
        <p:spPr>
          <a:xfrm>
            <a:off x="5157693" y="598998"/>
            <a:ext cx="6153150" cy="4552950"/>
          </a:xfrm>
          <a:prstGeom prst="rect">
            <a:avLst/>
          </a:prstGeom>
        </p:spPr>
      </p:pic>
      <p:pic>
        <p:nvPicPr>
          <p:cNvPr id="19" name="Picture 18">
            <a:extLst>
              <a:ext uri="{FF2B5EF4-FFF2-40B4-BE49-F238E27FC236}">
                <a16:creationId xmlns:a16="http://schemas.microsoft.com/office/drawing/2014/main" id="{A6DE9995-BCF4-44D0-BD5C-F65266A69F8C}"/>
              </a:ext>
            </a:extLst>
          </p:cNvPr>
          <p:cNvPicPr>
            <a:picLocks noChangeAspect="1"/>
          </p:cNvPicPr>
          <p:nvPr/>
        </p:nvPicPr>
        <p:blipFill>
          <a:blip r:embed="rId5"/>
          <a:stretch>
            <a:fillRect/>
          </a:stretch>
        </p:blipFill>
        <p:spPr>
          <a:xfrm>
            <a:off x="5157693" y="606433"/>
            <a:ext cx="6153150" cy="4552950"/>
          </a:xfrm>
          <a:prstGeom prst="rect">
            <a:avLst/>
          </a:prstGeom>
        </p:spPr>
      </p:pic>
      <p:grpSp>
        <p:nvGrpSpPr>
          <p:cNvPr id="4" name="Group 3">
            <a:extLst>
              <a:ext uri="{FF2B5EF4-FFF2-40B4-BE49-F238E27FC236}">
                <a16:creationId xmlns:a16="http://schemas.microsoft.com/office/drawing/2014/main" id="{77B0F1D5-7419-41FC-B52C-21AB539CB9A1}"/>
              </a:ext>
            </a:extLst>
          </p:cNvPr>
          <p:cNvGrpSpPr>
            <a:grpSpLocks noChangeAspect="1"/>
          </p:cNvGrpSpPr>
          <p:nvPr/>
        </p:nvGrpSpPr>
        <p:grpSpPr>
          <a:xfrm>
            <a:off x="4637229" y="606433"/>
            <a:ext cx="6950974" cy="5136398"/>
            <a:chOff x="114442" y="-1784755"/>
            <a:chExt cx="9268453" cy="6848890"/>
          </a:xfrm>
        </p:grpSpPr>
        <p:pic>
          <p:nvPicPr>
            <p:cNvPr id="17" name="Picture 16">
              <a:extLst>
                <a:ext uri="{FF2B5EF4-FFF2-40B4-BE49-F238E27FC236}">
                  <a16:creationId xmlns:a16="http://schemas.microsoft.com/office/drawing/2014/main" id="{4E8C951E-EE79-4CC6-8513-BA7EF978211B}"/>
                </a:ext>
              </a:extLst>
            </p:cNvPr>
            <p:cNvPicPr>
              <a:picLocks noChangeAspect="1"/>
            </p:cNvPicPr>
            <p:nvPr/>
          </p:nvPicPr>
          <p:blipFill>
            <a:blip r:embed="rId6"/>
            <a:stretch>
              <a:fillRect/>
            </a:stretch>
          </p:blipFill>
          <p:spPr>
            <a:xfrm>
              <a:off x="114442" y="1639871"/>
              <a:ext cx="4627772" cy="3424264"/>
            </a:xfrm>
            <a:prstGeom prst="rect">
              <a:avLst/>
            </a:prstGeom>
          </p:spPr>
        </p:pic>
        <p:pic>
          <p:nvPicPr>
            <p:cNvPr id="21" name="Picture 20">
              <a:extLst>
                <a:ext uri="{FF2B5EF4-FFF2-40B4-BE49-F238E27FC236}">
                  <a16:creationId xmlns:a16="http://schemas.microsoft.com/office/drawing/2014/main" id="{D79574A8-0247-4784-AF4D-53D24B40AED2}"/>
                </a:ext>
              </a:extLst>
            </p:cNvPr>
            <p:cNvPicPr>
              <a:picLocks noChangeAspect="1"/>
            </p:cNvPicPr>
            <p:nvPr/>
          </p:nvPicPr>
          <p:blipFill>
            <a:blip r:embed="rId7"/>
            <a:stretch>
              <a:fillRect/>
            </a:stretch>
          </p:blipFill>
          <p:spPr>
            <a:xfrm>
              <a:off x="4755123" y="1639871"/>
              <a:ext cx="4627772" cy="3424264"/>
            </a:xfrm>
            <a:prstGeom prst="rect">
              <a:avLst/>
            </a:prstGeom>
          </p:spPr>
        </p:pic>
        <p:pic>
          <p:nvPicPr>
            <p:cNvPr id="16" name="Picture 15">
              <a:extLst>
                <a:ext uri="{FF2B5EF4-FFF2-40B4-BE49-F238E27FC236}">
                  <a16:creationId xmlns:a16="http://schemas.microsoft.com/office/drawing/2014/main" id="{D92D17BF-5669-41AD-9CCD-9B220AA89809}"/>
                </a:ext>
              </a:extLst>
            </p:cNvPr>
            <p:cNvPicPr>
              <a:picLocks noChangeAspect="1"/>
            </p:cNvPicPr>
            <p:nvPr/>
          </p:nvPicPr>
          <p:blipFill>
            <a:blip r:embed="rId4"/>
            <a:stretch>
              <a:fillRect/>
            </a:stretch>
          </p:blipFill>
          <p:spPr>
            <a:xfrm>
              <a:off x="120896" y="-1784755"/>
              <a:ext cx="4614863" cy="3414713"/>
            </a:xfrm>
            <a:prstGeom prst="rect">
              <a:avLst/>
            </a:prstGeom>
          </p:spPr>
        </p:pic>
        <p:pic>
          <p:nvPicPr>
            <p:cNvPr id="18" name="Picture 17">
              <a:extLst>
                <a:ext uri="{FF2B5EF4-FFF2-40B4-BE49-F238E27FC236}">
                  <a16:creationId xmlns:a16="http://schemas.microsoft.com/office/drawing/2014/main" id="{3C8FD016-5517-457F-8EC0-83C528FF6D4D}"/>
                </a:ext>
              </a:extLst>
            </p:cNvPr>
            <p:cNvPicPr>
              <a:picLocks noChangeAspect="1"/>
            </p:cNvPicPr>
            <p:nvPr/>
          </p:nvPicPr>
          <p:blipFill>
            <a:blip r:embed="rId5"/>
            <a:stretch>
              <a:fillRect/>
            </a:stretch>
          </p:blipFill>
          <p:spPr>
            <a:xfrm>
              <a:off x="4735759" y="-1784755"/>
              <a:ext cx="4614863" cy="3414713"/>
            </a:xfrm>
            <a:prstGeom prst="rect">
              <a:avLst/>
            </a:prstGeom>
          </p:spPr>
        </p:pic>
      </p:grpSp>
      <p:sp>
        <p:nvSpPr>
          <p:cNvPr id="14" name="TextBox 13">
            <a:extLst>
              <a:ext uri="{FF2B5EF4-FFF2-40B4-BE49-F238E27FC236}">
                <a16:creationId xmlns:a16="http://schemas.microsoft.com/office/drawing/2014/main" id="{61E7D4C6-7971-4F48-96A7-B146E0A4E05C}"/>
              </a:ext>
            </a:extLst>
          </p:cNvPr>
          <p:cNvSpPr txBox="1"/>
          <p:nvPr/>
        </p:nvSpPr>
        <p:spPr>
          <a:xfrm>
            <a:off x="6624937" y="6043558"/>
            <a:ext cx="3208579"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12" name="TextBox 11">
            <a:extLst>
              <a:ext uri="{FF2B5EF4-FFF2-40B4-BE49-F238E27FC236}">
                <a16:creationId xmlns:a16="http://schemas.microsoft.com/office/drawing/2014/main" id="{9EFC47C6-1867-4183-BAC8-B5D7FD4E59AA}"/>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12</a:t>
            </a:r>
          </a:p>
        </p:txBody>
      </p:sp>
      <p:grpSp>
        <p:nvGrpSpPr>
          <p:cNvPr id="26" name="Group 25">
            <a:extLst>
              <a:ext uri="{FF2B5EF4-FFF2-40B4-BE49-F238E27FC236}">
                <a16:creationId xmlns:a16="http://schemas.microsoft.com/office/drawing/2014/main" id="{1BEFCCD7-A09A-4722-A096-6E83411C0795}"/>
              </a:ext>
            </a:extLst>
          </p:cNvPr>
          <p:cNvGrpSpPr/>
          <p:nvPr/>
        </p:nvGrpSpPr>
        <p:grpSpPr>
          <a:xfrm>
            <a:off x="96766" y="649224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3370C371-0687-4037-95DC-C3EAE4D0B717}"/>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5AB99ED2-42ED-4230-BD90-5BD37FC6191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5C71AEEB-D60B-4D4D-A0FB-CF3476FAA1E4}"/>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8" action="ppaction://hlinksldjump" highlightClick="1"/>
              <a:extLst>
                <a:ext uri="{FF2B5EF4-FFF2-40B4-BE49-F238E27FC236}">
                  <a16:creationId xmlns:a16="http://schemas.microsoft.com/office/drawing/2014/main" id="{E9BA809C-9538-4E1F-ACE0-E802A985B57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9"/>
              <a:extLst>
                <a:ext uri="{FF2B5EF4-FFF2-40B4-BE49-F238E27FC236}">
                  <a16:creationId xmlns:a16="http://schemas.microsoft.com/office/drawing/2014/main" id="{00406918-699C-48AC-9905-B0AA3BD0807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95116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C25F3-1435-48CC-A3C7-906BB4F10007}"/>
              </a:ext>
            </a:extLst>
          </p:cNvPr>
          <p:cNvPicPr>
            <a:picLocks noChangeAspect="1"/>
          </p:cNvPicPr>
          <p:nvPr/>
        </p:nvPicPr>
        <p:blipFill>
          <a:blip r:embed="rId4"/>
          <a:stretch>
            <a:fillRect/>
          </a:stretch>
        </p:blipFill>
        <p:spPr>
          <a:xfrm>
            <a:off x="5680340" y="583380"/>
            <a:ext cx="6153150" cy="4552950"/>
          </a:xfrm>
          <a:prstGeom prst="rect">
            <a:avLst/>
          </a:prstGeom>
        </p:spPr>
      </p:pic>
      <p:pic>
        <p:nvPicPr>
          <p:cNvPr id="5" name="Picture 4">
            <a:extLst>
              <a:ext uri="{FF2B5EF4-FFF2-40B4-BE49-F238E27FC236}">
                <a16:creationId xmlns:a16="http://schemas.microsoft.com/office/drawing/2014/main" id="{286634A4-9EB1-45BC-9466-F03183E6BA04}"/>
              </a:ext>
            </a:extLst>
          </p:cNvPr>
          <p:cNvPicPr>
            <a:picLocks noChangeAspect="1"/>
          </p:cNvPicPr>
          <p:nvPr/>
        </p:nvPicPr>
        <p:blipFill>
          <a:blip r:embed="rId5"/>
          <a:stretch>
            <a:fillRect/>
          </a:stretch>
        </p:blipFill>
        <p:spPr>
          <a:xfrm>
            <a:off x="5680340" y="577920"/>
            <a:ext cx="6153150" cy="4552950"/>
          </a:xfrm>
          <a:prstGeom prst="rect">
            <a:avLst/>
          </a:prstGeom>
        </p:spPr>
      </p:pic>
      <p:grpSp>
        <p:nvGrpSpPr>
          <p:cNvPr id="17" name="Group 16">
            <a:extLst>
              <a:ext uri="{FF2B5EF4-FFF2-40B4-BE49-F238E27FC236}">
                <a16:creationId xmlns:a16="http://schemas.microsoft.com/office/drawing/2014/main" id="{F9914D6C-2AE2-4E62-BB60-FE3848BEB874}"/>
              </a:ext>
            </a:extLst>
          </p:cNvPr>
          <p:cNvGrpSpPr/>
          <p:nvPr/>
        </p:nvGrpSpPr>
        <p:grpSpPr>
          <a:xfrm>
            <a:off x="3890971" y="496305"/>
            <a:ext cx="7895873" cy="5301403"/>
            <a:chOff x="2908963" y="-7027"/>
            <a:chExt cx="9229726" cy="6822401"/>
          </a:xfrm>
        </p:grpSpPr>
        <p:grpSp>
          <p:nvGrpSpPr>
            <p:cNvPr id="15" name="Group 14">
              <a:extLst>
                <a:ext uri="{FF2B5EF4-FFF2-40B4-BE49-F238E27FC236}">
                  <a16:creationId xmlns:a16="http://schemas.microsoft.com/office/drawing/2014/main" id="{6D58D422-DBAA-4F8F-A232-9AC0B3977737}"/>
                </a:ext>
              </a:extLst>
            </p:cNvPr>
            <p:cNvGrpSpPr/>
            <p:nvPr/>
          </p:nvGrpSpPr>
          <p:grpSpPr>
            <a:xfrm>
              <a:off x="7523826" y="-7027"/>
              <a:ext cx="4614863" cy="6815375"/>
              <a:chOff x="7523827" y="28338"/>
              <a:chExt cx="4614863" cy="6815375"/>
            </a:xfrm>
          </p:grpSpPr>
          <p:pic>
            <p:nvPicPr>
              <p:cNvPr id="11" name="Picture 10">
                <a:extLst>
                  <a:ext uri="{FF2B5EF4-FFF2-40B4-BE49-F238E27FC236}">
                    <a16:creationId xmlns:a16="http://schemas.microsoft.com/office/drawing/2014/main" id="{DC79E15F-F39A-41DB-AAA1-17DF1C3D2B6F}"/>
                  </a:ext>
                </a:extLst>
              </p:cNvPr>
              <p:cNvPicPr>
                <a:picLocks noChangeAspect="1"/>
              </p:cNvPicPr>
              <p:nvPr/>
            </p:nvPicPr>
            <p:blipFill>
              <a:blip r:embed="rId5"/>
              <a:stretch>
                <a:fillRect/>
              </a:stretch>
            </p:blipFill>
            <p:spPr>
              <a:xfrm>
                <a:off x="7523827" y="28338"/>
                <a:ext cx="4614863" cy="3414713"/>
              </a:xfrm>
              <a:prstGeom prst="rect">
                <a:avLst/>
              </a:prstGeom>
            </p:spPr>
          </p:pic>
          <p:pic>
            <p:nvPicPr>
              <p:cNvPr id="12" name="Picture 11">
                <a:extLst>
                  <a:ext uri="{FF2B5EF4-FFF2-40B4-BE49-F238E27FC236}">
                    <a16:creationId xmlns:a16="http://schemas.microsoft.com/office/drawing/2014/main" id="{E19E7D3F-3C7B-491D-BD34-244F4741C8A0}"/>
                  </a:ext>
                </a:extLst>
              </p:cNvPr>
              <p:cNvPicPr>
                <a:picLocks noChangeAspect="1"/>
              </p:cNvPicPr>
              <p:nvPr/>
            </p:nvPicPr>
            <p:blipFill>
              <a:blip r:embed="rId6"/>
              <a:stretch>
                <a:fillRect/>
              </a:stretch>
            </p:blipFill>
            <p:spPr>
              <a:xfrm>
                <a:off x="7523827" y="3429000"/>
                <a:ext cx="4614863" cy="3414713"/>
              </a:xfrm>
              <a:prstGeom prst="rect">
                <a:avLst/>
              </a:prstGeom>
            </p:spPr>
          </p:pic>
        </p:grpSp>
        <p:grpSp>
          <p:nvGrpSpPr>
            <p:cNvPr id="16" name="Group 15">
              <a:extLst>
                <a:ext uri="{FF2B5EF4-FFF2-40B4-BE49-F238E27FC236}">
                  <a16:creationId xmlns:a16="http://schemas.microsoft.com/office/drawing/2014/main" id="{FA8C3DE4-6013-4346-A7ED-BBB03E399D01}"/>
                </a:ext>
              </a:extLst>
            </p:cNvPr>
            <p:cNvGrpSpPr/>
            <p:nvPr/>
          </p:nvGrpSpPr>
          <p:grpSpPr>
            <a:xfrm>
              <a:off x="2908963" y="0"/>
              <a:ext cx="4614864" cy="6815374"/>
              <a:chOff x="2864513" y="14287"/>
              <a:chExt cx="4614864" cy="6815374"/>
            </a:xfrm>
          </p:grpSpPr>
          <p:pic>
            <p:nvPicPr>
              <p:cNvPr id="10" name="Picture 9">
                <a:extLst>
                  <a:ext uri="{FF2B5EF4-FFF2-40B4-BE49-F238E27FC236}">
                    <a16:creationId xmlns:a16="http://schemas.microsoft.com/office/drawing/2014/main" id="{1E66C2DB-FB31-48EF-9857-19B73FDB0A10}"/>
                  </a:ext>
                </a:extLst>
              </p:cNvPr>
              <p:cNvPicPr>
                <a:picLocks noChangeAspect="1"/>
              </p:cNvPicPr>
              <p:nvPr/>
            </p:nvPicPr>
            <p:blipFill>
              <a:blip r:embed="rId4"/>
              <a:stretch>
                <a:fillRect/>
              </a:stretch>
            </p:blipFill>
            <p:spPr>
              <a:xfrm>
                <a:off x="2864513" y="14287"/>
                <a:ext cx="4614863" cy="3414713"/>
              </a:xfrm>
              <a:prstGeom prst="rect">
                <a:avLst/>
              </a:prstGeom>
            </p:spPr>
          </p:pic>
          <p:pic>
            <p:nvPicPr>
              <p:cNvPr id="13" name="Picture 12">
                <a:extLst>
                  <a:ext uri="{FF2B5EF4-FFF2-40B4-BE49-F238E27FC236}">
                    <a16:creationId xmlns:a16="http://schemas.microsoft.com/office/drawing/2014/main" id="{D8C2296B-CB7B-48D1-98BA-034B880DF634}"/>
                  </a:ext>
                </a:extLst>
              </p:cNvPr>
              <p:cNvPicPr>
                <a:picLocks noChangeAspect="1"/>
              </p:cNvPicPr>
              <p:nvPr/>
            </p:nvPicPr>
            <p:blipFill>
              <a:blip r:embed="rId7"/>
              <a:stretch>
                <a:fillRect/>
              </a:stretch>
            </p:blipFill>
            <p:spPr>
              <a:xfrm>
                <a:off x="2864514" y="3414948"/>
                <a:ext cx="4614863" cy="3414713"/>
              </a:xfrm>
              <a:prstGeom prst="rect">
                <a:avLst/>
              </a:prstGeom>
            </p:spPr>
          </p:pic>
        </p:grpSp>
      </p:grpSp>
      <p:sp>
        <p:nvSpPr>
          <p:cNvPr id="18" name="Title 17">
            <a:extLst>
              <a:ext uri="{FF2B5EF4-FFF2-40B4-BE49-F238E27FC236}">
                <a16:creationId xmlns:a16="http://schemas.microsoft.com/office/drawing/2014/main" id="{2C6E47CB-0F5E-4710-B54F-FDFD0D485F99}"/>
              </a:ext>
            </a:extLst>
          </p:cNvPr>
          <p:cNvSpPr>
            <a:spLocks noGrp="1"/>
          </p:cNvSpPr>
          <p:nvPr>
            <p:ph type="title"/>
          </p:nvPr>
        </p:nvSpPr>
        <p:spPr>
          <a:xfrm>
            <a:off x="358510" y="334279"/>
            <a:ext cx="3686230" cy="487282"/>
          </a:xfrm>
        </p:spPr>
        <p:txBody>
          <a:bodyPr/>
          <a:lstStyle/>
          <a:p>
            <a:r>
              <a:rPr lang="en-US" sz="3200" dirty="0"/>
              <a:t>Hispanic Origin</a:t>
            </a:r>
          </a:p>
        </p:txBody>
      </p:sp>
      <p:sp>
        <p:nvSpPr>
          <p:cNvPr id="19" name="Content Placeholder 18">
            <a:extLst>
              <a:ext uri="{FF2B5EF4-FFF2-40B4-BE49-F238E27FC236}">
                <a16:creationId xmlns:a16="http://schemas.microsoft.com/office/drawing/2014/main" id="{0F73DB73-94D4-414D-B4E5-8308B79A82BA}"/>
              </a:ext>
            </a:extLst>
          </p:cNvPr>
          <p:cNvSpPr>
            <a:spLocks noGrp="1"/>
          </p:cNvSpPr>
          <p:nvPr>
            <p:ph idx="1"/>
          </p:nvPr>
        </p:nvSpPr>
        <p:spPr>
          <a:xfrm>
            <a:off x="358510" y="909154"/>
            <a:ext cx="3073940" cy="5039691"/>
          </a:xfrm>
        </p:spPr>
        <p:txBody>
          <a:bodyPr>
            <a:normAutofit/>
          </a:bodyPr>
          <a:lstStyle/>
          <a:p>
            <a:r>
              <a:rPr lang="en-US" sz="1600" dirty="0"/>
              <a:t>Hispanics are the largest minority group in the Metro Area and in the city of Portland.</a:t>
            </a:r>
          </a:p>
          <a:p>
            <a:r>
              <a:rPr lang="en-US" sz="1600" dirty="0"/>
              <a:t>Fewer Hispanics than non-Hispanic householders are age 65 and older.</a:t>
            </a:r>
          </a:p>
          <a:p>
            <a:r>
              <a:rPr lang="en-US" sz="1600" dirty="0"/>
              <a:t>Older Hispanic householders are more likely to live with grandchildren, siblings, and parents.</a:t>
            </a:r>
          </a:p>
          <a:p>
            <a:r>
              <a:rPr lang="en-US" sz="1600" dirty="0"/>
              <a:t>The family composition of city and suburban households is similar across races.</a:t>
            </a:r>
          </a:p>
          <a:p>
            <a:pPr marL="0" indent="0">
              <a:buNone/>
            </a:pPr>
            <a:endParaRPr lang="en-US" sz="1600" dirty="0"/>
          </a:p>
          <a:p>
            <a:endParaRPr lang="en-US" sz="2000" dirty="0"/>
          </a:p>
        </p:txBody>
      </p:sp>
      <p:sp>
        <p:nvSpPr>
          <p:cNvPr id="21" name="TextBox 20">
            <a:extLst>
              <a:ext uri="{FF2B5EF4-FFF2-40B4-BE49-F238E27FC236}">
                <a16:creationId xmlns:a16="http://schemas.microsoft.com/office/drawing/2014/main" id="{8FDEEF6D-4C8A-4339-BB57-FD4DB36CD3EB}"/>
              </a:ext>
            </a:extLst>
          </p:cNvPr>
          <p:cNvSpPr txBox="1"/>
          <p:nvPr/>
        </p:nvSpPr>
        <p:spPr>
          <a:xfrm>
            <a:off x="6234617" y="6140791"/>
            <a:ext cx="3208579"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14" name="TextBox 13">
            <a:extLst>
              <a:ext uri="{FF2B5EF4-FFF2-40B4-BE49-F238E27FC236}">
                <a16:creationId xmlns:a16="http://schemas.microsoft.com/office/drawing/2014/main" id="{454E2B3D-06EC-4A2D-818F-386EF518E937}"/>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13</a:t>
            </a:r>
          </a:p>
        </p:txBody>
      </p:sp>
      <p:grpSp>
        <p:nvGrpSpPr>
          <p:cNvPr id="27" name="Group 26">
            <a:extLst>
              <a:ext uri="{FF2B5EF4-FFF2-40B4-BE49-F238E27FC236}">
                <a16:creationId xmlns:a16="http://schemas.microsoft.com/office/drawing/2014/main" id="{7F6467AC-B331-4FEC-B4B8-AFFDA971C98B}"/>
              </a:ext>
            </a:extLst>
          </p:cNvPr>
          <p:cNvGrpSpPr/>
          <p:nvPr/>
        </p:nvGrpSpPr>
        <p:grpSpPr>
          <a:xfrm>
            <a:off x="96766" y="6492240"/>
            <a:ext cx="2006049" cy="365760"/>
            <a:chOff x="87067" y="6452900"/>
            <a:chExt cx="2006049" cy="365760"/>
          </a:xfrm>
        </p:grpSpPr>
        <p:sp>
          <p:nvSpPr>
            <p:cNvPr id="28" name="Action Button: Go to Beginning 27">
              <a:hlinkClick r:id="" action="ppaction://hlinkshowjump?jump=firstslide" highlightClick="1"/>
              <a:extLst>
                <a:ext uri="{FF2B5EF4-FFF2-40B4-BE49-F238E27FC236}">
                  <a16:creationId xmlns:a16="http://schemas.microsoft.com/office/drawing/2014/main" id="{D7E681DA-52BA-4D6D-B441-D66DC9EB269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Back or Previous 28">
              <a:hlinkClick r:id="" action="ppaction://hlinkshowjump?jump=previousslide" highlightClick="1"/>
              <a:extLst>
                <a:ext uri="{FF2B5EF4-FFF2-40B4-BE49-F238E27FC236}">
                  <a16:creationId xmlns:a16="http://schemas.microsoft.com/office/drawing/2014/main" id="{8A068B3D-3921-484E-B7CC-2517B2FAE24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Forward or Next 29">
              <a:hlinkClick r:id="" action="ppaction://hlinkshowjump?jump=nextslide" highlightClick="1"/>
              <a:extLst>
                <a:ext uri="{FF2B5EF4-FFF2-40B4-BE49-F238E27FC236}">
                  <a16:creationId xmlns:a16="http://schemas.microsoft.com/office/drawing/2014/main" id="{4A1AC77A-BA82-4EFD-89D0-9849A09F08B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to End 30">
              <a:hlinkClick r:id="rId8" action="ppaction://hlinksldjump" highlightClick="1"/>
              <a:extLst>
                <a:ext uri="{FF2B5EF4-FFF2-40B4-BE49-F238E27FC236}">
                  <a16:creationId xmlns:a16="http://schemas.microsoft.com/office/drawing/2014/main" id="{A34B4606-0E64-4A3E-944F-05057ADE166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hlinkClick r:id="rId9"/>
              <a:extLst>
                <a:ext uri="{FF2B5EF4-FFF2-40B4-BE49-F238E27FC236}">
                  <a16:creationId xmlns:a16="http://schemas.microsoft.com/office/drawing/2014/main" id="{C412649D-F67A-442C-84FA-F300D1F4CDD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74172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FF5FD5-D782-44C3-9653-8049E7193D40}"/>
              </a:ext>
            </a:extLst>
          </p:cNvPr>
          <p:cNvPicPr>
            <a:picLocks noChangeAspect="1"/>
          </p:cNvPicPr>
          <p:nvPr/>
        </p:nvPicPr>
        <p:blipFill>
          <a:blip r:embed="rId4"/>
          <a:stretch>
            <a:fillRect/>
          </a:stretch>
        </p:blipFill>
        <p:spPr>
          <a:xfrm>
            <a:off x="4687218" y="659535"/>
            <a:ext cx="6153150" cy="4552950"/>
          </a:xfrm>
          <a:prstGeom prst="rect">
            <a:avLst/>
          </a:prstGeom>
        </p:spPr>
      </p:pic>
      <p:pic>
        <p:nvPicPr>
          <p:cNvPr id="3" name="Picture 2">
            <a:extLst>
              <a:ext uri="{FF2B5EF4-FFF2-40B4-BE49-F238E27FC236}">
                <a16:creationId xmlns:a16="http://schemas.microsoft.com/office/drawing/2014/main" id="{82320A56-6D20-4711-80C6-C0673B96FC6B}"/>
              </a:ext>
            </a:extLst>
          </p:cNvPr>
          <p:cNvPicPr>
            <a:picLocks noChangeAspect="1"/>
          </p:cNvPicPr>
          <p:nvPr/>
        </p:nvPicPr>
        <p:blipFill>
          <a:blip r:embed="rId5"/>
          <a:stretch>
            <a:fillRect/>
          </a:stretch>
        </p:blipFill>
        <p:spPr>
          <a:xfrm>
            <a:off x="4687218" y="659535"/>
            <a:ext cx="6153150" cy="4552950"/>
          </a:xfrm>
          <a:prstGeom prst="rect">
            <a:avLst/>
          </a:prstGeom>
        </p:spPr>
      </p:pic>
      <p:pic>
        <p:nvPicPr>
          <p:cNvPr id="7" name="Picture 6">
            <a:extLst>
              <a:ext uri="{FF2B5EF4-FFF2-40B4-BE49-F238E27FC236}">
                <a16:creationId xmlns:a16="http://schemas.microsoft.com/office/drawing/2014/main" id="{391A9F0C-0379-47E4-B67A-755ACC797D20}"/>
              </a:ext>
            </a:extLst>
          </p:cNvPr>
          <p:cNvPicPr>
            <a:picLocks noChangeAspect="1"/>
          </p:cNvPicPr>
          <p:nvPr/>
        </p:nvPicPr>
        <p:blipFill>
          <a:blip r:embed="rId6"/>
          <a:stretch>
            <a:fillRect/>
          </a:stretch>
        </p:blipFill>
        <p:spPr>
          <a:xfrm>
            <a:off x="4687218" y="659535"/>
            <a:ext cx="6153150" cy="4552950"/>
          </a:xfrm>
          <a:prstGeom prst="rect">
            <a:avLst/>
          </a:prstGeom>
        </p:spPr>
      </p:pic>
      <p:pic>
        <p:nvPicPr>
          <p:cNvPr id="9" name="Picture 8">
            <a:extLst>
              <a:ext uri="{FF2B5EF4-FFF2-40B4-BE49-F238E27FC236}">
                <a16:creationId xmlns:a16="http://schemas.microsoft.com/office/drawing/2014/main" id="{444BD0E0-4C3A-4737-9A39-6B45CDAFBE77}"/>
              </a:ext>
            </a:extLst>
          </p:cNvPr>
          <p:cNvPicPr>
            <a:picLocks noChangeAspect="1"/>
          </p:cNvPicPr>
          <p:nvPr/>
        </p:nvPicPr>
        <p:blipFill>
          <a:blip r:embed="rId7"/>
          <a:stretch>
            <a:fillRect/>
          </a:stretch>
        </p:blipFill>
        <p:spPr>
          <a:xfrm>
            <a:off x="4687218" y="659535"/>
            <a:ext cx="6153150" cy="4552950"/>
          </a:xfrm>
          <a:prstGeom prst="rect">
            <a:avLst/>
          </a:prstGeom>
        </p:spPr>
      </p:pic>
      <p:sp>
        <p:nvSpPr>
          <p:cNvPr id="21" name="Title 20">
            <a:extLst>
              <a:ext uri="{FF2B5EF4-FFF2-40B4-BE49-F238E27FC236}">
                <a16:creationId xmlns:a16="http://schemas.microsoft.com/office/drawing/2014/main" id="{04034EB1-97C3-4131-8FAD-6979F2BDD9C7}"/>
              </a:ext>
            </a:extLst>
          </p:cNvPr>
          <p:cNvSpPr>
            <a:spLocks noGrp="1"/>
          </p:cNvSpPr>
          <p:nvPr>
            <p:ph type="title"/>
          </p:nvPr>
        </p:nvSpPr>
        <p:spPr>
          <a:xfrm>
            <a:off x="544749" y="288161"/>
            <a:ext cx="3109066" cy="703838"/>
          </a:xfrm>
        </p:spPr>
        <p:txBody>
          <a:bodyPr/>
          <a:lstStyle/>
          <a:p>
            <a:r>
              <a:rPr lang="en-US" sz="3200" dirty="0"/>
              <a:t>Asians</a:t>
            </a:r>
          </a:p>
        </p:txBody>
      </p:sp>
      <p:sp>
        <p:nvSpPr>
          <p:cNvPr id="22" name="Content Placeholder 21">
            <a:extLst>
              <a:ext uri="{FF2B5EF4-FFF2-40B4-BE49-F238E27FC236}">
                <a16:creationId xmlns:a16="http://schemas.microsoft.com/office/drawing/2014/main" id="{5E01F70D-070B-4B92-B836-51BFE4ACC4C8}"/>
              </a:ext>
            </a:extLst>
          </p:cNvPr>
          <p:cNvSpPr>
            <a:spLocks noGrp="1"/>
          </p:cNvSpPr>
          <p:nvPr>
            <p:ph idx="1"/>
          </p:nvPr>
        </p:nvSpPr>
        <p:spPr>
          <a:xfrm>
            <a:off x="544749" y="986986"/>
            <a:ext cx="3813242" cy="4884027"/>
          </a:xfrm>
        </p:spPr>
        <p:txBody>
          <a:bodyPr>
            <a:normAutofit/>
          </a:bodyPr>
          <a:lstStyle/>
          <a:p>
            <a:r>
              <a:rPr lang="en-US" sz="1600" dirty="0">
                <a:solidFill>
                  <a:srgbClr val="5C4600"/>
                </a:solidFill>
              </a:rPr>
              <a:t>In the Metro area, White non-Hispanic households contain less grandchildren, parents, and siblings than do older Asian households.</a:t>
            </a:r>
          </a:p>
          <a:p>
            <a:r>
              <a:rPr lang="en-US" sz="1600" dirty="0">
                <a:solidFill>
                  <a:srgbClr val="5C4600"/>
                </a:solidFill>
              </a:rPr>
              <a:t>In the city of Portland, intergenerational Asian households appear to be more common than in its suburban areas.</a:t>
            </a:r>
          </a:p>
        </p:txBody>
      </p:sp>
      <p:sp>
        <p:nvSpPr>
          <p:cNvPr id="12" name="TextBox 11">
            <a:extLst>
              <a:ext uri="{FF2B5EF4-FFF2-40B4-BE49-F238E27FC236}">
                <a16:creationId xmlns:a16="http://schemas.microsoft.com/office/drawing/2014/main" id="{40FEACD9-EC9E-4946-B410-93048DDE6F80}"/>
              </a:ext>
            </a:extLst>
          </p:cNvPr>
          <p:cNvSpPr txBox="1"/>
          <p:nvPr/>
        </p:nvSpPr>
        <p:spPr>
          <a:xfrm>
            <a:off x="6340156" y="5655569"/>
            <a:ext cx="3208579"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10" name="TextBox 9">
            <a:extLst>
              <a:ext uri="{FF2B5EF4-FFF2-40B4-BE49-F238E27FC236}">
                <a16:creationId xmlns:a16="http://schemas.microsoft.com/office/drawing/2014/main" id="{B66EE77C-90B0-4D1B-A58D-15CE4442430B}"/>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14</a:t>
            </a:r>
          </a:p>
        </p:txBody>
      </p:sp>
      <p:grpSp>
        <p:nvGrpSpPr>
          <p:cNvPr id="18" name="Group 17">
            <a:extLst>
              <a:ext uri="{FF2B5EF4-FFF2-40B4-BE49-F238E27FC236}">
                <a16:creationId xmlns:a16="http://schemas.microsoft.com/office/drawing/2014/main" id="{1C09C1C6-4A23-40E3-AC7B-292B2BC26ED2}"/>
              </a:ext>
            </a:extLst>
          </p:cNvPr>
          <p:cNvGrpSpPr/>
          <p:nvPr/>
        </p:nvGrpSpPr>
        <p:grpSpPr>
          <a:xfrm>
            <a:off x="96766" y="6492240"/>
            <a:ext cx="2006049" cy="365760"/>
            <a:chOff x="87067" y="6452900"/>
            <a:chExt cx="2006049" cy="365760"/>
          </a:xfrm>
        </p:grpSpPr>
        <p:sp>
          <p:nvSpPr>
            <p:cNvPr id="19" name="Action Button: Go to Beginning 18">
              <a:hlinkClick r:id="" action="ppaction://hlinkshowjump?jump=firstslide" highlightClick="1"/>
              <a:extLst>
                <a:ext uri="{FF2B5EF4-FFF2-40B4-BE49-F238E27FC236}">
                  <a16:creationId xmlns:a16="http://schemas.microsoft.com/office/drawing/2014/main" id="{03FBB908-9CB1-47D3-B7B3-23DFFDFD5F8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Back or Previous 19">
              <a:hlinkClick r:id="" action="ppaction://hlinkshowjump?jump=previousslide" highlightClick="1"/>
              <a:extLst>
                <a:ext uri="{FF2B5EF4-FFF2-40B4-BE49-F238E27FC236}">
                  <a16:creationId xmlns:a16="http://schemas.microsoft.com/office/drawing/2014/main" id="{CA79627E-74F8-4222-A548-7D77D38BAB2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BEBBA1C1-7AF4-41EE-9DF9-DABFB2AF9F2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8" action="ppaction://hlinksldjump" highlightClick="1"/>
              <a:extLst>
                <a:ext uri="{FF2B5EF4-FFF2-40B4-BE49-F238E27FC236}">
                  <a16:creationId xmlns:a16="http://schemas.microsoft.com/office/drawing/2014/main" id="{A1E48284-F6EE-4320-9EB0-058DD6553DD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extLst>
                <a:ext uri="{FF2B5EF4-FFF2-40B4-BE49-F238E27FC236}">
                  <a16:creationId xmlns:a16="http://schemas.microsoft.com/office/drawing/2014/main" id="{CA288259-BA11-4307-A1B9-7AF610F0BE84}"/>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53950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F286-5559-49E5-B8E3-6CE57AB88E1B}"/>
              </a:ext>
            </a:extLst>
          </p:cNvPr>
          <p:cNvSpPr>
            <a:spLocks noGrp="1"/>
          </p:cNvSpPr>
          <p:nvPr>
            <p:ph type="title"/>
          </p:nvPr>
        </p:nvSpPr>
        <p:spPr>
          <a:xfrm>
            <a:off x="1884867" y="607132"/>
            <a:ext cx="7522353" cy="1514642"/>
          </a:xfrm>
        </p:spPr>
        <p:txBody>
          <a:bodyPr/>
          <a:lstStyle/>
          <a:p>
            <a:r>
              <a:rPr lang="en-US" sz="3200" dirty="0"/>
              <a:t>Tabular Presentations of Data on Housing from the ACS Public Use Microdata</a:t>
            </a:r>
          </a:p>
        </p:txBody>
      </p:sp>
      <p:sp>
        <p:nvSpPr>
          <p:cNvPr id="3" name="Content Placeholder 2">
            <a:extLst>
              <a:ext uri="{FF2B5EF4-FFF2-40B4-BE49-F238E27FC236}">
                <a16:creationId xmlns:a16="http://schemas.microsoft.com/office/drawing/2014/main" id="{09998525-77D0-40B2-A8DA-DA5792159E92}"/>
              </a:ext>
            </a:extLst>
          </p:cNvPr>
          <p:cNvSpPr>
            <a:spLocks noGrp="1"/>
          </p:cNvSpPr>
          <p:nvPr>
            <p:ph idx="1"/>
          </p:nvPr>
        </p:nvSpPr>
        <p:spPr>
          <a:xfrm>
            <a:off x="1884867" y="1964987"/>
            <a:ext cx="6646288" cy="2341154"/>
          </a:xfrm>
        </p:spPr>
        <p:txBody>
          <a:bodyPr>
            <a:normAutofit/>
          </a:bodyPr>
          <a:lstStyle/>
          <a:p>
            <a:r>
              <a:rPr lang="en-US" sz="1600" dirty="0"/>
              <a:t>The following tables overlap the previous chart-style representations of housing characteristics by age, race, income, household, family type, and mover status. </a:t>
            </a:r>
          </a:p>
          <a:p>
            <a:r>
              <a:rPr lang="en-US" sz="1600" b="1" dirty="0">
                <a:solidFill>
                  <a:schemeClr val="accent1">
                    <a:lumMod val="50000"/>
                  </a:schemeClr>
                </a:solidFill>
                <a:hlinkClick r:id="rId4" action="ppaction://hlinksldjump"/>
              </a:rPr>
              <a:t>Click here </a:t>
            </a:r>
            <a:r>
              <a:rPr lang="en-US" sz="1600" dirty="0"/>
              <a:t>to read about Public Use Microdata.</a:t>
            </a:r>
          </a:p>
        </p:txBody>
      </p:sp>
      <p:sp>
        <p:nvSpPr>
          <p:cNvPr id="5" name="Content Placeholder 6">
            <a:extLst>
              <a:ext uri="{FF2B5EF4-FFF2-40B4-BE49-F238E27FC236}">
                <a16:creationId xmlns:a16="http://schemas.microsoft.com/office/drawing/2014/main" id="{E4099C77-5659-4EAC-B8FA-D3D412710DC9}"/>
              </a:ext>
            </a:extLst>
          </p:cNvPr>
          <p:cNvSpPr txBox="1">
            <a:spLocks/>
          </p:cNvSpPr>
          <p:nvPr/>
        </p:nvSpPr>
        <p:spPr>
          <a:xfrm>
            <a:off x="211971" y="1669049"/>
            <a:ext cx="1422095" cy="4055712"/>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p>
          <a:p>
            <a:r>
              <a:rPr lang="en-US" dirty="0">
                <a:hlinkClick r:id="rId5" action="ppaction://hlinksldjump"/>
              </a:rPr>
              <a:t>Beginning</a:t>
            </a:r>
            <a:endParaRPr lang="en-US" dirty="0">
              <a:hlinkClick r:id="rId6" action="ppaction://hlinksldjump"/>
            </a:endParaRPr>
          </a:p>
          <a:p>
            <a:r>
              <a:rPr lang="en-US" dirty="0">
                <a:hlinkClick r:id="rId6" action="ppaction://hlinksldjump"/>
              </a:rPr>
              <a:t>Comparison cities</a:t>
            </a:r>
            <a:endParaRPr lang="en-US" dirty="0">
              <a:hlinkClick r:id="rId7" action="ppaction://hlinksldjump"/>
            </a:endParaRPr>
          </a:p>
          <a:p>
            <a:r>
              <a:rPr lang="en-US" dirty="0">
                <a:hlinkClick r:id="rId7" action="ppaction://hlinksldjump"/>
              </a:rPr>
              <a:t>Charts from ACS public use microdata</a:t>
            </a:r>
            <a:endParaRPr lang="en-US" dirty="0"/>
          </a:p>
          <a:p>
            <a:r>
              <a:rPr lang="en-US" dirty="0">
                <a:hlinkClick r:id="rId8" action="ppaction://hlinksldjump"/>
              </a:rPr>
              <a:t>Tables from ACS public use microdata</a:t>
            </a:r>
            <a:endParaRPr lang="en-US" dirty="0"/>
          </a:p>
          <a:p>
            <a:r>
              <a:rPr lang="en-US" dirty="0">
                <a:hlinkClick r:id="rId9" action="ppaction://hlinksldjump"/>
              </a:rPr>
              <a:t>Mapping of housing data</a:t>
            </a:r>
            <a:endParaRPr lang="en-US" dirty="0"/>
          </a:p>
          <a:p>
            <a:r>
              <a:rPr lang="en-US" dirty="0">
                <a:hlinkClick r:id="rId10" action="ppaction://hlinksldjump"/>
              </a:rPr>
              <a:t>Net migration and  zoning</a:t>
            </a:r>
            <a:endParaRPr lang="en-US" dirty="0"/>
          </a:p>
          <a:p>
            <a:r>
              <a:rPr lang="en-US" dirty="0">
                <a:hlinkClick r:id="rId11" action="ppaction://hlinksldjump"/>
              </a:rPr>
              <a:t>A brief look at affordable housing and care facilities</a:t>
            </a:r>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4D323622-3AB5-4115-84AB-DC3498EFCB96}"/>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15</a:t>
            </a:r>
          </a:p>
        </p:txBody>
      </p:sp>
      <p:grpSp>
        <p:nvGrpSpPr>
          <p:cNvPr id="13" name="Group 12">
            <a:extLst>
              <a:ext uri="{FF2B5EF4-FFF2-40B4-BE49-F238E27FC236}">
                <a16:creationId xmlns:a16="http://schemas.microsoft.com/office/drawing/2014/main" id="{E7D64F7A-3C5E-4CE9-A909-94210E05434E}"/>
              </a:ext>
            </a:extLst>
          </p:cNvPr>
          <p:cNvGrpSpPr/>
          <p:nvPr/>
        </p:nvGrpSpPr>
        <p:grpSpPr>
          <a:xfrm>
            <a:off x="96766" y="649224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1F655479-E1AC-498D-8B07-8065729FBAF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08DE2FD7-F3FB-4D5C-B880-EDF9BDA7BC0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6891207E-1438-4DEB-8369-3D6928A08B2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12" action="ppaction://hlinksldjump" highlightClick="1"/>
              <a:extLst>
                <a:ext uri="{FF2B5EF4-FFF2-40B4-BE49-F238E27FC236}">
                  <a16:creationId xmlns:a16="http://schemas.microsoft.com/office/drawing/2014/main" id="{1B7D3D19-3EAC-4F91-BE0F-BED4A9F67C5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extLst>
                <a:ext uri="{FF2B5EF4-FFF2-40B4-BE49-F238E27FC236}">
                  <a16:creationId xmlns:a16="http://schemas.microsoft.com/office/drawing/2014/main" id="{B1698970-C7ED-4186-B2D4-C1120835A20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868863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FBB477-5067-4EA8-8D16-FD5CB0074AA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754727" y="80674"/>
            <a:ext cx="6309360" cy="2630511"/>
          </a:xfrm>
          <a:prstGeom prst="rect">
            <a:avLst/>
          </a:prstGeom>
        </p:spPr>
      </p:pic>
      <p:sp>
        <p:nvSpPr>
          <p:cNvPr id="12" name="Title 11">
            <a:extLst>
              <a:ext uri="{FF2B5EF4-FFF2-40B4-BE49-F238E27FC236}">
                <a16:creationId xmlns:a16="http://schemas.microsoft.com/office/drawing/2014/main" id="{180B7E0A-FD2A-468E-8F22-88F8FED9AEC3}"/>
              </a:ext>
            </a:extLst>
          </p:cNvPr>
          <p:cNvSpPr>
            <a:spLocks noGrp="1"/>
          </p:cNvSpPr>
          <p:nvPr>
            <p:ph type="title"/>
          </p:nvPr>
        </p:nvSpPr>
        <p:spPr>
          <a:xfrm>
            <a:off x="357050" y="69669"/>
            <a:ext cx="3943636" cy="870857"/>
          </a:xfrm>
        </p:spPr>
        <p:txBody>
          <a:bodyPr/>
          <a:lstStyle/>
          <a:p>
            <a:r>
              <a:rPr lang="en-US" sz="3200" dirty="0"/>
              <a:t>Housing Units and Age of Householder</a:t>
            </a:r>
          </a:p>
        </p:txBody>
      </p:sp>
      <p:sp>
        <p:nvSpPr>
          <p:cNvPr id="13" name="Content Placeholder 12">
            <a:extLst>
              <a:ext uri="{FF2B5EF4-FFF2-40B4-BE49-F238E27FC236}">
                <a16:creationId xmlns:a16="http://schemas.microsoft.com/office/drawing/2014/main" id="{B5068E4E-6D53-4C79-8D6A-F90D2D554F26}"/>
              </a:ext>
            </a:extLst>
          </p:cNvPr>
          <p:cNvSpPr>
            <a:spLocks noGrp="1"/>
          </p:cNvSpPr>
          <p:nvPr>
            <p:ph idx="1"/>
          </p:nvPr>
        </p:nvSpPr>
        <p:spPr>
          <a:xfrm>
            <a:off x="353439" y="1154090"/>
            <a:ext cx="5057631" cy="5817325"/>
          </a:xfrm>
        </p:spPr>
        <p:txBody>
          <a:bodyPr>
            <a:normAutofit/>
          </a:bodyPr>
          <a:lstStyle/>
          <a:p>
            <a:r>
              <a:rPr lang="en-US" sz="1600" dirty="0">
                <a:solidFill>
                  <a:srgbClr val="5C4600"/>
                </a:solidFill>
              </a:rPr>
              <a:t>This table shows a tabulation of housing types by age and units in structure by age of householder for the city of Portland. </a:t>
            </a:r>
          </a:p>
          <a:p>
            <a:r>
              <a:rPr lang="en-US" sz="1600" dirty="0">
                <a:solidFill>
                  <a:srgbClr val="5C4600"/>
                </a:solidFill>
              </a:rPr>
              <a:t>For the 35-49 age group and older the largest number of Portland’s residents lived in single-family, owner-occupied (SFO) housing units.</a:t>
            </a:r>
          </a:p>
          <a:p>
            <a:r>
              <a:rPr lang="en-US" sz="1600" dirty="0">
                <a:solidFill>
                  <a:srgbClr val="5C4600"/>
                </a:solidFill>
              </a:rPr>
              <a:t>However, the percentages for lower and higher income older households were quite different. For higher income age 65-74 households 77.2% lived in single-family owner-occupied whereas for lower income households the figure was 53.1%</a:t>
            </a:r>
            <a:r>
              <a:rPr lang="en-US" sz="1600" dirty="0"/>
              <a:t>.</a:t>
            </a:r>
          </a:p>
          <a:p>
            <a:r>
              <a:rPr lang="en-US" sz="1600" dirty="0"/>
              <a:t>Lower income households in the 50-64 age groups were much more likely than higher income households to live in apartments and this persists into the 65-74 and 75+ age groups.</a:t>
            </a:r>
          </a:p>
          <a:p>
            <a:r>
              <a:rPr lang="en-US" sz="1600" dirty="0"/>
              <a:t>Residence in condos is much more common for higher income older households. </a:t>
            </a:r>
          </a:p>
          <a:p>
            <a:r>
              <a:rPr lang="en-US" sz="1600" dirty="0"/>
              <a:t>These data help in understanding the differing housing needs of older persons and the way in which they vary between lower and higher income older households</a:t>
            </a:r>
          </a:p>
          <a:p>
            <a:endParaRPr lang="en-US" dirty="0"/>
          </a:p>
        </p:txBody>
      </p:sp>
      <p:grpSp>
        <p:nvGrpSpPr>
          <p:cNvPr id="19" name="Group 18">
            <a:extLst>
              <a:ext uri="{FF2B5EF4-FFF2-40B4-BE49-F238E27FC236}">
                <a16:creationId xmlns:a16="http://schemas.microsoft.com/office/drawing/2014/main" id="{C9B1C7B8-076F-40FE-91E8-184C4A2EC2A9}"/>
              </a:ext>
            </a:extLst>
          </p:cNvPr>
          <p:cNvGrpSpPr>
            <a:grpSpLocks noChangeAspect="1"/>
          </p:cNvGrpSpPr>
          <p:nvPr/>
        </p:nvGrpSpPr>
        <p:grpSpPr>
          <a:xfrm>
            <a:off x="5754727" y="69669"/>
            <a:ext cx="6309360" cy="5845574"/>
            <a:chOff x="4795344" y="259243"/>
            <a:chExt cx="7315200" cy="6099728"/>
          </a:xfrm>
        </p:grpSpPr>
        <p:pic>
          <p:nvPicPr>
            <p:cNvPr id="11" name="Picture 10">
              <a:extLst>
                <a:ext uri="{FF2B5EF4-FFF2-40B4-BE49-F238E27FC236}">
                  <a16:creationId xmlns:a16="http://schemas.microsoft.com/office/drawing/2014/main" id="{1B436657-542E-4557-A409-5D1649337C81}"/>
                </a:ext>
              </a:extLst>
            </p:cNvPr>
            <p:cNvPicPr>
              <a:picLocks/>
            </p:cNvPicPr>
            <p:nvPr/>
          </p:nvPicPr>
          <p:blipFill>
            <a:blip r:embed="rId5">
              <a:extLst>
                <a:ext uri="{28A0092B-C50C-407E-A947-70E740481C1C}">
                  <a14:useLocalDpi xmlns:a14="http://schemas.microsoft.com/office/drawing/2010/main" val="0"/>
                </a:ext>
              </a:extLst>
            </a:blip>
            <a:srcRect/>
            <a:stretch/>
          </p:blipFill>
          <p:spPr>
            <a:xfrm>
              <a:off x="4795344" y="259243"/>
              <a:ext cx="7315200" cy="3049864"/>
            </a:xfrm>
            <a:prstGeom prst="rect">
              <a:avLst/>
            </a:prstGeom>
          </p:spPr>
        </p:pic>
        <p:pic>
          <p:nvPicPr>
            <p:cNvPr id="7" name="Picture 6">
              <a:extLst>
                <a:ext uri="{FF2B5EF4-FFF2-40B4-BE49-F238E27FC236}">
                  <a16:creationId xmlns:a16="http://schemas.microsoft.com/office/drawing/2014/main" id="{709E2900-5BF0-4BF9-9707-039345472ED9}"/>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4795344" y="3309107"/>
              <a:ext cx="7315200" cy="3049864"/>
            </a:xfrm>
            <a:prstGeom prst="rect">
              <a:avLst/>
            </a:prstGeom>
          </p:spPr>
        </p:pic>
      </p:grpSp>
      <p:sp>
        <p:nvSpPr>
          <p:cNvPr id="2" name="Rectangle 1">
            <a:extLst>
              <a:ext uri="{FF2B5EF4-FFF2-40B4-BE49-F238E27FC236}">
                <a16:creationId xmlns:a16="http://schemas.microsoft.com/office/drawing/2014/main" id="{4E24BB68-6450-4991-90FB-EAC87B8D6657}"/>
              </a:ext>
            </a:extLst>
          </p:cNvPr>
          <p:cNvSpPr/>
          <p:nvPr/>
        </p:nvSpPr>
        <p:spPr>
          <a:xfrm>
            <a:off x="411552" y="2755812"/>
            <a:ext cx="4816294" cy="35464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C3102161-191C-4971-8B70-3E55A70C796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8602" y="3117524"/>
            <a:ext cx="4221724" cy="2996854"/>
          </a:xfrm>
          <a:prstGeom prst="rect">
            <a:avLst/>
          </a:prstGeom>
        </p:spPr>
      </p:pic>
      <p:sp>
        <p:nvSpPr>
          <p:cNvPr id="10" name="TextBox 9">
            <a:extLst>
              <a:ext uri="{FF2B5EF4-FFF2-40B4-BE49-F238E27FC236}">
                <a16:creationId xmlns:a16="http://schemas.microsoft.com/office/drawing/2014/main" id="{CEB36C80-651D-4461-8183-828FED377FF1}"/>
              </a:ext>
            </a:extLst>
          </p:cNvPr>
          <p:cNvSpPr txBox="1"/>
          <p:nvPr/>
        </p:nvSpPr>
        <p:spPr>
          <a:xfrm>
            <a:off x="7629308" y="6030890"/>
            <a:ext cx="3118639" cy="600164"/>
          </a:xfrm>
          <a:prstGeom prst="rect">
            <a:avLst/>
          </a:prstGeom>
          <a:noFill/>
        </p:spPr>
        <p:txBody>
          <a:bodyPr wrap="square" rtlCol="0">
            <a:spAutoFit/>
          </a:bodyPr>
          <a:lstStyle/>
          <a:p>
            <a:r>
              <a:rPr lang="en-US" sz="1100" dirty="0"/>
              <a:t>Source: American Community Survey, 5-year data, 2013-2017. Public Use Microdata Sample. </a:t>
            </a:r>
          </a:p>
          <a:p>
            <a:r>
              <a:rPr lang="en-US" sz="1100" dirty="0"/>
              <a:t>Median income applied for each age group</a:t>
            </a:r>
          </a:p>
        </p:txBody>
      </p:sp>
      <p:sp>
        <p:nvSpPr>
          <p:cNvPr id="14" name="TextBox 13">
            <a:extLst>
              <a:ext uri="{FF2B5EF4-FFF2-40B4-BE49-F238E27FC236}">
                <a16:creationId xmlns:a16="http://schemas.microsoft.com/office/drawing/2014/main" id="{A44A2198-8EF5-4244-B44E-900B922C7E19}"/>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16</a:t>
            </a:r>
          </a:p>
        </p:txBody>
      </p:sp>
      <p:grpSp>
        <p:nvGrpSpPr>
          <p:cNvPr id="23" name="Group 22">
            <a:extLst>
              <a:ext uri="{FF2B5EF4-FFF2-40B4-BE49-F238E27FC236}">
                <a16:creationId xmlns:a16="http://schemas.microsoft.com/office/drawing/2014/main" id="{B926A49F-36E0-4917-A5D9-9826B60EB481}"/>
              </a:ext>
            </a:extLst>
          </p:cNvPr>
          <p:cNvGrpSpPr/>
          <p:nvPr/>
        </p:nvGrpSpPr>
        <p:grpSpPr>
          <a:xfrm>
            <a:off x="96766" y="6492240"/>
            <a:ext cx="2006049" cy="365760"/>
            <a:chOff x="87067" y="6452900"/>
            <a:chExt cx="2006049" cy="365760"/>
          </a:xfrm>
        </p:grpSpPr>
        <p:sp>
          <p:nvSpPr>
            <p:cNvPr id="24" name="Action Button: Go to Beginning 23">
              <a:hlinkClick r:id="" action="ppaction://hlinkshowjump?jump=firstslide" highlightClick="1"/>
              <a:extLst>
                <a:ext uri="{FF2B5EF4-FFF2-40B4-BE49-F238E27FC236}">
                  <a16:creationId xmlns:a16="http://schemas.microsoft.com/office/drawing/2014/main" id="{2E13DF81-83A6-4328-819F-B596C201160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Back or Previous 24">
              <a:hlinkClick r:id="" action="ppaction://hlinkshowjump?jump=previousslide" highlightClick="1"/>
              <a:extLst>
                <a:ext uri="{FF2B5EF4-FFF2-40B4-BE49-F238E27FC236}">
                  <a16:creationId xmlns:a16="http://schemas.microsoft.com/office/drawing/2014/main" id="{BDC826BB-7154-486E-8D5D-A8AD099EC58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Forward or Next 25">
              <a:hlinkClick r:id="" action="ppaction://hlinkshowjump?jump=nextslide" highlightClick="1"/>
              <a:extLst>
                <a:ext uri="{FF2B5EF4-FFF2-40B4-BE49-F238E27FC236}">
                  <a16:creationId xmlns:a16="http://schemas.microsoft.com/office/drawing/2014/main" id="{FC583AED-9650-4601-B55F-0F690A4DA56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to End 26">
              <a:hlinkClick r:id="rId8" action="ppaction://hlinksldjump" highlightClick="1"/>
              <a:extLst>
                <a:ext uri="{FF2B5EF4-FFF2-40B4-BE49-F238E27FC236}">
                  <a16:creationId xmlns:a16="http://schemas.microsoft.com/office/drawing/2014/main" id="{DEC00295-05E9-4E46-B873-81433273E8A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hlinkClick r:id="rId9"/>
              <a:extLst>
                <a:ext uri="{FF2B5EF4-FFF2-40B4-BE49-F238E27FC236}">
                  <a16:creationId xmlns:a16="http://schemas.microsoft.com/office/drawing/2014/main" id="{8AC97BD7-8A07-4E02-A168-85064EFEEE2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15657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9BEC3D-1AB2-46DE-8960-43215A7C995E}"/>
              </a:ext>
            </a:extLst>
          </p:cNvPr>
          <p:cNvPicPr>
            <a:picLocks noChangeAspect="1"/>
          </p:cNvPicPr>
          <p:nvPr/>
        </p:nvPicPr>
        <p:blipFill>
          <a:blip r:embed="rId4"/>
          <a:stretch>
            <a:fillRect/>
          </a:stretch>
        </p:blipFill>
        <p:spPr>
          <a:xfrm>
            <a:off x="4746475" y="894246"/>
            <a:ext cx="7223760" cy="4838826"/>
          </a:xfrm>
          <a:prstGeom prst="rect">
            <a:avLst/>
          </a:prstGeom>
        </p:spPr>
      </p:pic>
      <p:sp>
        <p:nvSpPr>
          <p:cNvPr id="2" name="Title 1">
            <a:extLst>
              <a:ext uri="{FF2B5EF4-FFF2-40B4-BE49-F238E27FC236}">
                <a16:creationId xmlns:a16="http://schemas.microsoft.com/office/drawing/2014/main" id="{2C0310EB-1EA6-4701-ABB4-2E98A2C118E8}"/>
              </a:ext>
            </a:extLst>
          </p:cNvPr>
          <p:cNvSpPr>
            <a:spLocks noGrp="1"/>
          </p:cNvSpPr>
          <p:nvPr>
            <p:ph type="title"/>
          </p:nvPr>
        </p:nvSpPr>
        <p:spPr>
          <a:xfrm>
            <a:off x="221764" y="229387"/>
            <a:ext cx="4909012" cy="870857"/>
          </a:xfrm>
        </p:spPr>
        <p:txBody>
          <a:bodyPr/>
          <a:lstStyle/>
          <a:p>
            <a:r>
              <a:rPr lang="en-US" sz="3200" dirty="0"/>
              <a:t>Housing and Family Type by Age, City of Portland</a:t>
            </a:r>
          </a:p>
        </p:txBody>
      </p:sp>
      <p:sp>
        <p:nvSpPr>
          <p:cNvPr id="3" name="Content Placeholder 2">
            <a:extLst>
              <a:ext uri="{FF2B5EF4-FFF2-40B4-BE49-F238E27FC236}">
                <a16:creationId xmlns:a16="http://schemas.microsoft.com/office/drawing/2014/main" id="{9387B81F-5E2D-4B46-9F50-4EB8C9DC0758}"/>
              </a:ext>
            </a:extLst>
          </p:cNvPr>
          <p:cNvSpPr>
            <a:spLocks noGrp="1"/>
          </p:cNvSpPr>
          <p:nvPr>
            <p:ph idx="1"/>
          </p:nvPr>
        </p:nvSpPr>
        <p:spPr>
          <a:xfrm>
            <a:off x="357051" y="1256411"/>
            <a:ext cx="3950544" cy="4740978"/>
          </a:xfrm>
        </p:spPr>
        <p:txBody>
          <a:bodyPr>
            <a:normAutofit lnSpcReduction="10000"/>
          </a:bodyPr>
          <a:lstStyle/>
          <a:p>
            <a:r>
              <a:rPr lang="en-US" sz="1600" dirty="0">
                <a:solidFill>
                  <a:srgbClr val="5C4600"/>
                </a:solidFill>
              </a:rPr>
              <a:t>This sequence of view walks you from younger working-age households, to pre-retirement, to older households.</a:t>
            </a:r>
          </a:p>
          <a:p>
            <a:r>
              <a:rPr lang="en-US" sz="1600" dirty="0">
                <a:solidFill>
                  <a:srgbClr val="5C4600"/>
                </a:solidFill>
              </a:rPr>
              <a:t>For householders age 35-49, 41% (61,294/149,304) are married couples residing in single-family owner-occupied housing. </a:t>
            </a:r>
          </a:p>
          <a:p>
            <a:r>
              <a:rPr lang="en-US" sz="1600" dirty="0">
                <a:solidFill>
                  <a:srgbClr val="5C4600"/>
                </a:solidFill>
              </a:rPr>
              <a:t>For the age 75-99 householders, the percent falls to 29% (2,940/29,440, with a growing percentage of persons living alone in single- and multi-family housing.</a:t>
            </a:r>
          </a:p>
          <a:p>
            <a:r>
              <a:rPr lang="en-US" sz="1600" dirty="0">
                <a:solidFill>
                  <a:srgbClr val="5C4600"/>
                </a:solidFill>
              </a:rPr>
              <a:t>More age 75-99 households are found in multi-family developments with 20+ units, perhaps because more larger developments have elevators.</a:t>
            </a:r>
          </a:p>
          <a:p>
            <a:r>
              <a:rPr lang="en-US" sz="1600" dirty="0">
                <a:solidFill>
                  <a:srgbClr val="5C4600"/>
                </a:solidFill>
              </a:rPr>
              <a:t>The takeaway is that there is a progression of household type and related housing type as the householder’s age progresses into 65-74 age groups and older.</a:t>
            </a:r>
          </a:p>
          <a:p>
            <a:endParaRPr lang="en-US" dirty="0"/>
          </a:p>
        </p:txBody>
      </p:sp>
      <p:pic>
        <p:nvPicPr>
          <p:cNvPr id="5" name="Picture 4">
            <a:extLst>
              <a:ext uri="{FF2B5EF4-FFF2-40B4-BE49-F238E27FC236}">
                <a16:creationId xmlns:a16="http://schemas.microsoft.com/office/drawing/2014/main" id="{DAE9A9B8-4190-4639-B2BA-DB61F5A9E07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746476" y="894245"/>
            <a:ext cx="7223758" cy="4838827"/>
          </a:xfrm>
          <a:prstGeom prst="rect">
            <a:avLst/>
          </a:prstGeom>
        </p:spPr>
      </p:pic>
      <p:pic>
        <p:nvPicPr>
          <p:cNvPr id="7" name="Picture 6">
            <a:extLst>
              <a:ext uri="{FF2B5EF4-FFF2-40B4-BE49-F238E27FC236}">
                <a16:creationId xmlns:a16="http://schemas.microsoft.com/office/drawing/2014/main" id="{C63FED78-56CB-4027-B771-AB754B8D69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746474" y="894244"/>
            <a:ext cx="7223757" cy="4838826"/>
          </a:xfrm>
          <a:prstGeom prst="rect">
            <a:avLst/>
          </a:prstGeom>
        </p:spPr>
      </p:pic>
      <p:pic>
        <p:nvPicPr>
          <p:cNvPr id="9" name="Picture 8">
            <a:extLst>
              <a:ext uri="{FF2B5EF4-FFF2-40B4-BE49-F238E27FC236}">
                <a16:creationId xmlns:a16="http://schemas.microsoft.com/office/drawing/2014/main" id="{D98812DD-7FD2-47B6-8164-7E6185F6F5F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746470" y="894244"/>
            <a:ext cx="7223757" cy="4838826"/>
          </a:xfrm>
          <a:prstGeom prst="rect">
            <a:avLst/>
          </a:prstGeom>
        </p:spPr>
      </p:pic>
      <p:sp>
        <p:nvSpPr>
          <p:cNvPr id="12" name="TextBox 11">
            <a:extLst>
              <a:ext uri="{FF2B5EF4-FFF2-40B4-BE49-F238E27FC236}">
                <a16:creationId xmlns:a16="http://schemas.microsoft.com/office/drawing/2014/main" id="{949BC204-0C40-4CE1-B462-F55BA52C13E6}"/>
              </a:ext>
            </a:extLst>
          </p:cNvPr>
          <p:cNvSpPr txBox="1"/>
          <p:nvPr/>
        </p:nvSpPr>
        <p:spPr>
          <a:xfrm>
            <a:off x="6819841" y="5997389"/>
            <a:ext cx="3313510"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10" name="TextBox 9">
            <a:extLst>
              <a:ext uri="{FF2B5EF4-FFF2-40B4-BE49-F238E27FC236}">
                <a16:creationId xmlns:a16="http://schemas.microsoft.com/office/drawing/2014/main" id="{33A308C9-9D64-46F8-8169-25D4150CD620}"/>
              </a:ext>
            </a:extLst>
          </p:cNvPr>
          <p:cNvSpPr txBox="1"/>
          <p:nvPr/>
        </p:nvSpPr>
        <p:spPr>
          <a:xfrm>
            <a:off x="884010" y="2795903"/>
            <a:ext cx="2388721" cy="830997"/>
          </a:xfrm>
          <a:prstGeom prst="rect">
            <a:avLst/>
          </a:prstGeom>
          <a:noFill/>
        </p:spPr>
        <p:txBody>
          <a:bodyPr wrap="square" rtlCol="0">
            <a:spAutoFit/>
          </a:bodyPr>
          <a:lstStyle/>
          <a:p>
            <a:r>
              <a:rPr lang="en-US" sz="1200" dirty="0"/>
              <a:t>Note: Some household sizes for groups that logically are 2+, such as married couples, are less than 2 due to sampling error.</a:t>
            </a:r>
          </a:p>
        </p:txBody>
      </p:sp>
      <p:sp>
        <p:nvSpPr>
          <p:cNvPr id="13" name="TextBox 12">
            <a:extLst>
              <a:ext uri="{FF2B5EF4-FFF2-40B4-BE49-F238E27FC236}">
                <a16:creationId xmlns:a16="http://schemas.microsoft.com/office/drawing/2014/main" id="{84B6CB9B-5F87-4327-A59C-DD646F6040B3}"/>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17</a:t>
            </a:r>
          </a:p>
        </p:txBody>
      </p:sp>
      <p:grpSp>
        <p:nvGrpSpPr>
          <p:cNvPr id="20" name="Group 19">
            <a:extLst>
              <a:ext uri="{FF2B5EF4-FFF2-40B4-BE49-F238E27FC236}">
                <a16:creationId xmlns:a16="http://schemas.microsoft.com/office/drawing/2014/main" id="{22EEEB89-2D61-4B55-BCE2-C0409F2B5BB0}"/>
              </a:ext>
            </a:extLst>
          </p:cNvPr>
          <p:cNvGrpSpPr/>
          <p:nvPr/>
        </p:nvGrpSpPr>
        <p:grpSpPr>
          <a:xfrm>
            <a:off x="96766" y="649224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FBB253AC-6E1B-456C-A364-8E3D5961F17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F7D20C5A-E797-4681-9C61-0E4831B6FBD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7378A9E7-1577-493A-A4DC-11C6E78F987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8" action="ppaction://hlinksldjump" highlightClick="1"/>
              <a:extLst>
                <a:ext uri="{FF2B5EF4-FFF2-40B4-BE49-F238E27FC236}">
                  <a16:creationId xmlns:a16="http://schemas.microsoft.com/office/drawing/2014/main" id="{D590D237-61E5-40BD-804C-C2E99921332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9"/>
              <a:extLst>
                <a:ext uri="{FF2B5EF4-FFF2-40B4-BE49-F238E27FC236}">
                  <a16:creationId xmlns:a16="http://schemas.microsoft.com/office/drawing/2014/main" id="{8F51E6A3-AD78-4400-91E7-40EF040CBCF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75781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FBCCF-6C50-48A0-965F-CB24BE7244A1}"/>
              </a:ext>
            </a:extLst>
          </p:cNvPr>
          <p:cNvSpPr>
            <a:spLocks noGrp="1"/>
          </p:cNvSpPr>
          <p:nvPr>
            <p:ph type="title"/>
          </p:nvPr>
        </p:nvSpPr>
        <p:spPr>
          <a:xfrm>
            <a:off x="357050" y="265235"/>
            <a:ext cx="4302035" cy="870857"/>
          </a:xfrm>
        </p:spPr>
        <p:txBody>
          <a:bodyPr/>
          <a:lstStyle/>
          <a:p>
            <a:r>
              <a:rPr lang="en-US" sz="3200" dirty="0"/>
              <a:t>Housing and Family Type, City and Suburb</a:t>
            </a:r>
          </a:p>
        </p:txBody>
      </p:sp>
      <p:sp>
        <p:nvSpPr>
          <p:cNvPr id="3" name="Content Placeholder 2">
            <a:extLst>
              <a:ext uri="{FF2B5EF4-FFF2-40B4-BE49-F238E27FC236}">
                <a16:creationId xmlns:a16="http://schemas.microsoft.com/office/drawing/2014/main" id="{612A35E9-1AFA-4FEC-9011-F288A9B88F52}"/>
              </a:ext>
            </a:extLst>
          </p:cNvPr>
          <p:cNvSpPr>
            <a:spLocks noGrp="1"/>
          </p:cNvSpPr>
          <p:nvPr>
            <p:ph idx="1"/>
          </p:nvPr>
        </p:nvSpPr>
        <p:spPr>
          <a:xfrm>
            <a:off x="444065" y="1398851"/>
            <a:ext cx="4302035" cy="3173690"/>
          </a:xfrm>
        </p:spPr>
        <p:txBody>
          <a:bodyPr/>
          <a:lstStyle/>
          <a:p>
            <a:r>
              <a:rPr lang="en-US" sz="1600" dirty="0">
                <a:solidFill>
                  <a:srgbClr val="5C4600"/>
                </a:solidFill>
              </a:rPr>
              <a:t>The differentiation of household type and housing type is much more pronounced in the city and decreases as one moves to the inner and outer suburbs.</a:t>
            </a:r>
          </a:p>
          <a:p>
            <a:r>
              <a:rPr lang="en-US" sz="1600" dirty="0">
                <a:solidFill>
                  <a:srgbClr val="5C4600"/>
                </a:solidFill>
              </a:rPr>
              <a:t>Here are the Portland data.</a:t>
            </a:r>
          </a:p>
          <a:p>
            <a:r>
              <a:rPr lang="en-US" sz="1600" dirty="0">
                <a:solidFill>
                  <a:srgbClr val="5C4600"/>
                </a:solidFill>
              </a:rPr>
              <a:t>In the inner suburbs, the proportion that are married couples living in owner-occupied single-family housing increases. The number of males in multi-family housing declines.</a:t>
            </a:r>
          </a:p>
          <a:p>
            <a:r>
              <a:rPr lang="en-US" sz="1600" dirty="0">
                <a:solidFill>
                  <a:srgbClr val="5C4600"/>
                </a:solidFill>
              </a:rPr>
              <a:t>In the outer suburbs, 79% of households 65-74 age group are married couples living in single-family owner-occupied housing.</a:t>
            </a:r>
          </a:p>
          <a:p>
            <a:endParaRPr lang="en-US" dirty="0"/>
          </a:p>
        </p:txBody>
      </p:sp>
      <p:pic>
        <p:nvPicPr>
          <p:cNvPr id="5" name="Picture 4">
            <a:extLst>
              <a:ext uri="{FF2B5EF4-FFF2-40B4-BE49-F238E27FC236}">
                <a16:creationId xmlns:a16="http://schemas.microsoft.com/office/drawing/2014/main" id="{46A9D91D-7F91-4BD0-928B-E88E817AF6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3278" y="700661"/>
            <a:ext cx="6400797" cy="4287567"/>
          </a:xfrm>
          <a:prstGeom prst="rect">
            <a:avLst/>
          </a:prstGeom>
        </p:spPr>
      </p:pic>
      <p:pic>
        <p:nvPicPr>
          <p:cNvPr id="7" name="Picture 6">
            <a:extLst>
              <a:ext uri="{FF2B5EF4-FFF2-40B4-BE49-F238E27FC236}">
                <a16:creationId xmlns:a16="http://schemas.microsoft.com/office/drawing/2014/main" id="{D01D4DC4-6E52-43CF-A027-877C4EF269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03278" y="700661"/>
            <a:ext cx="6400797" cy="4287567"/>
          </a:xfrm>
          <a:prstGeom prst="rect">
            <a:avLst/>
          </a:prstGeom>
        </p:spPr>
      </p:pic>
      <p:pic>
        <p:nvPicPr>
          <p:cNvPr id="9" name="Picture 8">
            <a:extLst>
              <a:ext uri="{FF2B5EF4-FFF2-40B4-BE49-F238E27FC236}">
                <a16:creationId xmlns:a16="http://schemas.microsoft.com/office/drawing/2014/main" id="{7E4455F7-76C0-4AD8-953C-3FF5AD5056A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103278" y="700661"/>
            <a:ext cx="6400797" cy="4287567"/>
          </a:xfrm>
          <a:prstGeom prst="rect">
            <a:avLst/>
          </a:prstGeom>
        </p:spPr>
      </p:pic>
      <p:sp>
        <p:nvSpPr>
          <p:cNvPr id="10" name="TextBox 9">
            <a:extLst>
              <a:ext uri="{FF2B5EF4-FFF2-40B4-BE49-F238E27FC236}">
                <a16:creationId xmlns:a16="http://schemas.microsoft.com/office/drawing/2014/main" id="{0D7939AE-9BD3-471F-A4D5-47F2B11DA34E}"/>
              </a:ext>
            </a:extLst>
          </p:cNvPr>
          <p:cNvSpPr txBox="1"/>
          <p:nvPr/>
        </p:nvSpPr>
        <p:spPr>
          <a:xfrm>
            <a:off x="6324295" y="5721908"/>
            <a:ext cx="3284400" cy="430887"/>
          </a:xfrm>
          <a:prstGeom prst="rect">
            <a:avLst/>
          </a:prstGeom>
          <a:noFill/>
        </p:spPr>
        <p:txBody>
          <a:bodyPr wrap="square" rtlCol="0">
            <a:spAutoFit/>
          </a:bodyPr>
          <a:lstStyle/>
          <a:p>
            <a:r>
              <a:rPr lang="en-US" sz="1100" dirty="0"/>
              <a:t>Source: American Community Survey, 5-year data, 2013-2017. Public Use Microdata Sample. </a:t>
            </a:r>
          </a:p>
        </p:txBody>
      </p:sp>
      <p:sp>
        <p:nvSpPr>
          <p:cNvPr id="8" name="TextBox 7">
            <a:extLst>
              <a:ext uri="{FF2B5EF4-FFF2-40B4-BE49-F238E27FC236}">
                <a16:creationId xmlns:a16="http://schemas.microsoft.com/office/drawing/2014/main" id="{5A32A026-F312-4BF2-B803-D69E423A07DF}"/>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18</a:t>
            </a:r>
          </a:p>
        </p:txBody>
      </p:sp>
      <p:grpSp>
        <p:nvGrpSpPr>
          <p:cNvPr id="17" name="Group 16">
            <a:extLst>
              <a:ext uri="{FF2B5EF4-FFF2-40B4-BE49-F238E27FC236}">
                <a16:creationId xmlns:a16="http://schemas.microsoft.com/office/drawing/2014/main" id="{69BDE6FF-97F2-4F96-93F5-DC3C7DAA5A94}"/>
              </a:ext>
            </a:extLst>
          </p:cNvPr>
          <p:cNvGrpSpPr/>
          <p:nvPr/>
        </p:nvGrpSpPr>
        <p:grpSpPr>
          <a:xfrm>
            <a:off x="96766" y="649224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52A113A1-43F1-4ACF-B371-BD0B6040C35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2BFA5245-EB1E-4C94-8ED5-D4C6F1D8672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DE33BB20-C5A9-4D65-A4DA-0B77D0431A4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7" action="ppaction://hlinksldjump" highlightClick="1"/>
              <a:extLst>
                <a:ext uri="{FF2B5EF4-FFF2-40B4-BE49-F238E27FC236}">
                  <a16:creationId xmlns:a16="http://schemas.microsoft.com/office/drawing/2014/main" id="{E9457FFD-1D6C-4137-AE0F-45DFAD4705C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8"/>
              <a:extLst>
                <a:ext uri="{FF2B5EF4-FFF2-40B4-BE49-F238E27FC236}">
                  <a16:creationId xmlns:a16="http://schemas.microsoft.com/office/drawing/2014/main" id="{F71BCED0-4229-476D-BA82-8F2ED2929D20}"/>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39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987E37-167F-4FC7-A2BE-E9DEA62D01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25481" y="542415"/>
            <a:ext cx="6400798" cy="4287568"/>
          </a:xfrm>
          <a:prstGeom prst="rect">
            <a:avLst/>
          </a:prstGeom>
        </p:spPr>
      </p:pic>
      <p:sp>
        <p:nvSpPr>
          <p:cNvPr id="2" name="Title 1">
            <a:extLst>
              <a:ext uri="{FF2B5EF4-FFF2-40B4-BE49-F238E27FC236}">
                <a16:creationId xmlns:a16="http://schemas.microsoft.com/office/drawing/2014/main" id="{63F0E5E8-DD35-4E43-AE86-50C8D36DEEAA}"/>
              </a:ext>
            </a:extLst>
          </p:cNvPr>
          <p:cNvSpPr>
            <a:spLocks noGrp="1"/>
          </p:cNvSpPr>
          <p:nvPr>
            <p:ph type="title"/>
          </p:nvPr>
        </p:nvSpPr>
        <p:spPr>
          <a:xfrm>
            <a:off x="312717" y="115710"/>
            <a:ext cx="4302035" cy="870857"/>
          </a:xfrm>
        </p:spPr>
        <p:txBody>
          <a:bodyPr/>
          <a:lstStyle/>
          <a:p>
            <a:r>
              <a:rPr lang="en-US" sz="3200" dirty="0"/>
              <a:t>Housing and Family Type, Income</a:t>
            </a:r>
          </a:p>
        </p:txBody>
      </p:sp>
      <p:sp>
        <p:nvSpPr>
          <p:cNvPr id="3" name="Content Placeholder 2">
            <a:extLst>
              <a:ext uri="{FF2B5EF4-FFF2-40B4-BE49-F238E27FC236}">
                <a16:creationId xmlns:a16="http://schemas.microsoft.com/office/drawing/2014/main" id="{DB6A9B35-B3E4-46A1-9671-801FB21B94F3}"/>
              </a:ext>
            </a:extLst>
          </p:cNvPr>
          <p:cNvSpPr>
            <a:spLocks noGrp="1"/>
          </p:cNvSpPr>
          <p:nvPr>
            <p:ph idx="1"/>
          </p:nvPr>
        </p:nvSpPr>
        <p:spPr>
          <a:xfrm>
            <a:off x="312717" y="1173282"/>
            <a:ext cx="4302035" cy="5817325"/>
          </a:xfrm>
        </p:spPr>
        <p:txBody>
          <a:bodyPr/>
          <a:lstStyle/>
          <a:p>
            <a:r>
              <a:rPr lang="en-US" sz="1600" dirty="0">
                <a:solidFill>
                  <a:srgbClr val="5C4600"/>
                </a:solidFill>
              </a:rPr>
              <a:t>For age 65-74 households living in the city, higher income households are most likely to reside in single-family owner-occupied housing, followed by condominiums.</a:t>
            </a:r>
          </a:p>
          <a:p>
            <a:r>
              <a:rPr lang="en-US" sz="1600" dirty="0">
                <a:solidFill>
                  <a:srgbClr val="5C4600"/>
                </a:solidFill>
              </a:rPr>
              <a:t>For the same ages, by contrast, many lower income households live in rental multi-family housing, with the largest number living alone.</a:t>
            </a:r>
          </a:p>
          <a:p>
            <a:r>
              <a:rPr lang="en-US" sz="1600" dirty="0">
                <a:solidFill>
                  <a:srgbClr val="5C4600"/>
                </a:solidFill>
              </a:rPr>
              <a:t>By the 75-99 age group, the proportion in multi-family housing declines, particularly for males, perhaps due in part to mortality.</a:t>
            </a:r>
          </a:p>
          <a:p>
            <a:r>
              <a:rPr lang="en-US" sz="1600" dirty="0">
                <a:solidFill>
                  <a:srgbClr val="5C4600"/>
                </a:solidFill>
              </a:rPr>
              <a:t>On the previous slides note the relatively small household sizes for older households, particularly the large proportion of one-person households</a:t>
            </a:r>
            <a:r>
              <a:rPr lang="en-US" sz="1600" dirty="0"/>
              <a:t>.</a:t>
            </a:r>
          </a:p>
          <a:p>
            <a:endParaRPr lang="en-US" dirty="0"/>
          </a:p>
          <a:p>
            <a:endParaRPr lang="en-US" dirty="0"/>
          </a:p>
        </p:txBody>
      </p:sp>
      <p:pic>
        <p:nvPicPr>
          <p:cNvPr id="5" name="Picture 4">
            <a:extLst>
              <a:ext uri="{FF2B5EF4-FFF2-40B4-BE49-F238E27FC236}">
                <a16:creationId xmlns:a16="http://schemas.microsoft.com/office/drawing/2014/main" id="{9517B224-3ED3-4DF3-B77D-CCFE47EDC3A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925481" y="542415"/>
            <a:ext cx="6400798" cy="4287568"/>
          </a:xfrm>
          <a:prstGeom prst="rect">
            <a:avLst/>
          </a:prstGeom>
        </p:spPr>
      </p:pic>
      <p:pic>
        <p:nvPicPr>
          <p:cNvPr id="11" name="Picture 10">
            <a:extLst>
              <a:ext uri="{FF2B5EF4-FFF2-40B4-BE49-F238E27FC236}">
                <a16:creationId xmlns:a16="http://schemas.microsoft.com/office/drawing/2014/main" id="{C988A873-1BA0-4C61-93D9-4F9A3BADB79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25481" y="542415"/>
            <a:ext cx="6400798" cy="4287568"/>
          </a:xfrm>
          <a:prstGeom prst="rect">
            <a:avLst/>
          </a:prstGeom>
        </p:spPr>
      </p:pic>
      <p:pic>
        <p:nvPicPr>
          <p:cNvPr id="9" name="Picture 8">
            <a:extLst>
              <a:ext uri="{FF2B5EF4-FFF2-40B4-BE49-F238E27FC236}">
                <a16:creationId xmlns:a16="http://schemas.microsoft.com/office/drawing/2014/main" id="{78AECFF0-ACD8-4638-A61F-4F16D4F49A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4925481" y="542415"/>
            <a:ext cx="6400798" cy="4287568"/>
          </a:xfrm>
          <a:prstGeom prst="rect">
            <a:avLst/>
          </a:prstGeom>
        </p:spPr>
      </p:pic>
      <p:sp>
        <p:nvSpPr>
          <p:cNvPr id="12" name="TextBox 11">
            <a:extLst>
              <a:ext uri="{FF2B5EF4-FFF2-40B4-BE49-F238E27FC236}">
                <a16:creationId xmlns:a16="http://schemas.microsoft.com/office/drawing/2014/main" id="{EFC6A5A3-BEE0-40E2-906D-BC877046EA9A}"/>
              </a:ext>
            </a:extLst>
          </p:cNvPr>
          <p:cNvSpPr txBox="1"/>
          <p:nvPr/>
        </p:nvSpPr>
        <p:spPr>
          <a:xfrm>
            <a:off x="384043" y="5230734"/>
            <a:ext cx="3328500" cy="600164"/>
          </a:xfrm>
          <a:prstGeom prst="rect">
            <a:avLst/>
          </a:prstGeom>
          <a:noFill/>
        </p:spPr>
        <p:txBody>
          <a:bodyPr wrap="square" rtlCol="0">
            <a:spAutoFit/>
          </a:bodyPr>
          <a:lstStyle/>
          <a:p>
            <a:r>
              <a:rPr lang="en-US" sz="1100" dirty="0"/>
              <a:t>Source: American Community Survey, 5-year data, 2013-2017. Public Use Microdata Sample. </a:t>
            </a:r>
          </a:p>
          <a:p>
            <a:r>
              <a:rPr lang="en-US" sz="1100" dirty="0"/>
              <a:t>Median income applied for each age group</a:t>
            </a:r>
          </a:p>
        </p:txBody>
      </p:sp>
      <p:sp>
        <p:nvSpPr>
          <p:cNvPr id="4" name="TextBox 3">
            <a:extLst>
              <a:ext uri="{FF2B5EF4-FFF2-40B4-BE49-F238E27FC236}">
                <a16:creationId xmlns:a16="http://schemas.microsoft.com/office/drawing/2014/main" id="{D00179E4-DDD3-4521-9AFB-5688AD7964C6}"/>
              </a:ext>
            </a:extLst>
          </p:cNvPr>
          <p:cNvSpPr txBox="1"/>
          <p:nvPr/>
        </p:nvSpPr>
        <p:spPr>
          <a:xfrm>
            <a:off x="656210" y="2228671"/>
            <a:ext cx="2388721" cy="1200329"/>
          </a:xfrm>
          <a:prstGeom prst="rect">
            <a:avLst/>
          </a:prstGeom>
          <a:noFill/>
        </p:spPr>
        <p:txBody>
          <a:bodyPr wrap="square" rtlCol="0">
            <a:spAutoFit/>
          </a:bodyPr>
          <a:lstStyle/>
          <a:p>
            <a:r>
              <a:rPr lang="en-US" sz="1200" dirty="0"/>
              <a:t>Notes: Some household sizes for groups that logically  are 2+, such as married couples, are less than 2 due to sampling error. </a:t>
            </a:r>
            <a:r>
              <a:rPr lang="en-US" sz="1200" i="1" dirty="0"/>
              <a:t>No payment </a:t>
            </a:r>
            <a:r>
              <a:rPr lang="en-US" sz="1200" dirty="0"/>
              <a:t>households are residing without  ownership or payment of rent.</a:t>
            </a:r>
          </a:p>
        </p:txBody>
      </p:sp>
      <p:sp>
        <p:nvSpPr>
          <p:cNvPr id="10" name="TextBox 9">
            <a:extLst>
              <a:ext uri="{FF2B5EF4-FFF2-40B4-BE49-F238E27FC236}">
                <a16:creationId xmlns:a16="http://schemas.microsoft.com/office/drawing/2014/main" id="{F31C8AA4-6217-45F5-B94B-D1F91B31B5DA}"/>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19</a:t>
            </a:r>
          </a:p>
        </p:txBody>
      </p:sp>
      <p:grpSp>
        <p:nvGrpSpPr>
          <p:cNvPr id="19" name="Group 18">
            <a:extLst>
              <a:ext uri="{FF2B5EF4-FFF2-40B4-BE49-F238E27FC236}">
                <a16:creationId xmlns:a16="http://schemas.microsoft.com/office/drawing/2014/main" id="{01EB84A1-36BC-4F73-ACCD-65E0386E86CC}"/>
              </a:ext>
            </a:extLst>
          </p:cNvPr>
          <p:cNvGrpSpPr/>
          <p:nvPr/>
        </p:nvGrpSpPr>
        <p:grpSpPr>
          <a:xfrm>
            <a:off x="96766" y="649224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D7862D52-1942-4C78-81C4-0298F1800986}"/>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5A327645-2116-4BBE-B061-2BDD7E359F7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600C69CD-AD69-4434-BC57-0D79D99BF43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8" action="ppaction://hlinksldjump" highlightClick="1"/>
              <a:extLst>
                <a:ext uri="{FF2B5EF4-FFF2-40B4-BE49-F238E27FC236}">
                  <a16:creationId xmlns:a16="http://schemas.microsoft.com/office/drawing/2014/main" id="{6DC540A4-8624-4DA1-B515-8FD24103984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9"/>
              <a:extLst>
                <a:ext uri="{FF2B5EF4-FFF2-40B4-BE49-F238E27FC236}">
                  <a16:creationId xmlns:a16="http://schemas.microsoft.com/office/drawing/2014/main" id="{FDB97FB0-678A-4FCA-8B46-FD800820527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9935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46D7-73CC-483B-B777-A505C768D91E}"/>
              </a:ext>
            </a:extLst>
          </p:cNvPr>
          <p:cNvSpPr>
            <a:spLocks noGrp="1"/>
          </p:cNvSpPr>
          <p:nvPr>
            <p:ph type="title" idx="4294967295"/>
          </p:nvPr>
        </p:nvSpPr>
        <p:spPr>
          <a:xfrm>
            <a:off x="0" y="96838"/>
            <a:ext cx="6057900" cy="663575"/>
          </a:xfrm>
        </p:spPr>
        <p:txBody>
          <a:bodyPr>
            <a:normAutofit fontScale="90000"/>
          </a:bodyPr>
          <a:lstStyle/>
          <a:p>
            <a:r>
              <a:rPr lang="en-US" dirty="0"/>
              <a:t>How Older People in Portland Are Housed</a:t>
            </a:r>
          </a:p>
        </p:txBody>
      </p:sp>
      <p:sp>
        <p:nvSpPr>
          <p:cNvPr id="3" name="Content Placeholder 2">
            <a:extLst>
              <a:ext uri="{FF2B5EF4-FFF2-40B4-BE49-F238E27FC236}">
                <a16:creationId xmlns:a16="http://schemas.microsoft.com/office/drawing/2014/main" id="{85E2B5FA-E80D-43CD-84FE-3442E126AD27}"/>
              </a:ext>
            </a:extLst>
          </p:cNvPr>
          <p:cNvSpPr>
            <a:spLocks noGrp="1"/>
          </p:cNvSpPr>
          <p:nvPr>
            <p:ph idx="4294967295"/>
          </p:nvPr>
        </p:nvSpPr>
        <p:spPr>
          <a:xfrm>
            <a:off x="0" y="871538"/>
            <a:ext cx="2971962" cy="5986462"/>
          </a:xfrm>
        </p:spPr>
        <p:txBody>
          <a:bodyPr>
            <a:normAutofit/>
          </a:bodyPr>
          <a:lstStyle/>
          <a:p>
            <a:r>
              <a:rPr lang="en-US" sz="1600" dirty="0"/>
              <a:t>The largest number (50,230) of older people in Portland reside in </a:t>
            </a:r>
            <a:r>
              <a:rPr lang="en-US" sz="1600" b="1" i="1" dirty="0"/>
              <a:t>single-family owner-occupied </a:t>
            </a:r>
            <a:r>
              <a:rPr lang="en-US" sz="1600" dirty="0"/>
              <a:t>housing. Many of these are married couple families but many also are one person households.</a:t>
            </a:r>
          </a:p>
          <a:p>
            <a:r>
              <a:rPr lang="en-US" sz="1600" dirty="0"/>
              <a:t>The next largest number reside in </a:t>
            </a:r>
            <a:r>
              <a:rPr lang="en-US" sz="1600" b="1" i="1" dirty="0"/>
              <a:t>apartments that in developments with 20+  units </a:t>
            </a:r>
            <a:r>
              <a:rPr lang="en-US" sz="1600" dirty="0"/>
              <a:t>(10,844, after subtracting those in affordable housing). </a:t>
            </a:r>
          </a:p>
          <a:p>
            <a:r>
              <a:rPr lang="en-US" sz="1600" b="1" i="1" dirty="0"/>
              <a:t>Condominium</a:t>
            </a:r>
            <a:r>
              <a:rPr lang="en-US" sz="1600" i="1" dirty="0"/>
              <a:t>s</a:t>
            </a:r>
            <a:r>
              <a:rPr lang="en-US" sz="1600" dirty="0"/>
              <a:t> house 7,714 persons age 65+. Many of these households moved to a condominium at a younger age and aged in place. Many of these are one person households.</a:t>
            </a:r>
          </a:p>
          <a:p>
            <a:r>
              <a:rPr lang="en-US" sz="1600" dirty="0"/>
              <a:t>A surprisingly large number (6,037) of the Age 65+ in Portland reside in </a:t>
            </a:r>
            <a:r>
              <a:rPr lang="en-US" sz="1600" b="1" dirty="0"/>
              <a:t>affordable housing</a:t>
            </a:r>
            <a:r>
              <a:rPr lang="en-US" sz="1600" dirty="0"/>
              <a:t>.</a:t>
            </a:r>
          </a:p>
        </p:txBody>
      </p:sp>
      <p:pic>
        <p:nvPicPr>
          <p:cNvPr id="5" name="Picture 4">
            <a:extLst>
              <a:ext uri="{FF2B5EF4-FFF2-40B4-BE49-F238E27FC236}">
                <a16:creationId xmlns:a16="http://schemas.microsoft.com/office/drawing/2014/main" id="{0B169549-C6FB-43DB-92EC-3485B1A25462}"/>
              </a:ext>
            </a:extLst>
          </p:cNvPr>
          <p:cNvPicPr>
            <a:picLocks noChangeAspect="1"/>
          </p:cNvPicPr>
          <p:nvPr/>
        </p:nvPicPr>
        <p:blipFill>
          <a:blip r:embed="rId4"/>
          <a:stretch>
            <a:fillRect/>
          </a:stretch>
        </p:blipFill>
        <p:spPr>
          <a:xfrm>
            <a:off x="2953004" y="883840"/>
            <a:ext cx="9155773" cy="3946155"/>
          </a:xfrm>
          <a:prstGeom prst="rect">
            <a:avLst/>
          </a:prstGeom>
        </p:spPr>
      </p:pic>
      <p:sp>
        <p:nvSpPr>
          <p:cNvPr id="6" name="Arrow: Right 5">
            <a:extLst>
              <a:ext uri="{FF2B5EF4-FFF2-40B4-BE49-F238E27FC236}">
                <a16:creationId xmlns:a16="http://schemas.microsoft.com/office/drawing/2014/main" id="{266968F7-58AB-4D9B-A7C8-7C55CB423E6E}"/>
              </a:ext>
            </a:extLst>
          </p:cNvPr>
          <p:cNvSpPr/>
          <p:nvPr/>
        </p:nvSpPr>
        <p:spPr>
          <a:xfrm rot="10800000">
            <a:off x="8273742" y="4142435"/>
            <a:ext cx="233330" cy="18288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1F0BC4F-8174-4E5B-AD23-98D82F8EACB9}"/>
              </a:ext>
            </a:extLst>
          </p:cNvPr>
          <p:cNvSpPr/>
          <p:nvPr/>
        </p:nvSpPr>
        <p:spPr>
          <a:xfrm rot="10800000">
            <a:off x="8269316" y="3649322"/>
            <a:ext cx="233330" cy="18288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D0B8C319-9E26-4EA1-8C8C-F94F3A31B0A7}"/>
              </a:ext>
            </a:extLst>
          </p:cNvPr>
          <p:cNvSpPr txBox="1">
            <a:spLocks/>
          </p:cNvSpPr>
          <p:nvPr/>
        </p:nvSpPr>
        <p:spPr>
          <a:xfrm>
            <a:off x="3036227" y="4884923"/>
            <a:ext cx="2771329" cy="18760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9" name="Content Placeholder 2">
            <a:extLst>
              <a:ext uri="{FF2B5EF4-FFF2-40B4-BE49-F238E27FC236}">
                <a16:creationId xmlns:a16="http://schemas.microsoft.com/office/drawing/2014/main" id="{F60C4189-609C-4AD6-AA9D-7011C8BF7B86}"/>
              </a:ext>
            </a:extLst>
          </p:cNvPr>
          <p:cNvSpPr txBox="1">
            <a:spLocks/>
          </p:cNvSpPr>
          <p:nvPr/>
        </p:nvSpPr>
        <p:spPr>
          <a:xfrm>
            <a:off x="3036227" y="4884924"/>
            <a:ext cx="3059773" cy="1737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Of those in affordable housing 3,564 are in developments that don’t have an </a:t>
            </a:r>
            <a:r>
              <a:rPr lang="en-US" sz="1600" b="1" dirty="0"/>
              <a:t>age qualification </a:t>
            </a:r>
            <a:r>
              <a:rPr lang="en-US" sz="1600" dirty="0"/>
              <a:t>and 2,437 in the less numerous units that have one.</a:t>
            </a:r>
          </a:p>
        </p:txBody>
      </p:sp>
      <p:sp>
        <p:nvSpPr>
          <p:cNvPr id="10" name="Content Placeholder 2">
            <a:extLst>
              <a:ext uri="{FF2B5EF4-FFF2-40B4-BE49-F238E27FC236}">
                <a16:creationId xmlns:a16="http://schemas.microsoft.com/office/drawing/2014/main" id="{27F3A797-886F-43B3-B9B7-159ABA597E1B}"/>
              </a:ext>
            </a:extLst>
          </p:cNvPr>
          <p:cNvSpPr txBox="1">
            <a:spLocks/>
          </p:cNvSpPr>
          <p:nvPr/>
        </p:nvSpPr>
        <p:spPr>
          <a:xfrm>
            <a:off x="5614652" y="4884924"/>
            <a:ext cx="2771329" cy="1737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600" dirty="0"/>
          </a:p>
        </p:txBody>
      </p:sp>
      <p:sp>
        <p:nvSpPr>
          <p:cNvPr id="11" name="Arrow: Right 10">
            <a:extLst>
              <a:ext uri="{FF2B5EF4-FFF2-40B4-BE49-F238E27FC236}">
                <a16:creationId xmlns:a16="http://schemas.microsoft.com/office/drawing/2014/main" id="{1FED5848-F192-4586-8F5B-411B0695B939}"/>
              </a:ext>
            </a:extLst>
          </p:cNvPr>
          <p:cNvSpPr/>
          <p:nvPr/>
        </p:nvSpPr>
        <p:spPr>
          <a:xfrm rot="10800000">
            <a:off x="8269316" y="3832202"/>
            <a:ext cx="233330" cy="18288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C19666D-4E9B-499B-94CD-A03F1CA45153}"/>
              </a:ext>
            </a:extLst>
          </p:cNvPr>
          <p:cNvSpPr/>
          <p:nvPr/>
        </p:nvSpPr>
        <p:spPr>
          <a:xfrm rot="10800000">
            <a:off x="8269316" y="2856917"/>
            <a:ext cx="233330" cy="18288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1C57FD2-4D64-453A-8F67-DF7C50EEAE04}"/>
              </a:ext>
            </a:extLst>
          </p:cNvPr>
          <p:cNvCxnSpPr>
            <a:cxnSpLocks/>
          </p:cNvCxnSpPr>
          <p:nvPr/>
        </p:nvCxnSpPr>
        <p:spPr>
          <a:xfrm>
            <a:off x="8269316" y="1370029"/>
            <a:ext cx="17416" cy="144440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49F9A8EB-2E66-4AFD-A2C2-02B4D933D70D}"/>
              </a:ext>
            </a:extLst>
          </p:cNvPr>
          <p:cNvSpPr txBox="1">
            <a:spLocks/>
          </p:cNvSpPr>
          <p:nvPr/>
        </p:nvSpPr>
        <p:spPr>
          <a:xfrm>
            <a:off x="6075311" y="4880043"/>
            <a:ext cx="3550827" cy="173755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A total of 2,510 reside in </a:t>
            </a:r>
            <a:r>
              <a:rPr lang="en-US" sz="1600" b="1" dirty="0"/>
              <a:t>nursing homes, residential care facilities, adult foster homes</a:t>
            </a:r>
            <a:r>
              <a:rPr lang="en-US" sz="1600" dirty="0"/>
              <a:t>, and other group quarters. 1,692 </a:t>
            </a:r>
            <a:r>
              <a:rPr lang="en-US" sz="1600" b="1" dirty="0"/>
              <a:t>reside in assisted living. </a:t>
            </a:r>
            <a:r>
              <a:rPr lang="en-US" sz="1600" dirty="0"/>
              <a:t>Not shown here are the numbers in</a:t>
            </a:r>
            <a:r>
              <a:rPr lang="en-US" sz="1600" b="1" dirty="0"/>
              <a:t> independent living </a:t>
            </a:r>
            <a:r>
              <a:rPr lang="en-US" sz="1600" dirty="0"/>
              <a:t>facilities which are not licensed by the state or US.</a:t>
            </a:r>
            <a:endParaRPr lang="en-US" sz="1600" b="1" dirty="0"/>
          </a:p>
        </p:txBody>
      </p:sp>
      <p:sp>
        <p:nvSpPr>
          <p:cNvPr id="21" name="TextBox 20">
            <a:extLst>
              <a:ext uri="{FF2B5EF4-FFF2-40B4-BE49-F238E27FC236}">
                <a16:creationId xmlns:a16="http://schemas.microsoft.com/office/drawing/2014/main" id="{FD237EB1-1CA8-41A1-9680-01BA55CB5895}"/>
              </a:ext>
            </a:extLst>
          </p:cNvPr>
          <p:cNvSpPr txBox="1"/>
          <p:nvPr/>
        </p:nvSpPr>
        <p:spPr>
          <a:xfrm>
            <a:off x="9626138" y="4953422"/>
            <a:ext cx="2186921" cy="307777"/>
          </a:xfrm>
          <a:prstGeom prst="rect">
            <a:avLst/>
          </a:prstGeom>
          <a:noFill/>
        </p:spPr>
        <p:txBody>
          <a:bodyPr wrap="square" rtlCol="0">
            <a:spAutoFit/>
          </a:bodyPr>
          <a:lstStyle/>
          <a:p>
            <a:r>
              <a:rPr lang="en-US" sz="1400" b="1" dirty="0"/>
              <a:t>Sources: In table above.</a:t>
            </a:r>
          </a:p>
        </p:txBody>
      </p:sp>
      <p:cxnSp>
        <p:nvCxnSpPr>
          <p:cNvPr id="15" name="Straight Connector 14">
            <a:extLst>
              <a:ext uri="{FF2B5EF4-FFF2-40B4-BE49-F238E27FC236}">
                <a16:creationId xmlns:a16="http://schemas.microsoft.com/office/drawing/2014/main" id="{3D67F114-5A1B-40E1-8F40-27597217C549}"/>
              </a:ext>
            </a:extLst>
          </p:cNvPr>
          <p:cNvCxnSpPr>
            <a:cxnSpLocks/>
          </p:cNvCxnSpPr>
          <p:nvPr/>
        </p:nvCxnSpPr>
        <p:spPr>
          <a:xfrm>
            <a:off x="8286732" y="3039797"/>
            <a:ext cx="0" cy="32272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86B5C1F0-F2C2-403E-827C-E9A4745C9765}"/>
              </a:ext>
            </a:extLst>
          </p:cNvPr>
          <p:cNvGrpSpPr/>
          <p:nvPr/>
        </p:nvGrpSpPr>
        <p:grpSpPr>
          <a:xfrm>
            <a:off x="96766" y="649224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A533F699-9BF8-44F5-BBC2-94EE0EDD9DC5}"/>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C46DC858-2A36-4350-8088-9BBF46A6620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CB39C4BD-4B54-41BF-93A9-BBA056CC4360}"/>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to End 21">
              <a:hlinkClick r:id="rId5" action="ppaction://hlinksldjump" highlightClick="1"/>
              <a:extLst>
                <a:ext uri="{FF2B5EF4-FFF2-40B4-BE49-F238E27FC236}">
                  <a16:creationId xmlns:a16="http://schemas.microsoft.com/office/drawing/2014/main" id="{F108CD07-BD5A-41F0-A6BC-772A5254DA52}"/>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hlinkClick r:id="rId6"/>
              <a:extLst>
                <a:ext uri="{FF2B5EF4-FFF2-40B4-BE49-F238E27FC236}">
                  <a16:creationId xmlns:a16="http://schemas.microsoft.com/office/drawing/2014/main" id="{0FDEA3C4-0A9B-4058-B664-EBB3C9FD9B6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5475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2" presetClass="entr" presetSubtype="4" fill="hold" nodeType="with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 calcmode="lin" valueType="num">
                                      <p:cBhvr additive="base">
                                        <p:cTn id="11"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1">
                                            <p:txEl>
                                              <p:pRg st="0" end="0"/>
                                            </p:txEl>
                                          </p:spTgt>
                                        </p:tgtEl>
                                        <p:attrNameLst>
                                          <p:attrName>ppt_y</p:attrName>
                                        </p:attrNameLst>
                                      </p:cBhvr>
                                      <p:tavLst>
                                        <p:tav tm="0">
                                          <p:val>
                                            <p:strVal val="1+#ppt_h/2"/>
                                          </p:val>
                                        </p:tav>
                                        <p:tav tm="100000">
                                          <p:val>
                                            <p:strVal val="#ppt_y"/>
                                          </p:val>
                                        </p:tav>
                                      </p:tavLst>
                                    </p:anim>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0343D17-AAE3-42C5-BDC0-469DBDE01A2A}"/>
              </a:ext>
            </a:extLst>
          </p:cNvPr>
          <p:cNvGrpSpPr/>
          <p:nvPr/>
        </p:nvGrpSpPr>
        <p:grpSpPr>
          <a:xfrm>
            <a:off x="4738254" y="678644"/>
            <a:ext cx="7315200" cy="4620120"/>
            <a:chOff x="4461176" y="1240392"/>
            <a:chExt cx="7315200" cy="4620120"/>
          </a:xfrm>
        </p:grpSpPr>
        <p:pic>
          <p:nvPicPr>
            <p:cNvPr id="16" name="Picture 15">
              <a:extLst>
                <a:ext uri="{FF2B5EF4-FFF2-40B4-BE49-F238E27FC236}">
                  <a16:creationId xmlns:a16="http://schemas.microsoft.com/office/drawing/2014/main" id="{C8761096-51FA-4885-A70C-CF903477C384}"/>
                </a:ext>
              </a:extLst>
            </p:cNvPr>
            <p:cNvPicPr>
              <a:picLocks noChangeAspect="1"/>
            </p:cNvPicPr>
            <p:nvPr/>
          </p:nvPicPr>
          <p:blipFill>
            <a:blip r:embed="rId4"/>
            <a:stretch>
              <a:fillRect/>
            </a:stretch>
          </p:blipFill>
          <p:spPr>
            <a:xfrm>
              <a:off x="4461176" y="1240392"/>
              <a:ext cx="3657600" cy="2310060"/>
            </a:xfrm>
            <a:prstGeom prst="rect">
              <a:avLst/>
            </a:prstGeom>
          </p:spPr>
        </p:pic>
        <p:pic>
          <p:nvPicPr>
            <p:cNvPr id="17" name="Picture 16">
              <a:extLst>
                <a:ext uri="{FF2B5EF4-FFF2-40B4-BE49-F238E27FC236}">
                  <a16:creationId xmlns:a16="http://schemas.microsoft.com/office/drawing/2014/main" id="{6559EF1E-DF1A-46B1-A0B0-877DB8C15FC3}"/>
                </a:ext>
              </a:extLst>
            </p:cNvPr>
            <p:cNvPicPr>
              <a:picLocks noChangeAspect="1"/>
            </p:cNvPicPr>
            <p:nvPr/>
          </p:nvPicPr>
          <p:blipFill>
            <a:blip r:embed="rId5"/>
            <a:stretch>
              <a:fillRect/>
            </a:stretch>
          </p:blipFill>
          <p:spPr>
            <a:xfrm>
              <a:off x="4461176" y="3550452"/>
              <a:ext cx="3657600" cy="2310060"/>
            </a:xfrm>
            <a:prstGeom prst="rect">
              <a:avLst/>
            </a:prstGeom>
          </p:spPr>
        </p:pic>
        <p:pic>
          <p:nvPicPr>
            <p:cNvPr id="18" name="Picture 17">
              <a:extLst>
                <a:ext uri="{FF2B5EF4-FFF2-40B4-BE49-F238E27FC236}">
                  <a16:creationId xmlns:a16="http://schemas.microsoft.com/office/drawing/2014/main" id="{C148D90C-6E28-4BCA-AAD5-03DCDB0BAA76}"/>
                </a:ext>
              </a:extLst>
            </p:cNvPr>
            <p:cNvPicPr>
              <a:picLocks noChangeAspect="1"/>
            </p:cNvPicPr>
            <p:nvPr/>
          </p:nvPicPr>
          <p:blipFill>
            <a:blip r:embed="rId6"/>
            <a:stretch>
              <a:fillRect/>
            </a:stretch>
          </p:blipFill>
          <p:spPr>
            <a:xfrm>
              <a:off x="8118776" y="1240392"/>
              <a:ext cx="3657600" cy="2310061"/>
            </a:xfrm>
            <a:prstGeom prst="rect">
              <a:avLst/>
            </a:prstGeom>
          </p:spPr>
        </p:pic>
        <p:pic>
          <p:nvPicPr>
            <p:cNvPr id="19" name="Picture 18">
              <a:extLst>
                <a:ext uri="{FF2B5EF4-FFF2-40B4-BE49-F238E27FC236}">
                  <a16:creationId xmlns:a16="http://schemas.microsoft.com/office/drawing/2014/main" id="{7A123B8D-C91D-451E-98EE-1164CB769E65}"/>
                </a:ext>
              </a:extLst>
            </p:cNvPr>
            <p:cNvPicPr>
              <a:picLocks noChangeAspect="1"/>
            </p:cNvPicPr>
            <p:nvPr/>
          </p:nvPicPr>
          <p:blipFill>
            <a:blip r:embed="rId7"/>
            <a:stretch>
              <a:fillRect/>
            </a:stretch>
          </p:blipFill>
          <p:spPr>
            <a:xfrm>
              <a:off x="8118776" y="3550452"/>
              <a:ext cx="3657600" cy="2310060"/>
            </a:xfrm>
            <a:prstGeom prst="rect">
              <a:avLst/>
            </a:prstGeom>
          </p:spPr>
        </p:pic>
      </p:grpSp>
      <p:grpSp>
        <p:nvGrpSpPr>
          <p:cNvPr id="20" name="Group 19">
            <a:extLst>
              <a:ext uri="{FF2B5EF4-FFF2-40B4-BE49-F238E27FC236}">
                <a16:creationId xmlns:a16="http://schemas.microsoft.com/office/drawing/2014/main" id="{A433D439-F3C1-463D-AA04-C8CBA5A5CFBD}"/>
              </a:ext>
            </a:extLst>
          </p:cNvPr>
          <p:cNvGrpSpPr/>
          <p:nvPr/>
        </p:nvGrpSpPr>
        <p:grpSpPr>
          <a:xfrm>
            <a:off x="4738254" y="678644"/>
            <a:ext cx="7315200" cy="4620120"/>
            <a:chOff x="4102933" y="786203"/>
            <a:chExt cx="7315200" cy="4620120"/>
          </a:xfrm>
        </p:grpSpPr>
        <p:pic>
          <p:nvPicPr>
            <p:cNvPr id="21" name="Picture 20">
              <a:extLst>
                <a:ext uri="{FF2B5EF4-FFF2-40B4-BE49-F238E27FC236}">
                  <a16:creationId xmlns:a16="http://schemas.microsoft.com/office/drawing/2014/main" id="{AE85E2AE-1141-43D8-B791-374BEA8D3649}"/>
                </a:ext>
              </a:extLst>
            </p:cNvPr>
            <p:cNvPicPr>
              <a:picLocks noChangeAspect="1"/>
            </p:cNvPicPr>
            <p:nvPr/>
          </p:nvPicPr>
          <p:blipFill>
            <a:blip r:embed="rId8"/>
            <a:stretch>
              <a:fillRect/>
            </a:stretch>
          </p:blipFill>
          <p:spPr>
            <a:xfrm>
              <a:off x="4102933" y="786203"/>
              <a:ext cx="3657600" cy="2310060"/>
            </a:xfrm>
            <a:prstGeom prst="rect">
              <a:avLst/>
            </a:prstGeom>
          </p:spPr>
        </p:pic>
        <p:pic>
          <p:nvPicPr>
            <p:cNvPr id="22" name="Picture 21">
              <a:extLst>
                <a:ext uri="{FF2B5EF4-FFF2-40B4-BE49-F238E27FC236}">
                  <a16:creationId xmlns:a16="http://schemas.microsoft.com/office/drawing/2014/main" id="{5581FB2A-674D-403C-AAF4-75B000384A6F}"/>
                </a:ext>
              </a:extLst>
            </p:cNvPr>
            <p:cNvPicPr>
              <a:picLocks noChangeAspect="1"/>
            </p:cNvPicPr>
            <p:nvPr/>
          </p:nvPicPr>
          <p:blipFill>
            <a:blip r:embed="rId9"/>
            <a:stretch>
              <a:fillRect/>
            </a:stretch>
          </p:blipFill>
          <p:spPr>
            <a:xfrm>
              <a:off x="4102933" y="3096263"/>
              <a:ext cx="3657600" cy="2310060"/>
            </a:xfrm>
            <a:prstGeom prst="rect">
              <a:avLst/>
            </a:prstGeom>
          </p:spPr>
        </p:pic>
        <p:pic>
          <p:nvPicPr>
            <p:cNvPr id="23" name="Picture 22">
              <a:extLst>
                <a:ext uri="{FF2B5EF4-FFF2-40B4-BE49-F238E27FC236}">
                  <a16:creationId xmlns:a16="http://schemas.microsoft.com/office/drawing/2014/main" id="{4D17FA2B-F021-4ECF-B2A0-40E24BCC3D7C}"/>
                </a:ext>
              </a:extLst>
            </p:cNvPr>
            <p:cNvPicPr>
              <a:picLocks noChangeAspect="1"/>
            </p:cNvPicPr>
            <p:nvPr/>
          </p:nvPicPr>
          <p:blipFill>
            <a:blip r:embed="rId10"/>
            <a:stretch>
              <a:fillRect/>
            </a:stretch>
          </p:blipFill>
          <p:spPr>
            <a:xfrm>
              <a:off x="7760533" y="786203"/>
              <a:ext cx="3657600" cy="2310060"/>
            </a:xfrm>
            <a:prstGeom prst="rect">
              <a:avLst/>
            </a:prstGeom>
          </p:spPr>
        </p:pic>
        <p:pic>
          <p:nvPicPr>
            <p:cNvPr id="24" name="Picture 23">
              <a:extLst>
                <a:ext uri="{FF2B5EF4-FFF2-40B4-BE49-F238E27FC236}">
                  <a16:creationId xmlns:a16="http://schemas.microsoft.com/office/drawing/2014/main" id="{765EB59A-B69C-4AD8-B45B-FBCA0F75BB08}"/>
                </a:ext>
              </a:extLst>
            </p:cNvPr>
            <p:cNvPicPr>
              <a:picLocks noChangeAspect="1"/>
            </p:cNvPicPr>
            <p:nvPr/>
          </p:nvPicPr>
          <p:blipFill>
            <a:blip r:embed="rId11"/>
            <a:stretch>
              <a:fillRect/>
            </a:stretch>
          </p:blipFill>
          <p:spPr>
            <a:xfrm>
              <a:off x="7760533" y="3096263"/>
              <a:ext cx="3657600" cy="2310060"/>
            </a:xfrm>
            <a:prstGeom prst="rect">
              <a:avLst/>
            </a:prstGeom>
          </p:spPr>
        </p:pic>
      </p:grpSp>
      <p:sp>
        <p:nvSpPr>
          <p:cNvPr id="2" name="Title 1">
            <a:extLst>
              <a:ext uri="{FF2B5EF4-FFF2-40B4-BE49-F238E27FC236}">
                <a16:creationId xmlns:a16="http://schemas.microsoft.com/office/drawing/2014/main" id="{711664C2-06F6-4199-962A-EDC4D3DD5372}"/>
              </a:ext>
            </a:extLst>
          </p:cNvPr>
          <p:cNvSpPr>
            <a:spLocks noGrp="1"/>
          </p:cNvSpPr>
          <p:nvPr>
            <p:ph type="title"/>
          </p:nvPr>
        </p:nvSpPr>
        <p:spPr>
          <a:xfrm>
            <a:off x="227636" y="175093"/>
            <a:ext cx="4427485" cy="1064208"/>
          </a:xfrm>
        </p:spPr>
        <p:txBody>
          <a:bodyPr/>
          <a:lstStyle/>
          <a:p>
            <a:r>
              <a:rPr lang="en-US" sz="3200" dirty="0"/>
              <a:t>One-Person Households, Age, Income, and Length of Residence</a:t>
            </a:r>
          </a:p>
        </p:txBody>
      </p:sp>
      <p:sp>
        <p:nvSpPr>
          <p:cNvPr id="3" name="Content Placeholder 2">
            <a:extLst>
              <a:ext uri="{FF2B5EF4-FFF2-40B4-BE49-F238E27FC236}">
                <a16:creationId xmlns:a16="http://schemas.microsoft.com/office/drawing/2014/main" id="{3A32A4A1-4004-4413-BF7F-65EC72B7C3C5}"/>
              </a:ext>
            </a:extLst>
          </p:cNvPr>
          <p:cNvSpPr>
            <a:spLocks noGrp="1"/>
          </p:cNvSpPr>
          <p:nvPr>
            <p:ph idx="1"/>
          </p:nvPr>
        </p:nvSpPr>
        <p:spPr>
          <a:xfrm>
            <a:off x="228117" y="1548768"/>
            <a:ext cx="4313803" cy="4320874"/>
          </a:xfrm>
        </p:spPr>
        <p:txBody>
          <a:bodyPr>
            <a:normAutofit lnSpcReduction="10000"/>
          </a:bodyPr>
          <a:lstStyle/>
          <a:p>
            <a:r>
              <a:rPr lang="en-US" sz="1600" dirty="0">
                <a:solidFill>
                  <a:srgbClr val="5C4600"/>
                </a:solidFill>
              </a:rPr>
              <a:t>These data are for the city of Portland and focus on </a:t>
            </a:r>
            <a:r>
              <a:rPr lang="en-US" sz="1600" b="1" dirty="0">
                <a:solidFill>
                  <a:srgbClr val="5C4600"/>
                </a:solidFill>
              </a:rPr>
              <a:t>one-person households in multi-family housing</a:t>
            </a:r>
            <a:r>
              <a:rPr lang="en-US" sz="1600" dirty="0">
                <a:solidFill>
                  <a:srgbClr val="5C4600"/>
                </a:solidFill>
              </a:rPr>
              <a:t>, beginning with apartments in developments with smaller developments with 2-19 units.</a:t>
            </a:r>
          </a:p>
          <a:p>
            <a:r>
              <a:rPr lang="en-US" sz="1600" dirty="0">
                <a:solidFill>
                  <a:srgbClr val="5C4600"/>
                </a:solidFill>
              </a:rPr>
              <a:t>Note that for lower income one-person households age 50+, males and females, there are a substantial number of persons who have resided in their present housing for five or more years. This group may never have owned their home or went from owning to renting.</a:t>
            </a:r>
          </a:p>
          <a:p>
            <a:r>
              <a:rPr lang="en-US" sz="1600" dirty="0">
                <a:solidFill>
                  <a:srgbClr val="5C4600"/>
                </a:solidFill>
              </a:rPr>
              <a:t>The same is true for larger multi-family housing developments, 20+ units,  but the numbers of males age 50-64 residing for 5+ years appears proportionally larger.</a:t>
            </a:r>
          </a:p>
          <a:p>
            <a:r>
              <a:rPr lang="en-US" sz="1600" dirty="0">
                <a:solidFill>
                  <a:srgbClr val="5C4600"/>
                </a:solidFill>
              </a:rPr>
              <a:t>Condominiums are most common for lower income older one-person female households, many of whom may be the surviving spouse of previously married-couple condo occupants.</a:t>
            </a:r>
          </a:p>
          <a:p>
            <a:endParaRPr lang="en-US" dirty="0"/>
          </a:p>
        </p:txBody>
      </p:sp>
      <p:grpSp>
        <p:nvGrpSpPr>
          <p:cNvPr id="14" name="Group 13">
            <a:extLst>
              <a:ext uri="{FF2B5EF4-FFF2-40B4-BE49-F238E27FC236}">
                <a16:creationId xmlns:a16="http://schemas.microsoft.com/office/drawing/2014/main" id="{304303D5-C668-4328-ACA4-622C2938AA82}"/>
              </a:ext>
            </a:extLst>
          </p:cNvPr>
          <p:cNvGrpSpPr/>
          <p:nvPr/>
        </p:nvGrpSpPr>
        <p:grpSpPr>
          <a:xfrm>
            <a:off x="4738254" y="678644"/>
            <a:ext cx="7315200" cy="4620120"/>
            <a:chOff x="4063288" y="636493"/>
            <a:chExt cx="7315200" cy="4620120"/>
          </a:xfrm>
        </p:grpSpPr>
        <p:pic>
          <p:nvPicPr>
            <p:cNvPr id="7" name="Picture 6">
              <a:extLst>
                <a:ext uri="{FF2B5EF4-FFF2-40B4-BE49-F238E27FC236}">
                  <a16:creationId xmlns:a16="http://schemas.microsoft.com/office/drawing/2014/main" id="{B8D9D3C1-9921-4DA2-B980-0174D377D7ED}"/>
                </a:ext>
              </a:extLst>
            </p:cNvPr>
            <p:cNvPicPr>
              <a:picLocks noChangeAspect="1"/>
            </p:cNvPicPr>
            <p:nvPr/>
          </p:nvPicPr>
          <p:blipFill>
            <a:blip r:embed="rId12"/>
            <a:stretch>
              <a:fillRect/>
            </a:stretch>
          </p:blipFill>
          <p:spPr>
            <a:xfrm>
              <a:off x="7720888" y="636493"/>
              <a:ext cx="3657600" cy="2310060"/>
            </a:xfrm>
            <a:prstGeom prst="rect">
              <a:avLst/>
            </a:prstGeom>
          </p:spPr>
        </p:pic>
        <p:pic>
          <p:nvPicPr>
            <p:cNvPr id="9" name="Picture 8">
              <a:extLst>
                <a:ext uri="{FF2B5EF4-FFF2-40B4-BE49-F238E27FC236}">
                  <a16:creationId xmlns:a16="http://schemas.microsoft.com/office/drawing/2014/main" id="{65E4CC45-D436-4940-8E32-77FD8ED7B986}"/>
                </a:ext>
              </a:extLst>
            </p:cNvPr>
            <p:cNvPicPr>
              <a:picLocks noChangeAspect="1"/>
            </p:cNvPicPr>
            <p:nvPr/>
          </p:nvPicPr>
          <p:blipFill>
            <a:blip r:embed="rId13"/>
            <a:stretch>
              <a:fillRect/>
            </a:stretch>
          </p:blipFill>
          <p:spPr>
            <a:xfrm>
              <a:off x="7720888" y="2946553"/>
              <a:ext cx="3657600" cy="2310060"/>
            </a:xfrm>
            <a:prstGeom prst="rect">
              <a:avLst/>
            </a:prstGeom>
          </p:spPr>
        </p:pic>
        <p:pic>
          <p:nvPicPr>
            <p:cNvPr id="11" name="Picture 10">
              <a:extLst>
                <a:ext uri="{FF2B5EF4-FFF2-40B4-BE49-F238E27FC236}">
                  <a16:creationId xmlns:a16="http://schemas.microsoft.com/office/drawing/2014/main" id="{C0E24F47-A7E5-492C-8EE3-13DF4AAC1523}"/>
                </a:ext>
              </a:extLst>
            </p:cNvPr>
            <p:cNvPicPr>
              <a:picLocks noChangeAspect="1"/>
            </p:cNvPicPr>
            <p:nvPr/>
          </p:nvPicPr>
          <p:blipFill>
            <a:blip r:embed="rId14"/>
            <a:stretch>
              <a:fillRect/>
            </a:stretch>
          </p:blipFill>
          <p:spPr>
            <a:xfrm>
              <a:off x="4063288" y="2946553"/>
              <a:ext cx="3657600" cy="2310060"/>
            </a:xfrm>
            <a:prstGeom prst="rect">
              <a:avLst/>
            </a:prstGeom>
          </p:spPr>
        </p:pic>
        <p:pic>
          <p:nvPicPr>
            <p:cNvPr id="13" name="Picture 12">
              <a:extLst>
                <a:ext uri="{FF2B5EF4-FFF2-40B4-BE49-F238E27FC236}">
                  <a16:creationId xmlns:a16="http://schemas.microsoft.com/office/drawing/2014/main" id="{A8F5D382-12E7-436A-BBBE-0B0D3787DDF8}"/>
                </a:ext>
              </a:extLst>
            </p:cNvPr>
            <p:cNvPicPr>
              <a:picLocks noChangeAspect="1"/>
            </p:cNvPicPr>
            <p:nvPr/>
          </p:nvPicPr>
          <p:blipFill>
            <a:blip r:embed="rId15"/>
            <a:stretch>
              <a:fillRect/>
            </a:stretch>
          </p:blipFill>
          <p:spPr>
            <a:xfrm>
              <a:off x="4063288" y="636493"/>
              <a:ext cx="3657600" cy="2310060"/>
            </a:xfrm>
            <a:prstGeom prst="rect">
              <a:avLst/>
            </a:prstGeom>
          </p:spPr>
        </p:pic>
      </p:grpSp>
      <p:sp>
        <p:nvSpPr>
          <p:cNvPr id="5" name="Rectangle 4">
            <a:extLst>
              <a:ext uri="{FF2B5EF4-FFF2-40B4-BE49-F238E27FC236}">
                <a16:creationId xmlns:a16="http://schemas.microsoft.com/office/drawing/2014/main" id="{4686CF76-2DAD-4028-AA9A-FEDCC94247FE}"/>
              </a:ext>
            </a:extLst>
          </p:cNvPr>
          <p:cNvSpPr/>
          <p:nvPr/>
        </p:nvSpPr>
        <p:spPr>
          <a:xfrm>
            <a:off x="6842234" y="4377758"/>
            <a:ext cx="886472" cy="65361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B601733-8350-4292-BAF6-A55B4EA1389C}"/>
              </a:ext>
            </a:extLst>
          </p:cNvPr>
          <p:cNvSpPr/>
          <p:nvPr/>
        </p:nvSpPr>
        <p:spPr>
          <a:xfrm>
            <a:off x="10499834" y="4377758"/>
            <a:ext cx="904519" cy="6114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0800CC5-F792-4B57-B7D8-10791321837F}"/>
              </a:ext>
            </a:extLst>
          </p:cNvPr>
          <p:cNvSpPr txBox="1"/>
          <p:nvPr/>
        </p:nvSpPr>
        <p:spPr>
          <a:xfrm>
            <a:off x="7006757" y="5629486"/>
            <a:ext cx="3238559" cy="600164"/>
          </a:xfrm>
          <a:prstGeom prst="rect">
            <a:avLst/>
          </a:prstGeom>
          <a:noFill/>
        </p:spPr>
        <p:txBody>
          <a:bodyPr wrap="square" rtlCol="0">
            <a:spAutoFit/>
          </a:bodyPr>
          <a:lstStyle/>
          <a:p>
            <a:r>
              <a:rPr lang="en-US" sz="1100" dirty="0"/>
              <a:t>Source: American Community Survey, 5-year data, 2013-2017. Public Use Microdata Sample. </a:t>
            </a:r>
          </a:p>
          <a:p>
            <a:r>
              <a:rPr lang="en-US" sz="1100" dirty="0"/>
              <a:t>Median income applied for each age group</a:t>
            </a:r>
          </a:p>
        </p:txBody>
      </p:sp>
      <p:sp>
        <p:nvSpPr>
          <p:cNvPr id="4" name="TextBox 3">
            <a:extLst>
              <a:ext uri="{FF2B5EF4-FFF2-40B4-BE49-F238E27FC236}">
                <a16:creationId xmlns:a16="http://schemas.microsoft.com/office/drawing/2014/main" id="{1EB124C1-34ED-4BB4-85F4-C3E459331135}"/>
              </a:ext>
            </a:extLst>
          </p:cNvPr>
          <p:cNvSpPr txBox="1"/>
          <p:nvPr/>
        </p:nvSpPr>
        <p:spPr>
          <a:xfrm>
            <a:off x="10989015" y="4377757"/>
            <a:ext cx="397291" cy="611499"/>
          </a:xfrm>
          <a:prstGeom prst="rect">
            <a:avLst/>
          </a:prstGeom>
          <a:noFill/>
          <a:ln w="28575">
            <a:solidFill>
              <a:srgbClr val="C00000"/>
            </a:solidFill>
          </a:ln>
        </p:spPr>
        <p:txBody>
          <a:bodyPr wrap="square" rtlCol="0">
            <a:spAutoFit/>
          </a:bodyPr>
          <a:lstStyle/>
          <a:p>
            <a:endParaRPr lang="en-US" dirty="0"/>
          </a:p>
        </p:txBody>
      </p:sp>
      <p:sp>
        <p:nvSpPr>
          <p:cNvPr id="26" name="TextBox 25">
            <a:extLst>
              <a:ext uri="{FF2B5EF4-FFF2-40B4-BE49-F238E27FC236}">
                <a16:creationId xmlns:a16="http://schemas.microsoft.com/office/drawing/2014/main" id="{D675FB1B-069E-4E3D-986F-5464546707E9}"/>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20</a:t>
            </a:r>
          </a:p>
        </p:txBody>
      </p:sp>
      <p:grpSp>
        <p:nvGrpSpPr>
          <p:cNvPr id="34" name="Group 33">
            <a:extLst>
              <a:ext uri="{FF2B5EF4-FFF2-40B4-BE49-F238E27FC236}">
                <a16:creationId xmlns:a16="http://schemas.microsoft.com/office/drawing/2014/main" id="{20D56849-47D7-4154-9100-70C76F4B5FDF}"/>
              </a:ext>
            </a:extLst>
          </p:cNvPr>
          <p:cNvGrpSpPr/>
          <p:nvPr/>
        </p:nvGrpSpPr>
        <p:grpSpPr>
          <a:xfrm>
            <a:off x="96766" y="6492240"/>
            <a:ext cx="2006049" cy="365760"/>
            <a:chOff x="87067" y="6452900"/>
            <a:chExt cx="2006049" cy="365760"/>
          </a:xfrm>
        </p:grpSpPr>
        <p:sp>
          <p:nvSpPr>
            <p:cNvPr id="35" name="Action Button: Go to Beginning 34">
              <a:hlinkClick r:id="" action="ppaction://hlinkshowjump?jump=firstslide" highlightClick="1"/>
              <a:extLst>
                <a:ext uri="{FF2B5EF4-FFF2-40B4-BE49-F238E27FC236}">
                  <a16:creationId xmlns:a16="http://schemas.microsoft.com/office/drawing/2014/main" id="{E3397037-A890-47F4-803A-6B55BADFE84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Back or Previous 35">
              <a:hlinkClick r:id="" action="ppaction://hlinkshowjump?jump=previousslide" highlightClick="1"/>
              <a:extLst>
                <a:ext uri="{FF2B5EF4-FFF2-40B4-BE49-F238E27FC236}">
                  <a16:creationId xmlns:a16="http://schemas.microsoft.com/office/drawing/2014/main" id="{23C5A81F-7BB3-46DE-8E05-C8D3C6C0949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Forward or Next 36">
              <a:hlinkClick r:id="" action="ppaction://hlinkshowjump?jump=nextslide" highlightClick="1"/>
              <a:extLst>
                <a:ext uri="{FF2B5EF4-FFF2-40B4-BE49-F238E27FC236}">
                  <a16:creationId xmlns:a16="http://schemas.microsoft.com/office/drawing/2014/main" id="{CC9DE81C-68B4-4E3F-842F-3323390B3BE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to End 37">
              <a:hlinkClick r:id="rId16" action="ppaction://hlinksldjump" highlightClick="1"/>
              <a:extLst>
                <a:ext uri="{FF2B5EF4-FFF2-40B4-BE49-F238E27FC236}">
                  <a16:creationId xmlns:a16="http://schemas.microsoft.com/office/drawing/2014/main" id="{75DA2330-9914-4447-BC2D-A04AB52F831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hlinkClick r:id="rId17"/>
              <a:extLst>
                <a:ext uri="{FF2B5EF4-FFF2-40B4-BE49-F238E27FC236}">
                  <a16:creationId xmlns:a16="http://schemas.microsoft.com/office/drawing/2014/main" id="{8B8395E8-5921-43F4-9BA4-5B5F1DC8ECB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38883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50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5" grpId="0" animBg="1"/>
      <p:bldP spid="25" grpId="1" animBg="1"/>
      <p:bldP spid="27"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C3C52B7-D294-4EB6-A75D-258C9AA17A94}"/>
              </a:ext>
            </a:extLst>
          </p:cNvPr>
          <p:cNvGrpSpPr/>
          <p:nvPr/>
        </p:nvGrpSpPr>
        <p:grpSpPr>
          <a:xfrm>
            <a:off x="4538447" y="1084279"/>
            <a:ext cx="7667098" cy="5204407"/>
            <a:chOff x="101514" y="47124"/>
            <a:chExt cx="12668250" cy="8305800"/>
          </a:xfrm>
        </p:grpSpPr>
        <p:pic>
          <p:nvPicPr>
            <p:cNvPr id="6" name="Picture 5">
              <a:extLst>
                <a:ext uri="{FF2B5EF4-FFF2-40B4-BE49-F238E27FC236}">
                  <a16:creationId xmlns:a16="http://schemas.microsoft.com/office/drawing/2014/main" id="{0C922C9F-D3C4-4D37-8B02-F35746009509}"/>
                </a:ext>
              </a:extLst>
            </p:cNvPr>
            <p:cNvPicPr>
              <a:picLocks noChangeAspect="1"/>
            </p:cNvPicPr>
            <p:nvPr/>
          </p:nvPicPr>
          <p:blipFill>
            <a:blip r:embed="rId4"/>
            <a:stretch>
              <a:fillRect/>
            </a:stretch>
          </p:blipFill>
          <p:spPr>
            <a:xfrm>
              <a:off x="137811" y="58094"/>
              <a:ext cx="6334125" cy="4152901"/>
            </a:xfrm>
            <a:prstGeom prst="rect">
              <a:avLst/>
            </a:prstGeom>
          </p:spPr>
        </p:pic>
        <p:pic>
          <p:nvPicPr>
            <p:cNvPr id="8" name="Picture 7">
              <a:extLst>
                <a:ext uri="{FF2B5EF4-FFF2-40B4-BE49-F238E27FC236}">
                  <a16:creationId xmlns:a16="http://schemas.microsoft.com/office/drawing/2014/main" id="{DFD9BEFD-D3F8-4A5A-A25D-B998988C21E5}"/>
                </a:ext>
              </a:extLst>
            </p:cNvPr>
            <p:cNvPicPr>
              <a:picLocks noChangeAspect="1"/>
            </p:cNvPicPr>
            <p:nvPr/>
          </p:nvPicPr>
          <p:blipFill>
            <a:blip r:embed="rId5"/>
            <a:stretch>
              <a:fillRect/>
            </a:stretch>
          </p:blipFill>
          <p:spPr>
            <a:xfrm>
              <a:off x="101514" y="4200024"/>
              <a:ext cx="6334125" cy="4152900"/>
            </a:xfrm>
            <a:prstGeom prst="rect">
              <a:avLst/>
            </a:prstGeom>
          </p:spPr>
        </p:pic>
        <p:pic>
          <p:nvPicPr>
            <p:cNvPr id="10" name="Picture 9">
              <a:extLst>
                <a:ext uri="{FF2B5EF4-FFF2-40B4-BE49-F238E27FC236}">
                  <a16:creationId xmlns:a16="http://schemas.microsoft.com/office/drawing/2014/main" id="{3E9890DD-A334-4B53-8373-22E38E6D42D2}"/>
                </a:ext>
              </a:extLst>
            </p:cNvPr>
            <p:cNvPicPr>
              <a:picLocks noChangeAspect="1"/>
            </p:cNvPicPr>
            <p:nvPr/>
          </p:nvPicPr>
          <p:blipFill>
            <a:blip r:embed="rId6"/>
            <a:stretch>
              <a:fillRect/>
            </a:stretch>
          </p:blipFill>
          <p:spPr>
            <a:xfrm>
              <a:off x="6435639" y="47124"/>
              <a:ext cx="6334125" cy="4152900"/>
            </a:xfrm>
            <a:prstGeom prst="rect">
              <a:avLst/>
            </a:prstGeom>
          </p:spPr>
        </p:pic>
        <p:pic>
          <p:nvPicPr>
            <p:cNvPr id="12" name="Picture 11">
              <a:extLst>
                <a:ext uri="{FF2B5EF4-FFF2-40B4-BE49-F238E27FC236}">
                  <a16:creationId xmlns:a16="http://schemas.microsoft.com/office/drawing/2014/main" id="{81A932B0-F2E6-469C-8034-8774D349CB33}"/>
                </a:ext>
              </a:extLst>
            </p:cNvPr>
            <p:cNvPicPr>
              <a:picLocks noChangeAspect="1"/>
            </p:cNvPicPr>
            <p:nvPr/>
          </p:nvPicPr>
          <p:blipFill>
            <a:blip r:embed="rId7"/>
            <a:stretch>
              <a:fillRect/>
            </a:stretch>
          </p:blipFill>
          <p:spPr>
            <a:xfrm>
              <a:off x="6435638" y="4200024"/>
              <a:ext cx="6334125" cy="4152900"/>
            </a:xfrm>
            <a:prstGeom prst="rect">
              <a:avLst/>
            </a:prstGeom>
          </p:spPr>
        </p:pic>
      </p:grpSp>
      <p:sp>
        <p:nvSpPr>
          <p:cNvPr id="14" name="Title 13">
            <a:extLst>
              <a:ext uri="{FF2B5EF4-FFF2-40B4-BE49-F238E27FC236}">
                <a16:creationId xmlns:a16="http://schemas.microsoft.com/office/drawing/2014/main" id="{C8CFF521-BCDA-497C-8929-7D993D827C6B}"/>
              </a:ext>
            </a:extLst>
          </p:cNvPr>
          <p:cNvSpPr>
            <a:spLocks noGrp="1"/>
          </p:cNvSpPr>
          <p:nvPr>
            <p:ph type="title"/>
          </p:nvPr>
        </p:nvSpPr>
        <p:spPr>
          <a:xfrm>
            <a:off x="83788" y="144528"/>
            <a:ext cx="4587363" cy="1141568"/>
          </a:xfrm>
        </p:spPr>
        <p:txBody>
          <a:bodyPr/>
          <a:lstStyle/>
          <a:p>
            <a:r>
              <a:rPr lang="en-US" sz="3000" dirty="0"/>
              <a:t>Married-Couple Households, Age, Income, and Length</a:t>
            </a:r>
            <a:br>
              <a:rPr lang="en-US" sz="3000" dirty="0"/>
            </a:br>
            <a:r>
              <a:rPr lang="en-US" sz="3000" dirty="0"/>
              <a:t>of Residence</a:t>
            </a:r>
          </a:p>
        </p:txBody>
      </p:sp>
      <p:sp>
        <p:nvSpPr>
          <p:cNvPr id="15" name="Content Placeholder 14">
            <a:extLst>
              <a:ext uri="{FF2B5EF4-FFF2-40B4-BE49-F238E27FC236}">
                <a16:creationId xmlns:a16="http://schemas.microsoft.com/office/drawing/2014/main" id="{4F0EE496-549C-4EF8-9DE3-79826150009D}"/>
              </a:ext>
            </a:extLst>
          </p:cNvPr>
          <p:cNvSpPr>
            <a:spLocks noGrp="1"/>
          </p:cNvSpPr>
          <p:nvPr>
            <p:ph idx="1"/>
          </p:nvPr>
        </p:nvSpPr>
        <p:spPr>
          <a:xfrm>
            <a:off x="193637" y="1359568"/>
            <a:ext cx="4098257" cy="5498432"/>
          </a:xfrm>
        </p:spPr>
        <p:txBody>
          <a:bodyPr>
            <a:normAutofit/>
          </a:bodyPr>
          <a:lstStyle/>
          <a:p>
            <a:r>
              <a:rPr lang="en-US" sz="1600" dirty="0">
                <a:solidFill>
                  <a:srgbClr val="5C4600"/>
                </a:solidFill>
              </a:rPr>
              <a:t>Older residents of smaller developments with 2-19 units are more often lower income (1,231 vs 402).</a:t>
            </a:r>
          </a:p>
          <a:p>
            <a:r>
              <a:rPr lang="en-US" sz="1600" dirty="0">
                <a:solidFill>
                  <a:srgbClr val="5C4600"/>
                </a:solidFill>
              </a:rPr>
              <a:t>For age 65+ living in smaller apartment developments the largest number have lived at the same location for 20+ years.</a:t>
            </a:r>
          </a:p>
          <a:p>
            <a:r>
              <a:rPr lang="en-US" sz="1600" dirty="0">
                <a:solidFill>
                  <a:srgbClr val="5C4600"/>
                </a:solidFill>
              </a:rPr>
              <a:t>In larger apartment developments with 20+ units there are more high than low income older residents.</a:t>
            </a:r>
          </a:p>
          <a:p>
            <a:r>
              <a:rPr lang="en-US" sz="1600" dirty="0">
                <a:solidFill>
                  <a:srgbClr val="5C4600"/>
                </a:solidFill>
              </a:rPr>
              <a:t>Not very many older households live in single-family renter housing, the numbers declining with age.</a:t>
            </a:r>
          </a:p>
          <a:p>
            <a:r>
              <a:rPr lang="en-US" sz="1600" dirty="0">
                <a:solidFill>
                  <a:srgbClr val="5C4600"/>
                </a:solidFill>
              </a:rPr>
              <a:t>In single-family owner-occupied housing few of the families have resided for less than 10 years.</a:t>
            </a:r>
          </a:p>
          <a:p>
            <a:pPr marL="0" indent="0">
              <a:buNone/>
            </a:pPr>
            <a:endParaRPr lang="en-US" dirty="0">
              <a:solidFill>
                <a:srgbClr val="5C4600"/>
              </a:solidFill>
            </a:endParaRPr>
          </a:p>
          <a:p>
            <a:pPr marL="0" indent="0">
              <a:buNone/>
            </a:pPr>
            <a:endParaRPr lang="en-US" dirty="0"/>
          </a:p>
        </p:txBody>
      </p:sp>
      <p:grpSp>
        <p:nvGrpSpPr>
          <p:cNvPr id="2" name="Group 1">
            <a:extLst>
              <a:ext uri="{FF2B5EF4-FFF2-40B4-BE49-F238E27FC236}">
                <a16:creationId xmlns:a16="http://schemas.microsoft.com/office/drawing/2014/main" id="{20278281-67BB-4D3D-AB3C-9E10DFE15756}"/>
              </a:ext>
            </a:extLst>
          </p:cNvPr>
          <p:cNvGrpSpPr/>
          <p:nvPr/>
        </p:nvGrpSpPr>
        <p:grpSpPr>
          <a:xfrm>
            <a:off x="7294427" y="3376240"/>
            <a:ext cx="451451" cy="2714851"/>
            <a:chOff x="7141653" y="3370734"/>
            <a:chExt cx="451451" cy="3179548"/>
          </a:xfrm>
        </p:grpSpPr>
        <p:sp>
          <p:nvSpPr>
            <p:cNvPr id="18" name="Rectangle 17">
              <a:extLst>
                <a:ext uri="{FF2B5EF4-FFF2-40B4-BE49-F238E27FC236}">
                  <a16:creationId xmlns:a16="http://schemas.microsoft.com/office/drawing/2014/main" id="{5DB0282A-2C96-462D-ACFC-8115328FD4FE}"/>
                </a:ext>
              </a:extLst>
            </p:cNvPr>
            <p:cNvSpPr/>
            <p:nvPr/>
          </p:nvSpPr>
          <p:spPr>
            <a:xfrm>
              <a:off x="7141653" y="6357993"/>
              <a:ext cx="404061" cy="1922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7D3E263-DBEC-45F6-BBC7-2FF4EF34A6EC}"/>
                </a:ext>
              </a:extLst>
            </p:cNvPr>
            <p:cNvSpPr/>
            <p:nvPr/>
          </p:nvSpPr>
          <p:spPr>
            <a:xfrm>
              <a:off x="7189043" y="3370734"/>
              <a:ext cx="404061" cy="18694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DBDD893B-466E-45BD-B729-19D7371A3F6E}"/>
              </a:ext>
            </a:extLst>
          </p:cNvPr>
          <p:cNvGrpSpPr>
            <a:grpSpLocks noChangeAspect="1"/>
          </p:cNvGrpSpPr>
          <p:nvPr/>
        </p:nvGrpSpPr>
        <p:grpSpPr>
          <a:xfrm>
            <a:off x="5351226" y="7023708"/>
            <a:ext cx="4843746" cy="5943600"/>
            <a:chOff x="2928936" y="1352550"/>
            <a:chExt cx="6334126" cy="8298782"/>
          </a:xfrm>
        </p:grpSpPr>
        <p:pic>
          <p:nvPicPr>
            <p:cNvPr id="23" name="Picture 22">
              <a:extLst>
                <a:ext uri="{FF2B5EF4-FFF2-40B4-BE49-F238E27FC236}">
                  <a16:creationId xmlns:a16="http://schemas.microsoft.com/office/drawing/2014/main" id="{F3ACD49F-4C3B-4825-A67B-2B91A1EE7927}"/>
                </a:ext>
              </a:extLst>
            </p:cNvPr>
            <p:cNvPicPr>
              <a:picLocks noChangeAspect="1"/>
            </p:cNvPicPr>
            <p:nvPr/>
          </p:nvPicPr>
          <p:blipFill>
            <a:blip r:embed="rId8"/>
            <a:stretch>
              <a:fillRect/>
            </a:stretch>
          </p:blipFill>
          <p:spPr>
            <a:xfrm>
              <a:off x="2928937" y="1352550"/>
              <a:ext cx="6334125" cy="4152900"/>
            </a:xfrm>
            <a:prstGeom prst="rect">
              <a:avLst/>
            </a:prstGeom>
          </p:spPr>
        </p:pic>
        <p:pic>
          <p:nvPicPr>
            <p:cNvPr id="25" name="Picture 24">
              <a:extLst>
                <a:ext uri="{FF2B5EF4-FFF2-40B4-BE49-F238E27FC236}">
                  <a16:creationId xmlns:a16="http://schemas.microsoft.com/office/drawing/2014/main" id="{573D5841-D98A-4794-A80D-6B6E5A7A624B}"/>
                </a:ext>
              </a:extLst>
            </p:cNvPr>
            <p:cNvPicPr>
              <a:picLocks noChangeAspect="1"/>
            </p:cNvPicPr>
            <p:nvPr/>
          </p:nvPicPr>
          <p:blipFill>
            <a:blip r:embed="rId9"/>
            <a:stretch>
              <a:fillRect/>
            </a:stretch>
          </p:blipFill>
          <p:spPr>
            <a:xfrm>
              <a:off x="2928936" y="5498432"/>
              <a:ext cx="6334125" cy="4152900"/>
            </a:xfrm>
            <a:prstGeom prst="rect">
              <a:avLst/>
            </a:prstGeom>
          </p:spPr>
        </p:pic>
      </p:grpSp>
      <p:sp>
        <p:nvSpPr>
          <p:cNvPr id="24" name="TextBox 23">
            <a:extLst>
              <a:ext uri="{FF2B5EF4-FFF2-40B4-BE49-F238E27FC236}">
                <a16:creationId xmlns:a16="http://schemas.microsoft.com/office/drawing/2014/main" id="{CC886F95-7C56-4DD1-851D-70FC55118CCB}"/>
              </a:ext>
            </a:extLst>
          </p:cNvPr>
          <p:cNvSpPr txBox="1"/>
          <p:nvPr/>
        </p:nvSpPr>
        <p:spPr>
          <a:xfrm>
            <a:off x="2242765" y="5819327"/>
            <a:ext cx="2040941" cy="938719"/>
          </a:xfrm>
          <a:prstGeom prst="rect">
            <a:avLst/>
          </a:prstGeom>
          <a:noFill/>
        </p:spPr>
        <p:txBody>
          <a:bodyPr wrap="square" rtlCol="0">
            <a:spAutoFit/>
          </a:bodyPr>
          <a:lstStyle/>
          <a:p>
            <a:r>
              <a:rPr lang="en-US" sz="1100" dirty="0"/>
              <a:t>Source: American Community Survey, 5-year data, 2013-2017. Public Use Microdata Sample. </a:t>
            </a:r>
          </a:p>
          <a:p>
            <a:r>
              <a:rPr lang="en-US" sz="1100" dirty="0"/>
              <a:t>Median income applied for each age group</a:t>
            </a:r>
          </a:p>
        </p:txBody>
      </p:sp>
      <p:grpSp>
        <p:nvGrpSpPr>
          <p:cNvPr id="4" name="Group 3">
            <a:extLst>
              <a:ext uri="{FF2B5EF4-FFF2-40B4-BE49-F238E27FC236}">
                <a16:creationId xmlns:a16="http://schemas.microsoft.com/office/drawing/2014/main" id="{94D40368-CAEC-4C9F-AC1C-3DCE01E21896}"/>
              </a:ext>
            </a:extLst>
          </p:cNvPr>
          <p:cNvGrpSpPr/>
          <p:nvPr/>
        </p:nvGrpSpPr>
        <p:grpSpPr>
          <a:xfrm>
            <a:off x="7294427" y="2815605"/>
            <a:ext cx="451451" cy="3118631"/>
            <a:chOff x="7141000" y="2772298"/>
            <a:chExt cx="451451" cy="3543411"/>
          </a:xfrm>
        </p:grpSpPr>
        <p:sp>
          <p:nvSpPr>
            <p:cNvPr id="28" name="Rectangle 27">
              <a:extLst>
                <a:ext uri="{FF2B5EF4-FFF2-40B4-BE49-F238E27FC236}">
                  <a16:creationId xmlns:a16="http://schemas.microsoft.com/office/drawing/2014/main" id="{B26269BB-5070-4043-84D7-4DB151E8AB28}"/>
                </a:ext>
              </a:extLst>
            </p:cNvPr>
            <p:cNvSpPr/>
            <p:nvPr/>
          </p:nvSpPr>
          <p:spPr>
            <a:xfrm>
              <a:off x="7188390" y="2772298"/>
              <a:ext cx="404061" cy="6352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00000"/>
                  </a:solidFill>
                </a:ln>
                <a:noFill/>
              </a:endParaRPr>
            </a:p>
          </p:txBody>
        </p:sp>
        <p:sp>
          <p:nvSpPr>
            <p:cNvPr id="22" name="Rectangle 21">
              <a:extLst>
                <a:ext uri="{FF2B5EF4-FFF2-40B4-BE49-F238E27FC236}">
                  <a16:creationId xmlns:a16="http://schemas.microsoft.com/office/drawing/2014/main" id="{BF00B65A-8D08-4CF0-82EE-F41AECB24FC0}"/>
                </a:ext>
              </a:extLst>
            </p:cNvPr>
            <p:cNvSpPr/>
            <p:nvPr/>
          </p:nvSpPr>
          <p:spPr>
            <a:xfrm>
              <a:off x="7141000" y="5696172"/>
              <a:ext cx="404061" cy="61953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C00000"/>
                  </a:solidFill>
                </a:ln>
                <a:noFill/>
              </a:endParaRPr>
            </a:p>
          </p:txBody>
        </p:sp>
      </p:grpSp>
      <p:grpSp>
        <p:nvGrpSpPr>
          <p:cNvPr id="5" name="Group 4">
            <a:extLst>
              <a:ext uri="{FF2B5EF4-FFF2-40B4-BE49-F238E27FC236}">
                <a16:creationId xmlns:a16="http://schemas.microsoft.com/office/drawing/2014/main" id="{16391B8F-0E54-4C94-840D-91B103546CCD}"/>
              </a:ext>
            </a:extLst>
          </p:cNvPr>
          <p:cNvGrpSpPr/>
          <p:nvPr/>
        </p:nvGrpSpPr>
        <p:grpSpPr>
          <a:xfrm>
            <a:off x="11144602" y="3288952"/>
            <a:ext cx="434825" cy="2815019"/>
            <a:chOff x="11144602" y="3288952"/>
            <a:chExt cx="434825" cy="2815019"/>
          </a:xfrm>
        </p:grpSpPr>
        <p:sp>
          <p:nvSpPr>
            <p:cNvPr id="30" name="Rectangle 29">
              <a:extLst>
                <a:ext uri="{FF2B5EF4-FFF2-40B4-BE49-F238E27FC236}">
                  <a16:creationId xmlns:a16="http://schemas.microsoft.com/office/drawing/2014/main" id="{3D301643-BF24-4CCD-8E70-DC1BFC0E06C0}"/>
                </a:ext>
              </a:extLst>
            </p:cNvPr>
            <p:cNvSpPr/>
            <p:nvPr/>
          </p:nvSpPr>
          <p:spPr>
            <a:xfrm flipV="1">
              <a:off x="11144602" y="5918564"/>
              <a:ext cx="404061" cy="18540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55912FF9-F561-4D06-B5D7-85765A997739}"/>
                </a:ext>
              </a:extLst>
            </p:cNvPr>
            <p:cNvSpPr/>
            <p:nvPr/>
          </p:nvSpPr>
          <p:spPr>
            <a:xfrm>
              <a:off x="11175366" y="3288952"/>
              <a:ext cx="404061" cy="21281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a:extLst>
              <a:ext uri="{FF2B5EF4-FFF2-40B4-BE49-F238E27FC236}">
                <a16:creationId xmlns:a16="http://schemas.microsoft.com/office/drawing/2014/main" id="{D986F103-6CCA-4948-9467-382E19FED71A}"/>
              </a:ext>
            </a:extLst>
          </p:cNvPr>
          <p:cNvPicPr>
            <a:picLocks noChangeAspect="1"/>
          </p:cNvPicPr>
          <p:nvPr/>
        </p:nvPicPr>
        <p:blipFill>
          <a:blip r:embed="rId10"/>
          <a:stretch>
            <a:fillRect/>
          </a:stretch>
        </p:blipFill>
        <p:spPr>
          <a:xfrm>
            <a:off x="4515381" y="1100578"/>
            <a:ext cx="7690163" cy="5188109"/>
          </a:xfrm>
          <a:prstGeom prst="rect">
            <a:avLst/>
          </a:prstGeom>
        </p:spPr>
      </p:pic>
      <p:sp>
        <p:nvSpPr>
          <p:cNvPr id="27" name="Arrow: Right 26">
            <a:extLst>
              <a:ext uri="{FF2B5EF4-FFF2-40B4-BE49-F238E27FC236}">
                <a16:creationId xmlns:a16="http://schemas.microsoft.com/office/drawing/2014/main" id="{BCA2BA8D-6A8E-4C7C-B8FF-233B7B4DBF44}"/>
              </a:ext>
            </a:extLst>
          </p:cNvPr>
          <p:cNvSpPr/>
          <p:nvPr/>
        </p:nvSpPr>
        <p:spPr>
          <a:xfrm>
            <a:off x="5313781" y="6128642"/>
            <a:ext cx="2432097" cy="13660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a:extLst>
              <a:ext uri="{FF2B5EF4-FFF2-40B4-BE49-F238E27FC236}">
                <a16:creationId xmlns:a16="http://schemas.microsoft.com/office/drawing/2014/main" id="{F36721D4-217F-4C4F-9CC7-997E588496F6}"/>
              </a:ext>
            </a:extLst>
          </p:cNvPr>
          <p:cNvGrpSpPr/>
          <p:nvPr/>
        </p:nvGrpSpPr>
        <p:grpSpPr>
          <a:xfrm>
            <a:off x="11062550" y="2815605"/>
            <a:ext cx="464597" cy="3113717"/>
            <a:chOff x="11084066" y="2815605"/>
            <a:chExt cx="464597" cy="3113717"/>
          </a:xfrm>
        </p:grpSpPr>
        <p:sp>
          <p:nvSpPr>
            <p:cNvPr id="7" name="Rectangle 6">
              <a:extLst>
                <a:ext uri="{FF2B5EF4-FFF2-40B4-BE49-F238E27FC236}">
                  <a16:creationId xmlns:a16="http://schemas.microsoft.com/office/drawing/2014/main" id="{2F323701-4E78-4CBC-8B16-CC560B92E192}"/>
                </a:ext>
              </a:extLst>
            </p:cNvPr>
            <p:cNvSpPr/>
            <p:nvPr/>
          </p:nvSpPr>
          <p:spPr>
            <a:xfrm>
              <a:off x="11086312" y="2815605"/>
              <a:ext cx="462351" cy="4733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0CA55B9-DD86-4EC4-81EA-C1F58862117E}"/>
                </a:ext>
              </a:extLst>
            </p:cNvPr>
            <p:cNvSpPr/>
            <p:nvPr/>
          </p:nvSpPr>
          <p:spPr>
            <a:xfrm>
              <a:off x="11084066" y="5455975"/>
              <a:ext cx="462351" cy="4733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Box 28">
            <a:extLst>
              <a:ext uri="{FF2B5EF4-FFF2-40B4-BE49-F238E27FC236}">
                <a16:creationId xmlns:a16="http://schemas.microsoft.com/office/drawing/2014/main" id="{4A4CBEE9-1D32-41A4-B7E3-834DCCF1D209}"/>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21</a:t>
            </a:r>
          </a:p>
        </p:txBody>
      </p:sp>
      <p:grpSp>
        <p:nvGrpSpPr>
          <p:cNvPr id="40" name="Group 39">
            <a:extLst>
              <a:ext uri="{FF2B5EF4-FFF2-40B4-BE49-F238E27FC236}">
                <a16:creationId xmlns:a16="http://schemas.microsoft.com/office/drawing/2014/main" id="{9C344100-0FFB-4D93-8B8A-DE4095CECAA4}"/>
              </a:ext>
            </a:extLst>
          </p:cNvPr>
          <p:cNvGrpSpPr/>
          <p:nvPr/>
        </p:nvGrpSpPr>
        <p:grpSpPr>
          <a:xfrm>
            <a:off x="96766" y="6492240"/>
            <a:ext cx="2006049" cy="365760"/>
            <a:chOff x="87067" y="6452900"/>
            <a:chExt cx="2006049" cy="365760"/>
          </a:xfrm>
        </p:grpSpPr>
        <p:sp>
          <p:nvSpPr>
            <p:cNvPr id="41" name="Action Button: Go to Beginning 40">
              <a:hlinkClick r:id="" action="ppaction://hlinkshowjump?jump=firstslide" highlightClick="1"/>
              <a:extLst>
                <a:ext uri="{FF2B5EF4-FFF2-40B4-BE49-F238E27FC236}">
                  <a16:creationId xmlns:a16="http://schemas.microsoft.com/office/drawing/2014/main" id="{79F7BE1C-3AA3-4393-807B-4BFA5BBF53B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ction Button: Go Back or Previous 41">
              <a:hlinkClick r:id="" action="ppaction://hlinkshowjump?jump=previousslide" highlightClick="1"/>
              <a:extLst>
                <a:ext uri="{FF2B5EF4-FFF2-40B4-BE49-F238E27FC236}">
                  <a16:creationId xmlns:a16="http://schemas.microsoft.com/office/drawing/2014/main" id="{FF8391C4-4308-4B6E-8E20-87AAC09DB1F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ction Button: Go Forward or Next 42">
              <a:hlinkClick r:id="" action="ppaction://hlinkshowjump?jump=nextslide" highlightClick="1"/>
              <a:extLst>
                <a:ext uri="{FF2B5EF4-FFF2-40B4-BE49-F238E27FC236}">
                  <a16:creationId xmlns:a16="http://schemas.microsoft.com/office/drawing/2014/main" id="{5B4BD14C-0FD5-49DD-9087-35C6055702E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ction Button: Go to End 43">
              <a:hlinkClick r:id="rId11" action="ppaction://hlinksldjump" highlightClick="1"/>
              <a:extLst>
                <a:ext uri="{FF2B5EF4-FFF2-40B4-BE49-F238E27FC236}">
                  <a16:creationId xmlns:a16="http://schemas.microsoft.com/office/drawing/2014/main" id="{C050FF17-4C52-40FE-B1AB-A1E2E069A9A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hlinkClick r:id="rId12"/>
              <a:extLst>
                <a:ext uri="{FF2B5EF4-FFF2-40B4-BE49-F238E27FC236}">
                  <a16:creationId xmlns:a16="http://schemas.microsoft.com/office/drawing/2014/main" id="{6E2C0EE4-FF4A-4CF9-A241-6FDE93D6E77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118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500"/>
                                  </p:stCondLst>
                                  <p:childTnLst>
                                    <p:set>
                                      <p:cBhvr>
                                        <p:cTn id="2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xEl>
                                              <p:pRg st="2" end="2"/>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xEl>
                                              <p:pRg st="4" end="4"/>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nodeType="afterEffect">
                                  <p:stCondLst>
                                    <p:cond delay="50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4EC1E6-5AE3-4D22-AEE5-5CD04CF9F9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661872" y="329044"/>
            <a:ext cx="6400800" cy="4208925"/>
          </a:xfrm>
          <a:prstGeom prst="rect">
            <a:avLst/>
          </a:prstGeom>
        </p:spPr>
      </p:pic>
      <p:pic>
        <p:nvPicPr>
          <p:cNvPr id="7" name="Picture 6">
            <a:extLst>
              <a:ext uri="{FF2B5EF4-FFF2-40B4-BE49-F238E27FC236}">
                <a16:creationId xmlns:a16="http://schemas.microsoft.com/office/drawing/2014/main" id="{81172DB8-DC76-4AF2-868F-B43CDB53402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61872" y="329044"/>
            <a:ext cx="6400800" cy="4238769"/>
          </a:xfrm>
          <a:prstGeom prst="rect">
            <a:avLst/>
          </a:prstGeom>
        </p:spPr>
      </p:pic>
      <p:pic>
        <p:nvPicPr>
          <p:cNvPr id="9" name="Picture 8">
            <a:extLst>
              <a:ext uri="{FF2B5EF4-FFF2-40B4-BE49-F238E27FC236}">
                <a16:creationId xmlns:a16="http://schemas.microsoft.com/office/drawing/2014/main" id="{D0363CD8-BFCA-45B4-B74C-FF785541A5A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661872" y="329044"/>
            <a:ext cx="6400800" cy="3104229"/>
          </a:xfrm>
          <a:prstGeom prst="rect">
            <a:avLst/>
          </a:prstGeom>
        </p:spPr>
      </p:pic>
      <p:pic>
        <p:nvPicPr>
          <p:cNvPr id="11" name="Picture 10">
            <a:extLst>
              <a:ext uri="{FF2B5EF4-FFF2-40B4-BE49-F238E27FC236}">
                <a16:creationId xmlns:a16="http://schemas.microsoft.com/office/drawing/2014/main" id="{56CDD7C8-3127-4469-A1B9-73CFEEE7D41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661872" y="329044"/>
            <a:ext cx="6400800" cy="3104229"/>
          </a:xfrm>
          <a:prstGeom prst="rect">
            <a:avLst/>
          </a:prstGeom>
        </p:spPr>
      </p:pic>
      <p:pic>
        <p:nvPicPr>
          <p:cNvPr id="17" name="Picture 16">
            <a:extLst>
              <a:ext uri="{FF2B5EF4-FFF2-40B4-BE49-F238E27FC236}">
                <a16:creationId xmlns:a16="http://schemas.microsoft.com/office/drawing/2014/main" id="{2B475499-E0ED-41E5-B34B-EF14D91574FA}"/>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661872" y="329044"/>
            <a:ext cx="6400800" cy="3431575"/>
          </a:xfrm>
          <a:prstGeom prst="rect">
            <a:avLst/>
          </a:prstGeom>
        </p:spPr>
      </p:pic>
      <p:pic>
        <p:nvPicPr>
          <p:cNvPr id="19" name="Picture 18">
            <a:extLst>
              <a:ext uri="{FF2B5EF4-FFF2-40B4-BE49-F238E27FC236}">
                <a16:creationId xmlns:a16="http://schemas.microsoft.com/office/drawing/2014/main" id="{F9F33998-26FB-4E5F-B15C-BEAA4BD8226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5661872" y="329044"/>
            <a:ext cx="6400800" cy="3431575"/>
          </a:xfrm>
          <a:prstGeom prst="rect">
            <a:avLst/>
          </a:prstGeom>
        </p:spPr>
      </p:pic>
      <p:sp>
        <p:nvSpPr>
          <p:cNvPr id="12" name="TextBox 11">
            <a:extLst>
              <a:ext uri="{FF2B5EF4-FFF2-40B4-BE49-F238E27FC236}">
                <a16:creationId xmlns:a16="http://schemas.microsoft.com/office/drawing/2014/main" id="{5ABD4491-F350-4E16-BB00-187ABD16F2A9}"/>
              </a:ext>
            </a:extLst>
          </p:cNvPr>
          <p:cNvSpPr txBox="1"/>
          <p:nvPr/>
        </p:nvSpPr>
        <p:spPr>
          <a:xfrm>
            <a:off x="5721506" y="4537969"/>
            <a:ext cx="9718469" cy="369332"/>
          </a:xfrm>
          <a:prstGeom prst="rect">
            <a:avLst/>
          </a:prstGeom>
          <a:noFill/>
        </p:spPr>
        <p:txBody>
          <a:bodyPr wrap="square">
            <a:spAutoFit/>
          </a:bodyPr>
          <a:lstStyle/>
          <a:p>
            <a:r>
              <a:rPr lang="en-US" sz="900" dirty="0"/>
              <a:t> '.' Represents not applicable or no cases in sample</a:t>
            </a:r>
          </a:p>
          <a:p>
            <a:r>
              <a:rPr lang="en-US" sz="900" dirty="0"/>
              <a:t> 'S' Represents estimates that did not meet publication standards or withheld to avoid disclosure</a:t>
            </a:r>
          </a:p>
        </p:txBody>
      </p:sp>
      <p:sp>
        <p:nvSpPr>
          <p:cNvPr id="4" name="Title 3">
            <a:extLst>
              <a:ext uri="{FF2B5EF4-FFF2-40B4-BE49-F238E27FC236}">
                <a16:creationId xmlns:a16="http://schemas.microsoft.com/office/drawing/2014/main" id="{D1BD471F-3E04-4A66-8970-3B2BA4C38AED}"/>
              </a:ext>
            </a:extLst>
          </p:cNvPr>
          <p:cNvSpPr>
            <a:spLocks noGrp="1"/>
          </p:cNvSpPr>
          <p:nvPr>
            <p:ph type="title"/>
          </p:nvPr>
        </p:nvSpPr>
        <p:spPr>
          <a:xfrm>
            <a:off x="357051" y="69669"/>
            <a:ext cx="4457320" cy="870857"/>
          </a:xfrm>
        </p:spPr>
        <p:txBody>
          <a:bodyPr/>
          <a:lstStyle/>
          <a:p>
            <a:r>
              <a:rPr lang="en-US" sz="3200" dirty="0"/>
              <a:t>Housing Characteristics of Movers</a:t>
            </a:r>
          </a:p>
        </p:txBody>
      </p:sp>
      <p:sp>
        <p:nvSpPr>
          <p:cNvPr id="6" name="Content Placeholder 5">
            <a:extLst>
              <a:ext uri="{FF2B5EF4-FFF2-40B4-BE49-F238E27FC236}">
                <a16:creationId xmlns:a16="http://schemas.microsoft.com/office/drawing/2014/main" id="{F7A25529-4A52-49BB-B7B8-DA5B990A6BB8}"/>
              </a:ext>
            </a:extLst>
          </p:cNvPr>
          <p:cNvSpPr>
            <a:spLocks noGrp="1"/>
          </p:cNvSpPr>
          <p:nvPr>
            <p:ph idx="1"/>
          </p:nvPr>
        </p:nvSpPr>
        <p:spPr>
          <a:xfrm>
            <a:off x="357051" y="940526"/>
            <a:ext cx="5310884" cy="5817325"/>
          </a:xfrm>
        </p:spPr>
        <p:txBody>
          <a:bodyPr>
            <a:normAutofit fontScale="92500" lnSpcReduction="10000"/>
          </a:bodyPr>
          <a:lstStyle/>
          <a:p>
            <a:r>
              <a:rPr lang="en-US" sz="1600" dirty="0">
                <a:solidFill>
                  <a:srgbClr val="5C4600"/>
                </a:solidFill>
              </a:rPr>
              <a:t>The data in these tables are from the 2019 </a:t>
            </a:r>
            <a:r>
              <a:rPr lang="en-US" sz="1600" dirty="0">
                <a:solidFill>
                  <a:srgbClr val="5C4600"/>
                </a:solidFill>
                <a:hlinkClick r:id="rId10" action="ppaction://hlinksldjump"/>
              </a:rPr>
              <a:t>American Housing Survey</a:t>
            </a:r>
            <a:r>
              <a:rPr lang="en-US" sz="1600" dirty="0">
                <a:solidFill>
                  <a:srgbClr val="5C4600"/>
                </a:solidFill>
              </a:rPr>
              <a:t>. They show national data, tabulated mainly from households in metropolitan areas, and data specifically for the Portland Metropolitan Area.</a:t>
            </a:r>
          </a:p>
          <a:p>
            <a:r>
              <a:rPr lang="en-US" sz="1600" dirty="0">
                <a:solidFill>
                  <a:srgbClr val="5C4600"/>
                </a:solidFill>
              </a:rPr>
              <a:t>The first table shows reasons, nationally, for moving for owner and renter households. For the 65+ households, the two reasons that stand out are the desire to live closer to children and </a:t>
            </a:r>
            <a:r>
              <a:rPr lang="en-US" sz="1600" i="1" dirty="0">
                <a:solidFill>
                  <a:srgbClr val="5C4600"/>
                </a:solidFill>
              </a:rPr>
              <a:t>other</a:t>
            </a:r>
            <a:r>
              <a:rPr lang="en-US" sz="1600" dirty="0">
                <a:solidFill>
                  <a:srgbClr val="5C4600"/>
                </a:solidFill>
              </a:rPr>
              <a:t>, for renters and owners. The second table shows data for households age 65+ for Portland, but these are mainly suppressed.</a:t>
            </a:r>
          </a:p>
          <a:p>
            <a:r>
              <a:rPr lang="en-US" sz="1600" dirty="0">
                <a:solidFill>
                  <a:srgbClr val="5C4600"/>
                </a:solidFill>
              </a:rPr>
              <a:t>This table shows how housing costs changed for owners and renters moving from various types of housing. For younger owner and renter households, costs were more likely to increase for moves to all types of housing. For older households it was a mixed bag, with some older households noting increases and others decreases. Portland data for older households are largely suppressed and not shown here.</a:t>
            </a:r>
          </a:p>
          <a:p>
            <a:r>
              <a:rPr lang="en-US" sz="1600" dirty="0">
                <a:solidFill>
                  <a:srgbClr val="5C4600"/>
                </a:solidFill>
              </a:rPr>
              <a:t>These tables show change in housing tenure, first with national data. It may seem counterintuitive that there are more shifts from owner to renter up through age 64, but note that the shifts from renter to owner are larger. The Portland data are largely suppressed.</a:t>
            </a:r>
          </a:p>
          <a:p>
            <a:r>
              <a:rPr lang="en-US" sz="1600" dirty="0">
                <a:solidFill>
                  <a:srgbClr val="5C4600"/>
                </a:solidFill>
              </a:rPr>
              <a:t>The final two tables show shifts between different types of structures. The proportion of owners moving to apartments declines with age. Renters moving are about equally likely to move to another apartment or to a house. Most Portland data are suppressed. </a:t>
            </a:r>
          </a:p>
          <a:p>
            <a:endParaRPr lang="en-US" dirty="0"/>
          </a:p>
        </p:txBody>
      </p:sp>
      <p:sp>
        <p:nvSpPr>
          <p:cNvPr id="2" name="TextBox 1">
            <a:extLst>
              <a:ext uri="{FF2B5EF4-FFF2-40B4-BE49-F238E27FC236}">
                <a16:creationId xmlns:a16="http://schemas.microsoft.com/office/drawing/2014/main" id="{1464FB7F-1834-4C7E-AE6D-7708018F633E}"/>
              </a:ext>
            </a:extLst>
          </p:cNvPr>
          <p:cNvSpPr txBox="1"/>
          <p:nvPr/>
        </p:nvSpPr>
        <p:spPr>
          <a:xfrm>
            <a:off x="7184056" y="5721649"/>
            <a:ext cx="3683813" cy="600164"/>
          </a:xfrm>
          <a:prstGeom prst="rect">
            <a:avLst/>
          </a:prstGeom>
          <a:noFill/>
        </p:spPr>
        <p:txBody>
          <a:bodyPr wrap="square" rtlCol="0">
            <a:spAutoFit/>
          </a:bodyPr>
          <a:lstStyle/>
          <a:p>
            <a:r>
              <a:rPr lang="en-US" sz="1100" dirty="0"/>
              <a:t>Source: American Housing Authority online table creator, </a:t>
            </a:r>
            <a:r>
              <a:rPr lang="en-US" sz="1100" dirty="0">
                <a:hlinkClick r:id="rId11"/>
              </a:rPr>
              <a:t>https://www.census.gov/programs-surveys/ahs/data/interactive/ahstablecreator.html</a:t>
            </a:r>
            <a:endParaRPr lang="en-US" sz="1100" dirty="0"/>
          </a:p>
        </p:txBody>
      </p:sp>
      <p:pic>
        <p:nvPicPr>
          <p:cNvPr id="13" name="Picture 12">
            <a:extLst>
              <a:ext uri="{FF2B5EF4-FFF2-40B4-BE49-F238E27FC236}">
                <a16:creationId xmlns:a16="http://schemas.microsoft.com/office/drawing/2014/main" id="{96B545E1-2A86-44D4-8EE6-F3F7EA7E16A1}"/>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5661872" y="329044"/>
            <a:ext cx="6400800" cy="4951158"/>
          </a:xfrm>
          <a:prstGeom prst="rect">
            <a:avLst/>
          </a:prstGeom>
        </p:spPr>
      </p:pic>
      <p:pic>
        <p:nvPicPr>
          <p:cNvPr id="15" name="Picture 14">
            <a:extLst>
              <a:ext uri="{FF2B5EF4-FFF2-40B4-BE49-F238E27FC236}">
                <a16:creationId xmlns:a16="http://schemas.microsoft.com/office/drawing/2014/main" id="{96325ED5-8021-4A4C-A7FA-FE179AC0D62F}"/>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5661872" y="329044"/>
            <a:ext cx="6400800" cy="4951158"/>
          </a:xfrm>
          <a:prstGeom prst="rect">
            <a:avLst/>
          </a:prstGeom>
        </p:spPr>
      </p:pic>
      <p:sp>
        <p:nvSpPr>
          <p:cNvPr id="3" name="Rectangle 2">
            <a:extLst>
              <a:ext uri="{FF2B5EF4-FFF2-40B4-BE49-F238E27FC236}">
                <a16:creationId xmlns:a16="http://schemas.microsoft.com/office/drawing/2014/main" id="{BDC9E84E-139B-436A-A0F6-0AED7C097A16}"/>
              </a:ext>
            </a:extLst>
          </p:cNvPr>
          <p:cNvSpPr/>
          <p:nvPr/>
        </p:nvSpPr>
        <p:spPr>
          <a:xfrm>
            <a:off x="7250347" y="1421020"/>
            <a:ext cx="3664087" cy="3135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845EBF-DB99-49B3-AD4B-FEFB42AB966C}"/>
              </a:ext>
            </a:extLst>
          </p:cNvPr>
          <p:cNvSpPr/>
          <p:nvPr/>
        </p:nvSpPr>
        <p:spPr>
          <a:xfrm>
            <a:off x="7250349" y="2502902"/>
            <a:ext cx="3722407" cy="31355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BD87245-D313-495B-B352-850EF26E4A64}"/>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22</a:t>
            </a:r>
          </a:p>
        </p:txBody>
      </p:sp>
      <p:grpSp>
        <p:nvGrpSpPr>
          <p:cNvPr id="20" name="Group 19">
            <a:extLst>
              <a:ext uri="{FF2B5EF4-FFF2-40B4-BE49-F238E27FC236}">
                <a16:creationId xmlns:a16="http://schemas.microsoft.com/office/drawing/2014/main" id="{9E5D59E1-EF84-484B-B218-A790FFC0B09F}"/>
              </a:ext>
            </a:extLst>
          </p:cNvPr>
          <p:cNvGrpSpPr/>
          <p:nvPr/>
        </p:nvGrpSpPr>
        <p:grpSpPr>
          <a:xfrm>
            <a:off x="96766" y="649224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EEC7DED0-D4FB-4FC3-B195-55195F4EA8F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5430EC94-3CFD-4D6A-8DAF-4E2120D9D0D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FE904173-EB7B-4EB7-A64A-C64A337F2A4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14" action="ppaction://hlinksldjump" highlightClick="1"/>
              <a:extLst>
                <a:ext uri="{FF2B5EF4-FFF2-40B4-BE49-F238E27FC236}">
                  <a16:creationId xmlns:a16="http://schemas.microsoft.com/office/drawing/2014/main" id="{64FF012A-B47F-4335-ABC2-FF7E9E1A610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15"/>
              <a:extLst>
                <a:ext uri="{FF2B5EF4-FFF2-40B4-BE49-F238E27FC236}">
                  <a16:creationId xmlns:a16="http://schemas.microsoft.com/office/drawing/2014/main" id="{1D83D9A0-76B7-4EF6-8B6F-110D92BDFF9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39182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500"/>
                                  </p:stCondLst>
                                  <p:childTnLst>
                                    <p:set>
                                      <p:cBhvr>
                                        <p:cTn id="43" dur="1" fill="hold">
                                          <p:stCondLst>
                                            <p:cond delay="0"/>
                                          </p:stCondLst>
                                        </p:cTn>
                                        <p:tgtEl>
                                          <p:spTgt spid="3"/>
                                        </p:tgtEl>
                                        <p:attrNameLst>
                                          <p:attrName>style.visibility</p:attrName>
                                        </p:attrNameLst>
                                      </p:cBhvr>
                                      <p:to>
                                        <p:strVal val="visible"/>
                                      </p:to>
                                    </p:set>
                                  </p:childTnLst>
                                </p:cTn>
                              </p:par>
                            </p:childTnLst>
                          </p:cTn>
                        </p:par>
                        <p:par>
                          <p:cTn id="44" fill="hold">
                            <p:stCondLst>
                              <p:cond delay="500"/>
                            </p:stCondLst>
                            <p:childTnLst>
                              <p:par>
                                <p:cTn id="45" presetID="1" presetClass="entr" presetSubtype="0" fill="hold" grpId="0" nodeType="afterEffect">
                                  <p:stCondLst>
                                    <p:cond delay="50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xit" presetSubtype="0" fill="hold" grpId="1" nodeType="withEffect">
                                  <p:stCondLst>
                                    <p:cond delay="0"/>
                                  </p:stCondLst>
                                  <p:childTnLst>
                                    <p:set>
                                      <p:cBhvr>
                                        <p:cTn id="56" dur="1" fill="hold">
                                          <p:stCondLst>
                                            <p:cond delay="0"/>
                                          </p:stCondLst>
                                        </p:cTn>
                                        <p:tgtEl>
                                          <p:spTgt spid="3"/>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4" end="4"/>
                                            </p:txEl>
                                          </p:spTgt>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1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 grpId="0"/>
      <p:bldP spid="3" grpId="0" animBg="1"/>
      <p:bldP spid="3"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9528A-78F3-42F8-BE74-22C9559ABD1E}"/>
              </a:ext>
            </a:extLst>
          </p:cNvPr>
          <p:cNvSpPr>
            <a:spLocks noGrp="1"/>
          </p:cNvSpPr>
          <p:nvPr>
            <p:ph type="title"/>
          </p:nvPr>
        </p:nvSpPr>
        <p:spPr>
          <a:xfrm>
            <a:off x="1725798" y="560681"/>
            <a:ext cx="4376463" cy="663522"/>
          </a:xfrm>
        </p:spPr>
        <p:txBody>
          <a:bodyPr/>
          <a:lstStyle/>
          <a:p>
            <a:r>
              <a:rPr lang="en-US" sz="3200" dirty="0"/>
              <a:t>Mapping of Housing Data</a:t>
            </a:r>
          </a:p>
        </p:txBody>
      </p:sp>
      <p:sp>
        <p:nvSpPr>
          <p:cNvPr id="3" name="Content Placeholder 2">
            <a:extLst>
              <a:ext uri="{FF2B5EF4-FFF2-40B4-BE49-F238E27FC236}">
                <a16:creationId xmlns:a16="http://schemas.microsoft.com/office/drawing/2014/main" id="{F0A28F40-DA22-482B-9CA0-AB4A92F1BFC8}"/>
              </a:ext>
            </a:extLst>
          </p:cNvPr>
          <p:cNvSpPr>
            <a:spLocks noGrp="1"/>
          </p:cNvSpPr>
          <p:nvPr>
            <p:ph idx="1"/>
          </p:nvPr>
        </p:nvSpPr>
        <p:spPr>
          <a:xfrm>
            <a:off x="1725798" y="1231280"/>
            <a:ext cx="4930536" cy="5418812"/>
          </a:xfrm>
        </p:spPr>
        <p:txBody>
          <a:bodyPr>
            <a:normAutofit/>
          </a:bodyPr>
          <a:lstStyle/>
          <a:p>
            <a:r>
              <a:rPr lang="en-US" sz="1600" dirty="0">
                <a:solidFill>
                  <a:srgbClr val="5C4600"/>
                </a:solidFill>
              </a:rPr>
              <a:t>The next slides show a variety of maps based mainly on data from the </a:t>
            </a:r>
            <a:r>
              <a:rPr lang="en-US" sz="1600" dirty="0">
                <a:solidFill>
                  <a:srgbClr val="5C4600"/>
                </a:solidFill>
                <a:hlinkClick r:id="rId4" action="ppaction://hlinksldjump"/>
              </a:rPr>
              <a:t>American Community Survey</a:t>
            </a:r>
            <a:r>
              <a:rPr lang="en-US" sz="1600" dirty="0">
                <a:solidFill>
                  <a:srgbClr val="5C4600"/>
                </a:solidFill>
                <a:hlinkClick r:id="rId5" action="ppaction://hlinkfile"/>
              </a:rPr>
              <a:t> </a:t>
            </a:r>
            <a:r>
              <a:rPr lang="en-US" sz="1600" dirty="0">
                <a:solidFill>
                  <a:srgbClr val="5C4600"/>
                </a:solidFill>
              </a:rPr>
              <a:t>and the </a:t>
            </a:r>
            <a:r>
              <a:rPr lang="en-US" sz="1600" dirty="0">
                <a:solidFill>
                  <a:srgbClr val="5C4600"/>
                </a:solidFill>
                <a:hlinkClick r:id="rId6" action="ppaction://hlinksldjump"/>
              </a:rPr>
              <a:t>2010 Census</a:t>
            </a:r>
            <a:r>
              <a:rPr lang="en-US" sz="1600" dirty="0">
                <a:solidFill>
                  <a:srgbClr val="5C4600"/>
                </a:solidFill>
                <a:hlinkClick r:id="" action="ppaction://noaction"/>
              </a:rPr>
              <a:t>.</a:t>
            </a:r>
            <a:endParaRPr lang="en-US" sz="1600" dirty="0">
              <a:solidFill>
                <a:srgbClr val="5C4600"/>
              </a:solidFill>
            </a:endParaRPr>
          </a:p>
          <a:p>
            <a:r>
              <a:rPr lang="en-US" sz="1600" dirty="0">
                <a:solidFill>
                  <a:srgbClr val="5C4600"/>
                </a:solidFill>
              </a:rPr>
              <a:t>Data from the American Community Survey (ACS) are particularly useful because there were over 200 survey items asked of each household, and the most recent data is for the 2015-2019 period.</a:t>
            </a:r>
          </a:p>
          <a:p>
            <a:r>
              <a:rPr lang="en-US" sz="1600" dirty="0">
                <a:solidFill>
                  <a:srgbClr val="5C4600"/>
                </a:solidFill>
              </a:rPr>
              <a:t>The ACS contains responses for 31,245 persons in the city of Portland, of which 4,496 were for persons age 65+. However, if the age 65+ were spread over the 177 census tracts in the city that would amount to about 25 age 65+ per census tract, a relatively small sample when one further filters it by such measures as home ownership, race, and income. </a:t>
            </a:r>
          </a:p>
          <a:p>
            <a:r>
              <a:rPr lang="en-US" sz="1600" dirty="0">
                <a:solidFill>
                  <a:srgbClr val="5C4600"/>
                </a:solidFill>
              </a:rPr>
              <a:t>For some maps we aggregate the tract data into larger geographies which we call</a:t>
            </a:r>
            <a:r>
              <a:rPr lang="en-US" sz="1600" dirty="0">
                <a:solidFill>
                  <a:srgbClr val="5C4600"/>
                </a:solidFill>
                <a:hlinkClick r:id="rId7" action="ppaction://hlinksldjump"/>
              </a:rPr>
              <a:t> </a:t>
            </a:r>
            <a:r>
              <a:rPr lang="en-US" sz="1600" i="1" dirty="0">
                <a:solidFill>
                  <a:srgbClr val="5C4600"/>
                </a:solidFill>
                <a:hlinkClick r:id="rId7" action="ppaction://hlinksldjump"/>
              </a:rPr>
              <a:t>supertracts</a:t>
            </a:r>
            <a:r>
              <a:rPr lang="en-US" sz="1600" dirty="0">
                <a:solidFill>
                  <a:srgbClr val="5C4600"/>
                </a:solidFill>
              </a:rPr>
              <a:t> (in Portland, these are called twenty-minute neighborhoods).</a:t>
            </a:r>
          </a:p>
          <a:p>
            <a:endParaRPr lang="en-US" dirty="0"/>
          </a:p>
          <a:p>
            <a:endParaRPr lang="en-US" dirty="0"/>
          </a:p>
          <a:p>
            <a:pPr marL="0" indent="0">
              <a:buNone/>
            </a:pPr>
            <a:endParaRPr lang="en-US" dirty="0"/>
          </a:p>
          <a:p>
            <a:endParaRPr lang="en-US" dirty="0"/>
          </a:p>
          <a:p>
            <a:endParaRPr lang="en-US" dirty="0"/>
          </a:p>
          <a:p>
            <a:endParaRPr lang="en-US" dirty="0"/>
          </a:p>
        </p:txBody>
      </p:sp>
      <p:sp>
        <p:nvSpPr>
          <p:cNvPr id="4" name="Content Placeholder 2">
            <a:extLst>
              <a:ext uri="{FF2B5EF4-FFF2-40B4-BE49-F238E27FC236}">
                <a16:creationId xmlns:a16="http://schemas.microsoft.com/office/drawing/2014/main" id="{3A3EC067-E06A-4EAB-91B0-CAA60A6ADA4A}"/>
              </a:ext>
            </a:extLst>
          </p:cNvPr>
          <p:cNvSpPr txBox="1">
            <a:spLocks/>
          </p:cNvSpPr>
          <p:nvPr/>
        </p:nvSpPr>
        <p:spPr>
          <a:xfrm>
            <a:off x="6656333" y="1224203"/>
            <a:ext cx="5296433" cy="4947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5C4600"/>
                </a:solidFill>
              </a:rPr>
              <a:t>Data from the 2000 and 2010 censuses are particularly useful because they are a full enumeration and not subject to sampling error. They are available for census tracts and even down to the block level.</a:t>
            </a:r>
          </a:p>
          <a:p>
            <a:r>
              <a:rPr lang="en-US" sz="1600" dirty="0">
                <a:solidFill>
                  <a:srgbClr val="5C4600"/>
                </a:solidFill>
              </a:rPr>
              <a:t>Only seven questions, however, were asked of the respondent, referred to as </a:t>
            </a:r>
            <a:r>
              <a:rPr lang="en-US" sz="1600" i="1" dirty="0">
                <a:solidFill>
                  <a:srgbClr val="5C4600"/>
                </a:solidFill>
              </a:rPr>
              <a:t>the householder </a:t>
            </a:r>
            <a:r>
              <a:rPr lang="en-US" sz="1600" dirty="0">
                <a:solidFill>
                  <a:srgbClr val="5C4600"/>
                </a:solidFill>
              </a:rPr>
              <a:t>by the Census:</a:t>
            </a:r>
          </a:p>
          <a:p>
            <a:pPr lvl="1"/>
            <a:r>
              <a:rPr lang="en-US" sz="1600" dirty="0">
                <a:solidFill>
                  <a:srgbClr val="5C4600"/>
                </a:solidFill>
              </a:rPr>
              <a:t>How many people live here?</a:t>
            </a:r>
          </a:p>
          <a:p>
            <a:pPr lvl="1"/>
            <a:r>
              <a:rPr lang="en-US" sz="1600" dirty="0">
                <a:solidFill>
                  <a:srgbClr val="5C4600"/>
                </a:solidFill>
              </a:rPr>
              <a:t>Relationship to the respondent?</a:t>
            </a:r>
          </a:p>
          <a:p>
            <a:pPr lvl="1"/>
            <a:r>
              <a:rPr lang="en-US" sz="1600" dirty="0">
                <a:solidFill>
                  <a:srgbClr val="5C4600"/>
                </a:solidFill>
              </a:rPr>
              <a:t>Age of each? </a:t>
            </a:r>
          </a:p>
          <a:p>
            <a:pPr lvl="1"/>
            <a:r>
              <a:rPr lang="en-US" sz="1600" dirty="0">
                <a:solidFill>
                  <a:srgbClr val="5C4600"/>
                </a:solidFill>
              </a:rPr>
              <a:t>Sex of each?</a:t>
            </a:r>
          </a:p>
          <a:p>
            <a:pPr lvl="1"/>
            <a:r>
              <a:rPr lang="en-US" sz="1600" dirty="0">
                <a:solidFill>
                  <a:srgbClr val="5C4600"/>
                </a:solidFill>
              </a:rPr>
              <a:t>Race of each?</a:t>
            </a:r>
          </a:p>
          <a:p>
            <a:pPr lvl="1"/>
            <a:r>
              <a:rPr lang="en-US" sz="1600" dirty="0">
                <a:solidFill>
                  <a:srgbClr val="5C4600"/>
                </a:solidFill>
              </a:rPr>
              <a:t>Whether Hispanic?</a:t>
            </a:r>
          </a:p>
          <a:p>
            <a:pPr lvl="1"/>
            <a:r>
              <a:rPr lang="en-US" sz="1600" dirty="0">
                <a:solidFill>
                  <a:srgbClr val="5C4600"/>
                </a:solidFill>
              </a:rPr>
              <a:t>Is this housing unit owned or rented?</a:t>
            </a:r>
          </a:p>
          <a:p>
            <a:r>
              <a:rPr lang="en-US" sz="1600" dirty="0">
                <a:solidFill>
                  <a:srgbClr val="5C4600"/>
                </a:solidFill>
              </a:rPr>
              <a:t>Despite the small number of questions, hundreds of tables are produced showing such cross tabulations as age, race, and household relationships, such as grandchild.</a:t>
            </a:r>
          </a:p>
          <a:p>
            <a:pPr marL="457200" lvl="1" indent="0">
              <a:buNone/>
            </a:pPr>
            <a:endParaRPr lang="en-US" dirty="0"/>
          </a:p>
          <a:p>
            <a:endParaRPr lang="en-US" dirty="0"/>
          </a:p>
          <a:p>
            <a:endParaRPr lang="en-US" dirty="0"/>
          </a:p>
          <a:p>
            <a:pPr marL="0" indent="0">
              <a:buFont typeface="Arial" panose="020B0604020202020204" pitchFamily="34" charset="0"/>
              <a:buNone/>
            </a:pPr>
            <a:endParaRPr lang="en-US" dirty="0"/>
          </a:p>
          <a:p>
            <a:endParaRPr lang="en-US" dirty="0"/>
          </a:p>
          <a:p>
            <a:endParaRPr lang="en-US" dirty="0"/>
          </a:p>
          <a:p>
            <a:endParaRPr lang="en-US" dirty="0"/>
          </a:p>
        </p:txBody>
      </p:sp>
      <p:sp>
        <p:nvSpPr>
          <p:cNvPr id="11" name="Content Placeholder 6">
            <a:extLst>
              <a:ext uri="{FF2B5EF4-FFF2-40B4-BE49-F238E27FC236}">
                <a16:creationId xmlns:a16="http://schemas.microsoft.com/office/drawing/2014/main" id="{65A4750D-32F2-4D44-A1AB-89B4B21243DF}"/>
              </a:ext>
            </a:extLst>
          </p:cNvPr>
          <p:cNvSpPr txBox="1">
            <a:spLocks/>
          </p:cNvSpPr>
          <p:nvPr/>
        </p:nvSpPr>
        <p:spPr>
          <a:xfrm>
            <a:off x="138328" y="1231280"/>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8" action="ppaction://hlinksldjump"/>
            </a:endParaRPr>
          </a:p>
          <a:p>
            <a:r>
              <a:rPr lang="en-US" dirty="0">
                <a:hlinkClick r:id="rId9" action="ppaction://hlinksldjump"/>
              </a:rPr>
              <a:t>Beginning</a:t>
            </a:r>
            <a:endParaRPr lang="en-US" dirty="0">
              <a:hlinkClick r:id="rId8" action="ppaction://hlinksldjump"/>
            </a:endParaRPr>
          </a:p>
          <a:p>
            <a:r>
              <a:rPr lang="en-US" dirty="0">
                <a:hlinkClick r:id="rId8" action="ppaction://hlinksldjump"/>
              </a:rPr>
              <a:t>Comparison cities</a:t>
            </a:r>
            <a:endParaRPr lang="en-US" dirty="0">
              <a:hlinkClick r:id="rId10" action="ppaction://hlinksldjump"/>
            </a:endParaRPr>
          </a:p>
          <a:p>
            <a:r>
              <a:rPr lang="en-US" dirty="0">
                <a:hlinkClick r:id="rId10" action="ppaction://hlinksldjump"/>
              </a:rPr>
              <a:t>Charts from ACS public use microdata</a:t>
            </a:r>
            <a:endParaRPr lang="en-US" dirty="0"/>
          </a:p>
          <a:p>
            <a:r>
              <a:rPr lang="en-US" dirty="0">
                <a:hlinkClick r:id="rId11" action="ppaction://hlinksldjump"/>
              </a:rPr>
              <a:t>Tables from ACS public use microdata</a:t>
            </a:r>
            <a:endParaRPr lang="en-US" dirty="0"/>
          </a:p>
          <a:p>
            <a:r>
              <a:rPr lang="en-US" dirty="0">
                <a:hlinkClick r:id="rId12" action="ppaction://hlinksldjump"/>
              </a:rPr>
              <a:t>Mapping of housing data</a:t>
            </a:r>
            <a:endParaRPr lang="en-US" dirty="0"/>
          </a:p>
          <a:p>
            <a:r>
              <a:rPr lang="en-US" dirty="0">
                <a:hlinkClick r:id="rId13" action="ppaction://hlinksldjump"/>
              </a:rPr>
              <a:t>Net migration and  zoning</a:t>
            </a:r>
            <a:endParaRPr lang="en-US" dirty="0"/>
          </a:p>
          <a:p>
            <a:r>
              <a:rPr lang="en-US" dirty="0">
                <a:hlinkClick r:id="rId14" action="ppaction://hlinksldjump"/>
              </a:rPr>
              <a:t>A brief look at affordable housing and care facilities</a:t>
            </a:r>
            <a:endParaRPr lang="en-US" dirty="0"/>
          </a:p>
          <a:p>
            <a:r>
              <a:rPr lang="en-US" dirty="0">
                <a:hlinkClick r:id="rId15" action="ppaction://hlinksldjump"/>
              </a:rPr>
              <a:t>Data sources and Methods</a:t>
            </a:r>
            <a:endParaRPr lang="en-US" dirty="0"/>
          </a:p>
          <a:p>
            <a:endParaRPr lang="en-US" dirty="0"/>
          </a:p>
          <a:p>
            <a:endParaRPr lang="en-US" dirty="0"/>
          </a:p>
          <a:p>
            <a:pPr marL="0" indent="0">
              <a:buNone/>
            </a:pPr>
            <a:endParaRPr lang="en-US" dirty="0"/>
          </a:p>
        </p:txBody>
      </p:sp>
      <p:sp>
        <p:nvSpPr>
          <p:cNvPr id="6" name="TextBox 5">
            <a:extLst>
              <a:ext uri="{FF2B5EF4-FFF2-40B4-BE49-F238E27FC236}">
                <a16:creationId xmlns:a16="http://schemas.microsoft.com/office/drawing/2014/main" id="{22E9307C-0318-4BF4-9EED-C9AEACA28D5D}"/>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23</a:t>
            </a:r>
          </a:p>
        </p:txBody>
      </p:sp>
      <p:grpSp>
        <p:nvGrpSpPr>
          <p:cNvPr id="14" name="Group 13">
            <a:extLst>
              <a:ext uri="{FF2B5EF4-FFF2-40B4-BE49-F238E27FC236}">
                <a16:creationId xmlns:a16="http://schemas.microsoft.com/office/drawing/2014/main" id="{9A7D6E00-FD30-4AB3-B44F-07735FF9BB1E}"/>
              </a:ext>
            </a:extLst>
          </p:cNvPr>
          <p:cNvGrpSpPr/>
          <p:nvPr/>
        </p:nvGrpSpPr>
        <p:grpSpPr>
          <a:xfrm>
            <a:off x="96766" y="649224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BB27B382-2C69-4376-8912-8E6A25089C4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11D49346-6437-47F8-BE3A-3E56C0487EE8}"/>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46B35D29-0C2C-4477-9479-2D28347B6F7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6" action="ppaction://hlinksldjump" highlightClick="1"/>
              <a:extLst>
                <a:ext uri="{FF2B5EF4-FFF2-40B4-BE49-F238E27FC236}">
                  <a16:creationId xmlns:a16="http://schemas.microsoft.com/office/drawing/2014/main" id="{D306B2F2-E3CD-4503-AC4C-900DF0DF376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7"/>
              <a:extLst>
                <a:ext uri="{FF2B5EF4-FFF2-40B4-BE49-F238E27FC236}">
                  <a16:creationId xmlns:a16="http://schemas.microsoft.com/office/drawing/2014/main" id="{8268469A-CF03-4F0E-98CD-E3CCE7463B4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92445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206553"/>
            <a:ext cx="5334000" cy="663522"/>
          </a:xfrm>
        </p:spPr>
        <p:txBody>
          <a:bodyPr>
            <a:noAutofit/>
          </a:bodyPr>
          <a:lstStyle/>
          <a:p>
            <a:r>
              <a:rPr lang="en-US" sz="3200" b="1" dirty="0"/>
              <a:t>Housing Type and Tenure - Map</a:t>
            </a:r>
          </a:p>
        </p:txBody>
      </p:sp>
      <p:sp>
        <p:nvSpPr>
          <p:cNvPr id="7" name="Content Placeholder 6"/>
          <p:cNvSpPr>
            <a:spLocks noGrp="1"/>
          </p:cNvSpPr>
          <p:nvPr>
            <p:ph idx="1"/>
          </p:nvPr>
        </p:nvSpPr>
        <p:spPr>
          <a:xfrm>
            <a:off x="178420" y="809489"/>
            <a:ext cx="5023696" cy="5330277"/>
          </a:xfrm>
        </p:spPr>
        <p:txBody>
          <a:bodyPr>
            <a:normAutofit/>
          </a:bodyPr>
          <a:lstStyle/>
          <a:p>
            <a:r>
              <a:rPr lang="en-US" sz="1600" dirty="0">
                <a:solidFill>
                  <a:srgbClr val="5C4600"/>
                </a:solidFill>
              </a:rPr>
              <a:t>This map is based on census tract data from the American Community Survey 5-year data for 2014-2018. The tables are based on a relatively small sample, so the tract level data reflect in part sampling error. The dotted black line indicates the city’s border.</a:t>
            </a:r>
          </a:p>
          <a:p>
            <a:r>
              <a:rPr lang="en-US" sz="1600" dirty="0">
                <a:solidFill>
                  <a:srgbClr val="5C4600"/>
                </a:solidFill>
              </a:rPr>
              <a:t>The color shadings show the percentage of the population who were age 65+. The highest percentages within the city are in SW Portland, the central city area and east of the I-405 freeway.</a:t>
            </a:r>
          </a:p>
          <a:p>
            <a:r>
              <a:rPr lang="en-US" sz="1600" dirty="0">
                <a:solidFill>
                  <a:srgbClr val="5C4600"/>
                </a:solidFill>
              </a:rPr>
              <a:t>The pie symbols show the proportion of the housing units by tenure (own, rent) and units in structure </a:t>
            </a:r>
            <a:r>
              <a:rPr lang="en-US" sz="1600" i="1" dirty="0">
                <a:solidFill>
                  <a:srgbClr val="5C4600"/>
                </a:solidFill>
              </a:rPr>
              <a:t>where the householder is age 65+.</a:t>
            </a:r>
            <a:r>
              <a:rPr lang="en-US" sz="1600" i="1" dirty="0"/>
              <a:t> </a:t>
            </a:r>
            <a:r>
              <a:rPr lang="en-US" sz="1600" dirty="0">
                <a:solidFill>
                  <a:srgbClr val="5C4600"/>
                </a:solidFill>
              </a:rPr>
              <a:t>These data are aggregated from census tracts to supertracts to reduce sampling variation.</a:t>
            </a:r>
          </a:p>
          <a:p>
            <a:r>
              <a:rPr lang="en-US" sz="1600" dirty="0">
                <a:solidFill>
                  <a:srgbClr val="5C4600"/>
                </a:solidFill>
              </a:rPr>
              <a:t>The light blue sector of the pies shows the proportion in single family housing. In most of Portland’s supertracts, older households live in single-family housing, and may be mostly aging in place. </a:t>
            </a:r>
          </a:p>
          <a:p>
            <a:r>
              <a:rPr lang="en-US" sz="1600" dirty="0">
                <a:solidFill>
                  <a:srgbClr val="5C4600"/>
                </a:solidFill>
              </a:rPr>
              <a:t>However, in and around the downtown core, the majority of older persons are housed in large apartment and condominium developments.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extBox 1">
            <a:extLst>
              <a:ext uri="{FF2B5EF4-FFF2-40B4-BE49-F238E27FC236}">
                <a16:creationId xmlns:a16="http://schemas.microsoft.com/office/drawing/2014/main" id="{43EA0270-3438-4CA9-B858-6DED9A743D55}"/>
              </a:ext>
            </a:extLst>
          </p:cNvPr>
          <p:cNvSpPr txBox="1"/>
          <p:nvPr/>
        </p:nvSpPr>
        <p:spPr>
          <a:xfrm>
            <a:off x="2436306" y="6034731"/>
            <a:ext cx="2533384" cy="769441"/>
          </a:xfrm>
          <a:prstGeom prst="rect">
            <a:avLst/>
          </a:prstGeom>
          <a:noFill/>
        </p:spPr>
        <p:txBody>
          <a:bodyPr wrap="square" rtlCol="0">
            <a:spAutoFit/>
          </a:bodyPr>
          <a:lstStyle/>
          <a:p>
            <a:r>
              <a:rPr lang="en-US" sz="1100" dirty="0"/>
              <a:t>Source: Type and tenure - American Community Survey, 5-year data 2014-2018, table B25033; Age - Census of Population, 2010, table P12.</a:t>
            </a:r>
          </a:p>
        </p:txBody>
      </p:sp>
      <p:sp>
        <p:nvSpPr>
          <p:cNvPr id="9" name="TextBox 8">
            <a:extLst>
              <a:ext uri="{FF2B5EF4-FFF2-40B4-BE49-F238E27FC236}">
                <a16:creationId xmlns:a16="http://schemas.microsoft.com/office/drawing/2014/main" id="{2F8BE689-4ADE-4638-A530-76891006F8D0}"/>
              </a:ext>
            </a:extLst>
          </p:cNvPr>
          <p:cNvSpPr txBox="1"/>
          <p:nvPr/>
        </p:nvSpPr>
        <p:spPr>
          <a:xfrm>
            <a:off x="11879518" y="-30773"/>
            <a:ext cx="444366" cy="307777"/>
          </a:xfrm>
          <a:prstGeom prst="rect">
            <a:avLst/>
          </a:prstGeom>
          <a:noFill/>
        </p:spPr>
        <p:txBody>
          <a:bodyPr wrap="square" rtlCol="0">
            <a:spAutoFit/>
          </a:bodyPr>
          <a:lstStyle/>
          <a:p>
            <a:r>
              <a:rPr lang="en-US" sz="1400" dirty="0">
                <a:solidFill>
                  <a:srgbClr val="5C4600"/>
                </a:solidFill>
              </a:rPr>
              <a:t>24</a:t>
            </a:r>
          </a:p>
        </p:txBody>
      </p:sp>
      <p:grpSp>
        <p:nvGrpSpPr>
          <p:cNvPr id="16" name="Group 15">
            <a:extLst>
              <a:ext uri="{FF2B5EF4-FFF2-40B4-BE49-F238E27FC236}">
                <a16:creationId xmlns:a16="http://schemas.microsoft.com/office/drawing/2014/main" id="{CB36B119-8017-42FD-B1A9-A1B2ADDDA06E}"/>
              </a:ext>
            </a:extLst>
          </p:cNvPr>
          <p:cNvGrpSpPr/>
          <p:nvPr/>
        </p:nvGrpSpPr>
        <p:grpSpPr>
          <a:xfrm>
            <a:off x="96766" y="649224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48F1CB8A-5746-4665-9C0E-6DCDE2ED0C2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B03A72F7-57AA-4447-B7FF-4C56C985024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2ED94B2E-B2BA-4730-86AA-7110A8667BE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5" action="ppaction://hlinksldjump" highlightClick="1"/>
              <a:extLst>
                <a:ext uri="{FF2B5EF4-FFF2-40B4-BE49-F238E27FC236}">
                  <a16:creationId xmlns:a16="http://schemas.microsoft.com/office/drawing/2014/main" id="{D56C8C52-C1B6-4BDB-A4C7-6569CCCA55A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6"/>
              <a:extLst>
                <a:ext uri="{FF2B5EF4-FFF2-40B4-BE49-F238E27FC236}">
                  <a16:creationId xmlns:a16="http://schemas.microsoft.com/office/drawing/2014/main" id="{18440C95-96A1-4C05-A592-61705148534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52020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Title 5"/>
          <p:cNvSpPr>
            <a:spLocks noGrp="1"/>
          </p:cNvSpPr>
          <p:nvPr>
            <p:ph type="title"/>
          </p:nvPr>
        </p:nvSpPr>
        <p:spPr>
          <a:xfrm>
            <a:off x="285359" y="254948"/>
            <a:ext cx="4739384" cy="663522"/>
          </a:xfrm>
        </p:spPr>
        <p:txBody>
          <a:bodyPr>
            <a:noAutofit/>
          </a:bodyPr>
          <a:lstStyle/>
          <a:p>
            <a:r>
              <a:rPr lang="en-US" sz="3200" b="1" dirty="0"/>
              <a:t>Short-term / Long-term Residents</a:t>
            </a:r>
          </a:p>
        </p:txBody>
      </p:sp>
      <p:sp>
        <p:nvSpPr>
          <p:cNvPr id="7" name="Content Placeholder 6"/>
          <p:cNvSpPr>
            <a:spLocks noGrp="1"/>
          </p:cNvSpPr>
          <p:nvPr>
            <p:ph idx="1"/>
          </p:nvPr>
        </p:nvSpPr>
        <p:spPr>
          <a:xfrm>
            <a:off x="231832" y="1023887"/>
            <a:ext cx="4625084" cy="5247404"/>
          </a:xfrm>
        </p:spPr>
        <p:txBody>
          <a:bodyPr>
            <a:normAutofit/>
          </a:bodyPr>
          <a:lstStyle/>
          <a:p>
            <a:r>
              <a:rPr lang="en-US" sz="1600" dirty="0">
                <a:solidFill>
                  <a:srgbClr val="5C4600"/>
                </a:solidFill>
              </a:rPr>
              <a:t>This map shows the percentage of the age 65+ households that are homeowners. At the census tract level there is considerable sampling variation, so the data were aggregated into Portland’s twenty-minute neighborhoods.</a:t>
            </a:r>
          </a:p>
          <a:p>
            <a:r>
              <a:rPr lang="en-US" sz="1600" dirty="0">
                <a:solidFill>
                  <a:srgbClr val="5C4600"/>
                </a:solidFill>
              </a:rPr>
              <a:t>With the exception of the areas surrounding the central city, most of the homeowners have lived in the same residence since 1990, approximately 26 year. Thus, those homeowners are likely aging in place. </a:t>
            </a:r>
          </a:p>
          <a:p>
            <a:r>
              <a:rPr lang="en-US" sz="1600" dirty="0">
                <a:solidFill>
                  <a:srgbClr val="5C4600"/>
                </a:solidFill>
              </a:rPr>
              <a:t>When we look at the map of age 65+ renters, we see that the majority have lived in their residence only since 2010, approximately five years.</a:t>
            </a:r>
          </a:p>
          <a:p>
            <a:r>
              <a:rPr lang="en-US" sz="1600" dirty="0">
                <a:solidFill>
                  <a:srgbClr val="5C4600"/>
                </a:solidFill>
              </a:rPr>
              <a:t>Renters are more susceptible to changes in the housing market and are more able to respond to live events, such as a job change, than are homeowners.</a:t>
            </a:r>
          </a:p>
          <a:p>
            <a:r>
              <a:rPr lang="en-US" sz="1600" dirty="0">
                <a:solidFill>
                  <a:srgbClr val="5C4600"/>
                </a:solidFill>
              </a:rPr>
              <a:t>Renters, as discussed in the section on income and wealth, tend to accumulate less wealth during their life course.</a:t>
            </a:r>
          </a:p>
          <a:p>
            <a:endParaRPr lang="en-US" sz="1800" dirty="0"/>
          </a:p>
        </p:txBody>
      </p:sp>
      <p:sp>
        <p:nvSpPr>
          <p:cNvPr id="2" name="TextBox 1">
            <a:extLst>
              <a:ext uri="{FF2B5EF4-FFF2-40B4-BE49-F238E27FC236}">
                <a16:creationId xmlns:a16="http://schemas.microsoft.com/office/drawing/2014/main" id="{2C0BC213-5E33-4A2A-A671-FE49A59E8666}"/>
              </a:ext>
            </a:extLst>
          </p:cNvPr>
          <p:cNvSpPr txBox="1"/>
          <p:nvPr/>
        </p:nvSpPr>
        <p:spPr>
          <a:xfrm>
            <a:off x="2335800" y="6059167"/>
            <a:ext cx="2920888" cy="769441"/>
          </a:xfrm>
          <a:prstGeom prst="rect">
            <a:avLst/>
          </a:prstGeom>
          <a:noFill/>
        </p:spPr>
        <p:txBody>
          <a:bodyPr wrap="square" rtlCol="0">
            <a:spAutoFit/>
          </a:bodyPr>
          <a:lstStyle/>
          <a:p>
            <a:r>
              <a:rPr lang="en-US" sz="1100" dirty="0"/>
              <a:t>Source: Tenure by age – American Community Survey, 5-year data 2014-2018, table B25011; Year moved in – 2018 American Community Survey, 5-year data 2014-2018, table B25038.</a:t>
            </a:r>
          </a:p>
        </p:txBody>
      </p:sp>
      <p:sp>
        <p:nvSpPr>
          <p:cNvPr id="8" name="TextBox 7">
            <a:extLst>
              <a:ext uri="{FF2B5EF4-FFF2-40B4-BE49-F238E27FC236}">
                <a16:creationId xmlns:a16="http://schemas.microsoft.com/office/drawing/2014/main" id="{FD9EE792-805F-423A-B42A-9522BB66471B}"/>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25</a:t>
            </a:r>
          </a:p>
        </p:txBody>
      </p:sp>
      <p:grpSp>
        <p:nvGrpSpPr>
          <p:cNvPr id="15" name="Group 14">
            <a:extLst>
              <a:ext uri="{FF2B5EF4-FFF2-40B4-BE49-F238E27FC236}">
                <a16:creationId xmlns:a16="http://schemas.microsoft.com/office/drawing/2014/main" id="{745001F1-BF0B-4668-B7F8-45D3616E9070}"/>
              </a:ext>
            </a:extLst>
          </p:cNvPr>
          <p:cNvGrpSpPr/>
          <p:nvPr/>
        </p:nvGrpSpPr>
        <p:grpSpPr>
          <a:xfrm>
            <a:off x="96766" y="649224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C88B14B7-7DFB-447F-8A55-3D28BFBA675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F54BA764-C3F3-4B7F-AAA7-F9200598E13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2C6D4690-3B9E-479B-A503-5068A4D9F7F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6" action="ppaction://hlinksldjump" highlightClick="1"/>
              <a:extLst>
                <a:ext uri="{FF2B5EF4-FFF2-40B4-BE49-F238E27FC236}">
                  <a16:creationId xmlns:a16="http://schemas.microsoft.com/office/drawing/2014/main" id="{095ABDEB-C43B-41C3-920C-0AB6F4E922A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7"/>
              <a:extLst>
                <a:ext uri="{FF2B5EF4-FFF2-40B4-BE49-F238E27FC236}">
                  <a16:creationId xmlns:a16="http://schemas.microsoft.com/office/drawing/2014/main" id="{2F1AD02E-5018-42F5-86B4-840F7C01E93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55279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3945" y="0"/>
            <a:ext cx="6858000" cy="6858000"/>
          </a:xfrm>
          <a:prstGeom prst="rect">
            <a:avLst/>
          </a:prstGeom>
        </p:spPr>
      </p:pic>
      <p:sp>
        <p:nvSpPr>
          <p:cNvPr id="5" name="Title 4"/>
          <p:cNvSpPr>
            <a:spLocks noGrp="1"/>
          </p:cNvSpPr>
          <p:nvPr>
            <p:ph type="title"/>
          </p:nvPr>
        </p:nvSpPr>
        <p:spPr>
          <a:xfrm>
            <a:off x="383447" y="379668"/>
            <a:ext cx="4376463" cy="663522"/>
          </a:xfrm>
        </p:spPr>
        <p:txBody>
          <a:bodyPr>
            <a:normAutofit/>
          </a:bodyPr>
          <a:lstStyle/>
          <a:p>
            <a:r>
              <a:rPr lang="en-US" sz="3200" b="1" dirty="0"/>
              <a:t>Cost Burden for Renters</a:t>
            </a:r>
          </a:p>
        </p:txBody>
      </p:sp>
      <p:sp>
        <p:nvSpPr>
          <p:cNvPr id="6" name="Content Placeholder 5"/>
          <p:cNvSpPr>
            <a:spLocks noGrp="1"/>
          </p:cNvSpPr>
          <p:nvPr>
            <p:ph idx="1"/>
          </p:nvPr>
        </p:nvSpPr>
        <p:spPr>
          <a:xfrm>
            <a:off x="432129" y="1043190"/>
            <a:ext cx="4279100" cy="3560334"/>
          </a:xfrm>
        </p:spPr>
        <p:txBody>
          <a:bodyPr>
            <a:normAutofit lnSpcReduction="10000"/>
          </a:bodyPr>
          <a:lstStyle/>
          <a:p>
            <a:r>
              <a:rPr lang="en-US" sz="1600" dirty="0">
                <a:solidFill>
                  <a:srgbClr val="5C4600"/>
                </a:solidFill>
              </a:rPr>
              <a:t>The color shading on this map shows the percent of age 65+ renter households who are spending 35% or more of their income on rent. It is based on American Community Survey data and is subject to considerable sampling variation.</a:t>
            </a:r>
          </a:p>
          <a:p>
            <a:r>
              <a:rPr lang="en-US" sz="1600" dirty="0">
                <a:solidFill>
                  <a:srgbClr val="5C4600"/>
                </a:solidFill>
              </a:rPr>
              <a:t>The pie chart symbols show the same data aggregated into twenty-minute neighborhoods. </a:t>
            </a:r>
          </a:p>
          <a:p>
            <a:r>
              <a:rPr lang="en-US" sz="1600" dirty="0">
                <a:solidFill>
                  <a:srgbClr val="5C4600"/>
                </a:solidFill>
              </a:rPr>
              <a:t>In Portland only the Woodstock neighborhood shows the majority of renters age 65+ spending 25% or less of their income on rent.</a:t>
            </a:r>
          </a:p>
          <a:p>
            <a:r>
              <a:rPr lang="en-US" sz="1600" dirty="0">
                <a:solidFill>
                  <a:srgbClr val="5C4600"/>
                </a:solidFill>
              </a:rPr>
              <a:t>In the Gateway neighborhood 70% of age 65+ renters are spending 35 or more percent of their income on rent.</a:t>
            </a:r>
          </a:p>
        </p:txBody>
      </p:sp>
      <p:sp>
        <p:nvSpPr>
          <p:cNvPr id="2" name="TextBox 1">
            <a:extLst>
              <a:ext uri="{FF2B5EF4-FFF2-40B4-BE49-F238E27FC236}">
                <a16:creationId xmlns:a16="http://schemas.microsoft.com/office/drawing/2014/main" id="{E0DF62DA-0825-4471-A3AE-4A1C9F0E8C4B}"/>
              </a:ext>
            </a:extLst>
          </p:cNvPr>
          <p:cNvSpPr txBox="1"/>
          <p:nvPr/>
        </p:nvSpPr>
        <p:spPr>
          <a:xfrm>
            <a:off x="1120853" y="5644336"/>
            <a:ext cx="3057660" cy="430887"/>
          </a:xfrm>
          <a:prstGeom prst="rect">
            <a:avLst/>
          </a:prstGeom>
          <a:noFill/>
        </p:spPr>
        <p:txBody>
          <a:bodyPr wrap="square" rtlCol="0">
            <a:spAutoFit/>
          </a:bodyPr>
          <a:lstStyle/>
          <a:p>
            <a:r>
              <a:rPr lang="en-US" sz="1100" dirty="0"/>
              <a:t>Source: American Community Survey, 5-year data, 2014-2018, table B25070</a:t>
            </a:r>
          </a:p>
        </p:txBody>
      </p:sp>
      <p:sp>
        <p:nvSpPr>
          <p:cNvPr id="7" name="TextBox 6">
            <a:extLst>
              <a:ext uri="{FF2B5EF4-FFF2-40B4-BE49-F238E27FC236}">
                <a16:creationId xmlns:a16="http://schemas.microsoft.com/office/drawing/2014/main" id="{721F1C61-1E31-4962-8CC4-E2ED6A00706E}"/>
              </a:ext>
            </a:extLst>
          </p:cNvPr>
          <p:cNvSpPr txBox="1"/>
          <p:nvPr/>
        </p:nvSpPr>
        <p:spPr>
          <a:xfrm>
            <a:off x="11808068" y="0"/>
            <a:ext cx="383931" cy="307777"/>
          </a:xfrm>
          <a:prstGeom prst="rect">
            <a:avLst/>
          </a:prstGeom>
          <a:noFill/>
        </p:spPr>
        <p:txBody>
          <a:bodyPr wrap="square" rtlCol="0">
            <a:spAutoFit/>
          </a:bodyPr>
          <a:lstStyle/>
          <a:p>
            <a:r>
              <a:rPr lang="en-US" sz="1400" dirty="0">
                <a:solidFill>
                  <a:srgbClr val="5C4600"/>
                </a:solidFill>
              </a:rPr>
              <a:t>26</a:t>
            </a:r>
          </a:p>
        </p:txBody>
      </p:sp>
      <p:grpSp>
        <p:nvGrpSpPr>
          <p:cNvPr id="14" name="Group 13">
            <a:extLst>
              <a:ext uri="{FF2B5EF4-FFF2-40B4-BE49-F238E27FC236}">
                <a16:creationId xmlns:a16="http://schemas.microsoft.com/office/drawing/2014/main" id="{6507D19E-5524-4862-9584-67C9BF42236B}"/>
              </a:ext>
            </a:extLst>
          </p:cNvPr>
          <p:cNvGrpSpPr/>
          <p:nvPr/>
        </p:nvGrpSpPr>
        <p:grpSpPr>
          <a:xfrm>
            <a:off x="96766" y="649224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2FA8A97E-B4F9-43B9-9428-CE4C57936BA2}"/>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1E6C6EC0-F8C3-456B-A35A-F076AC6953F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F11ABC9D-C243-4B23-BF2C-70E4499AF5D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5" action="ppaction://hlinksldjump" highlightClick="1"/>
              <a:extLst>
                <a:ext uri="{FF2B5EF4-FFF2-40B4-BE49-F238E27FC236}">
                  <a16:creationId xmlns:a16="http://schemas.microsoft.com/office/drawing/2014/main" id="{42F97745-F124-4F68-9F2F-271EEE8339B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6"/>
              <a:extLst>
                <a:ext uri="{FF2B5EF4-FFF2-40B4-BE49-F238E27FC236}">
                  <a16:creationId xmlns:a16="http://schemas.microsoft.com/office/drawing/2014/main" id="{E1F276E1-9718-4538-8BAB-229FFF02C88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64527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4566802" y="4156378"/>
            <a:ext cx="2438591" cy="1826514"/>
          </a:xfrm>
          <a:prstGeom prst="rect">
            <a:avLst/>
          </a:prstGeom>
        </p:spPr>
      </p:pic>
      <p:pic>
        <p:nvPicPr>
          <p:cNvPr id="7" name="Picture 6"/>
          <p:cNvPicPr>
            <a:picLocks noChangeAspect="1"/>
          </p:cNvPicPr>
          <p:nvPr/>
        </p:nvPicPr>
        <p:blipFill>
          <a:blip r:embed="rId5"/>
          <a:stretch>
            <a:fillRect/>
          </a:stretch>
        </p:blipFill>
        <p:spPr>
          <a:xfrm>
            <a:off x="7083125" y="4156378"/>
            <a:ext cx="2438591" cy="1826514"/>
          </a:xfrm>
          <a:prstGeom prst="rect">
            <a:avLst/>
          </a:prstGeom>
        </p:spPr>
      </p:pic>
      <p:pic>
        <p:nvPicPr>
          <p:cNvPr id="8" name="Picture 7"/>
          <p:cNvPicPr>
            <a:picLocks noChangeAspect="1"/>
          </p:cNvPicPr>
          <p:nvPr/>
        </p:nvPicPr>
        <p:blipFill>
          <a:blip r:embed="rId6"/>
          <a:stretch>
            <a:fillRect/>
          </a:stretch>
        </p:blipFill>
        <p:spPr>
          <a:xfrm>
            <a:off x="9619241" y="4156378"/>
            <a:ext cx="2438591" cy="1826514"/>
          </a:xfrm>
          <a:prstGeom prst="rect">
            <a:avLst/>
          </a:prstGeom>
        </p:spPr>
      </p:pic>
      <p:pic>
        <p:nvPicPr>
          <p:cNvPr id="14" name="Picture 13"/>
          <p:cNvPicPr>
            <a:picLocks noChangeAspect="1"/>
          </p:cNvPicPr>
          <p:nvPr/>
        </p:nvPicPr>
        <p:blipFill>
          <a:blip r:embed="rId7"/>
          <a:stretch>
            <a:fillRect/>
          </a:stretch>
        </p:blipFill>
        <p:spPr>
          <a:xfrm>
            <a:off x="4680225" y="1013956"/>
            <a:ext cx="5648325" cy="2990850"/>
          </a:xfrm>
          <a:prstGeom prst="rect">
            <a:avLst/>
          </a:prstGeom>
        </p:spPr>
      </p:pic>
      <p:sp>
        <p:nvSpPr>
          <p:cNvPr id="15" name="Title 14"/>
          <p:cNvSpPr>
            <a:spLocks noGrp="1"/>
          </p:cNvSpPr>
          <p:nvPr>
            <p:ph type="title"/>
          </p:nvPr>
        </p:nvSpPr>
        <p:spPr>
          <a:xfrm>
            <a:off x="350860" y="493178"/>
            <a:ext cx="4790513" cy="663522"/>
          </a:xfrm>
        </p:spPr>
        <p:txBody>
          <a:bodyPr>
            <a:noAutofit/>
          </a:bodyPr>
          <a:lstStyle/>
          <a:p>
            <a:r>
              <a:rPr lang="en-US" sz="3200" dirty="0"/>
              <a:t>Household Type and Tenure for Age 65+ Households</a:t>
            </a:r>
          </a:p>
        </p:txBody>
      </p:sp>
      <p:sp>
        <p:nvSpPr>
          <p:cNvPr id="16" name="Content Placeholder 15"/>
          <p:cNvSpPr>
            <a:spLocks noGrp="1"/>
          </p:cNvSpPr>
          <p:nvPr>
            <p:ph idx="1"/>
          </p:nvPr>
        </p:nvSpPr>
        <p:spPr>
          <a:xfrm>
            <a:off x="350860" y="1308272"/>
            <a:ext cx="3933776" cy="4438044"/>
          </a:xfrm>
        </p:spPr>
        <p:txBody>
          <a:bodyPr>
            <a:normAutofit/>
          </a:bodyPr>
          <a:lstStyle/>
          <a:p>
            <a:r>
              <a:rPr lang="en-US" sz="1600" dirty="0">
                <a:solidFill>
                  <a:srgbClr val="5C4600"/>
                </a:solidFill>
              </a:rPr>
              <a:t>Compared to its suburbs Portland has the smallest percentage of single-family owner households and the largest number of married couple households. </a:t>
            </a:r>
          </a:p>
          <a:p>
            <a:r>
              <a:rPr lang="en-US" sz="1600" dirty="0">
                <a:solidFill>
                  <a:srgbClr val="5C4600"/>
                </a:solidFill>
              </a:rPr>
              <a:t>Also, the largest percentage of rental non-family households. The largest number for this group are females living alone.</a:t>
            </a:r>
          </a:p>
          <a:p>
            <a:r>
              <a:rPr lang="en-US" sz="1600" dirty="0">
                <a:solidFill>
                  <a:srgbClr val="5C4600"/>
                </a:solidFill>
              </a:rPr>
              <a:t>Portland also has the largest </a:t>
            </a:r>
            <a:r>
              <a:rPr lang="en-US" sz="1600" i="1" dirty="0">
                <a:solidFill>
                  <a:srgbClr val="5C4600"/>
                </a:solidFill>
              </a:rPr>
              <a:t>percentage </a:t>
            </a:r>
            <a:r>
              <a:rPr lang="en-US" sz="1600" dirty="0">
                <a:solidFill>
                  <a:srgbClr val="5C4600"/>
                </a:solidFill>
              </a:rPr>
              <a:t>of persons in group quarters, although the largest </a:t>
            </a:r>
            <a:r>
              <a:rPr lang="en-US" sz="1600" i="1" dirty="0">
                <a:solidFill>
                  <a:srgbClr val="5C4600"/>
                </a:solidFill>
              </a:rPr>
              <a:t>number</a:t>
            </a:r>
            <a:r>
              <a:rPr lang="en-US" sz="1600" dirty="0">
                <a:solidFill>
                  <a:srgbClr val="5C4600"/>
                </a:solidFill>
              </a:rPr>
              <a:t> are in the outer suburbs. Those in group quarters are about evenly divided between institutions such as nursing homes and others in the non-institutional category, such as group homes.</a:t>
            </a:r>
          </a:p>
          <a:p>
            <a:r>
              <a:rPr lang="en-US" sz="1600" dirty="0">
                <a:solidFill>
                  <a:srgbClr val="5C4600"/>
                </a:solidFill>
              </a:rPr>
              <a:t>The final set of graphs show trends from the city vs. inner vs. outer suburb. </a:t>
            </a:r>
          </a:p>
          <a:p>
            <a:pPr marL="0" indent="0">
              <a:buNone/>
            </a:pPr>
            <a:endParaRPr lang="en-US" sz="1600" dirty="0"/>
          </a:p>
          <a:p>
            <a:endParaRPr lang="en-US" sz="1600" dirty="0"/>
          </a:p>
        </p:txBody>
      </p:sp>
      <p:sp>
        <p:nvSpPr>
          <p:cNvPr id="17" name="Oval 16"/>
          <p:cNvSpPr/>
          <p:nvPr/>
        </p:nvSpPr>
        <p:spPr>
          <a:xfrm>
            <a:off x="6028872" y="2985408"/>
            <a:ext cx="576942" cy="22859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78711" y="2985408"/>
            <a:ext cx="576942" cy="22859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8944774" y="2986315"/>
            <a:ext cx="576942" cy="228599"/>
          </a:xfrm>
          <a:prstGeom prst="ellipse">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51EA753-5D19-46EA-AD39-FAC8E159D413}"/>
              </a:ext>
            </a:extLst>
          </p:cNvPr>
          <p:cNvSpPr txBox="1"/>
          <p:nvPr/>
        </p:nvSpPr>
        <p:spPr>
          <a:xfrm>
            <a:off x="4680225" y="4120858"/>
            <a:ext cx="3602368" cy="1754326"/>
          </a:xfrm>
          <a:prstGeom prst="rect">
            <a:avLst/>
          </a:prstGeom>
          <a:solidFill>
            <a:srgbClr val="FFFFCC"/>
          </a:solidFill>
        </p:spPr>
        <p:txBody>
          <a:bodyPr wrap="square" rtlCol="0">
            <a:spAutoFit/>
          </a:bodyPr>
          <a:lstStyle/>
          <a:p>
            <a:r>
              <a:rPr lang="en-US" sz="1200" b="1" dirty="0"/>
              <a:t>Family households </a:t>
            </a:r>
            <a:r>
              <a:rPr lang="en-US" sz="1200" dirty="0"/>
              <a:t>include married couples, the most common, and other households with related individuals, for example a mother and child with no husband present.</a:t>
            </a:r>
          </a:p>
          <a:p>
            <a:endParaRPr lang="en-US" sz="1200" dirty="0"/>
          </a:p>
          <a:p>
            <a:r>
              <a:rPr lang="en-US" sz="1200" b="1" dirty="0"/>
              <a:t>Non-family households </a:t>
            </a:r>
            <a:r>
              <a:rPr lang="en-US" sz="1200" dirty="0"/>
              <a:t>are composed of un-related individuals. Two older unrelated persons for example, or, most common for older households, one person living alone.</a:t>
            </a:r>
          </a:p>
        </p:txBody>
      </p:sp>
      <p:sp>
        <p:nvSpPr>
          <p:cNvPr id="2" name="TextBox 1">
            <a:extLst>
              <a:ext uri="{FF2B5EF4-FFF2-40B4-BE49-F238E27FC236}">
                <a16:creationId xmlns:a16="http://schemas.microsoft.com/office/drawing/2014/main" id="{11CB988F-03B6-4B89-9382-2820DC6D30AE}"/>
              </a:ext>
            </a:extLst>
          </p:cNvPr>
          <p:cNvSpPr txBox="1"/>
          <p:nvPr/>
        </p:nvSpPr>
        <p:spPr>
          <a:xfrm>
            <a:off x="2408341" y="6317216"/>
            <a:ext cx="2843024" cy="430887"/>
          </a:xfrm>
          <a:prstGeom prst="rect">
            <a:avLst/>
          </a:prstGeom>
          <a:noFill/>
        </p:spPr>
        <p:txBody>
          <a:bodyPr wrap="square" rtlCol="0">
            <a:spAutoFit/>
          </a:bodyPr>
          <a:lstStyle/>
          <a:p>
            <a:r>
              <a:rPr lang="en-US" sz="1100" dirty="0"/>
              <a:t>Source: American Community Survey, 5-year data, 2014-2018, table B25011</a:t>
            </a:r>
          </a:p>
        </p:txBody>
      </p:sp>
      <p:sp>
        <p:nvSpPr>
          <p:cNvPr id="13" name="TextBox 12">
            <a:extLst>
              <a:ext uri="{FF2B5EF4-FFF2-40B4-BE49-F238E27FC236}">
                <a16:creationId xmlns:a16="http://schemas.microsoft.com/office/drawing/2014/main" id="{C16152F7-D6D5-4818-BB6C-5A4F53606A5C}"/>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27</a:t>
            </a:r>
          </a:p>
        </p:txBody>
      </p:sp>
      <p:grpSp>
        <p:nvGrpSpPr>
          <p:cNvPr id="26" name="Group 25">
            <a:extLst>
              <a:ext uri="{FF2B5EF4-FFF2-40B4-BE49-F238E27FC236}">
                <a16:creationId xmlns:a16="http://schemas.microsoft.com/office/drawing/2014/main" id="{401A558B-79CD-43D3-BD86-74386A5261D5}"/>
              </a:ext>
            </a:extLst>
          </p:cNvPr>
          <p:cNvGrpSpPr/>
          <p:nvPr/>
        </p:nvGrpSpPr>
        <p:grpSpPr>
          <a:xfrm>
            <a:off x="96766" y="649224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7992CF2D-CC1C-40B7-BD0B-9CC60915BA9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1E004572-5142-4BAD-BC33-5A65D441BAC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9A1F6073-03E6-45F9-A057-D4633D496B6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8" action="ppaction://hlinksldjump" highlightClick="1"/>
              <a:extLst>
                <a:ext uri="{FF2B5EF4-FFF2-40B4-BE49-F238E27FC236}">
                  <a16:creationId xmlns:a16="http://schemas.microsoft.com/office/drawing/2014/main" id="{F89D0E35-E882-4628-A245-91854EB4D08F}"/>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9"/>
              <a:extLst>
                <a:ext uri="{FF2B5EF4-FFF2-40B4-BE49-F238E27FC236}">
                  <a16:creationId xmlns:a16="http://schemas.microsoft.com/office/drawing/2014/main" id="{DA315CC1-BA42-40FF-90E3-4D769C8F596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0880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100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nodeType="withEffect">
                                  <p:stCondLst>
                                    <p:cond delay="150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6357" y="0"/>
            <a:ext cx="6858000" cy="6858000"/>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6357" y="0"/>
            <a:ext cx="6858000" cy="6858000"/>
          </a:xfrm>
          <a:prstGeom prst="rect">
            <a:avLst/>
          </a:prstGeom>
        </p:spPr>
      </p:pic>
      <p:sp>
        <p:nvSpPr>
          <p:cNvPr id="4" name="Title 3">
            <a:extLst>
              <a:ext uri="{FF2B5EF4-FFF2-40B4-BE49-F238E27FC236}">
                <a16:creationId xmlns:a16="http://schemas.microsoft.com/office/drawing/2014/main" id="{9938AAB9-3F65-4DB8-A09E-8C8385E95296}"/>
              </a:ext>
            </a:extLst>
          </p:cNvPr>
          <p:cNvSpPr>
            <a:spLocks noGrp="1"/>
          </p:cNvSpPr>
          <p:nvPr>
            <p:ph type="title"/>
          </p:nvPr>
        </p:nvSpPr>
        <p:spPr>
          <a:xfrm>
            <a:off x="471487" y="234229"/>
            <a:ext cx="4376463" cy="663522"/>
          </a:xfrm>
        </p:spPr>
        <p:txBody>
          <a:bodyPr/>
          <a:lstStyle/>
          <a:p>
            <a:r>
              <a:rPr lang="en-US" sz="3200" dirty="0"/>
              <a:t>Households Age 65+ by Tenure and Type</a:t>
            </a:r>
          </a:p>
        </p:txBody>
      </p:sp>
      <p:sp>
        <p:nvSpPr>
          <p:cNvPr id="5" name="Content Placeholder 4">
            <a:extLst>
              <a:ext uri="{FF2B5EF4-FFF2-40B4-BE49-F238E27FC236}">
                <a16:creationId xmlns:a16="http://schemas.microsoft.com/office/drawing/2014/main" id="{566E4032-3B3A-44E0-83BA-BE796EDC0EB6}"/>
              </a:ext>
            </a:extLst>
          </p:cNvPr>
          <p:cNvSpPr>
            <a:spLocks noGrp="1"/>
          </p:cNvSpPr>
          <p:nvPr>
            <p:ph idx="1"/>
          </p:nvPr>
        </p:nvSpPr>
        <p:spPr>
          <a:xfrm>
            <a:off x="471487" y="1018954"/>
            <a:ext cx="4631671" cy="5817325"/>
          </a:xfrm>
        </p:spPr>
        <p:txBody>
          <a:bodyPr>
            <a:normAutofit/>
          </a:bodyPr>
          <a:lstStyle/>
          <a:p>
            <a:r>
              <a:rPr lang="en-US" sz="1600" dirty="0">
                <a:solidFill>
                  <a:srgbClr val="5C4600"/>
                </a:solidFill>
              </a:rPr>
              <a:t>Bi-variate maps, like this one, convey a lot of information but can be confusing.</a:t>
            </a:r>
          </a:p>
          <a:p>
            <a:r>
              <a:rPr lang="en-US" sz="1600" dirty="0">
                <a:solidFill>
                  <a:srgbClr val="5C4600"/>
                </a:solidFill>
              </a:rPr>
              <a:t>If we zoom out and look at the Portland Metropolitan Area, we see that the city of Portland is mostly green, indicating a predominance of older non-family and renter households.</a:t>
            </a:r>
          </a:p>
          <a:p>
            <a:r>
              <a:rPr lang="en-US" sz="1600" dirty="0">
                <a:solidFill>
                  <a:srgbClr val="5C4600"/>
                </a:solidFill>
              </a:rPr>
              <a:t>The outer suburbs are mainly pink-purple, indicating a predominance of older owner- occupied family households.</a:t>
            </a:r>
          </a:p>
          <a:p>
            <a:r>
              <a:rPr lang="en-US" sz="1600" dirty="0">
                <a:solidFill>
                  <a:srgbClr val="5C4600"/>
                </a:solidFill>
              </a:rPr>
              <a:t>Portland’s inner suburbs share these household type – tenure relationships for their age 65+ households.</a:t>
            </a:r>
          </a:p>
          <a:p>
            <a:r>
              <a:rPr lang="en-US" sz="1600" dirty="0">
                <a:solidFill>
                  <a:srgbClr val="5C4600"/>
                </a:solidFill>
              </a:rPr>
              <a:t>If we zoom in to Portland, we see a geographically  more diverse mix of family/non-family and owner/renter older households. </a:t>
            </a:r>
          </a:p>
          <a:p>
            <a:r>
              <a:rPr lang="en-US" sz="1600" dirty="0">
                <a:solidFill>
                  <a:srgbClr val="5C4600"/>
                </a:solidFill>
              </a:rPr>
              <a:t>Parts of the west side, the inner east side, and far southeast corner show older households that are owners and family or mixed, toward renters or non-family.</a:t>
            </a:r>
          </a:p>
        </p:txBody>
      </p:sp>
      <p:sp>
        <p:nvSpPr>
          <p:cNvPr id="6" name="TextBox 5">
            <a:extLst>
              <a:ext uri="{FF2B5EF4-FFF2-40B4-BE49-F238E27FC236}">
                <a16:creationId xmlns:a16="http://schemas.microsoft.com/office/drawing/2014/main" id="{7B3FA845-2227-4892-B017-338288C2FDA4}"/>
              </a:ext>
            </a:extLst>
          </p:cNvPr>
          <p:cNvSpPr txBox="1"/>
          <p:nvPr/>
        </p:nvSpPr>
        <p:spPr>
          <a:xfrm>
            <a:off x="2255249" y="6310612"/>
            <a:ext cx="2436069" cy="430887"/>
          </a:xfrm>
          <a:prstGeom prst="rect">
            <a:avLst/>
          </a:prstGeom>
          <a:noFill/>
        </p:spPr>
        <p:txBody>
          <a:bodyPr wrap="square" rtlCol="0">
            <a:spAutoFit/>
          </a:bodyPr>
          <a:lstStyle/>
          <a:p>
            <a:r>
              <a:rPr lang="en-US" sz="1100" dirty="0"/>
              <a:t>Source: American Community Survey, 5-year data, 2014-2018, table B25011</a:t>
            </a:r>
          </a:p>
        </p:txBody>
      </p:sp>
      <p:sp>
        <p:nvSpPr>
          <p:cNvPr id="7" name="TextBox 6">
            <a:extLst>
              <a:ext uri="{FF2B5EF4-FFF2-40B4-BE49-F238E27FC236}">
                <a16:creationId xmlns:a16="http://schemas.microsoft.com/office/drawing/2014/main" id="{0CDD4CE4-4E73-4454-B7C5-59529E599055}"/>
              </a:ext>
            </a:extLst>
          </p:cNvPr>
          <p:cNvSpPr txBox="1"/>
          <p:nvPr/>
        </p:nvSpPr>
        <p:spPr>
          <a:xfrm>
            <a:off x="11905896" y="-13188"/>
            <a:ext cx="444366" cy="307777"/>
          </a:xfrm>
          <a:prstGeom prst="rect">
            <a:avLst/>
          </a:prstGeom>
          <a:noFill/>
        </p:spPr>
        <p:txBody>
          <a:bodyPr wrap="square" rtlCol="0">
            <a:spAutoFit/>
          </a:bodyPr>
          <a:lstStyle/>
          <a:p>
            <a:r>
              <a:rPr lang="en-US" sz="1400" dirty="0">
                <a:solidFill>
                  <a:srgbClr val="5C4600"/>
                </a:solidFill>
              </a:rPr>
              <a:t>28</a:t>
            </a:r>
          </a:p>
        </p:txBody>
      </p:sp>
      <p:grpSp>
        <p:nvGrpSpPr>
          <p:cNvPr id="14" name="Group 13">
            <a:extLst>
              <a:ext uri="{FF2B5EF4-FFF2-40B4-BE49-F238E27FC236}">
                <a16:creationId xmlns:a16="http://schemas.microsoft.com/office/drawing/2014/main" id="{C4C731F1-D679-4AD1-B669-98F0B749992E}"/>
              </a:ext>
            </a:extLst>
          </p:cNvPr>
          <p:cNvGrpSpPr/>
          <p:nvPr/>
        </p:nvGrpSpPr>
        <p:grpSpPr>
          <a:xfrm>
            <a:off x="96766" y="649224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1BCD6918-B885-448C-BE8D-AE544C1DE23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2CB2AF1A-E81F-4F1D-A7C7-7570C06B520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1B76A8BE-F81E-4C9F-96F4-07CDCEF57C4C}"/>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6" action="ppaction://hlinksldjump" highlightClick="1"/>
              <a:extLst>
                <a:ext uri="{FF2B5EF4-FFF2-40B4-BE49-F238E27FC236}">
                  <a16:creationId xmlns:a16="http://schemas.microsoft.com/office/drawing/2014/main" id="{AD1FB85A-B9F8-4623-A2EB-E3F3F449E10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7"/>
              <a:extLst>
                <a:ext uri="{FF2B5EF4-FFF2-40B4-BE49-F238E27FC236}">
                  <a16:creationId xmlns:a16="http://schemas.microsoft.com/office/drawing/2014/main" id="{CB532A7A-6BBC-42C3-82E8-8A19D95A3FC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05800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15" name="Title 14"/>
          <p:cNvSpPr>
            <a:spLocks noGrp="1"/>
          </p:cNvSpPr>
          <p:nvPr>
            <p:ph type="title"/>
          </p:nvPr>
        </p:nvSpPr>
        <p:spPr>
          <a:xfrm>
            <a:off x="253116" y="202420"/>
            <a:ext cx="4376463" cy="663522"/>
          </a:xfrm>
        </p:spPr>
        <p:txBody>
          <a:bodyPr>
            <a:noAutofit/>
          </a:bodyPr>
          <a:lstStyle/>
          <a:p>
            <a:r>
              <a:rPr lang="en-US" b="1" dirty="0"/>
              <a:t>Another View for Household Types for Those Age 65+</a:t>
            </a:r>
          </a:p>
        </p:txBody>
      </p:sp>
      <p:sp>
        <p:nvSpPr>
          <p:cNvPr id="16" name="Content Placeholder 15"/>
          <p:cNvSpPr>
            <a:spLocks noGrp="1"/>
          </p:cNvSpPr>
          <p:nvPr>
            <p:ph idx="1"/>
          </p:nvPr>
        </p:nvSpPr>
        <p:spPr>
          <a:xfrm>
            <a:off x="164805" y="928591"/>
            <a:ext cx="5084528" cy="5296102"/>
          </a:xfrm>
        </p:spPr>
        <p:txBody>
          <a:bodyPr>
            <a:normAutofit/>
          </a:bodyPr>
          <a:lstStyle/>
          <a:p>
            <a:r>
              <a:rPr lang="en-US" sz="1600" dirty="0">
                <a:solidFill>
                  <a:srgbClr val="5C4600"/>
                </a:solidFill>
              </a:rPr>
              <a:t>The background map in shades of brown shows the proportion of households that are age 65+.</a:t>
            </a:r>
          </a:p>
          <a:p>
            <a:r>
              <a:rPr lang="en-US" sz="1600" dirty="0">
                <a:solidFill>
                  <a:srgbClr val="5C4600"/>
                </a:solidFill>
              </a:rPr>
              <a:t>On the pie charts, the light blue area represents family households in owner-occupied housing, mainly married- couple families. The share in this class is greater outside of the city.</a:t>
            </a:r>
          </a:p>
          <a:p>
            <a:r>
              <a:rPr lang="en-US" sz="1600" dirty="0">
                <a:solidFill>
                  <a:srgbClr val="5C4600"/>
                </a:solidFill>
              </a:rPr>
              <a:t>The darker red-brown shade represents age 65+ non-family households in rental single-family housing. The largest number in this group are one-person female households.</a:t>
            </a:r>
          </a:p>
          <a:p>
            <a:r>
              <a:rPr lang="en-US" sz="1600" dirty="0">
                <a:solidFill>
                  <a:srgbClr val="5C4600"/>
                </a:solidFill>
              </a:rPr>
              <a:t>Zooming into the city we see that the mix of housing tenure and household types varies greatly by neighborhood. </a:t>
            </a:r>
          </a:p>
          <a:p>
            <a:r>
              <a:rPr lang="en-US" sz="1600" dirty="0">
                <a:solidFill>
                  <a:srgbClr val="5C4600"/>
                </a:solidFill>
              </a:rPr>
              <a:t>In the Central City neighborhood, by far the largest number are non-family households in rental housing. </a:t>
            </a:r>
          </a:p>
          <a:p>
            <a:r>
              <a:rPr lang="en-US" sz="1600" dirty="0">
                <a:solidFill>
                  <a:srgbClr val="5C4600"/>
                </a:solidFill>
              </a:rPr>
              <a:t>In only a few neighborhoods does the share in owner-occupied family housing, mainly married couples, approach 50%.</a:t>
            </a:r>
          </a:p>
          <a:p>
            <a:r>
              <a:rPr lang="en-US" sz="1600" dirty="0">
                <a:solidFill>
                  <a:srgbClr val="5C4600"/>
                </a:solidFill>
              </a:rPr>
              <a:t>The share in the purple section of the pie mainly reflects the location of group quarters (e.g., nursing homes).</a:t>
            </a:r>
          </a:p>
          <a:p>
            <a:endParaRPr lang="en-US" sz="16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TextBox 5">
            <a:extLst>
              <a:ext uri="{FF2B5EF4-FFF2-40B4-BE49-F238E27FC236}">
                <a16:creationId xmlns:a16="http://schemas.microsoft.com/office/drawing/2014/main" id="{C68ED684-66B1-485F-A17B-2B7C9E68ACC2}"/>
              </a:ext>
            </a:extLst>
          </p:cNvPr>
          <p:cNvSpPr txBox="1"/>
          <p:nvPr/>
        </p:nvSpPr>
        <p:spPr>
          <a:xfrm>
            <a:off x="2410290" y="6294115"/>
            <a:ext cx="2436179" cy="430887"/>
          </a:xfrm>
          <a:prstGeom prst="rect">
            <a:avLst/>
          </a:prstGeom>
          <a:noFill/>
        </p:spPr>
        <p:txBody>
          <a:bodyPr wrap="square" rtlCol="0">
            <a:spAutoFit/>
          </a:bodyPr>
          <a:lstStyle/>
          <a:p>
            <a:r>
              <a:rPr lang="en-US" sz="1100" dirty="0"/>
              <a:t>Source: American Community Survey, 5-year data, 2014-2018 table B25011</a:t>
            </a:r>
          </a:p>
        </p:txBody>
      </p:sp>
      <p:sp>
        <p:nvSpPr>
          <p:cNvPr id="7" name="TextBox 6">
            <a:extLst>
              <a:ext uri="{FF2B5EF4-FFF2-40B4-BE49-F238E27FC236}">
                <a16:creationId xmlns:a16="http://schemas.microsoft.com/office/drawing/2014/main" id="{C9688BF0-5783-4ACF-B0A4-E8C2C0533A8B}"/>
              </a:ext>
            </a:extLst>
          </p:cNvPr>
          <p:cNvSpPr txBox="1"/>
          <p:nvPr/>
        </p:nvSpPr>
        <p:spPr>
          <a:xfrm>
            <a:off x="11901499" y="0"/>
            <a:ext cx="444366" cy="307777"/>
          </a:xfrm>
          <a:prstGeom prst="rect">
            <a:avLst/>
          </a:prstGeom>
          <a:noFill/>
        </p:spPr>
        <p:txBody>
          <a:bodyPr wrap="square" rtlCol="0">
            <a:spAutoFit/>
          </a:bodyPr>
          <a:lstStyle/>
          <a:p>
            <a:r>
              <a:rPr lang="en-US" sz="1400" dirty="0">
                <a:solidFill>
                  <a:srgbClr val="5C4600"/>
                </a:solidFill>
              </a:rPr>
              <a:t>29</a:t>
            </a:r>
          </a:p>
        </p:txBody>
      </p:sp>
      <p:grpSp>
        <p:nvGrpSpPr>
          <p:cNvPr id="14" name="Group 13">
            <a:extLst>
              <a:ext uri="{FF2B5EF4-FFF2-40B4-BE49-F238E27FC236}">
                <a16:creationId xmlns:a16="http://schemas.microsoft.com/office/drawing/2014/main" id="{C94DF876-607D-441A-AA96-258302B5C2EA}"/>
              </a:ext>
            </a:extLst>
          </p:cNvPr>
          <p:cNvGrpSpPr/>
          <p:nvPr/>
        </p:nvGrpSpPr>
        <p:grpSpPr>
          <a:xfrm>
            <a:off x="96766" y="6492240"/>
            <a:ext cx="2006049" cy="365760"/>
            <a:chOff x="87067" y="6452900"/>
            <a:chExt cx="2006049" cy="365760"/>
          </a:xfrm>
        </p:grpSpPr>
        <p:sp>
          <p:nvSpPr>
            <p:cNvPr id="17" name="Action Button: Go to Beginning 16">
              <a:hlinkClick r:id="" action="ppaction://hlinkshowjump?jump=firstslide" highlightClick="1"/>
              <a:extLst>
                <a:ext uri="{FF2B5EF4-FFF2-40B4-BE49-F238E27FC236}">
                  <a16:creationId xmlns:a16="http://schemas.microsoft.com/office/drawing/2014/main" id="{E59149BF-643D-4CCC-8B9C-EAD83DD7D33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Back or Previous 17">
              <a:hlinkClick r:id="" action="ppaction://hlinkshowjump?jump=previousslide" highlightClick="1"/>
              <a:extLst>
                <a:ext uri="{FF2B5EF4-FFF2-40B4-BE49-F238E27FC236}">
                  <a16:creationId xmlns:a16="http://schemas.microsoft.com/office/drawing/2014/main" id="{7FB2DDE9-37C2-4E41-B0B4-A794A771D89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Forward or Next 18">
              <a:hlinkClick r:id="" action="ppaction://hlinkshowjump?jump=nextslide" highlightClick="1"/>
              <a:extLst>
                <a:ext uri="{FF2B5EF4-FFF2-40B4-BE49-F238E27FC236}">
                  <a16:creationId xmlns:a16="http://schemas.microsoft.com/office/drawing/2014/main" id="{24BF7914-AE95-4E56-AB3A-0CEDFFAEB386}"/>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to End 19">
              <a:hlinkClick r:id="rId6" action="ppaction://hlinksldjump" highlightClick="1"/>
              <a:extLst>
                <a:ext uri="{FF2B5EF4-FFF2-40B4-BE49-F238E27FC236}">
                  <a16:creationId xmlns:a16="http://schemas.microsoft.com/office/drawing/2014/main" id="{2398DC2B-951A-4DFB-9C4B-A4D71C88689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hlinkClick r:id="rId7"/>
              <a:extLst>
                <a:ext uri="{FF2B5EF4-FFF2-40B4-BE49-F238E27FC236}">
                  <a16:creationId xmlns:a16="http://schemas.microsoft.com/office/drawing/2014/main" id="{8D2773AB-A33F-4286-9816-EB122260EECD}"/>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75522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EB5F53-081A-44FC-BBA8-5633A1ACA310}"/>
              </a:ext>
            </a:extLst>
          </p:cNvPr>
          <p:cNvPicPr>
            <a:picLocks noChangeAspect="1"/>
          </p:cNvPicPr>
          <p:nvPr/>
        </p:nvPicPr>
        <p:blipFill>
          <a:blip r:embed="rId4"/>
          <a:stretch>
            <a:fillRect/>
          </a:stretch>
        </p:blipFill>
        <p:spPr>
          <a:xfrm>
            <a:off x="5572610" y="929704"/>
            <a:ext cx="3019914" cy="4163895"/>
          </a:xfrm>
          <a:prstGeom prst="rect">
            <a:avLst/>
          </a:prstGeom>
        </p:spPr>
      </p:pic>
      <p:sp>
        <p:nvSpPr>
          <p:cNvPr id="2" name="Title 1">
            <a:extLst>
              <a:ext uri="{FF2B5EF4-FFF2-40B4-BE49-F238E27FC236}">
                <a16:creationId xmlns:a16="http://schemas.microsoft.com/office/drawing/2014/main" id="{A48D0159-380A-4D37-838B-FB634D1D32B4}"/>
              </a:ext>
            </a:extLst>
          </p:cNvPr>
          <p:cNvSpPr>
            <a:spLocks noGrp="1"/>
          </p:cNvSpPr>
          <p:nvPr>
            <p:ph type="title"/>
          </p:nvPr>
        </p:nvSpPr>
        <p:spPr>
          <a:xfrm>
            <a:off x="1581800" y="117171"/>
            <a:ext cx="4984970" cy="663522"/>
          </a:xfrm>
        </p:spPr>
        <p:txBody>
          <a:bodyPr/>
          <a:lstStyle/>
          <a:p>
            <a:r>
              <a:rPr lang="en-US" sz="3200" dirty="0"/>
              <a:t>Comparison Cities, Method</a:t>
            </a:r>
          </a:p>
        </p:txBody>
      </p:sp>
      <p:sp>
        <p:nvSpPr>
          <p:cNvPr id="3" name="Content Placeholder 2">
            <a:extLst>
              <a:ext uri="{FF2B5EF4-FFF2-40B4-BE49-F238E27FC236}">
                <a16:creationId xmlns:a16="http://schemas.microsoft.com/office/drawing/2014/main" id="{C68FB597-250D-4FAA-8521-1703EBF38DC4}"/>
              </a:ext>
            </a:extLst>
          </p:cNvPr>
          <p:cNvSpPr>
            <a:spLocks noGrp="1"/>
          </p:cNvSpPr>
          <p:nvPr>
            <p:ph idx="1"/>
          </p:nvPr>
        </p:nvSpPr>
        <p:spPr>
          <a:xfrm>
            <a:off x="1590591" y="897752"/>
            <a:ext cx="3982019" cy="4967210"/>
          </a:xfrm>
        </p:spPr>
        <p:txBody>
          <a:bodyPr>
            <a:noAutofit/>
          </a:bodyPr>
          <a:lstStyle/>
          <a:p>
            <a:r>
              <a:rPr lang="en-US" sz="1600" dirty="0"/>
              <a:t>The variables included in the 2018 5-year American Community Survey Housing Profile were used to find which of the </a:t>
            </a:r>
            <a:r>
              <a:rPr lang="en-US" sz="1600" dirty="0">
                <a:hlinkClick r:id="rId5" action="ppaction://hlinksldjump"/>
              </a:rPr>
              <a:t>20 comparison cities</a:t>
            </a:r>
            <a:r>
              <a:rPr lang="en-US" sz="1600" dirty="0">
                <a:hlinkClick r:id="" action="ppaction://noaction"/>
              </a:rPr>
              <a:t> </a:t>
            </a:r>
            <a:r>
              <a:rPr lang="en-US" sz="1600" dirty="0"/>
              <a:t>were similar to Portland and which were different.</a:t>
            </a:r>
          </a:p>
          <a:p>
            <a:r>
              <a:rPr lang="en-US" sz="1600" dirty="0"/>
              <a:t>Here are sample values for two variables, units in structure and year structure built, for Portland and eight comparison cities.</a:t>
            </a:r>
          </a:p>
          <a:p>
            <a:r>
              <a:rPr lang="en-US" sz="1600" dirty="0"/>
              <a:t>The absolute value of the difference between the value for each city and Portland was calculated.</a:t>
            </a:r>
          </a:p>
          <a:p>
            <a:r>
              <a:rPr lang="en-US" sz="1600" dirty="0"/>
              <a:t>The average of the absolute values for each subcategory was calculated and used to compare the cities with Portland, the MAPE or mean absolute percentage error.</a:t>
            </a:r>
          </a:p>
          <a:p>
            <a:r>
              <a:rPr lang="en-US" sz="1600" dirty="0"/>
              <a:t>This process was completed for the 18 variables shown on the original view, and the results were averaged for each comparison city.</a:t>
            </a:r>
          </a:p>
        </p:txBody>
      </p:sp>
      <p:pic>
        <p:nvPicPr>
          <p:cNvPr id="14" name="Picture 13">
            <a:extLst>
              <a:ext uri="{FF2B5EF4-FFF2-40B4-BE49-F238E27FC236}">
                <a16:creationId xmlns:a16="http://schemas.microsoft.com/office/drawing/2014/main" id="{D1F2D6E1-2D08-4FF0-907F-F25012698567}"/>
              </a:ext>
            </a:extLst>
          </p:cNvPr>
          <p:cNvPicPr>
            <a:picLocks noChangeAspect="1"/>
          </p:cNvPicPr>
          <p:nvPr/>
        </p:nvPicPr>
        <p:blipFill>
          <a:blip r:embed="rId6"/>
          <a:stretch>
            <a:fillRect/>
          </a:stretch>
        </p:blipFill>
        <p:spPr>
          <a:xfrm>
            <a:off x="5572610" y="929704"/>
            <a:ext cx="6475476" cy="4507230"/>
          </a:xfrm>
          <a:prstGeom prst="rect">
            <a:avLst/>
          </a:prstGeom>
        </p:spPr>
      </p:pic>
      <p:pic>
        <p:nvPicPr>
          <p:cNvPr id="16" name="Picture 15">
            <a:extLst>
              <a:ext uri="{FF2B5EF4-FFF2-40B4-BE49-F238E27FC236}">
                <a16:creationId xmlns:a16="http://schemas.microsoft.com/office/drawing/2014/main" id="{7CE5CEBA-731F-45FD-A91D-30FFC1CFFD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563819" y="907049"/>
            <a:ext cx="6475476" cy="4507229"/>
          </a:xfrm>
          <a:prstGeom prst="rect">
            <a:avLst/>
          </a:prstGeom>
        </p:spPr>
      </p:pic>
      <p:sp>
        <p:nvSpPr>
          <p:cNvPr id="8" name="TextBox 7">
            <a:extLst>
              <a:ext uri="{FF2B5EF4-FFF2-40B4-BE49-F238E27FC236}">
                <a16:creationId xmlns:a16="http://schemas.microsoft.com/office/drawing/2014/main" id="{672E1C5F-5872-4F82-90D6-78F3E966A258}"/>
              </a:ext>
            </a:extLst>
          </p:cNvPr>
          <p:cNvSpPr txBox="1"/>
          <p:nvPr/>
        </p:nvSpPr>
        <p:spPr>
          <a:xfrm>
            <a:off x="7796717" y="1067156"/>
            <a:ext cx="2673752" cy="338554"/>
          </a:xfrm>
          <a:prstGeom prst="rect">
            <a:avLst/>
          </a:prstGeom>
          <a:noFill/>
        </p:spPr>
        <p:txBody>
          <a:bodyPr wrap="square" rtlCol="0">
            <a:spAutoFit/>
          </a:bodyPr>
          <a:lstStyle/>
          <a:p>
            <a:r>
              <a:rPr lang="en-US" sz="1600" dirty="0"/>
              <a:t>Examples for cities</a:t>
            </a:r>
          </a:p>
        </p:txBody>
      </p:sp>
      <p:sp>
        <p:nvSpPr>
          <p:cNvPr id="4" name="TextBox 3">
            <a:extLst>
              <a:ext uri="{FF2B5EF4-FFF2-40B4-BE49-F238E27FC236}">
                <a16:creationId xmlns:a16="http://schemas.microsoft.com/office/drawing/2014/main" id="{03EE179A-6961-473F-A935-2966E034433A}"/>
              </a:ext>
            </a:extLst>
          </p:cNvPr>
          <p:cNvSpPr txBox="1"/>
          <p:nvPr/>
        </p:nvSpPr>
        <p:spPr>
          <a:xfrm>
            <a:off x="7622365" y="6254138"/>
            <a:ext cx="2680775" cy="430887"/>
          </a:xfrm>
          <a:prstGeom prst="rect">
            <a:avLst/>
          </a:prstGeom>
          <a:noFill/>
        </p:spPr>
        <p:txBody>
          <a:bodyPr wrap="square" rtlCol="0">
            <a:spAutoFit/>
          </a:bodyPr>
          <a:lstStyle/>
          <a:p>
            <a:r>
              <a:rPr lang="en-US" sz="1100" dirty="0"/>
              <a:t>Source: 2018 American Community Survey, 5-year data, table DP-04.</a:t>
            </a:r>
          </a:p>
        </p:txBody>
      </p:sp>
      <p:grpSp>
        <p:nvGrpSpPr>
          <p:cNvPr id="6" name="Group 5">
            <a:extLst>
              <a:ext uri="{FF2B5EF4-FFF2-40B4-BE49-F238E27FC236}">
                <a16:creationId xmlns:a16="http://schemas.microsoft.com/office/drawing/2014/main" id="{6C9A41A0-9127-4940-BE2F-A896FC959815}"/>
              </a:ext>
            </a:extLst>
          </p:cNvPr>
          <p:cNvGrpSpPr/>
          <p:nvPr/>
        </p:nvGrpSpPr>
        <p:grpSpPr>
          <a:xfrm>
            <a:off x="5664018" y="3108813"/>
            <a:ext cx="198270" cy="2156454"/>
            <a:chOff x="5679076" y="3108812"/>
            <a:chExt cx="198270" cy="2156454"/>
          </a:xfrm>
        </p:grpSpPr>
        <p:sp>
          <p:nvSpPr>
            <p:cNvPr id="5" name="Arrow: Right 4">
              <a:extLst>
                <a:ext uri="{FF2B5EF4-FFF2-40B4-BE49-F238E27FC236}">
                  <a16:creationId xmlns:a16="http://schemas.microsoft.com/office/drawing/2014/main" id="{308FB036-83E3-48F7-9D8E-A6E7FEDDDB12}"/>
                </a:ext>
              </a:extLst>
            </p:cNvPr>
            <p:cNvSpPr/>
            <p:nvPr/>
          </p:nvSpPr>
          <p:spPr>
            <a:xfrm>
              <a:off x="5679076" y="3108812"/>
              <a:ext cx="198270" cy="1490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2FD572CA-6E6B-45CE-AEDF-D217E2E8B442}"/>
                </a:ext>
              </a:extLst>
            </p:cNvPr>
            <p:cNvSpPr/>
            <p:nvPr/>
          </p:nvSpPr>
          <p:spPr>
            <a:xfrm>
              <a:off x="5679076" y="5116253"/>
              <a:ext cx="198270" cy="149013"/>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318ABAE1-12CE-432A-B677-EC74ACE5AAF3}"/>
              </a:ext>
            </a:extLst>
          </p:cNvPr>
          <p:cNvSpPr txBox="1"/>
          <p:nvPr/>
        </p:nvSpPr>
        <p:spPr>
          <a:xfrm>
            <a:off x="1913396" y="2850027"/>
            <a:ext cx="2755813" cy="461665"/>
          </a:xfrm>
          <a:prstGeom prst="rect">
            <a:avLst/>
          </a:prstGeom>
          <a:noFill/>
        </p:spPr>
        <p:txBody>
          <a:bodyPr wrap="square" rtlCol="0">
            <a:spAutoFit/>
          </a:bodyPr>
          <a:lstStyle/>
          <a:p>
            <a:r>
              <a:rPr lang="en-US" sz="1200" dirty="0"/>
              <a:t>The values are highlighted by a green (high) to yellow (low) color shading.</a:t>
            </a:r>
          </a:p>
        </p:txBody>
      </p:sp>
      <p:sp>
        <p:nvSpPr>
          <p:cNvPr id="20" name="Content Placeholder 6">
            <a:extLst>
              <a:ext uri="{FF2B5EF4-FFF2-40B4-BE49-F238E27FC236}">
                <a16:creationId xmlns:a16="http://schemas.microsoft.com/office/drawing/2014/main" id="{B64D3964-167C-4C64-B676-7ACB92A31420}"/>
              </a:ext>
            </a:extLst>
          </p:cNvPr>
          <p:cNvSpPr txBox="1">
            <a:spLocks/>
          </p:cNvSpPr>
          <p:nvPr/>
        </p:nvSpPr>
        <p:spPr>
          <a:xfrm>
            <a:off x="112928" y="931862"/>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8" action="ppaction://hlinksldjump"/>
            </a:endParaRPr>
          </a:p>
          <a:p>
            <a:r>
              <a:rPr lang="en-US" dirty="0">
                <a:hlinkClick r:id="rId9" action="ppaction://hlinksldjump"/>
              </a:rPr>
              <a:t>Beginning</a:t>
            </a:r>
            <a:endParaRPr lang="en-US" dirty="0">
              <a:hlinkClick r:id="rId8" action="ppaction://hlinksldjump"/>
            </a:endParaRPr>
          </a:p>
          <a:p>
            <a:r>
              <a:rPr lang="en-US" dirty="0">
                <a:hlinkClick r:id="rId8" action="ppaction://hlinksldjump"/>
              </a:rPr>
              <a:t>Comparison cities</a:t>
            </a:r>
            <a:endParaRPr lang="en-US" dirty="0">
              <a:hlinkClick r:id="rId10" action="ppaction://hlinksldjump"/>
            </a:endParaRPr>
          </a:p>
          <a:p>
            <a:r>
              <a:rPr lang="en-US" dirty="0">
                <a:hlinkClick r:id="rId10" action="ppaction://hlinksldjump"/>
              </a:rPr>
              <a:t>Charts from ACS public use microdata</a:t>
            </a:r>
            <a:endParaRPr lang="en-US" dirty="0"/>
          </a:p>
          <a:p>
            <a:r>
              <a:rPr lang="en-US" dirty="0">
                <a:hlinkClick r:id="rId11" action="ppaction://hlinksldjump"/>
              </a:rPr>
              <a:t>Tables from ACS public use microdata</a:t>
            </a:r>
            <a:endParaRPr lang="en-US" dirty="0"/>
          </a:p>
          <a:p>
            <a:r>
              <a:rPr lang="en-US" dirty="0">
                <a:hlinkClick r:id="rId12" action="ppaction://hlinksldjump"/>
              </a:rPr>
              <a:t>Mapping of housing data</a:t>
            </a:r>
            <a:endParaRPr lang="en-US" dirty="0"/>
          </a:p>
          <a:p>
            <a:r>
              <a:rPr lang="en-US" dirty="0">
                <a:hlinkClick r:id="rId13" action="ppaction://hlinksldjump"/>
              </a:rPr>
              <a:t>Net migration and  zoning</a:t>
            </a:r>
            <a:endParaRPr lang="en-US" dirty="0"/>
          </a:p>
          <a:p>
            <a:r>
              <a:rPr lang="en-US" dirty="0">
                <a:hlinkClick r:id="rId14" action="ppaction://hlinksldjump"/>
              </a:rPr>
              <a:t>A brief look at affordable housing and care facilities</a:t>
            </a:r>
            <a:endParaRPr lang="en-US" dirty="0"/>
          </a:p>
          <a:p>
            <a:r>
              <a:rPr lang="en-US" dirty="0">
                <a:hlinkClick r:id="rId15" action="ppaction://hlinksldjump"/>
              </a:rPr>
              <a:t>Data sources and Methods</a:t>
            </a:r>
            <a:endParaRPr lang="en-US" dirty="0"/>
          </a:p>
          <a:p>
            <a:endParaRPr lang="en-US" dirty="0"/>
          </a:p>
          <a:p>
            <a:endParaRPr lang="en-US" dirty="0"/>
          </a:p>
          <a:p>
            <a:pPr marL="0" indent="0">
              <a:buNone/>
            </a:pPr>
            <a:endParaRPr lang="en-US" dirty="0"/>
          </a:p>
        </p:txBody>
      </p:sp>
      <p:sp>
        <p:nvSpPr>
          <p:cNvPr id="10" name="TextBox 9">
            <a:extLst>
              <a:ext uri="{FF2B5EF4-FFF2-40B4-BE49-F238E27FC236}">
                <a16:creationId xmlns:a16="http://schemas.microsoft.com/office/drawing/2014/main" id="{8FF3223D-CEA0-436E-99C6-F862D422C064}"/>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a:t>
            </a:r>
          </a:p>
        </p:txBody>
      </p:sp>
      <p:grpSp>
        <p:nvGrpSpPr>
          <p:cNvPr id="25" name="Group 24">
            <a:extLst>
              <a:ext uri="{FF2B5EF4-FFF2-40B4-BE49-F238E27FC236}">
                <a16:creationId xmlns:a16="http://schemas.microsoft.com/office/drawing/2014/main" id="{912A3793-B717-4DB3-9674-B311DF9AC696}"/>
              </a:ext>
            </a:extLst>
          </p:cNvPr>
          <p:cNvGrpSpPr/>
          <p:nvPr/>
        </p:nvGrpSpPr>
        <p:grpSpPr>
          <a:xfrm>
            <a:off x="96766" y="649224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8E02B0AD-ECAE-4B9F-99F5-987B9F05A39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694CED8B-C008-43B2-85EB-004D34D8AB4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EB45D5F6-DC87-46EE-9444-C8A35F2EE1C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16" action="ppaction://hlinksldjump" highlightClick="1"/>
              <a:extLst>
                <a:ext uri="{FF2B5EF4-FFF2-40B4-BE49-F238E27FC236}">
                  <a16:creationId xmlns:a16="http://schemas.microsoft.com/office/drawing/2014/main" id="{C356B6FA-DE95-4355-9F41-62630D41DFB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7"/>
              <a:extLst>
                <a:ext uri="{FF2B5EF4-FFF2-40B4-BE49-F238E27FC236}">
                  <a16:creationId xmlns:a16="http://schemas.microsoft.com/office/drawing/2014/main" id="{550D9FC7-84F3-498D-8A5D-C1C3B4DFD8C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3525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subTnLst>
                                    <p:set>
                                      <p:cBhvr override="childStyle">
                                        <p:cTn dur="1" fill="hold" display="0" masterRel="nextClick" afterEffect="1"/>
                                        <p:tgtEl>
                                          <p:spTgt spid="9">
                                            <p:txEl>
                                              <p:pRg st="0" end="0"/>
                                            </p:txEl>
                                          </p:spTgt>
                                        </p:tgtEl>
                                        <p:attrNameLst>
                                          <p:attrName>style.visibility</p:attrName>
                                        </p:attrNameLst>
                                      </p:cBhvr>
                                      <p:to>
                                        <p:strVal val="hidden"/>
                                      </p:to>
                                    </p:set>
                                  </p:sub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map&#10;&#10;Description automatically generated">
            <a:extLst>
              <a:ext uri="{FF2B5EF4-FFF2-40B4-BE49-F238E27FC236}">
                <a16:creationId xmlns:a16="http://schemas.microsoft.com/office/drawing/2014/main" id="{9FB2F2F0-3599-40DD-8A5F-6328BFF51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7838" y="0"/>
            <a:ext cx="6858000" cy="6858000"/>
          </a:xfrm>
          <a:prstGeom prst="rect">
            <a:avLst/>
          </a:prstGeom>
        </p:spPr>
      </p:pic>
      <p:pic>
        <p:nvPicPr>
          <p:cNvPr id="11" name="Picture 10" descr="A close up of a map&#10;&#10;Description automatically generated">
            <a:extLst>
              <a:ext uri="{FF2B5EF4-FFF2-40B4-BE49-F238E27FC236}">
                <a16:creationId xmlns:a16="http://schemas.microsoft.com/office/drawing/2014/main" id="{35EEA8F4-CC9C-43E9-9F2A-9192C069E7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838" y="0"/>
            <a:ext cx="6858000" cy="6858000"/>
          </a:xfrm>
          <a:prstGeom prst="rect">
            <a:avLst/>
          </a:prstGeom>
        </p:spPr>
      </p:pic>
      <p:pic>
        <p:nvPicPr>
          <p:cNvPr id="13" name="Picture 12" descr="A close up of a map&#10;&#10;Description automatically generated">
            <a:extLst>
              <a:ext uri="{FF2B5EF4-FFF2-40B4-BE49-F238E27FC236}">
                <a16:creationId xmlns:a16="http://schemas.microsoft.com/office/drawing/2014/main" id="{F4DEC659-E96C-4A9B-B7E3-AA015DE5B4B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7838" y="0"/>
            <a:ext cx="6858000" cy="6858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F977DC91-CA89-4CC0-80F8-2F900966A3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7838" y="0"/>
            <a:ext cx="6858000" cy="6858000"/>
          </a:xfrm>
          <a:prstGeom prst="rect">
            <a:avLst/>
          </a:prstGeom>
        </p:spPr>
      </p:pic>
      <p:sp>
        <p:nvSpPr>
          <p:cNvPr id="2" name="Title 1">
            <a:extLst>
              <a:ext uri="{FF2B5EF4-FFF2-40B4-BE49-F238E27FC236}">
                <a16:creationId xmlns:a16="http://schemas.microsoft.com/office/drawing/2014/main" id="{41453C70-2CFD-48C4-B9EE-D85370D7F317}"/>
              </a:ext>
            </a:extLst>
          </p:cNvPr>
          <p:cNvSpPr>
            <a:spLocks noGrp="1"/>
          </p:cNvSpPr>
          <p:nvPr>
            <p:ph type="title"/>
          </p:nvPr>
        </p:nvSpPr>
        <p:spPr>
          <a:xfrm>
            <a:off x="459742" y="340149"/>
            <a:ext cx="4302035" cy="870857"/>
          </a:xfrm>
        </p:spPr>
        <p:txBody>
          <a:bodyPr/>
          <a:lstStyle/>
          <a:p>
            <a:r>
              <a:rPr lang="en-US" sz="2400" dirty="0"/>
              <a:t>Maps of the Main Household Types for Age 65+</a:t>
            </a:r>
          </a:p>
        </p:txBody>
      </p:sp>
      <p:sp>
        <p:nvSpPr>
          <p:cNvPr id="3" name="Content Placeholder 2">
            <a:extLst>
              <a:ext uri="{FF2B5EF4-FFF2-40B4-BE49-F238E27FC236}">
                <a16:creationId xmlns:a16="http://schemas.microsoft.com/office/drawing/2014/main" id="{EE7C5BC6-312E-4C94-8782-A03F4B28A113}"/>
              </a:ext>
            </a:extLst>
          </p:cNvPr>
          <p:cNvSpPr>
            <a:spLocks noGrp="1"/>
          </p:cNvSpPr>
          <p:nvPr>
            <p:ph idx="1"/>
          </p:nvPr>
        </p:nvSpPr>
        <p:spPr>
          <a:xfrm>
            <a:off x="459742" y="1211006"/>
            <a:ext cx="4223956" cy="5002544"/>
          </a:xfrm>
        </p:spPr>
        <p:txBody>
          <a:bodyPr>
            <a:normAutofit/>
          </a:bodyPr>
          <a:lstStyle/>
          <a:p>
            <a:r>
              <a:rPr lang="en-US" sz="1600" dirty="0">
                <a:solidFill>
                  <a:srgbClr val="5C4600"/>
                </a:solidFill>
              </a:rPr>
              <a:t>Husband and wife homeowner households are much more numerous in Portland’s inner and outer suburbs, except for that part of Portland to the west of the Willamette River, based on block group data from the 2010 census.</a:t>
            </a:r>
          </a:p>
          <a:p>
            <a:r>
              <a:rPr lang="en-US" sz="1600" dirty="0">
                <a:solidFill>
                  <a:srgbClr val="5C4600"/>
                </a:solidFill>
              </a:rPr>
              <a:t>There are relatively few husband-and-wife renter households in the city or elsewhere in the Portland Metro area.</a:t>
            </a:r>
          </a:p>
          <a:p>
            <a:r>
              <a:rPr lang="en-US" sz="1600" dirty="0">
                <a:solidFill>
                  <a:srgbClr val="5C4600"/>
                </a:solidFill>
              </a:rPr>
              <a:t>For male owner and renter householders living alone or with family, the numbers are small compared to owner husband and wife households.</a:t>
            </a:r>
          </a:p>
          <a:p>
            <a:r>
              <a:rPr lang="en-US" sz="1600" dirty="0">
                <a:solidFill>
                  <a:srgbClr val="5C4600"/>
                </a:solidFill>
              </a:rPr>
              <a:t>For female owner and renter householders living alone or with family, the city houses many of these households, but they also are common in the established suburban areas.</a:t>
            </a:r>
          </a:p>
          <a:p>
            <a:endParaRPr lang="en-US" sz="1800" dirty="0"/>
          </a:p>
          <a:p>
            <a:endParaRPr lang="en-US" sz="1800" dirty="0"/>
          </a:p>
          <a:p>
            <a:endParaRPr lang="en-US" sz="1800" dirty="0"/>
          </a:p>
        </p:txBody>
      </p:sp>
      <p:sp>
        <p:nvSpPr>
          <p:cNvPr id="10" name="TextBox 9">
            <a:extLst>
              <a:ext uri="{FF2B5EF4-FFF2-40B4-BE49-F238E27FC236}">
                <a16:creationId xmlns:a16="http://schemas.microsoft.com/office/drawing/2014/main" id="{1515B5AF-2948-4F3A-A106-15AD3F405B99}"/>
              </a:ext>
            </a:extLst>
          </p:cNvPr>
          <p:cNvSpPr txBox="1"/>
          <p:nvPr/>
        </p:nvSpPr>
        <p:spPr>
          <a:xfrm>
            <a:off x="2268764" y="6337104"/>
            <a:ext cx="2436179" cy="430887"/>
          </a:xfrm>
          <a:prstGeom prst="rect">
            <a:avLst/>
          </a:prstGeom>
          <a:noFill/>
        </p:spPr>
        <p:txBody>
          <a:bodyPr wrap="square" rtlCol="0">
            <a:spAutoFit/>
          </a:bodyPr>
          <a:lstStyle/>
          <a:p>
            <a:r>
              <a:rPr lang="en-US" sz="1100" dirty="0"/>
              <a:t>Source: American Community Survey, 5-year data, 2014-2018 table B25011</a:t>
            </a:r>
          </a:p>
        </p:txBody>
      </p:sp>
      <p:sp>
        <p:nvSpPr>
          <p:cNvPr id="12" name="TextBox 11">
            <a:extLst>
              <a:ext uri="{FF2B5EF4-FFF2-40B4-BE49-F238E27FC236}">
                <a16:creationId xmlns:a16="http://schemas.microsoft.com/office/drawing/2014/main" id="{64E91C54-1001-4BAE-B707-608CBA686454}"/>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30</a:t>
            </a:r>
          </a:p>
        </p:txBody>
      </p:sp>
      <p:grpSp>
        <p:nvGrpSpPr>
          <p:cNvPr id="21" name="Group 20">
            <a:extLst>
              <a:ext uri="{FF2B5EF4-FFF2-40B4-BE49-F238E27FC236}">
                <a16:creationId xmlns:a16="http://schemas.microsoft.com/office/drawing/2014/main" id="{250BD5F8-C842-4D0C-AEF3-BB722E9AB3BC}"/>
              </a:ext>
            </a:extLst>
          </p:cNvPr>
          <p:cNvGrpSpPr/>
          <p:nvPr/>
        </p:nvGrpSpPr>
        <p:grpSpPr>
          <a:xfrm>
            <a:off x="96766" y="649224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AA8BC1AE-5976-43AA-AF1C-834BC59D1044}"/>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B8DB6527-165B-4482-ACEE-258E86CDA941}"/>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C6AEFC62-0F79-4AE0-94F5-7767A916AA4F}"/>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3043C6C8-3495-4154-A192-368F2146CFB3}"/>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AF6B3BC6-E397-4742-AD82-8C2F72EABF0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2072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D652BBA5-A245-4A93-B0C2-561CA0E45B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7" name="Picture 6" descr="A close up of a map&#10;&#10;Description automatically generated">
            <a:extLst>
              <a:ext uri="{FF2B5EF4-FFF2-40B4-BE49-F238E27FC236}">
                <a16:creationId xmlns:a16="http://schemas.microsoft.com/office/drawing/2014/main" id="{A1664E36-4792-4D7B-98C7-EDD0BF795E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9" name="Picture 8" descr="A close up of a map&#10;&#10;Description automatically generated">
            <a:extLst>
              <a:ext uri="{FF2B5EF4-FFF2-40B4-BE49-F238E27FC236}">
                <a16:creationId xmlns:a16="http://schemas.microsoft.com/office/drawing/2014/main" id="{7C893C7D-D8A1-4C90-A2B8-9C5F67AB91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1" name="Picture 10" descr="A close up of a map&#10;&#10;Description automatically generated">
            <a:extLst>
              <a:ext uri="{FF2B5EF4-FFF2-40B4-BE49-F238E27FC236}">
                <a16:creationId xmlns:a16="http://schemas.microsoft.com/office/drawing/2014/main" id="{608D985C-53E3-4755-BA47-9C6437FF0F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Title 1">
            <a:extLst>
              <a:ext uri="{FF2B5EF4-FFF2-40B4-BE49-F238E27FC236}">
                <a16:creationId xmlns:a16="http://schemas.microsoft.com/office/drawing/2014/main" id="{FFF164A8-6A3F-4B2E-89F8-AC19CE4E460B}"/>
              </a:ext>
            </a:extLst>
          </p:cNvPr>
          <p:cNvSpPr>
            <a:spLocks noGrp="1"/>
          </p:cNvSpPr>
          <p:nvPr>
            <p:ph type="title"/>
          </p:nvPr>
        </p:nvSpPr>
        <p:spPr>
          <a:xfrm>
            <a:off x="468452" y="123818"/>
            <a:ext cx="4302035" cy="870857"/>
          </a:xfrm>
        </p:spPr>
        <p:txBody>
          <a:bodyPr/>
          <a:lstStyle/>
          <a:p>
            <a:r>
              <a:rPr lang="en-US" sz="3200" dirty="0"/>
              <a:t>Grandchildren by Race and Hispanic Origin</a:t>
            </a:r>
          </a:p>
        </p:txBody>
      </p:sp>
      <p:sp>
        <p:nvSpPr>
          <p:cNvPr id="3" name="Content Placeholder 2">
            <a:extLst>
              <a:ext uri="{FF2B5EF4-FFF2-40B4-BE49-F238E27FC236}">
                <a16:creationId xmlns:a16="http://schemas.microsoft.com/office/drawing/2014/main" id="{05BF7528-30E7-4BB5-BA68-86A9A4B631D8}"/>
              </a:ext>
            </a:extLst>
          </p:cNvPr>
          <p:cNvSpPr>
            <a:spLocks noGrp="1"/>
          </p:cNvSpPr>
          <p:nvPr>
            <p:ph idx="1"/>
          </p:nvPr>
        </p:nvSpPr>
        <p:spPr>
          <a:xfrm>
            <a:off x="468452" y="1151103"/>
            <a:ext cx="4413791" cy="3923240"/>
          </a:xfrm>
        </p:spPr>
        <p:txBody>
          <a:bodyPr>
            <a:normAutofit fontScale="92500" lnSpcReduction="20000"/>
          </a:bodyPr>
          <a:lstStyle/>
          <a:p>
            <a:r>
              <a:rPr lang="en-US" sz="1600" dirty="0">
                <a:solidFill>
                  <a:srgbClr val="5C4600"/>
                </a:solidFill>
              </a:rPr>
              <a:t>This series of maps shows the proportion of households that include a grandchild, mapped by census block group. The same classes and colors are used for all maps in the series.</a:t>
            </a:r>
          </a:p>
          <a:p>
            <a:r>
              <a:rPr lang="en-US" sz="1600" dirty="0">
                <a:solidFill>
                  <a:srgbClr val="5C4600"/>
                </a:solidFill>
              </a:rPr>
              <a:t>Here are descriptions and maps by race and Hispanic origin:</a:t>
            </a:r>
          </a:p>
          <a:p>
            <a:pPr lvl="1"/>
            <a:r>
              <a:rPr lang="en-US" sz="1600" b="1" dirty="0">
                <a:solidFill>
                  <a:srgbClr val="5C4600"/>
                </a:solidFill>
              </a:rPr>
              <a:t>White non-Hispanic</a:t>
            </a:r>
            <a:r>
              <a:rPr lang="en-US" sz="1600" dirty="0">
                <a:solidFill>
                  <a:srgbClr val="5C4600"/>
                </a:solidFill>
              </a:rPr>
              <a:t>: Relatively few include a grandchild.</a:t>
            </a:r>
          </a:p>
          <a:p>
            <a:pPr lvl="1"/>
            <a:r>
              <a:rPr lang="en-US" sz="1600" b="1" dirty="0">
                <a:solidFill>
                  <a:srgbClr val="5C4600"/>
                </a:solidFill>
              </a:rPr>
              <a:t>Hispanic</a:t>
            </a:r>
            <a:r>
              <a:rPr lang="en-US" sz="1600" dirty="0">
                <a:solidFill>
                  <a:srgbClr val="5C4600"/>
                </a:solidFill>
              </a:rPr>
              <a:t>: More Hispanic than White households include a grandchild, with the highest numbers in the MLK-Alberta and Interstate Corridor neighborhoods.</a:t>
            </a:r>
          </a:p>
          <a:p>
            <a:pPr lvl="1"/>
            <a:r>
              <a:rPr lang="en-US" sz="1600" b="1" dirty="0">
                <a:solidFill>
                  <a:srgbClr val="5C4600"/>
                </a:solidFill>
              </a:rPr>
              <a:t>Asian</a:t>
            </a:r>
            <a:r>
              <a:rPr lang="en-US" sz="1600" dirty="0">
                <a:solidFill>
                  <a:srgbClr val="5C4600"/>
                </a:solidFill>
              </a:rPr>
              <a:t>: Relatively few Asian households include a grandchild.</a:t>
            </a:r>
          </a:p>
          <a:p>
            <a:pPr lvl="1"/>
            <a:r>
              <a:rPr lang="en-US" sz="1600" b="1" dirty="0">
                <a:solidFill>
                  <a:srgbClr val="5C4600"/>
                </a:solidFill>
              </a:rPr>
              <a:t>Black</a:t>
            </a:r>
            <a:r>
              <a:rPr lang="en-US" sz="1600" dirty="0">
                <a:solidFill>
                  <a:srgbClr val="5C4600"/>
                </a:solidFill>
              </a:rPr>
              <a:t>: A larger proportion of Black households include a grandchild, with the highest proportions in the historic Black neighborhoods where the Black population is older.</a:t>
            </a:r>
          </a:p>
          <a:p>
            <a:pPr lvl="1"/>
            <a:endParaRPr lang="en-US" sz="1600" dirty="0"/>
          </a:p>
          <a:p>
            <a:endParaRPr lang="en-US" sz="1800" dirty="0"/>
          </a:p>
          <a:p>
            <a:endParaRPr lang="en-US" sz="1800" dirty="0"/>
          </a:p>
        </p:txBody>
      </p:sp>
      <p:sp>
        <p:nvSpPr>
          <p:cNvPr id="12" name="TextBox 11">
            <a:extLst>
              <a:ext uri="{FF2B5EF4-FFF2-40B4-BE49-F238E27FC236}">
                <a16:creationId xmlns:a16="http://schemas.microsoft.com/office/drawing/2014/main" id="{25C67782-F047-4AFD-8F56-AC40ECD96F5E}"/>
              </a:ext>
            </a:extLst>
          </p:cNvPr>
          <p:cNvSpPr txBox="1"/>
          <p:nvPr/>
        </p:nvSpPr>
        <p:spPr>
          <a:xfrm>
            <a:off x="2356834" y="6257836"/>
            <a:ext cx="2326202" cy="600164"/>
          </a:xfrm>
          <a:prstGeom prst="rect">
            <a:avLst/>
          </a:prstGeom>
          <a:noFill/>
        </p:spPr>
        <p:txBody>
          <a:bodyPr wrap="square" rtlCol="0">
            <a:spAutoFit/>
          </a:bodyPr>
          <a:lstStyle/>
          <a:p>
            <a:r>
              <a:rPr lang="en-US" sz="1100" dirty="0"/>
              <a:t>Source. 2010  Decennial Census, Summary File 1, Table P29, Household Type by relationship</a:t>
            </a:r>
            <a:r>
              <a:rPr lang="en-US" sz="1000" dirty="0"/>
              <a:t>.</a:t>
            </a:r>
            <a:endParaRPr lang="en-US" sz="900" dirty="0"/>
          </a:p>
        </p:txBody>
      </p:sp>
      <p:sp>
        <p:nvSpPr>
          <p:cNvPr id="10" name="TextBox 9">
            <a:extLst>
              <a:ext uri="{FF2B5EF4-FFF2-40B4-BE49-F238E27FC236}">
                <a16:creationId xmlns:a16="http://schemas.microsoft.com/office/drawing/2014/main" id="{D784C2B3-A898-4CF9-B66A-EC26BBB861F5}"/>
              </a:ext>
            </a:extLst>
          </p:cNvPr>
          <p:cNvSpPr txBox="1"/>
          <p:nvPr/>
        </p:nvSpPr>
        <p:spPr>
          <a:xfrm>
            <a:off x="11848745" y="-30071"/>
            <a:ext cx="444366" cy="307777"/>
          </a:xfrm>
          <a:prstGeom prst="rect">
            <a:avLst/>
          </a:prstGeom>
          <a:noFill/>
        </p:spPr>
        <p:txBody>
          <a:bodyPr wrap="square" rtlCol="0">
            <a:spAutoFit/>
          </a:bodyPr>
          <a:lstStyle/>
          <a:p>
            <a:r>
              <a:rPr lang="en-US" sz="1400" dirty="0">
                <a:solidFill>
                  <a:srgbClr val="5C4600"/>
                </a:solidFill>
              </a:rPr>
              <a:t>31</a:t>
            </a:r>
          </a:p>
        </p:txBody>
      </p:sp>
      <p:grpSp>
        <p:nvGrpSpPr>
          <p:cNvPr id="19" name="Group 18">
            <a:extLst>
              <a:ext uri="{FF2B5EF4-FFF2-40B4-BE49-F238E27FC236}">
                <a16:creationId xmlns:a16="http://schemas.microsoft.com/office/drawing/2014/main" id="{5FCDE5EC-82CB-4718-A77D-7182D64E53EE}"/>
              </a:ext>
            </a:extLst>
          </p:cNvPr>
          <p:cNvGrpSpPr/>
          <p:nvPr/>
        </p:nvGrpSpPr>
        <p:grpSpPr>
          <a:xfrm>
            <a:off x="96766" y="6492240"/>
            <a:ext cx="2006049" cy="365760"/>
            <a:chOff x="87067" y="6452900"/>
            <a:chExt cx="2006049" cy="365760"/>
          </a:xfrm>
        </p:grpSpPr>
        <p:sp>
          <p:nvSpPr>
            <p:cNvPr id="20" name="Action Button: Go to Beginning 19">
              <a:hlinkClick r:id="" action="ppaction://hlinkshowjump?jump=firstslide" highlightClick="1"/>
              <a:extLst>
                <a:ext uri="{FF2B5EF4-FFF2-40B4-BE49-F238E27FC236}">
                  <a16:creationId xmlns:a16="http://schemas.microsoft.com/office/drawing/2014/main" id="{2C445E3C-05CF-46A4-958B-1CC3E504ED1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Back or Previous 20">
              <a:hlinkClick r:id="" action="ppaction://hlinkshowjump?jump=previousslide" highlightClick="1"/>
              <a:extLst>
                <a:ext uri="{FF2B5EF4-FFF2-40B4-BE49-F238E27FC236}">
                  <a16:creationId xmlns:a16="http://schemas.microsoft.com/office/drawing/2014/main" id="{C6E70DE1-5AB7-49DA-BBCB-75A45372F73F}"/>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Forward or Next 21">
              <a:hlinkClick r:id="" action="ppaction://hlinkshowjump?jump=nextslide" highlightClick="1"/>
              <a:extLst>
                <a:ext uri="{FF2B5EF4-FFF2-40B4-BE49-F238E27FC236}">
                  <a16:creationId xmlns:a16="http://schemas.microsoft.com/office/drawing/2014/main" id="{23DE425A-64AC-40B2-8196-4576D9A3153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to End 22">
              <a:hlinkClick r:id="rId8" action="ppaction://hlinksldjump" highlightClick="1"/>
              <a:extLst>
                <a:ext uri="{FF2B5EF4-FFF2-40B4-BE49-F238E27FC236}">
                  <a16:creationId xmlns:a16="http://schemas.microsoft.com/office/drawing/2014/main" id="{4DDBBF26-BEA1-4605-83DD-005419C9D7A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hlinkClick r:id="rId9"/>
              <a:extLst>
                <a:ext uri="{FF2B5EF4-FFF2-40B4-BE49-F238E27FC236}">
                  <a16:creationId xmlns:a16="http://schemas.microsoft.com/office/drawing/2014/main" id="{3D0C3DB0-4D6D-451D-80B8-CD69C23F55A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084112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164A8-6A3F-4B2E-89F8-AC19CE4E460B}"/>
              </a:ext>
            </a:extLst>
          </p:cNvPr>
          <p:cNvSpPr>
            <a:spLocks noGrp="1"/>
          </p:cNvSpPr>
          <p:nvPr>
            <p:ph type="title"/>
          </p:nvPr>
        </p:nvSpPr>
        <p:spPr>
          <a:xfrm>
            <a:off x="423864" y="134849"/>
            <a:ext cx="4522890" cy="870857"/>
          </a:xfrm>
        </p:spPr>
        <p:txBody>
          <a:bodyPr/>
          <a:lstStyle/>
          <a:p>
            <a:r>
              <a:rPr lang="en-US" sz="3200" dirty="0"/>
              <a:t>Parents of Householder by Race and Hispanic Origin</a:t>
            </a:r>
          </a:p>
        </p:txBody>
      </p:sp>
      <p:sp>
        <p:nvSpPr>
          <p:cNvPr id="3" name="Content Placeholder 2">
            <a:extLst>
              <a:ext uri="{FF2B5EF4-FFF2-40B4-BE49-F238E27FC236}">
                <a16:creationId xmlns:a16="http://schemas.microsoft.com/office/drawing/2014/main" id="{05BF7528-30E7-4BB5-BA68-86A9A4B631D8}"/>
              </a:ext>
            </a:extLst>
          </p:cNvPr>
          <p:cNvSpPr>
            <a:spLocks noGrp="1"/>
          </p:cNvSpPr>
          <p:nvPr>
            <p:ph idx="1"/>
          </p:nvPr>
        </p:nvSpPr>
        <p:spPr>
          <a:xfrm>
            <a:off x="423863" y="1023636"/>
            <a:ext cx="4522891" cy="5056035"/>
          </a:xfrm>
        </p:spPr>
        <p:txBody>
          <a:bodyPr>
            <a:normAutofit lnSpcReduction="10000"/>
          </a:bodyPr>
          <a:lstStyle/>
          <a:p>
            <a:r>
              <a:rPr lang="en-US" sz="1600" dirty="0"/>
              <a:t>This series of maps shows the proportion of households that include a parent of the householder, mapped by census block group. The same classes and colors are used for all maps.</a:t>
            </a:r>
          </a:p>
          <a:p>
            <a:r>
              <a:rPr lang="en-US" sz="1600" dirty="0">
                <a:solidFill>
                  <a:srgbClr val="5C4600"/>
                </a:solidFill>
              </a:rPr>
              <a:t>Here are descriptions and maps by race and Hispanic origin</a:t>
            </a:r>
            <a:r>
              <a:rPr lang="en-US" sz="1600" dirty="0"/>
              <a:t>:</a:t>
            </a:r>
          </a:p>
          <a:p>
            <a:pPr lvl="1"/>
            <a:r>
              <a:rPr lang="en-US" sz="1600" b="1" dirty="0"/>
              <a:t>White non-Hispanic</a:t>
            </a:r>
            <a:r>
              <a:rPr lang="en-US" sz="1600" dirty="0"/>
              <a:t>: Relatively few include a parent of the householder. </a:t>
            </a:r>
          </a:p>
          <a:p>
            <a:pPr lvl="1"/>
            <a:r>
              <a:rPr lang="en-US" sz="1600" b="1" dirty="0"/>
              <a:t>Hispanic</a:t>
            </a:r>
            <a:r>
              <a:rPr lang="en-US" sz="1600" dirty="0"/>
              <a:t>: More Hispanic than White non-Hispanic households include a householder’s parent, with the highest numbers in the MLK-Alberta and Interstate Corridor neighborhoods.</a:t>
            </a:r>
          </a:p>
          <a:p>
            <a:pPr lvl="1"/>
            <a:r>
              <a:rPr lang="en-US" sz="1600" b="1" dirty="0"/>
              <a:t>Black</a:t>
            </a:r>
            <a:r>
              <a:rPr lang="en-US" sz="1600" dirty="0"/>
              <a:t>: A very high proportion of some Black households – compared with Hispanics and White non-Hispanics – include a parent of the householder. </a:t>
            </a:r>
          </a:p>
          <a:p>
            <a:pPr lvl="1"/>
            <a:r>
              <a:rPr lang="en-US" sz="1600" b="1" dirty="0"/>
              <a:t>Asian</a:t>
            </a:r>
            <a:r>
              <a:rPr lang="en-US" sz="1600" dirty="0"/>
              <a:t>: A substantial proportion of Asian households include a parent of the householder, spread broadly across the metropolitan area. </a:t>
            </a:r>
          </a:p>
          <a:p>
            <a:pPr lvl="1"/>
            <a:endParaRPr lang="en-US" sz="1600" dirty="0"/>
          </a:p>
          <a:p>
            <a:pPr lvl="1"/>
            <a:endParaRPr lang="en-US" sz="1600" dirty="0"/>
          </a:p>
          <a:p>
            <a:endParaRPr lang="en-US" sz="1800" dirty="0"/>
          </a:p>
          <a:p>
            <a:endParaRPr lang="en-US" sz="1800" dirty="0"/>
          </a:p>
        </p:txBody>
      </p:sp>
      <p:sp>
        <p:nvSpPr>
          <p:cNvPr id="12" name="TextBox 11">
            <a:extLst>
              <a:ext uri="{FF2B5EF4-FFF2-40B4-BE49-F238E27FC236}">
                <a16:creationId xmlns:a16="http://schemas.microsoft.com/office/drawing/2014/main" id="{25C67782-F047-4AFD-8F56-AC40ECD96F5E}"/>
              </a:ext>
            </a:extLst>
          </p:cNvPr>
          <p:cNvSpPr txBox="1"/>
          <p:nvPr/>
        </p:nvSpPr>
        <p:spPr>
          <a:xfrm>
            <a:off x="2491101" y="6228444"/>
            <a:ext cx="2434170" cy="600164"/>
          </a:xfrm>
          <a:prstGeom prst="rect">
            <a:avLst/>
          </a:prstGeom>
          <a:noFill/>
        </p:spPr>
        <p:txBody>
          <a:bodyPr wrap="square" rtlCol="0">
            <a:spAutoFit/>
          </a:bodyPr>
          <a:lstStyle/>
          <a:p>
            <a:r>
              <a:rPr lang="en-US" sz="1100" dirty="0"/>
              <a:t>Source. 2010  Decennial Census, Summary File 1, table P29, Household Type by Relationship.</a:t>
            </a:r>
          </a:p>
        </p:txBody>
      </p:sp>
      <p:pic>
        <p:nvPicPr>
          <p:cNvPr id="10" name="Picture 9" descr="A close up of a map&#10;&#10;Description automatically generated">
            <a:extLst>
              <a:ext uri="{FF2B5EF4-FFF2-40B4-BE49-F238E27FC236}">
                <a16:creationId xmlns:a16="http://schemas.microsoft.com/office/drawing/2014/main" id="{70BFA9BA-9FB4-42F0-94A7-7984D33EF8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3" name="Picture 12" descr="A close up of a map&#10;&#10;Description automatically generated">
            <a:extLst>
              <a:ext uri="{FF2B5EF4-FFF2-40B4-BE49-F238E27FC236}">
                <a16:creationId xmlns:a16="http://schemas.microsoft.com/office/drawing/2014/main" id="{23D0C514-13AC-47D1-B4B1-7F622CBC18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4" name="Picture 13" descr="A picture containing text, map&#10;&#10;Description automatically generated">
            <a:extLst>
              <a:ext uri="{FF2B5EF4-FFF2-40B4-BE49-F238E27FC236}">
                <a16:creationId xmlns:a16="http://schemas.microsoft.com/office/drawing/2014/main" id="{F01943CC-4638-486D-9386-5082779385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5" name="Picture 14" descr="A close up of a map&#10;&#10;Description automatically generated">
            <a:extLst>
              <a:ext uri="{FF2B5EF4-FFF2-40B4-BE49-F238E27FC236}">
                <a16:creationId xmlns:a16="http://schemas.microsoft.com/office/drawing/2014/main" id="{8C0AD650-32DD-41D0-86CE-B81CE73F55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9" name="TextBox 8">
            <a:extLst>
              <a:ext uri="{FF2B5EF4-FFF2-40B4-BE49-F238E27FC236}">
                <a16:creationId xmlns:a16="http://schemas.microsoft.com/office/drawing/2014/main" id="{165F0F35-42AF-4603-8E86-DD921F085021}"/>
              </a:ext>
            </a:extLst>
          </p:cNvPr>
          <p:cNvSpPr txBox="1"/>
          <p:nvPr/>
        </p:nvSpPr>
        <p:spPr>
          <a:xfrm>
            <a:off x="11804784" y="-19040"/>
            <a:ext cx="444366" cy="307777"/>
          </a:xfrm>
          <a:prstGeom prst="rect">
            <a:avLst/>
          </a:prstGeom>
          <a:noFill/>
        </p:spPr>
        <p:txBody>
          <a:bodyPr wrap="square" rtlCol="0">
            <a:spAutoFit/>
          </a:bodyPr>
          <a:lstStyle/>
          <a:p>
            <a:r>
              <a:rPr lang="en-US" sz="1400" dirty="0">
                <a:solidFill>
                  <a:srgbClr val="5C4600"/>
                </a:solidFill>
              </a:rPr>
              <a:t>32</a:t>
            </a:r>
          </a:p>
        </p:txBody>
      </p:sp>
      <p:grpSp>
        <p:nvGrpSpPr>
          <p:cNvPr id="21" name="Group 20">
            <a:extLst>
              <a:ext uri="{FF2B5EF4-FFF2-40B4-BE49-F238E27FC236}">
                <a16:creationId xmlns:a16="http://schemas.microsoft.com/office/drawing/2014/main" id="{2F24D40E-E6C0-4B40-B358-B97F5BC24CC3}"/>
              </a:ext>
            </a:extLst>
          </p:cNvPr>
          <p:cNvGrpSpPr/>
          <p:nvPr/>
        </p:nvGrpSpPr>
        <p:grpSpPr>
          <a:xfrm>
            <a:off x="96766" y="649224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B039F9FF-57D1-4583-A80F-04B990025640}"/>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E426CCCA-9512-4984-BAFE-859CF099674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D166E57E-D330-4141-9A20-8828F35F8F6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68636204-FBCC-4EEA-9E66-27B74F74475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2A63A39A-E110-4F38-B8E2-0E4487DFE01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960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DE2D-49C8-44AA-BDAC-22E25F594D8C}"/>
              </a:ext>
            </a:extLst>
          </p:cNvPr>
          <p:cNvSpPr>
            <a:spLocks noGrp="1"/>
          </p:cNvSpPr>
          <p:nvPr>
            <p:ph type="title"/>
          </p:nvPr>
        </p:nvSpPr>
        <p:spPr>
          <a:xfrm>
            <a:off x="1805094" y="408776"/>
            <a:ext cx="4376463" cy="663522"/>
          </a:xfrm>
        </p:spPr>
        <p:txBody>
          <a:bodyPr/>
          <a:lstStyle/>
          <a:p>
            <a:r>
              <a:rPr lang="en-US" sz="3200" dirty="0"/>
              <a:t>Net Migration and Zoning</a:t>
            </a:r>
          </a:p>
        </p:txBody>
      </p:sp>
      <p:sp>
        <p:nvSpPr>
          <p:cNvPr id="3" name="Content Placeholder 2">
            <a:extLst>
              <a:ext uri="{FF2B5EF4-FFF2-40B4-BE49-F238E27FC236}">
                <a16:creationId xmlns:a16="http://schemas.microsoft.com/office/drawing/2014/main" id="{A193EA22-B901-4380-BDB7-6EA06C6E7655}"/>
              </a:ext>
            </a:extLst>
          </p:cNvPr>
          <p:cNvSpPr>
            <a:spLocks noGrp="1"/>
          </p:cNvSpPr>
          <p:nvPr>
            <p:ph idx="1"/>
          </p:nvPr>
        </p:nvSpPr>
        <p:spPr>
          <a:xfrm>
            <a:off x="1880398" y="1072298"/>
            <a:ext cx="6012363" cy="3912275"/>
          </a:xfrm>
        </p:spPr>
        <p:txBody>
          <a:bodyPr>
            <a:normAutofit/>
          </a:bodyPr>
          <a:lstStyle/>
          <a:p>
            <a:r>
              <a:rPr lang="en-US" sz="1600" dirty="0"/>
              <a:t>The next four slides show estimates of the net migration by age for various land use types.</a:t>
            </a:r>
          </a:p>
          <a:p>
            <a:r>
              <a:rPr lang="en-US" sz="1600" dirty="0"/>
              <a:t>Net migration is determined by comparing the numbers in a 2000 cohort to the same cohort ten years later,  for example, comparing the number of persons age 55-59 in 2000 and those 65-69 in 2010, adjusting for losses due to mortality.</a:t>
            </a:r>
          </a:p>
          <a:p>
            <a:r>
              <a:rPr lang="en-US" sz="1600" dirty="0"/>
              <a:t>This analysis is done using block-level data, where the block has been classified by its general zoning class (e.g., single-family residential, multifamily residential, mixed-use).</a:t>
            </a:r>
          </a:p>
        </p:txBody>
      </p:sp>
      <p:sp>
        <p:nvSpPr>
          <p:cNvPr id="9" name="Content Placeholder 6">
            <a:extLst>
              <a:ext uri="{FF2B5EF4-FFF2-40B4-BE49-F238E27FC236}">
                <a16:creationId xmlns:a16="http://schemas.microsoft.com/office/drawing/2014/main" id="{36389D10-CED4-4F3F-AF5C-AB55F63CF589}"/>
              </a:ext>
            </a:extLst>
          </p:cNvPr>
          <p:cNvSpPr txBox="1">
            <a:spLocks/>
          </p:cNvSpPr>
          <p:nvPr/>
        </p:nvSpPr>
        <p:spPr>
          <a:xfrm>
            <a:off x="112928" y="931862"/>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4" action="ppaction://hlinksldjump"/>
            </a:endParaRPr>
          </a:p>
          <a:p>
            <a:r>
              <a:rPr lang="en-US" dirty="0">
                <a:hlinkClick r:id="rId5" action="ppaction://hlinksldjump"/>
              </a:rPr>
              <a:t>Beginning</a:t>
            </a:r>
            <a:endParaRPr lang="en-US" dirty="0">
              <a:hlinkClick r:id="rId4" action="ppaction://hlinksldjump"/>
            </a:endParaRPr>
          </a:p>
          <a:p>
            <a:r>
              <a:rPr lang="en-US" dirty="0">
                <a:hlinkClick r:id="rId4" action="ppaction://hlinksldjump"/>
              </a:rPr>
              <a:t>Comparison cities</a:t>
            </a:r>
            <a:endParaRPr lang="en-US" dirty="0">
              <a:hlinkClick r:id="rId6" action="ppaction://hlinksldjump"/>
            </a:endParaRPr>
          </a:p>
          <a:p>
            <a:r>
              <a:rPr lang="en-US" dirty="0">
                <a:hlinkClick r:id="rId6" action="ppaction://hlinksldjump"/>
              </a:rPr>
              <a:t>Charts from ACS public use microdata</a:t>
            </a:r>
            <a:endParaRPr lang="en-US" dirty="0"/>
          </a:p>
          <a:p>
            <a:r>
              <a:rPr lang="en-US" dirty="0">
                <a:hlinkClick r:id="rId7" action="ppaction://hlinksldjump"/>
              </a:rPr>
              <a:t>Tables from ACS public use microdata</a:t>
            </a:r>
            <a:endParaRPr lang="en-US" dirty="0"/>
          </a:p>
          <a:p>
            <a:r>
              <a:rPr lang="en-US" dirty="0">
                <a:hlinkClick r:id="rId8" action="ppaction://hlinksldjump"/>
              </a:rPr>
              <a:t>Mapping of housing data</a:t>
            </a:r>
            <a:endParaRPr lang="en-US" dirty="0"/>
          </a:p>
          <a:p>
            <a:r>
              <a:rPr lang="en-US" dirty="0">
                <a:hlinkClick r:id="rId9" action="ppaction://hlinksldjump"/>
              </a:rPr>
              <a:t>Net migration and zoning</a:t>
            </a:r>
            <a:endParaRPr lang="en-US" dirty="0"/>
          </a:p>
          <a:p>
            <a:r>
              <a:rPr lang="en-US" dirty="0">
                <a:hlinkClick r:id="rId10" action="ppaction://hlinksldjump"/>
              </a:rPr>
              <a:t>A brief look at affordable housing and care facilities</a:t>
            </a:r>
            <a:endParaRPr lang="en-US" dirty="0"/>
          </a:p>
          <a:p>
            <a:r>
              <a:rPr lang="en-US" dirty="0">
                <a:hlinkClick r:id="rId11" action="ppaction://hlinksldjump"/>
              </a:rPr>
              <a:t>Data sources and Methods</a:t>
            </a:r>
            <a:endParaRPr lang="en-US" dirty="0"/>
          </a:p>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C2E98E23-A5A2-419E-B645-6A5922E7392F}"/>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33</a:t>
            </a:r>
          </a:p>
        </p:txBody>
      </p:sp>
      <p:grpSp>
        <p:nvGrpSpPr>
          <p:cNvPr id="13" name="Group 12">
            <a:extLst>
              <a:ext uri="{FF2B5EF4-FFF2-40B4-BE49-F238E27FC236}">
                <a16:creationId xmlns:a16="http://schemas.microsoft.com/office/drawing/2014/main" id="{FA9B31AF-7EF4-4C77-80F7-0F63E737BAF8}"/>
              </a:ext>
            </a:extLst>
          </p:cNvPr>
          <p:cNvGrpSpPr/>
          <p:nvPr/>
        </p:nvGrpSpPr>
        <p:grpSpPr>
          <a:xfrm>
            <a:off x="96766" y="649224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F3AB975B-D3BB-48BF-941D-E0408336C5E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FC9D0D87-5862-485E-9288-8011C4D7723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0647B8F6-4D48-4982-9ED5-8F386CC945D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12" action="ppaction://hlinksldjump" highlightClick="1"/>
              <a:extLst>
                <a:ext uri="{FF2B5EF4-FFF2-40B4-BE49-F238E27FC236}">
                  <a16:creationId xmlns:a16="http://schemas.microsoft.com/office/drawing/2014/main" id="{BBDCAEEA-D930-4D9A-B58E-9A9AC4888AE7}"/>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3"/>
              <a:extLst>
                <a:ext uri="{FF2B5EF4-FFF2-40B4-BE49-F238E27FC236}">
                  <a16:creationId xmlns:a16="http://schemas.microsoft.com/office/drawing/2014/main" id="{048BB297-E688-4072-AC5C-632FAC8DDC0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422635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4961" y="123678"/>
            <a:ext cx="5442150" cy="595447"/>
          </a:xfrm>
        </p:spPr>
        <p:txBody>
          <a:bodyPr>
            <a:normAutofit/>
          </a:bodyPr>
          <a:lstStyle/>
          <a:p>
            <a:r>
              <a:rPr lang="en-US" b="1" dirty="0"/>
              <a:t>Seniors, Land </a:t>
            </a:r>
            <a:r>
              <a:rPr lang="en-US" dirty="0"/>
              <a:t>U</a:t>
            </a:r>
            <a:r>
              <a:rPr lang="en-US" b="1" dirty="0"/>
              <a:t>se, and Net Migration</a:t>
            </a:r>
          </a:p>
        </p:txBody>
      </p:sp>
      <p:sp>
        <p:nvSpPr>
          <p:cNvPr id="8" name="Content Placeholder 7"/>
          <p:cNvSpPr>
            <a:spLocks noGrp="1"/>
          </p:cNvSpPr>
          <p:nvPr>
            <p:ph idx="1"/>
          </p:nvPr>
        </p:nvSpPr>
        <p:spPr>
          <a:xfrm>
            <a:off x="-11017" y="733778"/>
            <a:ext cx="5712138" cy="5609744"/>
          </a:xfrm>
        </p:spPr>
        <p:txBody>
          <a:bodyPr>
            <a:normAutofit/>
          </a:bodyPr>
          <a:lstStyle/>
          <a:p>
            <a:r>
              <a:rPr lang="en-US" sz="1500" dirty="0">
                <a:solidFill>
                  <a:srgbClr val="5C4600"/>
                </a:solidFill>
              </a:rPr>
              <a:t>Using GIS tools, we compare 2000 and 2010 populations at the census block level with the blocks classified by zoning class. </a:t>
            </a:r>
          </a:p>
          <a:p>
            <a:r>
              <a:rPr lang="en-US" sz="1500" dirty="0">
                <a:solidFill>
                  <a:srgbClr val="5C4600"/>
                </a:solidFill>
              </a:rPr>
              <a:t>On this map the small circles represent census blocks. The area of the circle represents the population of the block. The color shade of the block represents the proportion of the 2010 population from green, with 0-19%, to purple, with 40% or more. </a:t>
            </a:r>
          </a:p>
          <a:p>
            <a:r>
              <a:rPr lang="en-US" sz="1500" dirty="0">
                <a:solidFill>
                  <a:srgbClr val="5C4600"/>
                </a:solidFill>
              </a:rPr>
              <a:t>The area shadings represent generalized land uses (e.g., commercial, single family). We estimate age-specific net migration for: single family residential in light yellow, multifamily residential in light red, and mixed use residential in orange.</a:t>
            </a:r>
          </a:p>
          <a:p>
            <a:r>
              <a:rPr lang="en-US" sz="1500" dirty="0">
                <a:solidFill>
                  <a:srgbClr val="5C4600"/>
                </a:solidFill>
              </a:rPr>
              <a:t>Here is an example for multiple use (i.e., mixed use) for those blocks where 40% or more of the 2010 population is age 55+.</a:t>
            </a:r>
          </a:p>
          <a:p>
            <a:r>
              <a:rPr lang="en-US" sz="1500" dirty="0">
                <a:solidFill>
                  <a:srgbClr val="5C4600"/>
                </a:solidFill>
              </a:rPr>
              <a:t>It shows strong in-migration for ages 50-74 and modest in-migration for ages 20-34. </a:t>
            </a:r>
          </a:p>
          <a:p>
            <a:r>
              <a:rPr lang="en-US" sz="1500" dirty="0">
                <a:solidFill>
                  <a:srgbClr val="5C4600"/>
                </a:solidFill>
              </a:rPr>
              <a:t>In-migration is a net of in-and-out migration. It is calculated by comparing a 5-year age cohort from the 2000 to the 2010 census figure, for example the 587 who were 35-39 in 2000, to the 720 who were age 45-49 in 2000. </a:t>
            </a:r>
          </a:p>
          <a:p>
            <a:r>
              <a:rPr lang="en-US" sz="1500" dirty="0">
                <a:solidFill>
                  <a:srgbClr val="5C4600"/>
                </a:solidFill>
              </a:rPr>
              <a:t>We adjust for the number in the cohort who may have died during the 10-year period using U.S. Social Security Administration survival rates.</a:t>
            </a:r>
          </a:p>
          <a:p>
            <a:endParaRPr lang="en-US" sz="1600" dirty="0"/>
          </a:p>
          <a:p>
            <a:endParaRPr lang="en-US" sz="1600" dirty="0"/>
          </a:p>
        </p:txBody>
      </p:sp>
      <p:pic>
        <p:nvPicPr>
          <p:cNvPr id="3" name="Picture 2" descr="A picture containing scatter chart&#10;&#10;Description automatically generated">
            <a:extLst>
              <a:ext uri="{FF2B5EF4-FFF2-40B4-BE49-F238E27FC236}">
                <a16:creationId xmlns:a16="http://schemas.microsoft.com/office/drawing/2014/main" id="{D3993299-FE00-4712-8372-8906753101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59833" y="388414"/>
            <a:ext cx="6170552" cy="6170552"/>
          </a:xfrm>
          <a:prstGeom prst="rect">
            <a:avLst/>
          </a:prstGeom>
        </p:spPr>
      </p:pic>
      <p:pic>
        <p:nvPicPr>
          <p:cNvPr id="9" name="Picture 8">
            <a:extLst>
              <a:ext uri="{FF2B5EF4-FFF2-40B4-BE49-F238E27FC236}">
                <a16:creationId xmlns:a16="http://schemas.microsoft.com/office/drawing/2014/main" id="{F3CBEE52-4BD2-4260-AA1C-AA16625D7E23}"/>
              </a:ext>
            </a:extLst>
          </p:cNvPr>
          <p:cNvPicPr>
            <a:picLocks noChangeAspect="1"/>
          </p:cNvPicPr>
          <p:nvPr/>
        </p:nvPicPr>
        <p:blipFill>
          <a:blip r:embed="rId5"/>
          <a:stretch>
            <a:fillRect/>
          </a:stretch>
        </p:blipFill>
        <p:spPr>
          <a:xfrm>
            <a:off x="5686272" y="44690"/>
            <a:ext cx="6244113" cy="6858000"/>
          </a:xfrm>
          <a:prstGeom prst="rect">
            <a:avLst/>
          </a:prstGeom>
        </p:spPr>
      </p:pic>
      <p:cxnSp>
        <p:nvCxnSpPr>
          <p:cNvPr id="11" name="Straight Connector 10">
            <a:extLst>
              <a:ext uri="{FF2B5EF4-FFF2-40B4-BE49-F238E27FC236}">
                <a16:creationId xmlns:a16="http://schemas.microsoft.com/office/drawing/2014/main" id="{4B7A0CF6-667F-4F46-87F2-59C86CC2EF70}"/>
              </a:ext>
            </a:extLst>
          </p:cNvPr>
          <p:cNvCxnSpPr>
            <a:cxnSpLocks/>
          </p:cNvCxnSpPr>
          <p:nvPr/>
        </p:nvCxnSpPr>
        <p:spPr>
          <a:xfrm>
            <a:off x="10215688" y="4176584"/>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D21168-F58B-47F3-9722-79AB59D4D7B7}"/>
              </a:ext>
            </a:extLst>
          </p:cNvPr>
          <p:cNvCxnSpPr>
            <a:cxnSpLocks/>
          </p:cNvCxnSpPr>
          <p:nvPr/>
        </p:nvCxnSpPr>
        <p:spPr>
          <a:xfrm>
            <a:off x="11332220" y="4433854"/>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30DC259-6FBF-42F7-85A4-A64F2ED345D3}"/>
              </a:ext>
            </a:extLst>
          </p:cNvPr>
          <p:cNvCxnSpPr>
            <a:cxnSpLocks/>
          </p:cNvCxnSpPr>
          <p:nvPr/>
        </p:nvCxnSpPr>
        <p:spPr>
          <a:xfrm>
            <a:off x="11653062" y="4436076"/>
            <a:ext cx="20759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1C6E634-867C-45F4-8C77-44F64EA96110}"/>
              </a:ext>
            </a:extLst>
          </p:cNvPr>
          <p:cNvSpPr txBox="1"/>
          <p:nvPr/>
        </p:nvSpPr>
        <p:spPr>
          <a:xfrm>
            <a:off x="2586739" y="6078127"/>
            <a:ext cx="2404547" cy="769441"/>
          </a:xfrm>
          <a:prstGeom prst="rect">
            <a:avLst/>
          </a:prstGeom>
          <a:noFill/>
        </p:spPr>
        <p:txBody>
          <a:bodyPr wrap="square" rtlCol="0">
            <a:spAutoFit/>
          </a:bodyPr>
          <a:lstStyle/>
          <a:p>
            <a:r>
              <a:rPr lang="en-US" sz="1100" dirty="0"/>
              <a:t>Source: Age data - 2000 and 2010 Decennial Census, Table P12</a:t>
            </a:r>
          </a:p>
          <a:p>
            <a:r>
              <a:rPr lang="en-US" sz="1100" dirty="0"/>
              <a:t>Land use designations - 2010 RLIS, Portland Metro</a:t>
            </a:r>
          </a:p>
        </p:txBody>
      </p:sp>
      <p:sp>
        <p:nvSpPr>
          <p:cNvPr id="10" name="TextBox 9">
            <a:extLst>
              <a:ext uri="{FF2B5EF4-FFF2-40B4-BE49-F238E27FC236}">
                <a16:creationId xmlns:a16="http://schemas.microsoft.com/office/drawing/2014/main" id="{CFFACFDE-73E4-4FDA-B5C6-A35355B7C74B}"/>
              </a:ext>
            </a:extLst>
          </p:cNvPr>
          <p:cNvSpPr txBox="1"/>
          <p:nvPr/>
        </p:nvSpPr>
        <p:spPr>
          <a:xfrm>
            <a:off x="11860656" y="-30211"/>
            <a:ext cx="444366" cy="307777"/>
          </a:xfrm>
          <a:prstGeom prst="rect">
            <a:avLst/>
          </a:prstGeom>
          <a:noFill/>
        </p:spPr>
        <p:txBody>
          <a:bodyPr wrap="square" rtlCol="0">
            <a:spAutoFit/>
          </a:bodyPr>
          <a:lstStyle/>
          <a:p>
            <a:r>
              <a:rPr lang="en-US" sz="1400" dirty="0">
                <a:solidFill>
                  <a:srgbClr val="5C4600"/>
                </a:solidFill>
              </a:rPr>
              <a:t>34</a:t>
            </a:r>
          </a:p>
        </p:txBody>
      </p:sp>
      <p:grpSp>
        <p:nvGrpSpPr>
          <p:cNvPr id="20" name="Group 19">
            <a:extLst>
              <a:ext uri="{FF2B5EF4-FFF2-40B4-BE49-F238E27FC236}">
                <a16:creationId xmlns:a16="http://schemas.microsoft.com/office/drawing/2014/main" id="{C04B30A6-A816-4FC5-BE45-2407282F8211}"/>
              </a:ext>
            </a:extLst>
          </p:cNvPr>
          <p:cNvGrpSpPr/>
          <p:nvPr/>
        </p:nvGrpSpPr>
        <p:grpSpPr>
          <a:xfrm>
            <a:off x="96766" y="649224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23615840-294B-4FD3-84FE-9AA1FEEEA90D}"/>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F84334B6-03F5-44BC-B7B3-2CB627681A95}"/>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4AE1BBB4-C11C-44B6-816D-C409838D9F48}"/>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6" action="ppaction://hlinksldjump" highlightClick="1"/>
              <a:extLst>
                <a:ext uri="{FF2B5EF4-FFF2-40B4-BE49-F238E27FC236}">
                  <a16:creationId xmlns:a16="http://schemas.microsoft.com/office/drawing/2014/main" id="{2E23E694-502E-46ED-A514-EF596C23CDC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7"/>
              <a:extLst>
                <a:ext uri="{FF2B5EF4-FFF2-40B4-BE49-F238E27FC236}">
                  <a16:creationId xmlns:a16="http://schemas.microsoft.com/office/drawing/2014/main" id="{17106FFB-E34D-45BF-BE39-2CF978B4930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41894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A59A25BB-2306-47BA-9810-53C9154109D7}"/>
              </a:ext>
            </a:extLst>
          </p:cNvPr>
          <p:cNvPicPr>
            <a:picLocks noChangeAspect="1"/>
          </p:cNvPicPr>
          <p:nvPr/>
        </p:nvPicPr>
        <p:blipFill>
          <a:blip r:embed="rId4"/>
          <a:stretch>
            <a:fillRect/>
          </a:stretch>
        </p:blipFill>
        <p:spPr>
          <a:xfrm>
            <a:off x="5403459" y="638175"/>
            <a:ext cx="5572125" cy="5581650"/>
          </a:xfrm>
          <a:prstGeom prst="rect">
            <a:avLst/>
          </a:prstGeom>
        </p:spPr>
      </p:pic>
      <p:pic>
        <p:nvPicPr>
          <p:cNvPr id="39" name="Picture 38">
            <a:extLst>
              <a:ext uri="{FF2B5EF4-FFF2-40B4-BE49-F238E27FC236}">
                <a16:creationId xmlns:a16="http://schemas.microsoft.com/office/drawing/2014/main" id="{404852D1-AD97-40A3-8B87-14AE584D63B1}"/>
              </a:ext>
            </a:extLst>
          </p:cNvPr>
          <p:cNvPicPr>
            <a:picLocks noChangeAspect="1"/>
          </p:cNvPicPr>
          <p:nvPr/>
        </p:nvPicPr>
        <p:blipFill>
          <a:blip r:embed="rId5"/>
          <a:stretch>
            <a:fillRect/>
          </a:stretch>
        </p:blipFill>
        <p:spPr>
          <a:xfrm>
            <a:off x="5304197" y="0"/>
            <a:ext cx="6244113" cy="6858000"/>
          </a:xfrm>
          <a:prstGeom prst="rect">
            <a:avLst/>
          </a:prstGeom>
        </p:spPr>
      </p:pic>
      <p:sp>
        <p:nvSpPr>
          <p:cNvPr id="50" name="TextBox 49">
            <a:extLst>
              <a:ext uri="{FF2B5EF4-FFF2-40B4-BE49-F238E27FC236}">
                <a16:creationId xmlns:a16="http://schemas.microsoft.com/office/drawing/2014/main" id="{8C7DA5AE-B5A7-4BBF-B24E-4A7AF1E6311B}"/>
              </a:ext>
            </a:extLst>
          </p:cNvPr>
          <p:cNvSpPr txBox="1"/>
          <p:nvPr/>
        </p:nvSpPr>
        <p:spPr>
          <a:xfrm>
            <a:off x="9090247" y="5603709"/>
            <a:ext cx="2171700" cy="1015663"/>
          </a:xfrm>
          <a:prstGeom prst="rect">
            <a:avLst/>
          </a:prstGeom>
          <a:noFill/>
        </p:spPr>
        <p:txBody>
          <a:bodyPr wrap="square" rtlCol="0">
            <a:spAutoFit/>
          </a:bodyPr>
          <a:lstStyle/>
          <a:p>
            <a:r>
              <a:rPr lang="en-US" sz="1200" dirty="0">
                <a:solidFill>
                  <a:srgbClr val="002060"/>
                </a:solidFill>
              </a:rPr>
              <a:t>Net migration is positive for persons in their 20’s and 30’s with modest outmigration of older persons, particularly in their 50’s</a:t>
            </a:r>
            <a:r>
              <a:rPr lang="en-US" sz="1200" dirty="0">
                <a:solidFill>
                  <a:schemeClr val="accent4">
                    <a:lumMod val="75000"/>
                  </a:schemeClr>
                </a:solidFill>
              </a:rPr>
              <a:t>.</a:t>
            </a:r>
          </a:p>
        </p:txBody>
      </p:sp>
      <p:sp>
        <p:nvSpPr>
          <p:cNvPr id="48" name="Title 47">
            <a:extLst>
              <a:ext uri="{FF2B5EF4-FFF2-40B4-BE49-F238E27FC236}">
                <a16:creationId xmlns:a16="http://schemas.microsoft.com/office/drawing/2014/main" id="{D8BA46D9-B5D4-4B15-A637-B2FFCF57E72B}"/>
              </a:ext>
            </a:extLst>
          </p:cNvPr>
          <p:cNvSpPr>
            <a:spLocks noGrp="1"/>
          </p:cNvSpPr>
          <p:nvPr>
            <p:ph type="title"/>
          </p:nvPr>
        </p:nvSpPr>
        <p:spPr>
          <a:xfrm>
            <a:off x="164330" y="231687"/>
            <a:ext cx="4567141" cy="870857"/>
          </a:xfrm>
        </p:spPr>
        <p:txBody>
          <a:bodyPr/>
          <a:lstStyle/>
          <a:p>
            <a:r>
              <a:rPr lang="en-US" dirty="0"/>
              <a:t>Net Migration for Single Family Residential Zoning</a:t>
            </a:r>
          </a:p>
        </p:txBody>
      </p:sp>
      <p:sp>
        <p:nvSpPr>
          <p:cNvPr id="49" name="Content Placeholder 48">
            <a:extLst>
              <a:ext uri="{FF2B5EF4-FFF2-40B4-BE49-F238E27FC236}">
                <a16:creationId xmlns:a16="http://schemas.microsoft.com/office/drawing/2014/main" id="{986ED1BA-1ECE-44B9-8051-C460BE935BDB}"/>
              </a:ext>
            </a:extLst>
          </p:cNvPr>
          <p:cNvSpPr>
            <a:spLocks noGrp="1"/>
          </p:cNvSpPr>
          <p:nvPr>
            <p:ph idx="1"/>
          </p:nvPr>
        </p:nvSpPr>
        <p:spPr>
          <a:xfrm>
            <a:off x="55243" y="1206240"/>
            <a:ext cx="5162930" cy="5817325"/>
          </a:xfrm>
        </p:spPr>
        <p:txBody>
          <a:bodyPr>
            <a:normAutofit/>
          </a:bodyPr>
          <a:lstStyle/>
          <a:p>
            <a:r>
              <a:rPr lang="en-US" sz="1600" dirty="0"/>
              <a:t>This map shows parcels zoned single family residential, color-coded by the percent of the 2010 population that was age 55+.</a:t>
            </a:r>
          </a:p>
          <a:p>
            <a:r>
              <a:rPr lang="en-US" sz="1600" dirty="0"/>
              <a:t>The first chart of this series shows the summary for census blocks with 0-19% of the population age 55+.</a:t>
            </a:r>
          </a:p>
          <a:p>
            <a:r>
              <a:rPr lang="en-US" sz="1600" dirty="0"/>
              <a:t>The next shows the summary for census blocks with 20-29% of the population age 55+.</a:t>
            </a:r>
          </a:p>
          <a:p>
            <a:r>
              <a:rPr lang="en-US" sz="1600" dirty="0"/>
              <a:t>We see a major shift toward older households as we move to the 30-39% age 55+ group.</a:t>
            </a:r>
          </a:p>
          <a:p>
            <a:r>
              <a:rPr lang="en-US" sz="1600" dirty="0"/>
              <a:t>For those blocks where more than 40% of the population is age 55+ we begin to see net in-migration of older persons.</a:t>
            </a:r>
          </a:p>
          <a:p>
            <a:r>
              <a:rPr lang="en-US" sz="1600" dirty="0"/>
              <a:t>In summary, for areas zoned single family residential in Portland we see a shift from in-migration of young households where there are few age 55+ (yellow on map) to in-migration of older households and outmigration of younger households where more than 40% of the block population is age 55+ (dark red on map).</a:t>
            </a:r>
          </a:p>
        </p:txBody>
      </p:sp>
      <p:pic>
        <p:nvPicPr>
          <p:cNvPr id="52" name="Picture 51">
            <a:extLst>
              <a:ext uri="{FF2B5EF4-FFF2-40B4-BE49-F238E27FC236}">
                <a16:creationId xmlns:a16="http://schemas.microsoft.com/office/drawing/2014/main" id="{1F2C7CFC-4D79-4016-AC6F-2A76DAE32096}"/>
              </a:ext>
            </a:extLst>
          </p:cNvPr>
          <p:cNvPicPr>
            <a:picLocks noChangeAspect="1"/>
          </p:cNvPicPr>
          <p:nvPr/>
        </p:nvPicPr>
        <p:blipFill>
          <a:blip r:embed="rId6"/>
          <a:stretch>
            <a:fillRect/>
          </a:stretch>
        </p:blipFill>
        <p:spPr>
          <a:xfrm>
            <a:off x="5304197" y="-6378"/>
            <a:ext cx="6244113" cy="6858000"/>
          </a:xfrm>
          <a:prstGeom prst="rect">
            <a:avLst/>
          </a:prstGeom>
        </p:spPr>
      </p:pic>
      <p:sp>
        <p:nvSpPr>
          <p:cNvPr id="53" name="TextBox 52">
            <a:extLst>
              <a:ext uri="{FF2B5EF4-FFF2-40B4-BE49-F238E27FC236}">
                <a16:creationId xmlns:a16="http://schemas.microsoft.com/office/drawing/2014/main" id="{E8D16F26-DDE4-46E7-85EB-7DCD1882F2E3}"/>
              </a:ext>
            </a:extLst>
          </p:cNvPr>
          <p:cNvSpPr txBox="1"/>
          <p:nvPr/>
        </p:nvSpPr>
        <p:spPr>
          <a:xfrm>
            <a:off x="8957511" y="5691942"/>
            <a:ext cx="2442410" cy="1015663"/>
          </a:xfrm>
          <a:prstGeom prst="rect">
            <a:avLst/>
          </a:prstGeom>
          <a:noFill/>
        </p:spPr>
        <p:txBody>
          <a:bodyPr wrap="square" rtlCol="0">
            <a:spAutoFit/>
          </a:bodyPr>
          <a:lstStyle/>
          <a:p>
            <a:r>
              <a:rPr lang="en-US" sz="1200" dirty="0">
                <a:solidFill>
                  <a:srgbClr val="002060"/>
                </a:solidFill>
              </a:rPr>
              <a:t>Net migration for the 20-29 percent group is similar to the last except that there is loss of young adults and the greatest outmigration is for those 85 and older.</a:t>
            </a:r>
          </a:p>
        </p:txBody>
      </p:sp>
      <p:pic>
        <p:nvPicPr>
          <p:cNvPr id="55" name="Picture 54">
            <a:extLst>
              <a:ext uri="{FF2B5EF4-FFF2-40B4-BE49-F238E27FC236}">
                <a16:creationId xmlns:a16="http://schemas.microsoft.com/office/drawing/2014/main" id="{411697BB-3483-4A99-9D8D-46E38CD8F985}"/>
              </a:ext>
            </a:extLst>
          </p:cNvPr>
          <p:cNvPicPr>
            <a:picLocks noChangeAspect="1"/>
          </p:cNvPicPr>
          <p:nvPr/>
        </p:nvPicPr>
        <p:blipFill>
          <a:blip r:embed="rId7"/>
          <a:stretch>
            <a:fillRect/>
          </a:stretch>
        </p:blipFill>
        <p:spPr>
          <a:xfrm>
            <a:off x="5304196" y="-12756"/>
            <a:ext cx="6244113" cy="6858000"/>
          </a:xfrm>
          <a:prstGeom prst="rect">
            <a:avLst/>
          </a:prstGeom>
        </p:spPr>
      </p:pic>
      <p:sp>
        <p:nvSpPr>
          <p:cNvPr id="56" name="TextBox 55">
            <a:extLst>
              <a:ext uri="{FF2B5EF4-FFF2-40B4-BE49-F238E27FC236}">
                <a16:creationId xmlns:a16="http://schemas.microsoft.com/office/drawing/2014/main" id="{50AB0C9A-6142-406B-87F0-33A55E2F3FFC}"/>
              </a:ext>
            </a:extLst>
          </p:cNvPr>
          <p:cNvSpPr txBox="1"/>
          <p:nvPr/>
        </p:nvSpPr>
        <p:spPr>
          <a:xfrm>
            <a:off x="9029700" y="5691942"/>
            <a:ext cx="2370221" cy="830997"/>
          </a:xfrm>
          <a:prstGeom prst="rect">
            <a:avLst/>
          </a:prstGeom>
          <a:noFill/>
        </p:spPr>
        <p:txBody>
          <a:bodyPr wrap="square" rtlCol="0">
            <a:spAutoFit/>
          </a:bodyPr>
          <a:lstStyle/>
          <a:p>
            <a:r>
              <a:rPr lang="en-US" sz="1200" dirty="0">
                <a:solidFill>
                  <a:srgbClr val="002060"/>
                </a:solidFill>
              </a:rPr>
              <a:t>Net migration is positive for 20-44 age persons with loss of age 15-24 persons. The net outmigration of the 50 and older is less.</a:t>
            </a:r>
          </a:p>
        </p:txBody>
      </p:sp>
      <p:pic>
        <p:nvPicPr>
          <p:cNvPr id="58" name="Picture 57">
            <a:extLst>
              <a:ext uri="{FF2B5EF4-FFF2-40B4-BE49-F238E27FC236}">
                <a16:creationId xmlns:a16="http://schemas.microsoft.com/office/drawing/2014/main" id="{5456AB46-1AA7-44C3-858E-41D4CA1F690C}"/>
              </a:ext>
            </a:extLst>
          </p:cNvPr>
          <p:cNvPicPr>
            <a:picLocks noChangeAspect="1"/>
          </p:cNvPicPr>
          <p:nvPr/>
        </p:nvPicPr>
        <p:blipFill>
          <a:blip r:embed="rId8"/>
          <a:stretch>
            <a:fillRect/>
          </a:stretch>
        </p:blipFill>
        <p:spPr>
          <a:xfrm>
            <a:off x="5304196" y="0"/>
            <a:ext cx="6244113" cy="6858000"/>
          </a:xfrm>
          <a:prstGeom prst="rect">
            <a:avLst/>
          </a:prstGeom>
        </p:spPr>
      </p:pic>
      <p:sp>
        <p:nvSpPr>
          <p:cNvPr id="59" name="TextBox 58">
            <a:extLst>
              <a:ext uri="{FF2B5EF4-FFF2-40B4-BE49-F238E27FC236}">
                <a16:creationId xmlns:a16="http://schemas.microsoft.com/office/drawing/2014/main" id="{EF6B5D9D-7678-44AF-A4A6-85DEED645C25}"/>
              </a:ext>
            </a:extLst>
          </p:cNvPr>
          <p:cNvSpPr txBox="1"/>
          <p:nvPr/>
        </p:nvSpPr>
        <p:spPr>
          <a:xfrm>
            <a:off x="9087044" y="5651293"/>
            <a:ext cx="2385066" cy="1200329"/>
          </a:xfrm>
          <a:prstGeom prst="rect">
            <a:avLst/>
          </a:prstGeom>
          <a:noFill/>
        </p:spPr>
        <p:txBody>
          <a:bodyPr wrap="square" rtlCol="0">
            <a:spAutoFit/>
          </a:bodyPr>
          <a:lstStyle/>
          <a:p>
            <a:r>
              <a:rPr lang="en-US" sz="1200" dirty="0">
                <a:solidFill>
                  <a:srgbClr val="002060"/>
                </a:solidFill>
              </a:rPr>
              <a:t>Where 40% or more of the population is age 55 plus we begin to see net in-migration of pre-retirement age older people accompanied by the loss of people in the 20’s.</a:t>
            </a:r>
          </a:p>
        </p:txBody>
      </p:sp>
      <p:sp>
        <p:nvSpPr>
          <p:cNvPr id="62" name="Rectangle 61">
            <a:extLst>
              <a:ext uri="{FF2B5EF4-FFF2-40B4-BE49-F238E27FC236}">
                <a16:creationId xmlns:a16="http://schemas.microsoft.com/office/drawing/2014/main" id="{0CA5FD46-74D6-4462-ADD2-B73CBD0E202B}"/>
              </a:ext>
            </a:extLst>
          </p:cNvPr>
          <p:cNvSpPr/>
          <p:nvPr/>
        </p:nvSpPr>
        <p:spPr>
          <a:xfrm>
            <a:off x="5282939" y="-19134"/>
            <a:ext cx="6909061" cy="68516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5814BAF5-5DE7-4492-A166-61519198925E}"/>
              </a:ext>
            </a:extLst>
          </p:cNvPr>
          <p:cNvPicPr>
            <a:picLocks noChangeAspect="1"/>
          </p:cNvPicPr>
          <p:nvPr/>
        </p:nvPicPr>
        <p:blipFill>
          <a:blip r:embed="rId4"/>
          <a:stretch>
            <a:fillRect/>
          </a:stretch>
        </p:blipFill>
        <p:spPr>
          <a:xfrm>
            <a:off x="5725304" y="730508"/>
            <a:ext cx="5572125" cy="5581650"/>
          </a:xfrm>
          <a:prstGeom prst="rect">
            <a:avLst/>
          </a:prstGeom>
        </p:spPr>
      </p:pic>
      <p:sp>
        <p:nvSpPr>
          <p:cNvPr id="16" name="TextBox 15">
            <a:extLst>
              <a:ext uri="{FF2B5EF4-FFF2-40B4-BE49-F238E27FC236}">
                <a16:creationId xmlns:a16="http://schemas.microsoft.com/office/drawing/2014/main" id="{20239B6F-7E73-43B7-A895-0A193BADFF6A}"/>
              </a:ext>
            </a:extLst>
          </p:cNvPr>
          <p:cNvSpPr txBox="1"/>
          <p:nvPr/>
        </p:nvSpPr>
        <p:spPr>
          <a:xfrm>
            <a:off x="2490881" y="6075803"/>
            <a:ext cx="2460214" cy="769441"/>
          </a:xfrm>
          <a:prstGeom prst="rect">
            <a:avLst/>
          </a:prstGeom>
          <a:noFill/>
        </p:spPr>
        <p:txBody>
          <a:bodyPr wrap="square" rtlCol="0">
            <a:spAutoFit/>
          </a:bodyPr>
          <a:lstStyle/>
          <a:p>
            <a:r>
              <a:rPr lang="en-US" sz="1100" dirty="0"/>
              <a:t>Source: Age data - 2000 and 2010 Decennial Census, Table P12</a:t>
            </a:r>
          </a:p>
          <a:p>
            <a:r>
              <a:rPr lang="en-US" sz="1100" dirty="0"/>
              <a:t>Land use designations - 2010 RLIS, Portland Metro</a:t>
            </a:r>
          </a:p>
        </p:txBody>
      </p:sp>
      <p:sp>
        <p:nvSpPr>
          <p:cNvPr id="2" name="Rectangle 1">
            <a:extLst>
              <a:ext uri="{FF2B5EF4-FFF2-40B4-BE49-F238E27FC236}">
                <a16:creationId xmlns:a16="http://schemas.microsoft.com/office/drawing/2014/main" id="{2007FED9-B770-47C9-976A-5B860726496F}"/>
              </a:ext>
            </a:extLst>
          </p:cNvPr>
          <p:cNvSpPr/>
          <p:nvPr/>
        </p:nvSpPr>
        <p:spPr>
          <a:xfrm>
            <a:off x="9011865" y="5623164"/>
            <a:ext cx="2385066" cy="11707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4DE05B8-1DC1-4125-9A1D-5D6E827E58E7}"/>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35</a:t>
            </a:r>
          </a:p>
        </p:txBody>
      </p:sp>
      <p:grpSp>
        <p:nvGrpSpPr>
          <p:cNvPr id="24" name="Group 23">
            <a:extLst>
              <a:ext uri="{FF2B5EF4-FFF2-40B4-BE49-F238E27FC236}">
                <a16:creationId xmlns:a16="http://schemas.microsoft.com/office/drawing/2014/main" id="{A0A437B7-AFFF-4D83-AE60-713789275B50}"/>
              </a:ext>
            </a:extLst>
          </p:cNvPr>
          <p:cNvGrpSpPr/>
          <p:nvPr/>
        </p:nvGrpSpPr>
        <p:grpSpPr>
          <a:xfrm>
            <a:off x="96766" y="649224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D0A8DC9E-8F8F-4C66-B60A-0CC8683F846B}"/>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5D472B2A-BABD-4D67-BAC4-E4E33771B6A9}"/>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883211B2-387B-431F-9450-C45D6EC19EE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9" action="ppaction://hlinksldjump" highlightClick="1"/>
              <a:extLst>
                <a:ext uri="{FF2B5EF4-FFF2-40B4-BE49-F238E27FC236}">
                  <a16:creationId xmlns:a16="http://schemas.microsoft.com/office/drawing/2014/main" id="{684D550D-2EE1-48D2-AA5D-26CF7928B6E9}"/>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10"/>
              <a:extLst>
                <a:ext uri="{FF2B5EF4-FFF2-40B4-BE49-F238E27FC236}">
                  <a16:creationId xmlns:a16="http://schemas.microsoft.com/office/drawing/2014/main" id="{A9A085A6-396F-47F0-904C-72D55A0BC508}"/>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00427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subTnLst>
                                    <p:set>
                                      <p:cBhvr override="childStyle">
                                        <p:cTn dur="1" fill="hold" display="0" masterRel="nextClick" afterEffect="1"/>
                                        <p:tgtEl>
                                          <p:spTgt spid="4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9">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9">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9">
                                            <p:txEl>
                                              <p:pRg st="5" end="5"/>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9" grpId="0"/>
      <p:bldP spid="62" grpId="0" animBg="1"/>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5E9E22-92C5-4C1F-9EAF-D075AE21DC65}"/>
              </a:ext>
            </a:extLst>
          </p:cNvPr>
          <p:cNvPicPr>
            <a:picLocks noChangeAspect="1"/>
          </p:cNvPicPr>
          <p:nvPr/>
        </p:nvPicPr>
        <p:blipFill>
          <a:blip r:embed="rId4"/>
          <a:stretch>
            <a:fillRect/>
          </a:stretch>
        </p:blipFill>
        <p:spPr>
          <a:xfrm>
            <a:off x="5891349" y="435428"/>
            <a:ext cx="5943600" cy="5943600"/>
          </a:xfrm>
          <a:prstGeom prst="rect">
            <a:avLst/>
          </a:prstGeom>
        </p:spPr>
      </p:pic>
      <p:pic>
        <p:nvPicPr>
          <p:cNvPr id="5" name="Picture 4">
            <a:extLst>
              <a:ext uri="{FF2B5EF4-FFF2-40B4-BE49-F238E27FC236}">
                <a16:creationId xmlns:a16="http://schemas.microsoft.com/office/drawing/2014/main" id="{B5A12B8F-4954-4447-BDF4-2E9FEC0F019E}"/>
              </a:ext>
            </a:extLst>
          </p:cNvPr>
          <p:cNvPicPr>
            <a:picLocks noChangeAspect="1"/>
          </p:cNvPicPr>
          <p:nvPr/>
        </p:nvPicPr>
        <p:blipFill>
          <a:blip r:embed="rId5"/>
          <a:stretch>
            <a:fillRect/>
          </a:stretch>
        </p:blipFill>
        <p:spPr>
          <a:xfrm>
            <a:off x="5797493" y="-21772"/>
            <a:ext cx="6244113" cy="6858000"/>
          </a:xfrm>
          <a:prstGeom prst="rect">
            <a:avLst/>
          </a:prstGeom>
        </p:spPr>
      </p:pic>
      <p:sp>
        <p:nvSpPr>
          <p:cNvPr id="6" name="Title 5">
            <a:extLst>
              <a:ext uri="{FF2B5EF4-FFF2-40B4-BE49-F238E27FC236}">
                <a16:creationId xmlns:a16="http://schemas.microsoft.com/office/drawing/2014/main" id="{25A32234-C26C-4237-AE66-486EA45FFA09}"/>
              </a:ext>
            </a:extLst>
          </p:cNvPr>
          <p:cNvSpPr>
            <a:spLocks noGrp="1"/>
          </p:cNvSpPr>
          <p:nvPr>
            <p:ph type="title"/>
          </p:nvPr>
        </p:nvSpPr>
        <p:spPr>
          <a:xfrm>
            <a:off x="357051" y="69669"/>
            <a:ext cx="4302035" cy="870857"/>
          </a:xfrm>
        </p:spPr>
        <p:txBody>
          <a:bodyPr/>
          <a:lstStyle/>
          <a:p>
            <a:r>
              <a:rPr lang="en-US" dirty="0"/>
              <a:t>Net Migration for Multifamily Residential Zoning</a:t>
            </a:r>
          </a:p>
        </p:txBody>
      </p:sp>
      <p:sp>
        <p:nvSpPr>
          <p:cNvPr id="7" name="Content Placeholder 6">
            <a:extLst>
              <a:ext uri="{FF2B5EF4-FFF2-40B4-BE49-F238E27FC236}">
                <a16:creationId xmlns:a16="http://schemas.microsoft.com/office/drawing/2014/main" id="{DE756728-ACFE-4AA7-B09D-C0BFB756C455}"/>
              </a:ext>
            </a:extLst>
          </p:cNvPr>
          <p:cNvSpPr>
            <a:spLocks noGrp="1"/>
          </p:cNvSpPr>
          <p:nvPr>
            <p:ph idx="1"/>
          </p:nvPr>
        </p:nvSpPr>
        <p:spPr>
          <a:xfrm>
            <a:off x="357051" y="957687"/>
            <a:ext cx="5292052" cy="5029968"/>
          </a:xfrm>
        </p:spPr>
        <p:txBody>
          <a:bodyPr>
            <a:noAutofit/>
          </a:bodyPr>
          <a:lstStyle/>
          <a:p>
            <a:r>
              <a:rPr lang="en-US" sz="1600" dirty="0">
                <a:solidFill>
                  <a:srgbClr val="5C4600"/>
                </a:solidFill>
              </a:rPr>
              <a:t>This map shows those areas zoned for multifamily residential, color coded for the percent age 55+. </a:t>
            </a:r>
          </a:p>
          <a:p>
            <a:r>
              <a:rPr lang="en-US" sz="1600" dirty="0">
                <a:solidFill>
                  <a:srgbClr val="5C4600"/>
                </a:solidFill>
              </a:rPr>
              <a:t>Net migration for those areas where 0-19% of the block population is 55+ is similar to that for single-family residential but has a population about half that of single-family residential for the same percent 55+ class.</a:t>
            </a:r>
          </a:p>
          <a:p>
            <a:r>
              <a:rPr lang="en-US" sz="1600" dirty="0">
                <a:solidFill>
                  <a:srgbClr val="5C4600"/>
                </a:solidFill>
              </a:rPr>
              <a:t>For the 20-29% age 55+ class the profile is similar.</a:t>
            </a:r>
          </a:p>
          <a:p>
            <a:r>
              <a:rPr lang="en-US" sz="1600" dirty="0">
                <a:solidFill>
                  <a:srgbClr val="5C4600"/>
                </a:solidFill>
              </a:rPr>
              <a:t>The numbers in the 30-39% age 55+ class are small, and the results somewhat erratic.</a:t>
            </a:r>
          </a:p>
          <a:p>
            <a:r>
              <a:rPr lang="en-US" sz="1600" dirty="0">
                <a:solidFill>
                  <a:srgbClr val="5C4600"/>
                </a:solidFill>
              </a:rPr>
              <a:t>For those blocks zoned multifamily residential with 40% or more of the population age 55+ we see a major shift to a bimodal distribution of younger and older households cohabiting these units.</a:t>
            </a:r>
          </a:p>
          <a:p>
            <a:r>
              <a:rPr lang="en-US" sz="1600" dirty="0">
                <a:solidFill>
                  <a:srgbClr val="5C4600"/>
                </a:solidFill>
              </a:rPr>
              <a:t>The dark red areas on the map are the only multifamily zoned blocks that appear to have substantial net in-migration of older persons. Most of the large independent living developments are outside of the city of Portland.</a:t>
            </a:r>
          </a:p>
        </p:txBody>
      </p:sp>
      <p:sp>
        <p:nvSpPr>
          <p:cNvPr id="10" name="TextBox 9">
            <a:extLst>
              <a:ext uri="{FF2B5EF4-FFF2-40B4-BE49-F238E27FC236}">
                <a16:creationId xmlns:a16="http://schemas.microsoft.com/office/drawing/2014/main" id="{DBC331AE-0140-4169-9F6A-769DBE6C4317}"/>
              </a:ext>
            </a:extLst>
          </p:cNvPr>
          <p:cNvSpPr txBox="1"/>
          <p:nvPr/>
        </p:nvSpPr>
        <p:spPr>
          <a:xfrm>
            <a:off x="9462837" y="5654842"/>
            <a:ext cx="2490537" cy="830997"/>
          </a:xfrm>
          <a:prstGeom prst="rect">
            <a:avLst/>
          </a:prstGeom>
          <a:noFill/>
        </p:spPr>
        <p:txBody>
          <a:bodyPr wrap="square" rtlCol="0">
            <a:spAutoFit/>
          </a:bodyPr>
          <a:lstStyle/>
          <a:p>
            <a:r>
              <a:rPr lang="en-US" sz="1200" dirty="0">
                <a:solidFill>
                  <a:srgbClr val="002060"/>
                </a:solidFill>
              </a:rPr>
              <a:t>There is net in-migration of persons in their 20’s and 30’s and modest out-migration of persons age 35 plus.</a:t>
            </a:r>
          </a:p>
        </p:txBody>
      </p:sp>
      <p:pic>
        <p:nvPicPr>
          <p:cNvPr id="12" name="Picture 11">
            <a:extLst>
              <a:ext uri="{FF2B5EF4-FFF2-40B4-BE49-F238E27FC236}">
                <a16:creationId xmlns:a16="http://schemas.microsoft.com/office/drawing/2014/main" id="{FE90887E-9049-4DEA-BC27-2DC3F138447A}"/>
              </a:ext>
            </a:extLst>
          </p:cNvPr>
          <p:cNvPicPr>
            <a:picLocks noChangeAspect="1"/>
          </p:cNvPicPr>
          <p:nvPr/>
        </p:nvPicPr>
        <p:blipFill>
          <a:blip r:embed="rId6"/>
          <a:stretch>
            <a:fillRect/>
          </a:stretch>
        </p:blipFill>
        <p:spPr>
          <a:xfrm>
            <a:off x="5797493" y="0"/>
            <a:ext cx="6244113" cy="6858000"/>
          </a:xfrm>
          <a:prstGeom prst="rect">
            <a:avLst/>
          </a:prstGeom>
        </p:spPr>
      </p:pic>
      <p:sp>
        <p:nvSpPr>
          <p:cNvPr id="13" name="TextBox 12">
            <a:extLst>
              <a:ext uri="{FF2B5EF4-FFF2-40B4-BE49-F238E27FC236}">
                <a16:creationId xmlns:a16="http://schemas.microsoft.com/office/drawing/2014/main" id="{C24FBC6F-40B5-45D5-9678-E28CCA0F0C27}"/>
              </a:ext>
            </a:extLst>
          </p:cNvPr>
          <p:cNvSpPr txBox="1"/>
          <p:nvPr/>
        </p:nvSpPr>
        <p:spPr>
          <a:xfrm>
            <a:off x="9462837" y="5654842"/>
            <a:ext cx="2490537" cy="1015663"/>
          </a:xfrm>
          <a:prstGeom prst="rect">
            <a:avLst/>
          </a:prstGeom>
          <a:noFill/>
        </p:spPr>
        <p:txBody>
          <a:bodyPr wrap="square" rtlCol="0">
            <a:spAutoFit/>
          </a:bodyPr>
          <a:lstStyle/>
          <a:p>
            <a:r>
              <a:rPr lang="en-US" sz="1200" dirty="0">
                <a:solidFill>
                  <a:srgbClr val="002060"/>
                </a:solidFill>
              </a:rPr>
              <a:t>Net in-migrants for the 20-29 percent class are about ten years older than for the 0-19 class. Net migration for children flips from positive to negative.</a:t>
            </a:r>
          </a:p>
        </p:txBody>
      </p:sp>
      <p:pic>
        <p:nvPicPr>
          <p:cNvPr id="15" name="Picture 14">
            <a:extLst>
              <a:ext uri="{FF2B5EF4-FFF2-40B4-BE49-F238E27FC236}">
                <a16:creationId xmlns:a16="http://schemas.microsoft.com/office/drawing/2014/main" id="{8D51ACB7-543A-4E06-BEF6-166808A26EA3}"/>
              </a:ext>
            </a:extLst>
          </p:cNvPr>
          <p:cNvPicPr>
            <a:picLocks noChangeAspect="1"/>
          </p:cNvPicPr>
          <p:nvPr/>
        </p:nvPicPr>
        <p:blipFill>
          <a:blip r:embed="rId7"/>
          <a:stretch>
            <a:fillRect/>
          </a:stretch>
        </p:blipFill>
        <p:spPr>
          <a:xfrm>
            <a:off x="5797493" y="-15756"/>
            <a:ext cx="6244113" cy="6858000"/>
          </a:xfrm>
          <a:prstGeom prst="rect">
            <a:avLst/>
          </a:prstGeom>
        </p:spPr>
      </p:pic>
      <p:sp>
        <p:nvSpPr>
          <p:cNvPr id="16" name="TextBox 15">
            <a:extLst>
              <a:ext uri="{FF2B5EF4-FFF2-40B4-BE49-F238E27FC236}">
                <a16:creationId xmlns:a16="http://schemas.microsoft.com/office/drawing/2014/main" id="{12999CA6-AB77-4198-9CB3-C502BB4A8760}"/>
              </a:ext>
            </a:extLst>
          </p:cNvPr>
          <p:cNvSpPr txBox="1"/>
          <p:nvPr/>
        </p:nvSpPr>
        <p:spPr>
          <a:xfrm>
            <a:off x="9462837" y="5654842"/>
            <a:ext cx="2430379" cy="1200329"/>
          </a:xfrm>
          <a:prstGeom prst="rect">
            <a:avLst/>
          </a:prstGeom>
          <a:noFill/>
        </p:spPr>
        <p:txBody>
          <a:bodyPr wrap="square" rtlCol="0">
            <a:spAutoFit/>
          </a:bodyPr>
          <a:lstStyle/>
          <a:p>
            <a:r>
              <a:rPr lang="en-US" sz="1200" dirty="0">
                <a:solidFill>
                  <a:srgbClr val="002060"/>
                </a:solidFill>
              </a:rPr>
              <a:t>The age 25-29 age group shows net in-migration at the expense of nearly all other age groups. Since the statistics only are based on about 100 blocks the results are erratic.</a:t>
            </a:r>
          </a:p>
        </p:txBody>
      </p:sp>
      <p:pic>
        <p:nvPicPr>
          <p:cNvPr id="18" name="Picture 17">
            <a:extLst>
              <a:ext uri="{FF2B5EF4-FFF2-40B4-BE49-F238E27FC236}">
                <a16:creationId xmlns:a16="http://schemas.microsoft.com/office/drawing/2014/main" id="{91B5F9C2-AEDE-4AAC-8DAF-988B76BAC848}"/>
              </a:ext>
            </a:extLst>
          </p:cNvPr>
          <p:cNvPicPr>
            <a:picLocks noChangeAspect="1"/>
          </p:cNvPicPr>
          <p:nvPr/>
        </p:nvPicPr>
        <p:blipFill>
          <a:blip r:embed="rId8"/>
          <a:stretch>
            <a:fillRect/>
          </a:stretch>
        </p:blipFill>
        <p:spPr>
          <a:xfrm>
            <a:off x="5797493" y="0"/>
            <a:ext cx="6244113" cy="6858000"/>
          </a:xfrm>
          <a:prstGeom prst="rect">
            <a:avLst/>
          </a:prstGeom>
        </p:spPr>
      </p:pic>
      <p:sp>
        <p:nvSpPr>
          <p:cNvPr id="19" name="TextBox 18">
            <a:extLst>
              <a:ext uri="{FF2B5EF4-FFF2-40B4-BE49-F238E27FC236}">
                <a16:creationId xmlns:a16="http://schemas.microsoft.com/office/drawing/2014/main" id="{98D3BB93-113C-4A74-9D99-4960CE9EC813}"/>
              </a:ext>
            </a:extLst>
          </p:cNvPr>
          <p:cNvSpPr txBox="1"/>
          <p:nvPr/>
        </p:nvSpPr>
        <p:spPr>
          <a:xfrm>
            <a:off x="9522049" y="5726817"/>
            <a:ext cx="2430379" cy="830997"/>
          </a:xfrm>
          <a:prstGeom prst="rect">
            <a:avLst/>
          </a:prstGeom>
          <a:noFill/>
        </p:spPr>
        <p:txBody>
          <a:bodyPr wrap="square" rtlCol="0">
            <a:spAutoFit/>
          </a:bodyPr>
          <a:lstStyle/>
          <a:p>
            <a:r>
              <a:rPr lang="en-US" sz="1200" dirty="0">
                <a:solidFill>
                  <a:srgbClr val="002060"/>
                </a:solidFill>
              </a:rPr>
              <a:t>In spite of being based on only around 100 blocks, we see a clear patten of net in-migration of younger and older households.</a:t>
            </a:r>
          </a:p>
        </p:txBody>
      </p:sp>
      <p:sp>
        <p:nvSpPr>
          <p:cNvPr id="20" name="Rectangle 19">
            <a:extLst>
              <a:ext uri="{FF2B5EF4-FFF2-40B4-BE49-F238E27FC236}">
                <a16:creationId xmlns:a16="http://schemas.microsoft.com/office/drawing/2014/main" id="{C7F2A677-7F11-4A07-95E1-CCF2DD5ABE20}"/>
              </a:ext>
            </a:extLst>
          </p:cNvPr>
          <p:cNvSpPr/>
          <p:nvPr/>
        </p:nvSpPr>
        <p:spPr>
          <a:xfrm>
            <a:off x="5797493" y="0"/>
            <a:ext cx="6244113" cy="68797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4B3ED67A-1866-4B02-92DF-CD50BDF44440}"/>
              </a:ext>
            </a:extLst>
          </p:cNvPr>
          <p:cNvPicPr>
            <a:picLocks noChangeAspect="1"/>
          </p:cNvPicPr>
          <p:nvPr/>
        </p:nvPicPr>
        <p:blipFill>
          <a:blip r:embed="rId4"/>
          <a:stretch>
            <a:fillRect/>
          </a:stretch>
        </p:blipFill>
        <p:spPr>
          <a:xfrm>
            <a:off x="6039739" y="581167"/>
            <a:ext cx="5943600" cy="5943600"/>
          </a:xfrm>
          <a:prstGeom prst="rect">
            <a:avLst/>
          </a:prstGeom>
        </p:spPr>
      </p:pic>
      <p:sp>
        <p:nvSpPr>
          <p:cNvPr id="21" name="TextBox 20">
            <a:extLst>
              <a:ext uri="{FF2B5EF4-FFF2-40B4-BE49-F238E27FC236}">
                <a16:creationId xmlns:a16="http://schemas.microsoft.com/office/drawing/2014/main" id="{53F97073-0DC4-4ADA-983C-B99FB413E5D5}"/>
              </a:ext>
            </a:extLst>
          </p:cNvPr>
          <p:cNvSpPr txBox="1"/>
          <p:nvPr/>
        </p:nvSpPr>
        <p:spPr>
          <a:xfrm>
            <a:off x="2704901" y="6110331"/>
            <a:ext cx="2460205" cy="769441"/>
          </a:xfrm>
          <a:prstGeom prst="rect">
            <a:avLst/>
          </a:prstGeom>
          <a:noFill/>
        </p:spPr>
        <p:txBody>
          <a:bodyPr wrap="square" rtlCol="0">
            <a:spAutoFit/>
          </a:bodyPr>
          <a:lstStyle/>
          <a:p>
            <a:r>
              <a:rPr lang="en-US" sz="1100" dirty="0"/>
              <a:t>Source: Age data - 2000 and 2010 Decennial Census, Table P12</a:t>
            </a:r>
          </a:p>
          <a:p>
            <a:r>
              <a:rPr lang="en-US" sz="1100" dirty="0"/>
              <a:t>Land use designations - 2010 RLIS, Portland Metro</a:t>
            </a:r>
          </a:p>
        </p:txBody>
      </p:sp>
      <p:sp>
        <p:nvSpPr>
          <p:cNvPr id="23" name="Rectangle 22">
            <a:extLst>
              <a:ext uri="{FF2B5EF4-FFF2-40B4-BE49-F238E27FC236}">
                <a16:creationId xmlns:a16="http://schemas.microsoft.com/office/drawing/2014/main" id="{C2961630-9D86-4FB4-8A98-CAEFA36CC13E}"/>
              </a:ext>
            </a:extLst>
          </p:cNvPr>
          <p:cNvSpPr/>
          <p:nvPr/>
        </p:nvSpPr>
        <p:spPr>
          <a:xfrm>
            <a:off x="9462837" y="5643756"/>
            <a:ext cx="2311954" cy="11707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1A6555F2-4510-446A-95A5-9970DD77873A}"/>
              </a:ext>
            </a:extLst>
          </p:cNvPr>
          <p:cNvSpPr txBox="1"/>
          <p:nvPr/>
        </p:nvSpPr>
        <p:spPr>
          <a:xfrm>
            <a:off x="11730245" y="-7591"/>
            <a:ext cx="444366" cy="307777"/>
          </a:xfrm>
          <a:prstGeom prst="rect">
            <a:avLst/>
          </a:prstGeom>
          <a:noFill/>
        </p:spPr>
        <p:txBody>
          <a:bodyPr wrap="square" rtlCol="0">
            <a:spAutoFit/>
          </a:bodyPr>
          <a:lstStyle/>
          <a:p>
            <a:r>
              <a:rPr lang="en-US" sz="1400" dirty="0">
                <a:solidFill>
                  <a:srgbClr val="5C4600"/>
                </a:solidFill>
              </a:rPr>
              <a:t>36</a:t>
            </a:r>
          </a:p>
        </p:txBody>
      </p:sp>
      <p:grpSp>
        <p:nvGrpSpPr>
          <p:cNvPr id="30" name="Group 29">
            <a:extLst>
              <a:ext uri="{FF2B5EF4-FFF2-40B4-BE49-F238E27FC236}">
                <a16:creationId xmlns:a16="http://schemas.microsoft.com/office/drawing/2014/main" id="{BE79C202-2C66-4091-A492-7A23818FD839}"/>
              </a:ext>
            </a:extLst>
          </p:cNvPr>
          <p:cNvGrpSpPr/>
          <p:nvPr/>
        </p:nvGrpSpPr>
        <p:grpSpPr>
          <a:xfrm>
            <a:off x="96766" y="6492240"/>
            <a:ext cx="2006049" cy="365760"/>
            <a:chOff x="87067" y="6452900"/>
            <a:chExt cx="2006049" cy="365760"/>
          </a:xfrm>
        </p:grpSpPr>
        <p:sp>
          <p:nvSpPr>
            <p:cNvPr id="31" name="Action Button: Go to Beginning 30">
              <a:hlinkClick r:id="" action="ppaction://hlinkshowjump?jump=firstslide" highlightClick="1"/>
              <a:extLst>
                <a:ext uri="{FF2B5EF4-FFF2-40B4-BE49-F238E27FC236}">
                  <a16:creationId xmlns:a16="http://schemas.microsoft.com/office/drawing/2014/main" id="{BAB1B8F7-6772-4A76-B81F-A8DA9E22791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Back or Previous 31">
              <a:hlinkClick r:id="" action="ppaction://hlinkshowjump?jump=previousslide" highlightClick="1"/>
              <a:extLst>
                <a:ext uri="{FF2B5EF4-FFF2-40B4-BE49-F238E27FC236}">
                  <a16:creationId xmlns:a16="http://schemas.microsoft.com/office/drawing/2014/main" id="{52AECEE3-1945-4ADF-844B-0D8455C2B73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Forward or Next 32">
              <a:hlinkClick r:id="" action="ppaction://hlinkshowjump?jump=nextslide" highlightClick="1"/>
              <a:extLst>
                <a:ext uri="{FF2B5EF4-FFF2-40B4-BE49-F238E27FC236}">
                  <a16:creationId xmlns:a16="http://schemas.microsoft.com/office/drawing/2014/main" id="{4A5598D4-A348-4DCE-B637-2365A82D2013}"/>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to End 33">
              <a:hlinkClick r:id="rId9" action="ppaction://hlinksldjump" highlightClick="1"/>
              <a:extLst>
                <a:ext uri="{FF2B5EF4-FFF2-40B4-BE49-F238E27FC236}">
                  <a16:creationId xmlns:a16="http://schemas.microsoft.com/office/drawing/2014/main" id="{E117EA69-2168-4F99-9D97-EA7876C8726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hlinkClick r:id="rId10"/>
              <a:extLst>
                <a:ext uri="{FF2B5EF4-FFF2-40B4-BE49-F238E27FC236}">
                  <a16:creationId xmlns:a16="http://schemas.microsoft.com/office/drawing/2014/main" id="{76E5A443-EDF2-4B49-9916-53FE5832B9B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50245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9" grpId="0"/>
      <p:bldP spid="20" grpId="0" animBg="1"/>
      <p:bldP spid="23" grpId="0" animBg="1"/>
      <p:bldP spid="23"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DA960AC-185B-4AAD-9B36-8C3D9AB61A7A}"/>
              </a:ext>
            </a:extLst>
          </p:cNvPr>
          <p:cNvGrpSpPr/>
          <p:nvPr/>
        </p:nvGrpSpPr>
        <p:grpSpPr>
          <a:xfrm>
            <a:off x="5953440" y="74080"/>
            <a:ext cx="5756393" cy="5768502"/>
            <a:chOff x="5374659" y="412876"/>
            <a:chExt cx="5943600" cy="5943600"/>
          </a:xfrm>
        </p:grpSpPr>
        <p:pic>
          <p:nvPicPr>
            <p:cNvPr id="5" name="Picture 4">
              <a:extLst>
                <a:ext uri="{FF2B5EF4-FFF2-40B4-BE49-F238E27FC236}">
                  <a16:creationId xmlns:a16="http://schemas.microsoft.com/office/drawing/2014/main" id="{D2795BC1-007D-44A1-834C-62C28260803E}"/>
                </a:ext>
              </a:extLst>
            </p:cNvPr>
            <p:cNvPicPr>
              <a:picLocks noChangeAspect="1"/>
            </p:cNvPicPr>
            <p:nvPr/>
          </p:nvPicPr>
          <p:blipFill>
            <a:blip r:embed="rId4"/>
            <a:stretch>
              <a:fillRect/>
            </a:stretch>
          </p:blipFill>
          <p:spPr>
            <a:xfrm>
              <a:off x="5374659" y="412876"/>
              <a:ext cx="5943600" cy="5943600"/>
            </a:xfrm>
            <a:prstGeom prst="rect">
              <a:avLst/>
            </a:prstGeom>
          </p:spPr>
        </p:pic>
        <p:sp>
          <p:nvSpPr>
            <p:cNvPr id="4" name="TextBox 3">
              <a:extLst>
                <a:ext uri="{FF2B5EF4-FFF2-40B4-BE49-F238E27FC236}">
                  <a16:creationId xmlns:a16="http://schemas.microsoft.com/office/drawing/2014/main" id="{B6E15307-955C-4C67-92B7-02D29C898530}"/>
                </a:ext>
              </a:extLst>
            </p:cNvPr>
            <p:cNvSpPr txBox="1"/>
            <p:nvPr/>
          </p:nvSpPr>
          <p:spPr>
            <a:xfrm>
              <a:off x="5676811" y="4212691"/>
              <a:ext cx="872434" cy="430887"/>
            </a:xfrm>
            <a:prstGeom prst="rect">
              <a:avLst/>
            </a:prstGeom>
            <a:solidFill>
              <a:schemeClr val="bg2"/>
            </a:solidFill>
          </p:spPr>
          <p:txBody>
            <a:bodyPr wrap="square" lIns="45720" rtlCol="0">
              <a:spAutoFit/>
            </a:bodyPr>
            <a:lstStyle/>
            <a:p>
              <a:r>
                <a:rPr lang="en-US" sz="1100" b="1" dirty="0"/>
                <a:t>Multi-Use Urban</a:t>
              </a:r>
            </a:p>
          </p:txBody>
        </p:sp>
      </p:grpSp>
      <p:sp>
        <p:nvSpPr>
          <p:cNvPr id="2" name="Title 1">
            <a:extLst>
              <a:ext uri="{FF2B5EF4-FFF2-40B4-BE49-F238E27FC236}">
                <a16:creationId xmlns:a16="http://schemas.microsoft.com/office/drawing/2014/main" id="{8087572D-1B62-41E5-BD39-888B3C67C881}"/>
              </a:ext>
            </a:extLst>
          </p:cNvPr>
          <p:cNvSpPr>
            <a:spLocks noGrp="1"/>
          </p:cNvSpPr>
          <p:nvPr>
            <p:ph type="title"/>
          </p:nvPr>
        </p:nvSpPr>
        <p:spPr>
          <a:xfrm>
            <a:off x="357051" y="66861"/>
            <a:ext cx="4302035" cy="870857"/>
          </a:xfrm>
        </p:spPr>
        <p:txBody>
          <a:bodyPr/>
          <a:lstStyle/>
          <a:p>
            <a:r>
              <a:rPr lang="en-US" sz="3200" dirty="0"/>
              <a:t>Net Migration for Multi-Use Urban Zoning</a:t>
            </a:r>
          </a:p>
        </p:txBody>
      </p:sp>
      <p:sp>
        <p:nvSpPr>
          <p:cNvPr id="3" name="Content Placeholder 2">
            <a:extLst>
              <a:ext uri="{FF2B5EF4-FFF2-40B4-BE49-F238E27FC236}">
                <a16:creationId xmlns:a16="http://schemas.microsoft.com/office/drawing/2014/main" id="{62DA9E6B-6308-447D-8FAA-B6BC063910FE}"/>
              </a:ext>
            </a:extLst>
          </p:cNvPr>
          <p:cNvSpPr>
            <a:spLocks noGrp="1"/>
          </p:cNvSpPr>
          <p:nvPr>
            <p:ph idx="1"/>
          </p:nvPr>
        </p:nvSpPr>
        <p:spPr>
          <a:xfrm>
            <a:off x="357051" y="999190"/>
            <a:ext cx="5308963" cy="4899554"/>
          </a:xfrm>
        </p:spPr>
        <p:txBody>
          <a:bodyPr>
            <a:normAutofit/>
          </a:bodyPr>
          <a:lstStyle/>
          <a:p>
            <a:r>
              <a:rPr lang="en-US" sz="1600" dirty="0">
                <a:solidFill>
                  <a:srgbClr val="5C4600"/>
                </a:solidFill>
              </a:rPr>
              <a:t>Multi- (or mixed) use urban buildings commonly combine ground-level retail with residential use on the upper floors. The multi-use structures of the neighborhood may provide shopping and services for the residents.</a:t>
            </a:r>
          </a:p>
          <a:p>
            <a:r>
              <a:rPr lang="en-US" sz="1600" dirty="0">
                <a:solidFill>
                  <a:srgbClr val="5C4600"/>
                </a:solidFill>
              </a:rPr>
              <a:t>Multi-use residential zoned blocks where there are few age 55+ (0-19%) are largely the domain of younger households.</a:t>
            </a:r>
          </a:p>
          <a:p>
            <a:r>
              <a:rPr lang="en-US" sz="1600" dirty="0">
                <a:solidFill>
                  <a:srgbClr val="5C4600"/>
                </a:solidFill>
              </a:rPr>
              <a:t>When we shift to blocks with 20-29% age 55+, we see a major shift in in-migration to include in-migration of persons in their 40’s and 50’s.</a:t>
            </a:r>
          </a:p>
          <a:p>
            <a:r>
              <a:rPr lang="en-US" sz="1600" dirty="0">
                <a:solidFill>
                  <a:srgbClr val="5C4600"/>
                </a:solidFill>
              </a:rPr>
              <a:t>The profile for the 30-39% group is similar to that for the 20-29% age 55+ class.</a:t>
            </a:r>
          </a:p>
          <a:p>
            <a:r>
              <a:rPr lang="en-US" sz="1600" dirty="0">
                <a:solidFill>
                  <a:srgbClr val="5C4600"/>
                </a:solidFill>
              </a:rPr>
              <a:t>Again, progressing to the 40% class there is a mix of old and young net in-migration, but the older age group has more incoming migrants.</a:t>
            </a:r>
          </a:p>
          <a:p>
            <a:r>
              <a:rPr lang="en-US" sz="1600" dirty="0">
                <a:solidFill>
                  <a:srgbClr val="5C4600"/>
                </a:solidFill>
              </a:rPr>
              <a:t>While there is not much in-migration of age 65+ persons, those in-migrants in their 50’s are likely to age in place and to result in future large concentrations of older persons in multi-use residentially zoned areas</a:t>
            </a:r>
            <a:r>
              <a:rPr lang="en-US" dirty="0">
                <a:solidFill>
                  <a:srgbClr val="5C4600"/>
                </a:solidFill>
              </a:rPr>
              <a:t>.</a:t>
            </a:r>
          </a:p>
        </p:txBody>
      </p:sp>
      <p:pic>
        <p:nvPicPr>
          <p:cNvPr id="9" name="Picture 8">
            <a:extLst>
              <a:ext uri="{FF2B5EF4-FFF2-40B4-BE49-F238E27FC236}">
                <a16:creationId xmlns:a16="http://schemas.microsoft.com/office/drawing/2014/main" id="{F2AE439A-AF62-472E-9F94-B98797A32063}"/>
              </a:ext>
            </a:extLst>
          </p:cNvPr>
          <p:cNvPicPr>
            <a:picLocks noChangeAspect="1"/>
          </p:cNvPicPr>
          <p:nvPr/>
        </p:nvPicPr>
        <p:blipFill>
          <a:blip r:embed="rId5"/>
          <a:stretch>
            <a:fillRect/>
          </a:stretch>
        </p:blipFill>
        <p:spPr>
          <a:xfrm>
            <a:off x="5953440" y="74080"/>
            <a:ext cx="6060162" cy="6655964"/>
          </a:xfrm>
          <a:prstGeom prst="rect">
            <a:avLst/>
          </a:prstGeom>
        </p:spPr>
      </p:pic>
      <p:sp>
        <p:nvSpPr>
          <p:cNvPr id="10" name="TextBox 9">
            <a:extLst>
              <a:ext uri="{FF2B5EF4-FFF2-40B4-BE49-F238E27FC236}">
                <a16:creationId xmlns:a16="http://schemas.microsoft.com/office/drawing/2014/main" id="{148B23C4-CD7C-42AB-BE82-FBEE328EDA85}"/>
              </a:ext>
            </a:extLst>
          </p:cNvPr>
          <p:cNvSpPr txBox="1"/>
          <p:nvPr/>
        </p:nvSpPr>
        <p:spPr>
          <a:xfrm>
            <a:off x="9539780" y="5558543"/>
            <a:ext cx="2409816" cy="1123384"/>
          </a:xfrm>
          <a:prstGeom prst="rect">
            <a:avLst/>
          </a:prstGeom>
          <a:noFill/>
        </p:spPr>
        <p:txBody>
          <a:bodyPr wrap="square" rtlCol="0">
            <a:spAutoFit/>
          </a:bodyPr>
          <a:lstStyle/>
          <a:p>
            <a:r>
              <a:rPr lang="en-US" sz="1100" dirty="0">
                <a:solidFill>
                  <a:srgbClr val="002060"/>
                </a:solidFill>
              </a:rPr>
              <a:t>Multi use residential zoned blocks with 0-19 percent age 55 plus house a population of young households with young children. There is strong in-migration of persons in their 20’s and some outmigration of young children</a:t>
            </a:r>
            <a:r>
              <a:rPr lang="en-US" sz="1200" dirty="0">
                <a:solidFill>
                  <a:srgbClr val="002060"/>
                </a:solidFill>
              </a:rPr>
              <a:t>.</a:t>
            </a:r>
          </a:p>
        </p:txBody>
      </p:sp>
      <p:pic>
        <p:nvPicPr>
          <p:cNvPr id="12" name="Picture 11">
            <a:extLst>
              <a:ext uri="{FF2B5EF4-FFF2-40B4-BE49-F238E27FC236}">
                <a16:creationId xmlns:a16="http://schemas.microsoft.com/office/drawing/2014/main" id="{4C44A3AC-E062-4A4D-BF86-B9F16D5D818C}"/>
              </a:ext>
            </a:extLst>
          </p:cNvPr>
          <p:cNvPicPr>
            <a:picLocks noChangeAspect="1"/>
          </p:cNvPicPr>
          <p:nvPr/>
        </p:nvPicPr>
        <p:blipFill>
          <a:blip r:embed="rId6"/>
          <a:stretch>
            <a:fillRect/>
          </a:stretch>
        </p:blipFill>
        <p:spPr>
          <a:xfrm>
            <a:off x="5953440" y="74080"/>
            <a:ext cx="6060162" cy="6655964"/>
          </a:xfrm>
          <a:prstGeom prst="rect">
            <a:avLst/>
          </a:prstGeom>
        </p:spPr>
      </p:pic>
      <p:sp>
        <p:nvSpPr>
          <p:cNvPr id="13" name="TextBox 12">
            <a:extLst>
              <a:ext uri="{FF2B5EF4-FFF2-40B4-BE49-F238E27FC236}">
                <a16:creationId xmlns:a16="http://schemas.microsoft.com/office/drawing/2014/main" id="{11C816CB-6CE9-45EA-9020-F1B01AE7B739}"/>
              </a:ext>
            </a:extLst>
          </p:cNvPr>
          <p:cNvSpPr txBox="1"/>
          <p:nvPr/>
        </p:nvSpPr>
        <p:spPr>
          <a:xfrm>
            <a:off x="9539780" y="5558543"/>
            <a:ext cx="2429305" cy="1107996"/>
          </a:xfrm>
          <a:prstGeom prst="rect">
            <a:avLst/>
          </a:prstGeom>
          <a:noFill/>
        </p:spPr>
        <p:txBody>
          <a:bodyPr wrap="square" rtlCol="0">
            <a:spAutoFit/>
          </a:bodyPr>
          <a:lstStyle/>
          <a:p>
            <a:r>
              <a:rPr lang="en-US" sz="1100" dirty="0">
                <a:solidFill>
                  <a:srgbClr val="002060"/>
                </a:solidFill>
              </a:rPr>
              <a:t>For the 20-29 percent class we see a major shift to include mixed net in-migration of a younger group in their 20’s and 30’s and an older group in their 40’s and 50’s. There is out-migration of children.</a:t>
            </a:r>
          </a:p>
        </p:txBody>
      </p:sp>
      <p:pic>
        <p:nvPicPr>
          <p:cNvPr id="15" name="Picture 14">
            <a:extLst>
              <a:ext uri="{FF2B5EF4-FFF2-40B4-BE49-F238E27FC236}">
                <a16:creationId xmlns:a16="http://schemas.microsoft.com/office/drawing/2014/main" id="{FA0E2959-050F-4410-98BE-8C85B9A2E1EA}"/>
              </a:ext>
            </a:extLst>
          </p:cNvPr>
          <p:cNvPicPr>
            <a:picLocks noChangeAspect="1"/>
          </p:cNvPicPr>
          <p:nvPr/>
        </p:nvPicPr>
        <p:blipFill>
          <a:blip r:embed="rId7"/>
          <a:stretch>
            <a:fillRect/>
          </a:stretch>
        </p:blipFill>
        <p:spPr>
          <a:xfrm>
            <a:off x="5953440" y="74080"/>
            <a:ext cx="6060162" cy="6655964"/>
          </a:xfrm>
          <a:prstGeom prst="rect">
            <a:avLst/>
          </a:prstGeom>
        </p:spPr>
      </p:pic>
      <p:sp>
        <p:nvSpPr>
          <p:cNvPr id="16" name="TextBox 15">
            <a:extLst>
              <a:ext uri="{FF2B5EF4-FFF2-40B4-BE49-F238E27FC236}">
                <a16:creationId xmlns:a16="http://schemas.microsoft.com/office/drawing/2014/main" id="{B360F6F4-FE86-41C2-A97D-3445C70FD8DD}"/>
              </a:ext>
            </a:extLst>
          </p:cNvPr>
          <p:cNvSpPr txBox="1"/>
          <p:nvPr/>
        </p:nvSpPr>
        <p:spPr>
          <a:xfrm>
            <a:off x="9539780" y="5558543"/>
            <a:ext cx="2429306" cy="769441"/>
          </a:xfrm>
          <a:prstGeom prst="rect">
            <a:avLst/>
          </a:prstGeom>
          <a:noFill/>
        </p:spPr>
        <p:txBody>
          <a:bodyPr wrap="square" rtlCol="0">
            <a:spAutoFit/>
          </a:bodyPr>
          <a:lstStyle/>
          <a:p>
            <a:r>
              <a:rPr lang="en-US" sz="1100" dirty="0">
                <a:solidFill>
                  <a:srgbClr val="002060"/>
                </a:solidFill>
              </a:rPr>
              <a:t>The profile for the 30-39 percent group is similar to that for the 20-29 percent group but with greater in and out magnitudes.</a:t>
            </a:r>
          </a:p>
        </p:txBody>
      </p:sp>
      <p:pic>
        <p:nvPicPr>
          <p:cNvPr id="18" name="Picture 17">
            <a:extLst>
              <a:ext uri="{FF2B5EF4-FFF2-40B4-BE49-F238E27FC236}">
                <a16:creationId xmlns:a16="http://schemas.microsoft.com/office/drawing/2014/main" id="{6EF96781-82E6-4784-97AE-DC5D49CF1FBF}"/>
              </a:ext>
            </a:extLst>
          </p:cNvPr>
          <p:cNvPicPr>
            <a:picLocks noChangeAspect="1"/>
          </p:cNvPicPr>
          <p:nvPr/>
        </p:nvPicPr>
        <p:blipFill>
          <a:blip r:embed="rId8"/>
          <a:stretch>
            <a:fillRect/>
          </a:stretch>
        </p:blipFill>
        <p:spPr>
          <a:xfrm>
            <a:off x="5953440" y="74080"/>
            <a:ext cx="6060162" cy="6655964"/>
          </a:xfrm>
          <a:prstGeom prst="rect">
            <a:avLst/>
          </a:prstGeom>
        </p:spPr>
      </p:pic>
      <p:sp>
        <p:nvSpPr>
          <p:cNvPr id="19" name="TextBox 18">
            <a:extLst>
              <a:ext uri="{FF2B5EF4-FFF2-40B4-BE49-F238E27FC236}">
                <a16:creationId xmlns:a16="http://schemas.microsoft.com/office/drawing/2014/main" id="{54FA9F7B-2B42-4AFF-905B-8C94C5BD8009}"/>
              </a:ext>
            </a:extLst>
          </p:cNvPr>
          <p:cNvSpPr txBox="1"/>
          <p:nvPr/>
        </p:nvSpPr>
        <p:spPr>
          <a:xfrm>
            <a:off x="9539780" y="5558543"/>
            <a:ext cx="2360462" cy="938719"/>
          </a:xfrm>
          <a:prstGeom prst="rect">
            <a:avLst/>
          </a:prstGeom>
          <a:noFill/>
        </p:spPr>
        <p:txBody>
          <a:bodyPr wrap="square" rtlCol="0">
            <a:spAutoFit/>
          </a:bodyPr>
          <a:lstStyle/>
          <a:p>
            <a:r>
              <a:rPr lang="en-US" sz="1100" dirty="0">
                <a:solidFill>
                  <a:srgbClr val="002060"/>
                </a:solidFill>
              </a:rPr>
              <a:t>Both the population pyramids and the net migration charts show substantial net-migration of persons in their 50’s and 60’s and some, but less, in-migration of younger persons.</a:t>
            </a:r>
          </a:p>
        </p:txBody>
      </p:sp>
      <p:grpSp>
        <p:nvGrpSpPr>
          <p:cNvPr id="21" name="Group 20">
            <a:extLst>
              <a:ext uri="{FF2B5EF4-FFF2-40B4-BE49-F238E27FC236}">
                <a16:creationId xmlns:a16="http://schemas.microsoft.com/office/drawing/2014/main" id="{A1BB8057-C6D3-4882-A270-0BD9920FA7CC}"/>
              </a:ext>
            </a:extLst>
          </p:cNvPr>
          <p:cNvGrpSpPr/>
          <p:nvPr/>
        </p:nvGrpSpPr>
        <p:grpSpPr>
          <a:xfrm>
            <a:off x="5953440" y="78663"/>
            <a:ext cx="6120257" cy="6740608"/>
            <a:chOff x="5374659" y="412876"/>
            <a:chExt cx="5943600" cy="5943600"/>
          </a:xfrm>
        </p:grpSpPr>
        <p:pic>
          <p:nvPicPr>
            <p:cNvPr id="23" name="Picture 22">
              <a:extLst>
                <a:ext uri="{FF2B5EF4-FFF2-40B4-BE49-F238E27FC236}">
                  <a16:creationId xmlns:a16="http://schemas.microsoft.com/office/drawing/2014/main" id="{6AB13397-90D3-455C-BE8F-1B60FD0CE603}"/>
                </a:ext>
              </a:extLst>
            </p:cNvPr>
            <p:cNvPicPr>
              <a:picLocks noChangeAspect="1"/>
            </p:cNvPicPr>
            <p:nvPr/>
          </p:nvPicPr>
          <p:blipFill>
            <a:blip r:embed="rId4"/>
            <a:stretch>
              <a:fillRect/>
            </a:stretch>
          </p:blipFill>
          <p:spPr>
            <a:xfrm>
              <a:off x="5374659" y="412876"/>
              <a:ext cx="5943600" cy="5943600"/>
            </a:xfrm>
            <a:prstGeom prst="rect">
              <a:avLst/>
            </a:prstGeom>
          </p:spPr>
        </p:pic>
        <p:sp>
          <p:nvSpPr>
            <p:cNvPr id="24" name="TextBox 23">
              <a:extLst>
                <a:ext uri="{FF2B5EF4-FFF2-40B4-BE49-F238E27FC236}">
                  <a16:creationId xmlns:a16="http://schemas.microsoft.com/office/drawing/2014/main" id="{1BD71274-8958-40AB-BA89-C843C93940DF}"/>
                </a:ext>
              </a:extLst>
            </p:cNvPr>
            <p:cNvSpPr txBox="1"/>
            <p:nvPr/>
          </p:nvSpPr>
          <p:spPr>
            <a:xfrm>
              <a:off x="5676811" y="4212691"/>
              <a:ext cx="872434" cy="430887"/>
            </a:xfrm>
            <a:prstGeom prst="rect">
              <a:avLst/>
            </a:prstGeom>
            <a:solidFill>
              <a:schemeClr val="bg2"/>
            </a:solidFill>
          </p:spPr>
          <p:txBody>
            <a:bodyPr wrap="square" lIns="45720" rtlCol="0">
              <a:spAutoFit/>
            </a:bodyPr>
            <a:lstStyle/>
            <a:p>
              <a:r>
                <a:rPr lang="en-US" sz="1100" b="1" dirty="0"/>
                <a:t>Multi-Use Urban</a:t>
              </a:r>
            </a:p>
          </p:txBody>
        </p:sp>
      </p:grpSp>
      <p:sp>
        <p:nvSpPr>
          <p:cNvPr id="25" name="TextBox 24">
            <a:extLst>
              <a:ext uri="{FF2B5EF4-FFF2-40B4-BE49-F238E27FC236}">
                <a16:creationId xmlns:a16="http://schemas.microsoft.com/office/drawing/2014/main" id="{F70FEE15-E659-41A9-9066-55D7C1B24A92}"/>
              </a:ext>
            </a:extLst>
          </p:cNvPr>
          <p:cNvSpPr txBox="1"/>
          <p:nvPr/>
        </p:nvSpPr>
        <p:spPr>
          <a:xfrm>
            <a:off x="2420931" y="6070869"/>
            <a:ext cx="2238156" cy="769441"/>
          </a:xfrm>
          <a:prstGeom prst="rect">
            <a:avLst/>
          </a:prstGeom>
          <a:noFill/>
        </p:spPr>
        <p:txBody>
          <a:bodyPr wrap="square" rtlCol="0">
            <a:spAutoFit/>
          </a:bodyPr>
          <a:lstStyle/>
          <a:p>
            <a:r>
              <a:rPr lang="en-US" sz="1100" dirty="0"/>
              <a:t>Source: Age data - 2000 and 2010 Decennial Census, Table P12</a:t>
            </a:r>
          </a:p>
          <a:p>
            <a:r>
              <a:rPr lang="en-US" sz="1100" dirty="0"/>
              <a:t>Land use designations - 2010 RLIS, Portland Metro</a:t>
            </a:r>
          </a:p>
        </p:txBody>
      </p:sp>
      <p:sp>
        <p:nvSpPr>
          <p:cNvPr id="26" name="Rectangle 25">
            <a:extLst>
              <a:ext uri="{FF2B5EF4-FFF2-40B4-BE49-F238E27FC236}">
                <a16:creationId xmlns:a16="http://schemas.microsoft.com/office/drawing/2014/main" id="{49485A9B-77C6-47A5-9D16-410225A189A5}"/>
              </a:ext>
            </a:extLst>
          </p:cNvPr>
          <p:cNvSpPr/>
          <p:nvPr/>
        </p:nvSpPr>
        <p:spPr>
          <a:xfrm>
            <a:off x="9539780" y="5508622"/>
            <a:ext cx="2429306" cy="1173305"/>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ED3F84C8-8749-421A-BBE7-0EA1B1099A9A}"/>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37</a:t>
            </a:r>
          </a:p>
        </p:txBody>
      </p:sp>
      <p:grpSp>
        <p:nvGrpSpPr>
          <p:cNvPr id="32" name="Group 31">
            <a:extLst>
              <a:ext uri="{FF2B5EF4-FFF2-40B4-BE49-F238E27FC236}">
                <a16:creationId xmlns:a16="http://schemas.microsoft.com/office/drawing/2014/main" id="{FA674816-BDD1-41BA-9678-98968EF3C13E}"/>
              </a:ext>
            </a:extLst>
          </p:cNvPr>
          <p:cNvGrpSpPr/>
          <p:nvPr/>
        </p:nvGrpSpPr>
        <p:grpSpPr>
          <a:xfrm>
            <a:off x="96766" y="6492240"/>
            <a:ext cx="2006049" cy="365760"/>
            <a:chOff x="87067" y="6452900"/>
            <a:chExt cx="2006049" cy="365760"/>
          </a:xfrm>
        </p:grpSpPr>
        <p:sp>
          <p:nvSpPr>
            <p:cNvPr id="33" name="Action Button: Go to Beginning 32">
              <a:hlinkClick r:id="" action="ppaction://hlinkshowjump?jump=firstslide" highlightClick="1"/>
              <a:extLst>
                <a:ext uri="{FF2B5EF4-FFF2-40B4-BE49-F238E27FC236}">
                  <a16:creationId xmlns:a16="http://schemas.microsoft.com/office/drawing/2014/main" id="{05A5DB61-B3C6-4E2F-9205-46B88EB8A70A}"/>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Back or Previous 33">
              <a:hlinkClick r:id="" action="ppaction://hlinkshowjump?jump=previousslide" highlightClick="1"/>
              <a:extLst>
                <a:ext uri="{FF2B5EF4-FFF2-40B4-BE49-F238E27FC236}">
                  <a16:creationId xmlns:a16="http://schemas.microsoft.com/office/drawing/2014/main" id="{DF3B1053-CC85-4824-93D7-E2CD2F85F54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Forward or Next 34">
              <a:hlinkClick r:id="" action="ppaction://hlinkshowjump?jump=nextslide" highlightClick="1"/>
              <a:extLst>
                <a:ext uri="{FF2B5EF4-FFF2-40B4-BE49-F238E27FC236}">
                  <a16:creationId xmlns:a16="http://schemas.microsoft.com/office/drawing/2014/main" id="{7CFB7F4E-E249-4F00-B6E2-22E6D386640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to End 35">
              <a:hlinkClick r:id="rId9" action="ppaction://hlinksldjump" highlightClick="1"/>
              <a:extLst>
                <a:ext uri="{FF2B5EF4-FFF2-40B4-BE49-F238E27FC236}">
                  <a16:creationId xmlns:a16="http://schemas.microsoft.com/office/drawing/2014/main" id="{FA52F05F-BA06-4509-9DA4-CBB843C11BA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hlinkClick r:id="rId10"/>
              <a:extLst>
                <a:ext uri="{FF2B5EF4-FFF2-40B4-BE49-F238E27FC236}">
                  <a16:creationId xmlns:a16="http://schemas.microsoft.com/office/drawing/2014/main" id="{027B2E52-3A8B-4920-A92B-A9F674FD6772}"/>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69678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6" grpId="0" animBg="1"/>
      <p:bldP spid="2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6D4C-EAA1-45CA-9527-4B79165E927B}"/>
              </a:ext>
            </a:extLst>
          </p:cNvPr>
          <p:cNvSpPr>
            <a:spLocks noGrp="1"/>
          </p:cNvSpPr>
          <p:nvPr>
            <p:ph type="title"/>
          </p:nvPr>
        </p:nvSpPr>
        <p:spPr>
          <a:xfrm>
            <a:off x="1861455" y="200950"/>
            <a:ext cx="5211034" cy="663522"/>
          </a:xfrm>
        </p:spPr>
        <p:txBody>
          <a:bodyPr/>
          <a:lstStyle/>
          <a:p>
            <a:r>
              <a:rPr lang="en-US" sz="3200" dirty="0"/>
              <a:t>Affordable Housing and Late-in-Life Housing Transitions</a:t>
            </a:r>
          </a:p>
        </p:txBody>
      </p:sp>
      <p:sp>
        <p:nvSpPr>
          <p:cNvPr id="4" name="Content Placeholder 3">
            <a:extLst>
              <a:ext uri="{FF2B5EF4-FFF2-40B4-BE49-F238E27FC236}">
                <a16:creationId xmlns:a16="http://schemas.microsoft.com/office/drawing/2014/main" id="{F3150EBB-99D1-447A-B8DF-F1F0CDD7F989}"/>
              </a:ext>
            </a:extLst>
          </p:cNvPr>
          <p:cNvSpPr>
            <a:spLocks noGrp="1"/>
          </p:cNvSpPr>
          <p:nvPr>
            <p:ph idx="1"/>
          </p:nvPr>
        </p:nvSpPr>
        <p:spPr>
          <a:xfrm>
            <a:off x="1861455" y="1099512"/>
            <a:ext cx="7593830" cy="4990003"/>
          </a:xfrm>
        </p:spPr>
        <p:txBody>
          <a:bodyPr>
            <a:normAutofit/>
          </a:bodyPr>
          <a:lstStyle/>
          <a:p>
            <a:r>
              <a:rPr lang="en-US" sz="1600" dirty="0"/>
              <a:t>In the course of developing this section on housing for older persons we explored two types of specialized housing that often house older people. Two lengthy sections were developed, to which links are provided below.</a:t>
            </a:r>
          </a:p>
          <a:p>
            <a:pPr lvl="1"/>
            <a:r>
              <a:rPr lang="en-US" sz="1600" b="1" dirty="0"/>
              <a:t>Affordable Housing </a:t>
            </a:r>
            <a:r>
              <a:rPr lang="en-US" sz="1600" dirty="0"/>
              <a:t>– There were approximately 25.676 housing units in 2018, mostly apartments, in Portland that were available at below market rates for those who qualify through low income or disability status. The age qualification for these units often is age 55, and so these units often house substantial numbers of older persons, although the numbers of very old are not great. </a:t>
            </a:r>
            <a:r>
              <a:rPr lang="en-US" sz="1600" dirty="0">
                <a:hlinkClick r:id="rId4" action="ppaction://hlinksldjump"/>
              </a:rPr>
              <a:t>Click </a:t>
            </a:r>
            <a:r>
              <a:rPr lang="en-US" sz="1600" dirty="0">
                <a:hlinkClick r:id="rId5"/>
              </a:rPr>
              <a:t>here to learn more</a:t>
            </a:r>
            <a:r>
              <a:rPr lang="en-US" sz="1600" dirty="0"/>
              <a:t>.</a:t>
            </a:r>
          </a:p>
          <a:p>
            <a:pPr lvl="1"/>
            <a:r>
              <a:rPr lang="en-US" sz="1600" b="1" dirty="0"/>
              <a:t>Late-in-Life Housing Transitions </a:t>
            </a:r>
            <a:r>
              <a:rPr lang="en-US" sz="1600" dirty="0"/>
              <a:t>– While most older people prefer to stay in their residence as long as they can, often at some point their health dictates that they move to a location that provides more care. The main types of such facilities include assisted living, nursing homes, residential care facilities, and adult family homes. </a:t>
            </a:r>
            <a:r>
              <a:rPr lang="en-US" sz="1600" dirty="0">
                <a:hlinkClick r:id="rId6"/>
              </a:rPr>
              <a:t>Click here to learn more</a:t>
            </a:r>
            <a:r>
              <a:rPr lang="en-US" sz="1600" dirty="0"/>
              <a:t>.</a:t>
            </a:r>
          </a:p>
          <a:p>
            <a:r>
              <a:rPr lang="en-US" sz="1600" dirty="0"/>
              <a:t>The next two slides provide a brief insight into </a:t>
            </a:r>
            <a:r>
              <a:rPr lang="en-US" sz="1600" i="1" dirty="0"/>
              <a:t>care facilities </a:t>
            </a:r>
            <a:r>
              <a:rPr lang="en-US" sz="1600" dirty="0"/>
              <a:t>and</a:t>
            </a:r>
            <a:r>
              <a:rPr lang="en-US" sz="1600" i="1" dirty="0"/>
              <a:t> affordable housing.</a:t>
            </a:r>
          </a:p>
        </p:txBody>
      </p:sp>
      <p:sp>
        <p:nvSpPr>
          <p:cNvPr id="8" name="Content Placeholder 6">
            <a:extLst>
              <a:ext uri="{FF2B5EF4-FFF2-40B4-BE49-F238E27FC236}">
                <a16:creationId xmlns:a16="http://schemas.microsoft.com/office/drawing/2014/main" id="{5198DA8B-0A16-4933-ABDE-987839C1235A}"/>
              </a:ext>
            </a:extLst>
          </p:cNvPr>
          <p:cNvSpPr txBox="1">
            <a:spLocks/>
          </p:cNvSpPr>
          <p:nvPr/>
        </p:nvSpPr>
        <p:spPr>
          <a:xfrm>
            <a:off x="392583" y="1259289"/>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7" action="ppaction://hlinksldjump"/>
            </a:endParaRPr>
          </a:p>
          <a:p>
            <a:r>
              <a:rPr lang="en-US" dirty="0">
                <a:hlinkClick r:id="rId8" action="ppaction://hlinksldjump"/>
              </a:rPr>
              <a:t>Beginning</a:t>
            </a:r>
            <a:endParaRPr lang="en-US" dirty="0">
              <a:hlinkClick r:id="rId7" action="ppaction://hlinksldjump"/>
            </a:endParaRPr>
          </a:p>
          <a:p>
            <a:r>
              <a:rPr lang="en-US" dirty="0">
                <a:hlinkClick r:id="rId7" action="ppaction://hlinksldjump"/>
              </a:rPr>
              <a:t>Comparison cities</a:t>
            </a:r>
            <a:endParaRPr lang="en-US" dirty="0">
              <a:hlinkClick r:id="rId9" action="ppaction://hlinksldjump"/>
            </a:endParaRPr>
          </a:p>
          <a:p>
            <a:r>
              <a:rPr lang="en-US" dirty="0">
                <a:hlinkClick r:id="rId9" action="ppaction://hlinksldjump"/>
              </a:rPr>
              <a:t>Charts from ACS public use microdata</a:t>
            </a:r>
            <a:endParaRPr lang="en-US" dirty="0"/>
          </a:p>
          <a:p>
            <a:r>
              <a:rPr lang="en-US" dirty="0">
                <a:hlinkClick r:id="rId10" action="ppaction://hlinksldjump"/>
              </a:rPr>
              <a:t>Tables from ACS public use microdata</a:t>
            </a:r>
            <a:endParaRPr lang="en-US" dirty="0"/>
          </a:p>
          <a:p>
            <a:r>
              <a:rPr lang="en-US" dirty="0">
                <a:hlinkClick r:id="rId11" action="ppaction://hlinksldjump"/>
              </a:rPr>
              <a:t>Mapping of housing data</a:t>
            </a:r>
            <a:endParaRPr lang="en-US" dirty="0"/>
          </a:p>
          <a:p>
            <a:r>
              <a:rPr lang="en-US" dirty="0">
                <a:hlinkClick r:id="rId12" action="ppaction://hlinksldjump"/>
              </a:rPr>
              <a:t>Net migration and  zoning</a:t>
            </a:r>
            <a:endParaRPr lang="en-US" dirty="0"/>
          </a:p>
          <a:p>
            <a:r>
              <a:rPr lang="en-US" dirty="0">
                <a:hlinkClick r:id="rId13" action="ppaction://hlinksldjump"/>
              </a:rPr>
              <a:t>A brief look at affordable housing and care facilities</a:t>
            </a:r>
            <a:endParaRPr lang="en-US" dirty="0"/>
          </a:p>
          <a:p>
            <a:r>
              <a:rPr lang="en-US" dirty="0">
                <a:hlinkClick r:id="rId14" action="ppaction://hlinksldjump"/>
              </a:rPr>
              <a:t>Data sources and Methods</a:t>
            </a:r>
            <a:endParaRPr lang="en-US" dirty="0"/>
          </a:p>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33069B4D-49FF-44E0-A5D2-F48946AD34FF}"/>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38</a:t>
            </a:r>
          </a:p>
        </p:txBody>
      </p:sp>
      <p:grpSp>
        <p:nvGrpSpPr>
          <p:cNvPr id="13" name="Group 12">
            <a:extLst>
              <a:ext uri="{FF2B5EF4-FFF2-40B4-BE49-F238E27FC236}">
                <a16:creationId xmlns:a16="http://schemas.microsoft.com/office/drawing/2014/main" id="{29D1D2C7-3FDF-4301-9E80-CD16BB1AD436}"/>
              </a:ext>
            </a:extLst>
          </p:cNvPr>
          <p:cNvGrpSpPr/>
          <p:nvPr/>
        </p:nvGrpSpPr>
        <p:grpSpPr>
          <a:xfrm>
            <a:off x="96766" y="649224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D9578032-8F27-4382-80AC-253A3B88606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C0DE8A16-1185-43F4-B229-6B8AA212D837}"/>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AC8DE32D-F5D3-400C-BE9E-7A3F2333F5ED}"/>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15" action="ppaction://hlinksldjump" highlightClick="1"/>
              <a:extLst>
                <a:ext uri="{FF2B5EF4-FFF2-40B4-BE49-F238E27FC236}">
                  <a16:creationId xmlns:a16="http://schemas.microsoft.com/office/drawing/2014/main" id="{B39EC4E3-CA3A-4784-86DB-B83F828B313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6"/>
              <a:extLst>
                <a:ext uri="{FF2B5EF4-FFF2-40B4-BE49-F238E27FC236}">
                  <a16:creationId xmlns:a16="http://schemas.microsoft.com/office/drawing/2014/main" id="{722D5EEF-D4F1-43B5-AF4F-0083B2218111}"/>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26834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009E61-383B-48B3-958B-789D70E0231F}"/>
              </a:ext>
            </a:extLst>
          </p:cNvPr>
          <p:cNvPicPr>
            <a:picLocks noChangeAspect="1"/>
          </p:cNvPicPr>
          <p:nvPr/>
        </p:nvPicPr>
        <p:blipFill>
          <a:blip r:embed="rId4"/>
          <a:stretch>
            <a:fillRect/>
          </a:stretch>
        </p:blipFill>
        <p:spPr>
          <a:xfrm>
            <a:off x="4912143" y="1010195"/>
            <a:ext cx="5287440" cy="4716250"/>
          </a:xfrm>
          <a:prstGeom prst="rect">
            <a:avLst/>
          </a:prstGeom>
        </p:spPr>
      </p:pic>
      <p:pic>
        <p:nvPicPr>
          <p:cNvPr id="7" name="Picture 6" descr="Map&#10;&#10;Description automatically generated">
            <a:extLst>
              <a:ext uri="{FF2B5EF4-FFF2-40B4-BE49-F238E27FC236}">
                <a16:creationId xmlns:a16="http://schemas.microsoft.com/office/drawing/2014/main" id="{21BFAEDF-9970-4259-85BD-93F64F3056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33514" y="0"/>
            <a:ext cx="6858000" cy="6858000"/>
          </a:xfrm>
          <a:prstGeom prst="rect">
            <a:avLst/>
          </a:prstGeom>
        </p:spPr>
      </p:pic>
      <p:pic>
        <p:nvPicPr>
          <p:cNvPr id="9" name="Picture 8" descr="Map&#10;&#10;Description automatically generated">
            <a:extLst>
              <a:ext uri="{FF2B5EF4-FFF2-40B4-BE49-F238E27FC236}">
                <a16:creationId xmlns:a16="http://schemas.microsoft.com/office/drawing/2014/main" id="{4B6520C8-E594-48D6-A06A-271F2C13C84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733514" y="-21721"/>
            <a:ext cx="6858000" cy="6858000"/>
          </a:xfrm>
          <a:prstGeom prst="rect">
            <a:avLst/>
          </a:prstGeom>
        </p:spPr>
      </p:pic>
      <p:pic>
        <p:nvPicPr>
          <p:cNvPr id="4" name="Picture 3" descr="Map&#10;&#10;Description automatically generated">
            <a:extLst>
              <a:ext uri="{FF2B5EF4-FFF2-40B4-BE49-F238E27FC236}">
                <a16:creationId xmlns:a16="http://schemas.microsoft.com/office/drawing/2014/main" id="{0EE4550C-CF43-41CD-A8B0-31DB10C5E3A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33514" y="-30480"/>
            <a:ext cx="6858000" cy="6858000"/>
          </a:xfrm>
          <a:prstGeom prst="rect">
            <a:avLst/>
          </a:prstGeom>
        </p:spPr>
      </p:pic>
      <p:sp>
        <p:nvSpPr>
          <p:cNvPr id="2" name="Title 1">
            <a:extLst>
              <a:ext uri="{FF2B5EF4-FFF2-40B4-BE49-F238E27FC236}">
                <a16:creationId xmlns:a16="http://schemas.microsoft.com/office/drawing/2014/main" id="{E8242C57-6BFA-41B5-BEF4-71691951609A}"/>
              </a:ext>
            </a:extLst>
          </p:cNvPr>
          <p:cNvSpPr>
            <a:spLocks noGrp="1"/>
          </p:cNvSpPr>
          <p:nvPr>
            <p:ph type="title"/>
          </p:nvPr>
        </p:nvSpPr>
        <p:spPr>
          <a:xfrm>
            <a:off x="224217" y="170071"/>
            <a:ext cx="4376463" cy="663522"/>
          </a:xfrm>
        </p:spPr>
        <p:txBody>
          <a:bodyPr/>
          <a:lstStyle/>
          <a:p>
            <a:r>
              <a:rPr lang="en-US" sz="3200" dirty="0"/>
              <a:t>Care Facilities</a:t>
            </a:r>
          </a:p>
        </p:txBody>
      </p:sp>
      <p:sp>
        <p:nvSpPr>
          <p:cNvPr id="5" name="Content Placeholder 4">
            <a:extLst>
              <a:ext uri="{FF2B5EF4-FFF2-40B4-BE49-F238E27FC236}">
                <a16:creationId xmlns:a16="http://schemas.microsoft.com/office/drawing/2014/main" id="{DBF280BE-F6ED-47A6-BF91-3BBB39B91C9B}"/>
              </a:ext>
            </a:extLst>
          </p:cNvPr>
          <p:cNvSpPr>
            <a:spLocks noGrp="1"/>
          </p:cNvSpPr>
          <p:nvPr>
            <p:ph idx="1"/>
          </p:nvPr>
        </p:nvSpPr>
        <p:spPr>
          <a:xfrm>
            <a:off x="224217" y="806596"/>
            <a:ext cx="4445754" cy="5817325"/>
          </a:xfrm>
        </p:spPr>
        <p:txBody>
          <a:bodyPr>
            <a:normAutofit lnSpcReduction="10000"/>
          </a:bodyPr>
          <a:lstStyle/>
          <a:p>
            <a:r>
              <a:rPr lang="en-US" sz="1600" dirty="0">
                <a:solidFill>
                  <a:srgbClr val="5C4600"/>
                </a:solidFill>
              </a:rPr>
              <a:t>The chart here shows the distribution by supertract of the four types of care facilities which generally house the oldest population. All combine housing with various levels of support services. See the section on late-in-life housing transitions for more information.</a:t>
            </a:r>
          </a:p>
          <a:p>
            <a:r>
              <a:rPr lang="en-US" sz="1600" dirty="0">
                <a:solidFill>
                  <a:srgbClr val="5C4600"/>
                </a:solidFill>
              </a:rPr>
              <a:t>The Gateway neighborhood had the largest licensed capacity for all four types of facilities.</a:t>
            </a:r>
          </a:p>
          <a:p>
            <a:r>
              <a:rPr lang="en-US" sz="1600" dirty="0">
                <a:solidFill>
                  <a:srgbClr val="5C4600"/>
                </a:solidFill>
              </a:rPr>
              <a:t>A regional view illustrates the concentration of facilities on Portland’s east side, extending into Gresham. </a:t>
            </a:r>
          </a:p>
          <a:p>
            <a:r>
              <a:rPr lang="en-US" sz="1600" dirty="0">
                <a:solidFill>
                  <a:srgbClr val="5C4600"/>
                </a:solidFill>
              </a:rPr>
              <a:t>Zooming into the city, this concentration is confirmed, but also noticeable is the relative lack of facilities of all types in north Portland and the Lents-Foster neighborhood.</a:t>
            </a:r>
          </a:p>
          <a:p>
            <a:r>
              <a:rPr lang="en-US" sz="1600" dirty="0">
                <a:solidFill>
                  <a:srgbClr val="5C4600"/>
                </a:solidFill>
              </a:rPr>
              <a:t>When we aggregate the numbers of all types of facilities by neighborhood, we see some differences. The bold black numbers are the total number of facilities.</a:t>
            </a:r>
          </a:p>
          <a:p>
            <a:r>
              <a:rPr lang="en-US" sz="1600" dirty="0">
                <a:solidFill>
                  <a:srgbClr val="5C4600"/>
                </a:solidFill>
              </a:rPr>
              <a:t>The large cluster in the Gateway neighborhood is about equally divided among the four types.</a:t>
            </a:r>
          </a:p>
          <a:p>
            <a:r>
              <a:rPr lang="en-US" sz="1600" dirty="0">
                <a:solidFill>
                  <a:srgbClr val="5C4600"/>
                </a:solidFill>
              </a:rPr>
              <a:t>Other neighborhoods have concentrations of one type, such as residential care in the Central City.</a:t>
            </a:r>
          </a:p>
          <a:p>
            <a:endParaRPr lang="en-US" dirty="0"/>
          </a:p>
        </p:txBody>
      </p:sp>
      <p:sp>
        <p:nvSpPr>
          <p:cNvPr id="3" name="TextBox 2">
            <a:extLst>
              <a:ext uri="{FF2B5EF4-FFF2-40B4-BE49-F238E27FC236}">
                <a16:creationId xmlns:a16="http://schemas.microsoft.com/office/drawing/2014/main" id="{4D7C9502-44EE-4EF2-BDBC-25C5465CD704}"/>
              </a:ext>
            </a:extLst>
          </p:cNvPr>
          <p:cNvSpPr txBox="1"/>
          <p:nvPr/>
        </p:nvSpPr>
        <p:spPr>
          <a:xfrm>
            <a:off x="2412448" y="6341460"/>
            <a:ext cx="1770141" cy="430887"/>
          </a:xfrm>
          <a:prstGeom prst="rect">
            <a:avLst/>
          </a:prstGeom>
          <a:noFill/>
        </p:spPr>
        <p:txBody>
          <a:bodyPr wrap="square" rtlCol="0">
            <a:spAutoFit/>
          </a:bodyPr>
          <a:lstStyle/>
          <a:p>
            <a:r>
              <a:rPr lang="en-US" sz="1100" dirty="0"/>
              <a:t>Source: State of Oregon licensing data.</a:t>
            </a:r>
          </a:p>
        </p:txBody>
      </p:sp>
      <p:sp>
        <p:nvSpPr>
          <p:cNvPr id="10" name="TextBox 9">
            <a:extLst>
              <a:ext uri="{FF2B5EF4-FFF2-40B4-BE49-F238E27FC236}">
                <a16:creationId xmlns:a16="http://schemas.microsoft.com/office/drawing/2014/main" id="{163E98F7-1163-429A-B039-F50616A395A8}"/>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39</a:t>
            </a:r>
          </a:p>
        </p:txBody>
      </p:sp>
      <p:grpSp>
        <p:nvGrpSpPr>
          <p:cNvPr id="17" name="Group 16">
            <a:extLst>
              <a:ext uri="{FF2B5EF4-FFF2-40B4-BE49-F238E27FC236}">
                <a16:creationId xmlns:a16="http://schemas.microsoft.com/office/drawing/2014/main" id="{2362DE83-7DE5-4728-B2CC-15B7C71B0F66}"/>
              </a:ext>
            </a:extLst>
          </p:cNvPr>
          <p:cNvGrpSpPr/>
          <p:nvPr/>
        </p:nvGrpSpPr>
        <p:grpSpPr>
          <a:xfrm>
            <a:off x="96766" y="6492240"/>
            <a:ext cx="2006049" cy="365760"/>
            <a:chOff x="87067" y="6452900"/>
            <a:chExt cx="2006049" cy="365760"/>
          </a:xfrm>
        </p:grpSpPr>
        <p:sp>
          <p:nvSpPr>
            <p:cNvPr id="18" name="Action Button: Go to Beginning 17">
              <a:hlinkClick r:id="" action="ppaction://hlinkshowjump?jump=firstslide" highlightClick="1"/>
              <a:extLst>
                <a:ext uri="{FF2B5EF4-FFF2-40B4-BE49-F238E27FC236}">
                  <a16:creationId xmlns:a16="http://schemas.microsoft.com/office/drawing/2014/main" id="{0FDF09A0-2512-4603-B79D-1EC22D2AD3A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Back or Previous 18">
              <a:hlinkClick r:id="" action="ppaction://hlinkshowjump?jump=previousslide" highlightClick="1"/>
              <a:extLst>
                <a:ext uri="{FF2B5EF4-FFF2-40B4-BE49-F238E27FC236}">
                  <a16:creationId xmlns:a16="http://schemas.microsoft.com/office/drawing/2014/main" id="{53241D9B-9C2C-4F48-B1E2-5270E6D448E6}"/>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ction Button: Go Forward or Next 19">
              <a:hlinkClick r:id="" action="ppaction://hlinkshowjump?jump=nextslide" highlightClick="1"/>
              <a:extLst>
                <a:ext uri="{FF2B5EF4-FFF2-40B4-BE49-F238E27FC236}">
                  <a16:creationId xmlns:a16="http://schemas.microsoft.com/office/drawing/2014/main" id="{25EAFD88-48D3-4139-98DA-4C10DC868652}"/>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ction Button: Go to End 20">
              <a:hlinkClick r:id="rId8" action="ppaction://hlinksldjump" highlightClick="1"/>
              <a:extLst>
                <a:ext uri="{FF2B5EF4-FFF2-40B4-BE49-F238E27FC236}">
                  <a16:creationId xmlns:a16="http://schemas.microsoft.com/office/drawing/2014/main" id="{73169712-228A-4CA2-9788-9854BCEDD17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hlinkClick r:id="rId9"/>
              <a:extLst>
                <a:ext uri="{FF2B5EF4-FFF2-40B4-BE49-F238E27FC236}">
                  <a16:creationId xmlns:a16="http://schemas.microsoft.com/office/drawing/2014/main" id="{AA5D4C13-566C-4A5C-B1E1-F66826AEFE95}"/>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22295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205B1D-474D-41B2-883B-820C69D134D6}"/>
              </a:ext>
            </a:extLst>
          </p:cNvPr>
          <p:cNvPicPr>
            <a:picLocks noChangeAspect="1"/>
          </p:cNvPicPr>
          <p:nvPr/>
        </p:nvPicPr>
        <p:blipFill>
          <a:blip r:embed="rId4"/>
          <a:stretch>
            <a:fillRect/>
          </a:stretch>
        </p:blipFill>
        <p:spPr>
          <a:xfrm>
            <a:off x="3735773" y="1070504"/>
            <a:ext cx="8458200" cy="4453700"/>
          </a:xfrm>
          <a:prstGeom prst="rect">
            <a:avLst/>
          </a:prstGeom>
        </p:spPr>
      </p:pic>
      <p:sp>
        <p:nvSpPr>
          <p:cNvPr id="2" name="Title 1">
            <a:extLst>
              <a:ext uri="{FF2B5EF4-FFF2-40B4-BE49-F238E27FC236}">
                <a16:creationId xmlns:a16="http://schemas.microsoft.com/office/drawing/2014/main" id="{5E32829E-B2AE-4126-B3FC-C9957E192798}"/>
              </a:ext>
            </a:extLst>
          </p:cNvPr>
          <p:cNvSpPr>
            <a:spLocks noGrp="1"/>
          </p:cNvSpPr>
          <p:nvPr>
            <p:ph type="title"/>
          </p:nvPr>
        </p:nvSpPr>
        <p:spPr>
          <a:xfrm>
            <a:off x="123282" y="276467"/>
            <a:ext cx="5243198" cy="663522"/>
          </a:xfrm>
        </p:spPr>
        <p:txBody>
          <a:bodyPr/>
          <a:lstStyle/>
          <a:p>
            <a:r>
              <a:rPr lang="en-US" sz="3200" dirty="0"/>
              <a:t>Comparison Cities, Results</a:t>
            </a:r>
          </a:p>
        </p:txBody>
      </p:sp>
      <p:sp>
        <p:nvSpPr>
          <p:cNvPr id="3" name="Content Placeholder 2">
            <a:extLst>
              <a:ext uri="{FF2B5EF4-FFF2-40B4-BE49-F238E27FC236}">
                <a16:creationId xmlns:a16="http://schemas.microsoft.com/office/drawing/2014/main" id="{0F1EA1E2-6D3B-417E-8662-567F161EB158}"/>
              </a:ext>
            </a:extLst>
          </p:cNvPr>
          <p:cNvSpPr>
            <a:spLocks noGrp="1"/>
          </p:cNvSpPr>
          <p:nvPr>
            <p:ph idx="1"/>
          </p:nvPr>
        </p:nvSpPr>
        <p:spPr>
          <a:xfrm>
            <a:off x="123282" y="1065740"/>
            <a:ext cx="3437648" cy="4542196"/>
          </a:xfrm>
        </p:spPr>
        <p:txBody>
          <a:bodyPr>
            <a:noAutofit/>
          </a:bodyPr>
          <a:lstStyle/>
          <a:p>
            <a:r>
              <a:rPr lang="en-US" sz="1600" dirty="0"/>
              <a:t>Here are the results of the MAPE calculations for the 20 cities and 18 variables. </a:t>
            </a:r>
          </a:p>
          <a:p>
            <a:r>
              <a:rPr lang="en-US" sz="1600" dirty="0"/>
              <a:t>Similar (</a:t>
            </a:r>
            <a:r>
              <a:rPr lang="en-US" sz="1600" b="1" dirty="0">
                <a:solidFill>
                  <a:schemeClr val="accent4">
                    <a:lumMod val="75000"/>
                  </a:schemeClr>
                </a:solidFill>
              </a:rPr>
              <a:t>yellow, low score</a:t>
            </a:r>
            <a:r>
              <a:rPr lang="en-US" sz="1600" dirty="0"/>
              <a:t>) or dissimilar (</a:t>
            </a:r>
            <a:r>
              <a:rPr lang="en-US" sz="1600" b="1" dirty="0">
                <a:solidFill>
                  <a:schemeClr val="accent6">
                    <a:lumMod val="75000"/>
                  </a:schemeClr>
                </a:solidFill>
              </a:rPr>
              <a:t>green, high score</a:t>
            </a:r>
            <a:r>
              <a:rPr lang="en-US" sz="1600" dirty="0"/>
              <a:t>) depends on the measure compared. </a:t>
            </a:r>
          </a:p>
          <a:p>
            <a:r>
              <a:rPr lang="en-US" sz="1600" dirty="0"/>
              <a:t>For example, on vehicles available, Portland is</a:t>
            </a:r>
            <a:r>
              <a:rPr lang="en-US" sz="1600" dirty="0">
                <a:solidFill>
                  <a:schemeClr val="accent4">
                    <a:lumMod val="75000"/>
                  </a:schemeClr>
                </a:solidFill>
              </a:rPr>
              <a:t> </a:t>
            </a:r>
            <a:r>
              <a:rPr lang="en-US" sz="1600" b="1" dirty="0">
                <a:solidFill>
                  <a:schemeClr val="accent4">
                    <a:lumMod val="75000"/>
                  </a:schemeClr>
                </a:solidFill>
              </a:rPr>
              <a:t>similar</a:t>
            </a:r>
            <a:r>
              <a:rPr lang="en-US" sz="1600" dirty="0"/>
              <a:t> to Tucson, scored as 1.10, but on the same measure </a:t>
            </a:r>
            <a:r>
              <a:rPr lang="en-US" sz="1600" b="1" dirty="0">
                <a:solidFill>
                  <a:schemeClr val="accent6">
                    <a:lumMod val="75000"/>
                  </a:schemeClr>
                </a:solidFill>
              </a:rPr>
              <a:t>dissimilar</a:t>
            </a:r>
            <a:r>
              <a:rPr lang="en-US" sz="1600" dirty="0"/>
              <a:t> to Washington, D.C., scored as 13.20.</a:t>
            </a:r>
          </a:p>
          <a:p>
            <a:r>
              <a:rPr lang="en-US" sz="1600" dirty="0"/>
              <a:t>This chart shows the average of the individual MAPE values. </a:t>
            </a:r>
          </a:p>
          <a:p>
            <a:r>
              <a:rPr lang="en-US" sz="1600" dirty="0"/>
              <a:t>Portland is frequently </a:t>
            </a:r>
            <a:r>
              <a:rPr lang="en-US" sz="1600" b="1" dirty="0">
                <a:solidFill>
                  <a:schemeClr val="accent4">
                    <a:lumMod val="75000"/>
                  </a:schemeClr>
                </a:solidFill>
              </a:rPr>
              <a:t>similar</a:t>
            </a:r>
            <a:r>
              <a:rPr lang="en-US" sz="1600" dirty="0"/>
              <a:t> to Austin, Minneapolis, and Denver. </a:t>
            </a:r>
          </a:p>
          <a:p>
            <a:r>
              <a:rPr lang="en-US" sz="1600" dirty="0"/>
              <a:t>Portland is frequently </a:t>
            </a:r>
            <a:r>
              <a:rPr lang="en-US" sz="1600" b="1" dirty="0">
                <a:solidFill>
                  <a:schemeClr val="accent6">
                    <a:lumMod val="75000"/>
                  </a:schemeClr>
                </a:solidFill>
              </a:rPr>
              <a:t>dissimilar</a:t>
            </a:r>
            <a:r>
              <a:rPr lang="en-US" sz="1600" dirty="0"/>
              <a:t> to San Francisco, Detroit, and El Paso.  </a:t>
            </a:r>
          </a:p>
        </p:txBody>
      </p:sp>
      <p:pic>
        <p:nvPicPr>
          <p:cNvPr id="12" name="Picture 11">
            <a:extLst>
              <a:ext uri="{FF2B5EF4-FFF2-40B4-BE49-F238E27FC236}">
                <a16:creationId xmlns:a16="http://schemas.microsoft.com/office/drawing/2014/main" id="{A877C294-274D-4A70-AB5E-303AEC3F7C92}"/>
              </a:ext>
            </a:extLst>
          </p:cNvPr>
          <p:cNvPicPr>
            <a:picLocks noChangeAspect="1"/>
          </p:cNvPicPr>
          <p:nvPr/>
        </p:nvPicPr>
        <p:blipFill>
          <a:blip r:embed="rId5"/>
          <a:stretch>
            <a:fillRect/>
          </a:stretch>
        </p:blipFill>
        <p:spPr>
          <a:xfrm>
            <a:off x="3859917" y="1297720"/>
            <a:ext cx="4343400" cy="4804886"/>
          </a:xfrm>
          <a:prstGeom prst="rect">
            <a:avLst/>
          </a:prstGeom>
        </p:spPr>
      </p:pic>
      <p:sp>
        <p:nvSpPr>
          <p:cNvPr id="4" name="Oval 3">
            <a:extLst>
              <a:ext uri="{FF2B5EF4-FFF2-40B4-BE49-F238E27FC236}">
                <a16:creationId xmlns:a16="http://schemas.microsoft.com/office/drawing/2014/main" id="{83412443-115C-4183-8E2B-D3AF4977D940}"/>
              </a:ext>
            </a:extLst>
          </p:cNvPr>
          <p:cNvSpPr/>
          <p:nvPr/>
        </p:nvSpPr>
        <p:spPr>
          <a:xfrm>
            <a:off x="6890419" y="2913061"/>
            <a:ext cx="228600"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CC438DA-D1DB-4CAC-AB97-082E2A274910}"/>
              </a:ext>
            </a:extLst>
          </p:cNvPr>
          <p:cNvSpPr/>
          <p:nvPr/>
        </p:nvSpPr>
        <p:spPr>
          <a:xfrm>
            <a:off x="8411021" y="2913061"/>
            <a:ext cx="246888" cy="2286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a:extLst>
              <a:ext uri="{FF2B5EF4-FFF2-40B4-BE49-F238E27FC236}">
                <a16:creationId xmlns:a16="http://schemas.microsoft.com/office/drawing/2014/main" id="{F85BEDA8-CFB8-486A-9A68-EF871DB9490F}"/>
              </a:ext>
            </a:extLst>
          </p:cNvPr>
          <p:cNvGrpSpPr/>
          <p:nvPr/>
        </p:nvGrpSpPr>
        <p:grpSpPr>
          <a:xfrm>
            <a:off x="7439522" y="2496653"/>
            <a:ext cx="405009" cy="1891902"/>
            <a:chOff x="7273446" y="1753644"/>
            <a:chExt cx="405009" cy="1914394"/>
          </a:xfrm>
        </p:grpSpPr>
        <p:sp>
          <p:nvSpPr>
            <p:cNvPr id="5" name="Explosion: 8 Points 4">
              <a:extLst>
                <a:ext uri="{FF2B5EF4-FFF2-40B4-BE49-F238E27FC236}">
                  <a16:creationId xmlns:a16="http://schemas.microsoft.com/office/drawing/2014/main" id="{AA1CBF57-014C-49E2-B7B7-CFD06BE4A080}"/>
                </a:ext>
              </a:extLst>
            </p:cNvPr>
            <p:cNvSpPr/>
            <p:nvPr/>
          </p:nvSpPr>
          <p:spPr>
            <a:xfrm>
              <a:off x="7546932" y="1753644"/>
              <a:ext cx="131523" cy="144049"/>
            </a:xfrm>
            <a:prstGeom prst="irregularSeal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1" name="Explosion: 8 Points 10">
              <a:extLst>
                <a:ext uri="{FF2B5EF4-FFF2-40B4-BE49-F238E27FC236}">
                  <a16:creationId xmlns:a16="http://schemas.microsoft.com/office/drawing/2014/main" id="{0FCF0AA5-3BCE-49C5-A7EC-0E29D137C767}"/>
                </a:ext>
              </a:extLst>
            </p:cNvPr>
            <p:cNvSpPr/>
            <p:nvPr/>
          </p:nvSpPr>
          <p:spPr>
            <a:xfrm>
              <a:off x="7273447" y="2720217"/>
              <a:ext cx="131523" cy="144049"/>
            </a:xfrm>
            <a:prstGeom prst="irregularSeal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3" name="Explosion: 8 Points 12">
              <a:extLst>
                <a:ext uri="{FF2B5EF4-FFF2-40B4-BE49-F238E27FC236}">
                  <a16:creationId xmlns:a16="http://schemas.microsoft.com/office/drawing/2014/main" id="{15DB4844-92F4-4195-AC1B-9378C29FE9DE}"/>
                </a:ext>
              </a:extLst>
            </p:cNvPr>
            <p:cNvSpPr/>
            <p:nvPr/>
          </p:nvSpPr>
          <p:spPr>
            <a:xfrm>
              <a:off x="7273446" y="3523989"/>
              <a:ext cx="131523" cy="144049"/>
            </a:xfrm>
            <a:prstGeom prst="irregularSeal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7" name="Group 6">
            <a:extLst>
              <a:ext uri="{FF2B5EF4-FFF2-40B4-BE49-F238E27FC236}">
                <a16:creationId xmlns:a16="http://schemas.microsoft.com/office/drawing/2014/main" id="{9995310D-753E-48D9-941C-5BF3548201E5}"/>
              </a:ext>
            </a:extLst>
          </p:cNvPr>
          <p:cNvGrpSpPr/>
          <p:nvPr/>
        </p:nvGrpSpPr>
        <p:grpSpPr>
          <a:xfrm>
            <a:off x="4073281" y="2336568"/>
            <a:ext cx="799579" cy="2189122"/>
            <a:chOff x="3721274" y="1513987"/>
            <a:chExt cx="799579" cy="2299489"/>
          </a:xfrm>
        </p:grpSpPr>
        <p:sp>
          <p:nvSpPr>
            <p:cNvPr id="15" name="Explosion: 8 Points 14">
              <a:extLst>
                <a:ext uri="{FF2B5EF4-FFF2-40B4-BE49-F238E27FC236}">
                  <a16:creationId xmlns:a16="http://schemas.microsoft.com/office/drawing/2014/main" id="{36E3F252-B3B0-4F08-8DF5-78DCF4E499A8}"/>
                </a:ext>
              </a:extLst>
            </p:cNvPr>
            <p:cNvSpPr/>
            <p:nvPr/>
          </p:nvSpPr>
          <p:spPr>
            <a:xfrm>
              <a:off x="4389330" y="1513987"/>
              <a:ext cx="131523" cy="144049"/>
            </a:xfrm>
            <a:prstGeom prst="irregularSeal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Explosion: 8 Points 15">
              <a:extLst>
                <a:ext uri="{FF2B5EF4-FFF2-40B4-BE49-F238E27FC236}">
                  <a16:creationId xmlns:a16="http://schemas.microsoft.com/office/drawing/2014/main" id="{493BD501-34BE-4449-9291-92824379AC97}"/>
                </a:ext>
              </a:extLst>
            </p:cNvPr>
            <p:cNvSpPr/>
            <p:nvPr/>
          </p:nvSpPr>
          <p:spPr>
            <a:xfrm>
              <a:off x="3721274" y="3669427"/>
              <a:ext cx="131523" cy="144049"/>
            </a:xfrm>
            <a:prstGeom prst="irregularSeal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16">
              <a:extLst>
                <a:ext uri="{FF2B5EF4-FFF2-40B4-BE49-F238E27FC236}">
                  <a16:creationId xmlns:a16="http://schemas.microsoft.com/office/drawing/2014/main" id="{C26C7A5E-180D-4F42-BF80-A2909985271A}"/>
                </a:ext>
              </a:extLst>
            </p:cNvPr>
            <p:cNvSpPr/>
            <p:nvPr/>
          </p:nvSpPr>
          <p:spPr>
            <a:xfrm>
              <a:off x="4140895" y="2902806"/>
              <a:ext cx="131523" cy="144049"/>
            </a:xfrm>
            <a:prstGeom prst="irregularSeal1">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2D9D76A0-340B-4CB3-ABD5-6A0D8298DCCC}"/>
              </a:ext>
            </a:extLst>
          </p:cNvPr>
          <p:cNvSpPr txBox="1"/>
          <p:nvPr/>
        </p:nvSpPr>
        <p:spPr>
          <a:xfrm>
            <a:off x="7622365" y="6254138"/>
            <a:ext cx="2680775" cy="430887"/>
          </a:xfrm>
          <a:prstGeom prst="rect">
            <a:avLst/>
          </a:prstGeom>
          <a:noFill/>
        </p:spPr>
        <p:txBody>
          <a:bodyPr wrap="square" rtlCol="0">
            <a:spAutoFit/>
          </a:bodyPr>
          <a:lstStyle/>
          <a:p>
            <a:r>
              <a:rPr lang="en-US" sz="1100" dirty="0"/>
              <a:t>Source: 2018 American Community Survey, 5-year data, table DP-04.</a:t>
            </a:r>
          </a:p>
        </p:txBody>
      </p:sp>
      <p:sp>
        <p:nvSpPr>
          <p:cNvPr id="19" name="TextBox 18">
            <a:extLst>
              <a:ext uri="{FF2B5EF4-FFF2-40B4-BE49-F238E27FC236}">
                <a16:creationId xmlns:a16="http://schemas.microsoft.com/office/drawing/2014/main" id="{6236623E-9386-4C34-82A8-38E932CC455D}"/>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4</a:t>
            </a:r>
          </a:p>
        </p:txBody>
      </p:sp>
      <p:grpSp>
        <p:nvGrpSpPr>
          <p:cNvPr id="26" name="Group 25">
            <a:extLst>
              <a:ext uri="{FF2B5EF4-FFF2-40B4-BE49-F238E27FC236}">
                <a16:creationId xmlns:a16="http://schemas.microsoft.com/office/drawing/2014/main" id="{50F91C01-C41F-4E57-9EA7-DDF6577929B3}"/>
              </a:ext>
            </a:extLst>
          </p:cNvPr>
          <p:cNvGrpSpPr/>
          <p:nvPr/>
        </p:nvGrpSpPr>
        <p:grpSpPr>
          <a:xfrm>
            <a:off x="96766" y="6492240"/>
            <a:ext cx="2006049" cy="365760"/>
            <a:chOff x="87067" y="6452900"/>
            <a:chExt cx="2006049" cy="365760"/>
          </a:xfrm>
        </p:grpSpPr>
        <p:sp>
          <p:nvSpPr>
            <p:cNvPr id="27" name="Action Button: Go to Beginning 26">
              <a:hlinkClick r:id="" action="ppaction://hlinkshowjump?jump=firstslide" highlightClick="1"/>
              <a:extLst>
                <a:ext uri="{FF2B5EF4-FFF2-40B4-BE49-F238E27FC236}">
                  <a16:creationId xmlns:a16="http://schemas.microsoft.com/office/drawing/2014/main" id="{691DDF3F-194D-470F-9D16-DEFAD0134EC1}"/>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Back or Previous 27">
              <a:hlinkClick r:id="" action="ppaction://hlinkshowjump?jump=previousslide" highlightClick="1"/>
              <a:extLst>
                <a:ext uri="{FF2B5EF4-FFF2-40B4-BE49-F238E27FC236}">
                  <a16:creationId xmlns:a16="http://schemas.microsoft.com/office/drawing/2014/main" id="{77C8BAAA-3A5E-438D-B465-48BA7AF3FEA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Forward or Next 28">
              <a:hlinkClick r:id="" action="ppaction://hlinkshowjump?jump=nextslide" highlightClick="1"/>
              <a:extLst>
                <a:ext uri="{FF2B5EF4-FFF2-40B4-BE49-F238E27FC236}">
                  <a16:creationId xmlns:a16="http://schemas.microsoft.com/office/drawing/2014/main" id="{7D677761-73E4-4C1E-A4CF-1A44C08F3965}"/>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ction Button: Go to End 29">
              <a:hlinkClick r:id="rId6" action="ppaction://hlinksldjump" highlightClick="1"/>
              <a:extLst>
                <a:ext uri="{FF2B5EF4-FFF2-40B4-BE49-F238E27FC236}">
                  <a16:creationId xmlns:a16="http://schemas.microsoft.com/office/drawing/2014/main" id="{EB7A2DEF-3D6D-4BE8-9285-472F2ED34AA6}"/>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7"/>
              <a:extLst>
                <a:ext uri="{FF2B5EF4-FFF2-40B4-BE49-F238E27FC236}">
                  <a16:creationId xmlns:a16="http://schemas.microsoft.com/office/drawing/2014/main" id="{9AF318F9-37AA-47DE-998F-F728DC0F1B9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1516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21" presetID="1" presetClass="entr" presetSubtype="0" fill="hold" grpId="0" nodeType="withEffect">
                                  <p:stCondLst>
                                    <p:cond delay="500"/>
                                  </p:stCondLst>
                                  <p:childTnLst>
                                    <p:set>
                                      <p:cBhvr>
                                        <p:cTn id="22"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35498-2A98-4CC7-91D6-FEACB7FAAF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19700" y="0"/>
            <a:ext cx="6858000" cy="6858000"/>
          </a:xfrm>
          <a:prstGeom prst="rect">
            <a:avLst/>
          </a:prstGeom>
        </p:spPr>
      </p:pic>
      <p:sp>
        <p:nvSpPr>
          <p:cNvPr id="6" name="Rectangle 5">
            <a:extLst>
              <a:ext uri="{FF2B5EF4-FFF2-40B4-BE49-F238E27FC236}">
                <a16:creationId xmlns:a16="http://schemas.microsoft.com/office/drawing/2014/main" id="{F1090EA8-1827-4920-8FDA-FBFC1C3A3CCC}"/>
              </a:ext>
            </a:extLst>
          </p:cNvPr>
          <p:cNvSpPr/>
          <p:nvPr/>
        </p:nvSpPr>
        <p:spPr>
          <a:xfrm>
            <a:off x="5355815" y="317500"/>
            <a:ext cx="603250" cy="5533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C4ABF74-074C-4976-A5E4-ED6E5625D1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19700" y="0"/>
            <a:ext cx="6858000" cy="6858000"/>
          </a:xfrm>
          <a:prstGeom prst="rect">
            <a:avLst/>
          </a:prstGeom>
        </p:spPr>
      </p:pic>
      <p:sp>
        <p:nvSpPr>
          <p:cNvPr id="2" name="Title 1">
            <a:extLst>
              <a:ext uri="{FF2B5EF4-FFF2-40B4-BE49-F238E27FC236}">
                <a16:creationId xmlns:a16="http://schemas.microsoft.com/office/drawing/2014/main" id="{1BC5CCB1-8DDF-421C-8115-A7873DBC3269}"/>
              </a:ext>
            </a:extLst>
          </p:cNvPr>
          <p:cNvSpPr>
            <a:spLocks noGrp="1"/>
          </p:cNvSpPr>
          <p:nvPr>
            <p:ph type="title"/>
          </p:nvPr>
        </p:nvSpPr>
        <p:spPr>
          <a:xfrm>
            <a:off x="293188" y="317500"/>
            <a:ext cx="4376463" cy="663522"/>
          </a:xfrm>
        </p:spPr>
        <p:txBody>
          <a:bodyPr/>
          <a:lstStyle/>
          <a:p>
            <a:r>
              <a:rPr lang="en-US" sz="3200" dirty="0"/>
              <a:t>Affordable Housing for Older Persons</a:t>
            </a:r>
          </a:p>
        </p:txBody>
      </p:sp>
      <p:sp>
        <p:nvSpPr>
          <p:cNvPr id="4" name="Content Placeholder 3">
            <a:extLst>
              <a:ext uri="{FF2B5EF4-FFF2-40B4-BE49-F238E27FC236}">
                <a16:creationId xmlns:a16="http://schemas.microsoft.com/office/drawing/2014/main" id="{CF00B737-D4B1-440D-AB6D-97D10F30A3E1}"/>
              </a:ext>
            </a:extLst>
          </p:cNvPr>
          <p:cNvSpPr>
            <a:spLocks noGrp="1"/>
          </p:cNvSpPr>
          <p:nvPr>
            <p:ph idx="1"/>
          </p:nvPr>
        </p:nvSpPr>
        <p:spPr>
          <a:xfrm>
            <a:off x="293188" y="1171354"/>
            <a:ext cx="4850312" cy="5479311"/>
          </a:xfrm>
        </p:spPr>
        <p:txBody>
          <a:bodyPr>
            <a:normAutofit/>
          </a:bodyPr>
          <a:lstStyle/>
          <a:p>
            <a:r>
              <a:rPr lang="en-US" sz="1600" dirty="0">
                <a:solidFill>
                  <a:srgbClr val="5C4600"/>
                </a:solidFill>
              </a:rPr>
              <a:t>Affordable housing units in Portland often have an age requirement of 55 or 62, and as a result, many have a substantial population of older people. See the report on </a:t>
            </a:r>
            <a:r>
              <a:rPr lang="en-US" sz="1600" dirty="0">
                <a:solidFill>
                  <a:srgbClr val="5C4600"/>
                </a:solidFill>
                <a:hlinkClick r:id="rId6"/>
              </a:rPr>
              <a:t>Affordable Housing </a:t>
            </a:r>
            <a:r>
              <a:rPr lang="en-US" sz="1600" dirty="0">
                <a:solidFill>
                  <a:srgbClr val="5C4600"/>
                </a:solidFill>
              </a:rPr>
              <a:t>for more detail.</a:t>
            </a:r>
          </a:p>
          <a:p>
            <a:r>
              <a:rPr lang="en-US" sz="1600" dirty="0">
                <a:solidFill>
                  <a:srgbClr val="5C4600"/>
                </a:solidFill>
              </a:rPr>
              <a:t>These data are from Metro’s 2018 Affordable Housing Database. We show these data because many of these housing units house older persons. The area of the circles is relative to the number of housing units</a:t>
            </a:r>
          </a:p>
          <a:p>
            <a:r>
              <a:rPr lang="en-US" sz="1600" dirty="0">
                <a:solidFill>
                  <a:srgbClr val="5C4600"/>
                </a:solidFill>
              </a:rPr>
              <a:t>Affordable housing is concentrated in the Central City, North Portland, and Interstate Corridor supertracts.</a:t>
            </a:r>
          </a:p>
          <a:p>
            <a:r>
              <a:rPr lang="en-US" sz="1600" dirty="0">
                <a:solidFill>
                  <a:srgbClr val="5C4600"/>
                </a:solidFill>
              </a:rPr>
              <a:t>Affordable housing designated for seniors is concentrated in the Central City and Northwest supertracts.</a:t>
            </a:r>
          </a:p>
          <a:p>
            <a:r>
              <a:rPr lang="en-US" sz="1600" dirty="0">
                <a:solidFill>
                  <a:srgbClr val="5C4600"/>
                </a:solidFill>
              </a:rPr>
              <a:t>The delineation of senior housing was done by noting comments in the 2018 Metro Affordable Housing database and by checking web listings for the individual developments and sponsor sites.</a:t>
            </a:r>
          </a:p>
          <a:p>
            <a:r>
              <a:rPr lang="en-US" sz="1600" dirty="0">
                <a:solidFill>
                  <a:srgbClr val="5C4600"/>
                </a:solidFill>
              </a:rPr>
              <a:t>For senior affordable housing, only multifamily buildings with 5+ units in the city of Portland are shown.</a:t>
            </a:r>
          </a:p>
          <a:p>
            <a:endParaRPr lang="en-US" sz="1400" dirty="0"/>
          </a:p>
        </p:txBody>
      </p:sp>
      <p:sp>
        <p:nvSpPr>
          <p:cNvPr id="7" name="TextBox 6">
            <a:extLst>
              <a:ext uri="{FF2B5EF4-FFF2-40B4-BE49-F238E27FC236}">
                <a16:creationId xmlns:a16="http://schemas.microsoft.com/office/drawing/2014/main" id="{799F38EA-99F7-45C7-B4A5-2B8694076760}"/>
              </a:ext>
            </a:extLst>
          </p:cNvPr>
          <p:cNvSpPr txBox="1"/>
          <p:nvPr/>
        </p:nvSpPr>
        <p:spPr>
          <a:xfrm>
            <a:off x="2340633" y="6257836"/>
            <a:ext cx="2035106" cy="600164"/>
          </a:xfrm>
          <a:prstGeom prst="rect">
            <a:avLst/>
          </a:prstGeom>
          <a:noFill/>
        </p:spPr>
        <p:txBody>
          <a:bodyPr wrap="square" rtlCol="0">
            <a:spAutoFit/>
          </a:bodyPr>
          <a:lstStyle/>
          <a:p>
            <a:r>
              <a:rPr lang="en-US" sz="1100" dirty="0"/>
              <a:t>Source: 2017 Affordable Housing Database, Portland Metro.</a:t>
            </a:r>
          </a:p>
        </p:txBody>
      </p:sp>
      <p:sp>
        <p:nvSpPr>
          <p:cNvPr id="8" name="TextBox 7">
            <a:extLst>
              <a:ext uri="{FF2B5EF4-FFF2-40B4-BE49-F238E27FC236}">
                <a16:creationId xmlns:a16="http://schemas.microsoft.com/office/drawing/2014/main" id="{58C31612-8950-4EFA-A3C1-4584D7C89C51}"/>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40</a:t>
            </a:r>
          </a:p>
        </p:txBody>
      </p:sp>
      <p:grpSp>
        <p:nvGrpSpPr>
          <p:cNvPr id="15" name="Group 14">
            <a:extLst>
              <a:ext uri="{FF2B5EF4-FFF2-40B4-BE49-F238E27FC236}">
                <a16:creationId xmlns:a16="http://schemas.microsoft.com/office/drawing/2014/main" id="{AC5618A9-2356-4006-B147-2687C3B0C17D}"/>
              </a:ext>
            </a:extLst>
          </p:cNvPr>
          <p:cNvGrpSpPr/>
          <p:nvPr/>
        </p:nvGrpSpPr>
        <p:grpSpPr>
          <a:xfrm>
            <a:off x="96766" y="649224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39E484F4-D10C-4BC8-9D65-3626691C11B3}"/>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CE088FE4-A882-4066-A527-8AE7B1051CA2}"/>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2DA878BF-C271-4FE6-B9E5-005178E3EA7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7" action="ppaction://hlinksldjump" highlightClick="1"/>
              <a:extLst>
                <a:ext uri="{FF2B5EF4-FFF2-40B4-BE49-F238E27FC236}">
                  <a16:creationId xmlns:a16="http://schemas.microsoft.com/office/drawing/2014/main" id="{451186E1-FD8B-4E2C-A255-170151CF3B14}"/>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8"/>
              <a:extLst>
                <a:ext uri="{FF2B5EF4-FFF2-40B4-BE49-F238E27FC236}">
                  <a16:creationId xmlns:a16="http://schemas.microsoft.com/office/drawing/2014/main" id="{61F50E7B-34EA-486C-A9D6-80D7805B98AB}"/>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857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497C67C-BD40-4FFE-8724-A7207F849E53}"/>
              </a:ext>
            </a:extLst>
          </p:cNvPr>
          <p:cNvSpPr>
            <a:spLocks noGrp="1"/>
          </p:cNvSpPr>
          <p:nvPr>
            <p:ph type="ctrTitle"/>
          </p:nvPr>
        </p:nvSpPr>
        <p:spPr>
          <a:xfrm>
            <a:off x="3532414" y="2015864"/>
            <a:ext cx="5127172" cy="1274761"/>
          </a:xfrm>
        </p:spPr>
        <p:txBody>
          <a:bodyPr>
            <a:noAutofit/>
          </a:bodyPr>
          <a:lstStyle/>
          <a:p>
            <a:r>
              <a:rPr lang="en-US" sz="2800" b="0" dirty="0"/>
              <a:t>End of Section on Housing, Households, and Families</a:t>
            </a:r>
          </a:p>
        </p:txBody>
      </p:sp>
      <p:pic>
        <p:nvPicPr>
          <p:cNvPr id="6" name="Picture 5">
            <a:extLst>
              <a:ext uri="{FF2B5EF4-FFF2-40B4-BE49-F238E27FC236}">
                <a16:creationId xmlns:a16="http://schemas.microsoft.com/office/drawing/2014/main" id="{9F94923F-453B-40CF-B695-0C0C7F9E2E0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9" name="Content Placeholder 6">
            <a:extLst>
              <a:ext uri="{FF2B5EF4-FFF2-40B4-BE49-F238E27FC236}">
                <a16:creationId xmlns:a16="http://schemas.microsoft.com/office/drawing/2014/main" id="{3D6B6EBB-2E08-4269-9DF5-DC5B1D2034EF}"/>
              </a:ext>
            </a:extLst>
          </p:cNvPr>
          <p:cNvSpPr txBox="1">
            <a:spLocks/>
          </p:cNvSpPr>
          <p:nvPr/>
        </p:nvSpPr>
        <p:spPr>
          <a:xfrm>
            <a:off x="714061" y="1228195"/>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5" action="ppaction://hlinksldjump"/>
            </a:endParaRPr>
          </a:p>
          <a:p>
            <a:r>
              <a:rPr lang="en-US" dirty="0">
                <a:hlinkClick r:id="rId6" action="ppaction://hlinksldjump"/>
              </a:rPr>
              <a:t>Beginning</a:t>
            </a:r>
            <a:endParaRPr lang="en-US" dirty="0">
              <a:hlinkClick r:id="rId5" action="ppaction://hlinksldjump"/>
            </a:endParaRPr>
          </a:p>
          <a:p>
            <a:r>
              <a:rPr lang="en-US" dirty="0">
                <a:hlinkClick r:id="rId5" action="ppaction://hlinksldjump"/>
              </a:rPr>
              <a:t>Comparison cities</a:t>
            </a:r>
            <a:endParaRPr lang="en-US" dirty="0">
              <a:hlinkClick r:id="rId7" action="ppaction://hlinksldjump"/>
            </a:endParaRPr>
          </a:p>
          <a:p>
            <a:r>
              <a:rPr lang="en-US" dirty="0">
                <a:hlinkClick r:id="rId7" action="ppaction://hlinksldjump"/>
              </a:rPr>
              <a:t>Charts from ACS public use microdata</a:t>
            </a:r>
            <a:endParaRPr lang="en-US" dirty="0"/>
          </a:p>
          <a:p>
            <a:r>
              <a:rPr lang="en-US" dirty="0">
                <a:hlinkClick r:id="rId8" action="ppaction://hlinksldjump"/>
              </a:rPr>
              <a:t>Tables from ACS public use microdata</a:t>
            </a:r>
            <a:endParaRPr lang="en-US" dirty="0"/>
          </a:p>
          <a:p>
            <a:r>
              <a:rPr lang="en-US" dirty="0">
                <a:hlinkClick r:id="rId9" action="ppaction://hlinksldjump"/>
              </a:rPr>
              <a:t>Mapping of housing data</a:t>
            </a:r>
            <a:endParaRPr lang="en-US" dirty="0"/>
          </a:p>
          <a:p>
            <a:r>
              <a:rPr lang="en-US" dirty="0">
                <a:hlinkClick r:id="rId10" action="ppaction://hlinksldjump"/>
              </a:rPr>
              <a:t>Net migration and  zoning</a:t>
            </a:r>
            <a:endParaRPr lang="en-US" dirty="0"/>
          </a:p>
          <a:p>
            <a:r>
              <a:rPr lang="en-US" dirty="0">
                <a:hlinkClick r:id="rId11" action="ppaction://hlinksldjump"/>
              </a:rPr>
              <a:t>A brief look at affordable housing and care facilities</a:t>
            </a:r>
            <a:endParaRPr lang="en-US" dirty="0"/>
          </a:p>
          <a:p>
            <a:r>
              <a:rPr lang="en-US" dirty="0">
                <a:hlinkClick r:id="rId12" action="ppaction://hlinksldjump"/>
              </a:rPr>
              <a:t>Data sources and Methods</a:t>
            </a:r>
            <a:endParaRPr lang="en-US" dirty="0"/>
          </a:p>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BFAC16A2-403E-4427-B680-2F29762F542A}"/>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41</a:t>
            </a:r>
          </a:p>
        </p:txBody>
      </p:sp>
      <p:grpSp>
        <p:nvGrpSpPr>
          <p:cNvPr id="15" name="Group 14">
            <a:extLst>
              <a:ext uri="{FF2B5EF4-FFF2-40B4-BE49-F238E27FC236}">
                <a16:creationId xmlns:a16="http://schemas.microsoft.com/office/drawing/2014/main" id="{B5018965-84EB-49E7-987E-CFAD933C81C0}"/>
              </a:ext>
            </a:extLst>
          </p:cNvPr>
          <p:cNvGrpSpPr/>
          <p:nvPr/>
        </p:nvGrpSpPr>
        <p:grpSpPr>
          <a:xfrm>
            <a:off x="96766" y="6492240"/>
            <a:ext cx="2006049" cy="365760"/>
            <a:chOff x="87067" y="6452900"/>
            <a:chExt cx="2006049" cy="365760"/>
          </a:xfrm>
        </p:grpSpPr>
        <p:sp>
          <p:nvSpPr>
            <p:cNvPr id="16" name="Action Button: Go to Beginning 15">
              <a:hlinkClick r:id="" action="ppaction://hlinkshowjump?jump=firstslide" highlightClick="1"/>
              <a:extLst>
                <a:ext uri="{FF2B5EF4-FFF2-40B4-BE49-F238E27FC236}">
                  <a16:creationId xmlns:a16="http://schemas.microsoft.com/office/drawing/2014/main" id="{D10EBD9C-9D98-4B23-8C1A-D3A59D6FAD2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Back or Previous 16">
              <a:hlinkClick r:id="" action="ppaction://hlinkshowjump?jump=previousslide" highlightClick="1"/>
              <a:extLst>
                <a:ext uri="{FF2B5EF4-FFF2-40B4-BE49-F238E27FC236}">
                  <a16:creationId xmlns:a16="http://schemas.microsoft.com/office/drawing/2014/main" id="{ECF572EB-0E10-4AE0-B0F0-110BD32BB6DA}"/>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Forward or Next 17">
              <a:hlinkClick r:id="" action="ppaction://hlinkshowjump?jump=nextslide" highlightClick="1"/>
              <a:extLst>
                <a:ext uri="{FF2B5EF4-FFF2-40B4-BE49-F238E27FC236}">
                  <a16:creationId xmlns:a16="http://schemas.microsoft.com/office/drawing/2014/main" id="{D58CE84E-AF51-4999-A752-169D1A95661B}"/>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ction Button: Go to End 18">
              <a:hlinkClick r:id="rId13" action="ppaction://hlinksldjump" highlightClick="1"/>
              <a:extLst>
                <a:ext uri="{FF2B5EF4-FFF2-40B4-BE49-F238E27FC236}">
                  <a16:creationId xmlns:a16="http://schemas.microsoft.com/office/drawing/2014/main" id="{89D3C2FA-04D0-4CCB-B9A9-43701A83AFC5}"/>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hlinkClick r:id="rId14"/>
              <a:extLst>
                <a:ext uri="{FF2B5EF4-FFF2-40B4-BE49-F238E27FC236}">
                  <a16:creationId xmlns:a16="http://schemas.microsoft.com/office/drawing/2014/main" id="{90B80955-FE20-488B-B246-0657E0F87B6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24884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
          <p:cNvSpPr txBox="1">
            <a:spLocks noGrp="1"/>
          </p:cNvSpPr>
          <p:nvPr>
            <p:ph type="ctrTitle"/>
          </p:nvPr>
        </p:nvSpPr>
        <p:spPr>
          <a:xfrm>
            <a:off x="1136515" y="196435"/>
            <a:ext cx="9144000" cy="1270458"/>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2F5496"/>
              </a:buClr>
              <a:buSzPts val="4800"/>
              <a:buFont typeface="Calibri"/>
              <a:buNone/>
            </a:pPr>
            <a:r>
              <a:rPr lang="en-US" dirty="0"/>
              <a:t>The State of Aging in Portland</a:t>
            </a:r>
            <a:endParaRPr dirty="0"/>
          </a:p>
        </p:txBody>
      </p:sp>
      <p:sp>
        <p:nvSpPr>
          <p:cNvPr id="306" name="Google Shape;306;p1"/>
          <p:cNvSpPr txBox="1">
            <a:spLocks noGrp="1"/>
          </p:cNvSpPr>
          <p:nvPr>
            <p:ph type="subTitle" idx="1"/>
          </p:nvPr>
        </p:nvSpPr>
        <p:spPr>
          <a:xfrm>
            <a:off x="2167152" y="1684906"/>
            <a:ext cx="7387526"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714B25"/>
              </a:buClr>
              <a:buSzPts val="3600"/>
              <a:buNone/>
            </a:pPr>
            <a:r>
              <a:rPr lang="en-US" dirty="0"/>
              <a:t>Information on Data Sources </a:t>
            </a:r>
          </a:p>
          <a:p>
            <a:pPr marL="0" lvl="0" indent="0" algn="ctr" rtl="0">
              <a:lnSpc>
                <a:spcPct val="90000"/>
              </a:lnSpc>
              <a:spcBef>
                <a:spcPts val="0"/>
              </a:spcBef>
              <a:spcAft>
                <a:spcPts val="0"/>
              </a:spcAft>
              <a:buClr>
                <a:srgbClr val="714B25"/>
              </a:buClr>
              <a:buSzPts val="3600"/>
              <a:buNone/>
            </a:pPr>
            <a:r>
              <a:rPr lang="en-US" dirty="0"/>
              <a:t>and Geographies</a:t>
            </a:r>
            <a:endParaRPr dirty="0"/>
          </a:p>
        </p:txBody>
      </p:sp>
      <p:pic>
        <p:nvPicPr>
          <p:cNvPr id="5" name="Picture 4">
            <a:extLst>
              <a:ext uri="{FF2B5EF4-FFF2-40B4-BE49-F238E27FC236}">
                <a16:creationId xmlns:a16="http://schemas.microsoft.com/office/drawing/2014/main" id="{CE7E0995-FD0B-4A26-A918-D5430171E3F8}"/>
              </a:ext>
            </a:extLst>
          </p:cNvPr>
          <p:cNvPicPr>
            <a:picLocks noChangeAspect="1"/>
          </p:cNvPicPr>
          <p:nvPr/>
        </p:nvPicPr>
        <p:blipFill>
          <a:blip r:embed="rId4"/>
          <a:stretch>
            <a:fillRect/>
          </a:stretch>
        </p:blipFill>
        <p:spPr>
          <a:xfrm>
            <a:off x="8982045" y="6000553"/>
            <a:ext cx="3009671" cy="713869"/>
          </a:xfrm>
          <a:prstGeom prst="rect">
            <a:avLst/>
          </a:prstGeom>
        </p:spPr>
      </p:pic>
      <p:sp>
        <p:nvSpPr>
          <p:cNvPr id="6" name="Content Placeholder 2">
            <a:extLst>
              <a:ext uri="{FF2B5EF4-FFF2-40B4-BE49-F238E27FC236}">
                <a16:creationId xmlns:a16="http://schemas.microsoft.com/office/drawing/2014/main" id="{804C791D-6B21-453C-971B-B2888331EB00}"/>
              </a:ext>
            </a:extLst>
          </p:cNvPr>
          <p:cNvSpPr txBox="1">
            <a:spLocks/>
          </p:cNvSpPr>
          <p:nvPr/>
        </p:nvSpPr>
        <p:spPr>
          <a:xfrm>
            <a:off x="1947098" y="3151180"/>
            <a:ext cx="3860884"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Font typeface="+mj-lt"/>
              <a:buAutoNum type="arabicPeriod"/>
            </a:pPr>
            <a:r>
              <a:rPr lang="en-US" sz="1600" dirty="0">
                <a:hlinkClick r:id="rId5" action="ppaction://hlinksldjump"/>
              </a:rPr>
              <a:t>Background for study</a:t>
            </a:r>
            <a:endParaRPr lang="en-US" sz="1600" dirty="0"/>
          </a:p>
          <a:p>
            <a:pPr marL="342900" indent="-342900" algn="l">
              <a:lnSpc>
                <a:spcPct val="100000"/>
              </a:lnSpc>
              <a:buFont typeface="+mj-lt"/>
              <a:buAutoNum type="arabicPeriod"/>
            </a:pPr>
            <a:r>
              <a:rPr lang="en-US" sz="1600" dirty="0">
                <a:hlinkClick r:id="rId6" action="ppaction://hlinksldjump"/>
              </a:rPr>
              <a:t>The Decennial Census</a:t>
            </a:r>
            <a:endParaRPr lang="en-US" sz="1600" dirty="0"/>
          </a:p>
          <a:p>
            <a:pPr marL="342900" indent="-342900" algn="l">
              <a:lnSpc>
                <a:spcPct val="100000"/>
              </a:lnSpc>
              <a:buFont typeface="+mj-lt"/>
              <a:buAutoNum type="arabicPeriod"/>
            </a:pPr>
            <a:r>
              <a:rPr lang="en-US" sz="1600" dirty="0">
                <a:hlinkClick r:id="rId7" action="ppaction://hlinksldjump"/>
              </a:rPr>
              <a:t>The American Community Survey (ACS)</a:t>
            </a:r>
            <a:endParaRPr lang="en-US" sz="1600" dirty="0"/>
          </a:p>
          <a:p>
            <a:pPr marL="342900" indent="-342900" algn="l">
              <a:lnSpc>
                <a:spcPct val="100000"/>
              </a:lnSpc>
              <a:buFont typeface="+mj-lt"/>
              <a:buAutoNum type="arabicPeriod"/>
            </a:pPr>
            <a:r>
              <a:rPr lang="en-US" sz="1600" dirty="0">
                <a:hlinkClick r:id="rId8" action="ppaction://hlinksldjump"/>
              </a:rPr>
              <a:t>Supertracts</a:t>
            </a:r>
            <a:endParaRPr lang="en-US" sz="1600" dirty="0"/>
          </a:p>
          <a:p>
            <a:pPr marL="342900" indent="-342900" algn="l">
              <a:lnSpc>
                <a:spcPct val="100000"/>
              </a:lnSpc>
              <a:buFont typeface="+mj-lt"/>
              <a:buAutoNum type="arabicPeriod"/>
            </a:pPr>
            <a:r>
              <a:rPr lang="en-US" sz="1600" dirty="0">
                <a:hlinkClick r:id="rId9" action="ppaction://hlinksldjump"/>
              </a:rPr>
              <a:t>The American Housing Survey (AHS)</a:t>
            </a:r>
            <a:endParaRPr lang="en-US" sz="1600" dirty="0"/>
          </a:p>
          <a:p>
            <a:pPr marL="342900" indent="-342900" algn="l">
              <a:lnSpc>
                <a:spcPct val="100000"/>
              </a:lnSpc>
              <a:buFont typeface="+mj-lt"/>
              <a:buAutoNum type="arabicPeriod"/>
            </a:pPr>
            <a:r>
              <a:rPr lang="en-US" sz="1600" dirty="0">
                <a:hlinkClick r:id="rId10" action="ppaction://hlinksldjump"/>
              </a:rPr>
              <a:t>20 Comparison cities</a:t>
            </a: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sp>
        <p:nvSpPr>
          <p:cNvPr id="7" name="Content Placeholder 2">
            <a:extLst>
              <a:ext uri="{FF2B5EF4-FFF2-40B4-BE49-F238E27FC236}">
                <a16:creationId xmlns:a16="http://schemas.microsoft.com/office/drawing/2014/main" id="{CC780E75-AF9B-48A5-9BFA-9A315756A365}"/>
              </a:ext>
            </a:extLst>
          </p:cNvPr>
          <p:cNvSpPr txBox="1">
            <a:spLocks/>
          </p:cNvSpPr>
          <p:nvPr/>
        </p:nvSpPr>
        <p:spPr>
          <a:xfrm>
            <a:off x="5921520" y="3151180"/>
            <a:ext cx="3633158" cy="22866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3600" b="0" kern="1200">
                <a:solidFill>
                  <a:srgbClr val="714B25"/>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kern="1200">
                <a:solidFill>
                  <a:srgbClr val="714B25"/>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kern="1200">
                <a:solidFill>
                  <a:srgbClr val="714B25"/>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buAutoNum type="arabicPeriod" startAt="7"/>
            </a:pPr>
            <a:r>
              <a:rPr lang="en-US" sz="1600" dirty="0">
                <a:hlinkClick r:id="rId11" action="ppaction://hlinksldjump"/>
              </a:rPr>
              <a:t>Geography issues</a:t>
            </a:r>
            <a:endParaRPr lang="en-US" sz="1600" dirty="0"/>
          </a:p>
          <a:p>
            <a:pPr marL="342900" indent="-342900" algn="l">
              <a:lnSpc>
                <a:spcPct val="100000"/>
              </a:lnSpc>
              <a:buAutoNum type="arabicPeriod" startAt="7"/>
            </a:pPr>
            <a:r>
              <a:rPr lang="en-US" sz="1600" dirty="0">
                <a:hlinkClick r:id="rId12" action="ppaction://hlinksldjump"/>
              </a:rPr>
              <a:t>Portland’s Inner and outer suburbs</a:t>
            </a:r>
            <a:endParaRPr lang="en-US" sz="1600" dirty="0"/>
          </a:p>
          <a:p>
            <a:pPr marL="342900" indent="-342900" algn="l">
              <a:lnSpc>
                <a:spcPct val="100000"/>
              </a:lnSpc>
              <a:buAutoNum type="arabicPeriod" startAt="7"/>
            </a:pPr>
            <a:r>
              <a:rPr lang="en-US" sz="1600" dirty="0">
                <a:hlinkClick r:id="rId13" action="ppaction://hlinksldjump"/>
              </a:rPr>
              <a:t>The ACS Public Use Microsample</a:t>
            </a:r>
            <a:endParaRPr lang="en-US" sz="1600" dirty="0"/>
          </a:p>
          <a:p>
            <a:pPr marL="342900" indent="-342900" algn="l">
              <a:lnSpc>
                <a:spcPct val="100000"/>
              </a:lnSpc>
              <a:buAutoNum type="arabicPeriod" startAt="7"/>
            </a:pPr>
            <a:r>
              <a:rPr lang="en-US" sz="1600" dirty="0">
                <a:hlinkClick r:id="rId14" action="ppaction://hlinksldjump"/>
              </a:rPr>
              <a:t>Nomenclature for race and ethnicity</a:t>
            </a:r>
            <a:endParaRPr lang="en-US" sz="1600" dirty="0"/>
          </a:p>
          <a:p>
            <a:pPr marL="342900" indent="-342900" algn="l">
              <a:lnSpc>
                <a:spcPct val="100000"/>
              </a:lnSpc>
              <a:buAutoNum type="arabicPeriod" startAt="7"/>
            </a:pPr>
            <a:r>
              <a:rPr lang="en-US" sz="1600" dirty="0">
                <a:hlinkClick r:id="rId15" action="ppaction://hlinksldjump"/>
              </a:rPr>
              <a:t>Census group quarters</a:t>
            </a:r>
            <a:endParaRPr lang="en-US" sz="1600" dirty="0"/>
          </a:p>
          <a:p>
            <a:pPr algn="l">
              <a:lnSpc>
                <a:spcPct val="100000"/>
              </a:lnSpc>
            </a:pPr>
            <a:endParaRPr lang="en-US" sz="1600" dirty="0"/>
          </a:p>
          <a:p>
            <a:pPr marL="342900" indent="-342900" algn="l">
              <a:lnSpc>
                <a:spcPct val="100000"/>
              </a:lnSpc>
              <a:buAutoNum type="arabicPeriod" startAt="7"/>
            </a:pPr>
            <a:endParaRPr lang="en-US" sz="1600" dirty="0"/>
          </a:p>
          <a:p>
            <a:pPr marL="342900" indent="-342900" algn="l">
              <a:lnSpc>
                <a:spcPct val="100000"/>
              </a:lnSpc>
              <a:buFont typeface="+mj-lt"/>
              <a:buAutoNum type="arabicPeriod"/>
            </a:pPr>
            <a:endParaRPr lang="en-US" sz="1600" dirty="0"/>
          </a:p>
          <a:p>
            <a:pPr>
              <a:lnSpc>
                <a:spcPct val="100000"/>
              </a:lnSpc>
            </a:pPr>
            <a:endParaRPr lang="en-US" sz="1600" dirty="0"/>
          </a:p>
        </p:txBody>
      </p:sp>
      <p:grpSp>
        <p:nvGrpSpPr>
          <p:cNvPr id="14" name="Group 13">
            <a:extLst>
              <a:ext uri="{FF2B5EF4-FFF2-40B4-BE49-F238E27FC236}">
                <a16:creationId xmlns:a16="http://schemas.microsoft.com/office/drawing/2014/main" id="{621F6709-D246-4963-A911-1F76E5B0355B}"/>
              </a:ext>
            </a:extLst>
          </p:cNvPr>
          <p:cNvGrpSpPr/>
          <p:nvPr/>
        </p:nvGrpSpPr>
        <p:grpSpPr>
          <a:xfrm>
            <a:off x="96766" y="6492240"/>
            <a:ext cx="2006049" cy="365760"/>
            <a:chOff x="87067" y="6452900"/>
            <a:chExt cx="2006049" cy="365760"/>
          </a:xfrm>
        </p:grpSpPr>
        <p:sp>
          <p:nvSpPr>
            <p:cNvPr id="15" name="Action Button: Go to Beginning 14">
              <a:hlinkClick r:id="" action="ppaction://hlinkshowjump?jump=firstslide" highlightClick="1"/>
              <a:extLst>
                <a:ext uri="{FF2B5EF4-FFF2-40B4-BE49-F238E27FC236}">
                  <a16:creationId xmlns:a16="http://schemas.microsoft.com/office/drawing/2014/main" id="{033333A9-41AD-4C7D-9021-8EED319DCC4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Back or Previous 15">
              <a:hlinkClick r:id="" action="ppaction://hlinkshowjump?jump=previousslide" highlightClick="1"/>
              <a:extLst>
                <a:ext uri="{FF2B5EF4-FFF2-40B4-BE49-F238E27FC236}">
                  <a16:creationId xmlns:a16="http://schemas.microsoft.com/office/drawing/2014/main" id="{51E2E7F3-6DEC-4F1F-BA3E-ADAA8C3D705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Forward or Next 16">
              <a:hlinkClick r:id="" action="ppaction://hlinkshowjump?jump=nextslide" highlightClick="1"/>
              <a:extLst>
                <a:ext uri="{FF2B5EF4-FFF2-40B4-BE49-F238E27FC236}">
                  <a16:creationId xmlns:a16="http://schemas.microsoft.com/office/drawing/2014/main" id="{E94CD4BB-143E-4EF3-A617-16C52D25E21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ction Button: Go to End 17">
              <a:hlinkClick r:id="rId16" action="ppaction://hlinksldjump" highlightClick="1"/>
              <a:extLst>
                <a:ext uri="{FF2B5EF4-FFF2-40B4-BE49-F238E27FC236}">
                  <a16:creationId xmlns:a16="http://schemas.microsoft.com/office/drawing/2014/main" id="{76F2E4DC-1DDF-4495-A8BF-D584229FBFC8}"/>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hlinkClick r:id="rId17"/>
              <a:extLst>
                <a:ext uri="{FF2B5EF4-FFF2-40B4-BE49-F238E27FC236}">
                  <a16:creationId xmlns:a16="http://schemas.microsoft.com/office/drawing/2014/main" id="{2FF7152D-160C-49D2-BB12-D098506D0C6A}"/>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D3D4F8-A6B8-4AE6-8C39-8DBBFBB4E55C}"/>
              </a:ext>
            </a:extLst>
          </p:cNvPr>
          <p:cNvSpPr>
            <a:spLocks noGrp="1"/>
          </p:cNvSpPr>
          <p:nvPr>
            <p:ph type="title"/>
          </p:nvPr>
        </p:nvSpPr>
        <p:spPr>
          <a:xfrm>
            <a:off x="318140" y="192793"/>
            <a:ext cx="5985384" cy="642026"/>
          </a:xfrm>
        </p:spPr>
        <p:txBody>
          <a:bodyPr/>
          <a:lstStyle/>
          <a:p>
            <a:r>
              <a:rPr lang="en-US" dirty="0"/>
              <a:t>About </a:t>
            </a:r>
            <a:r>
              <a:rPr lang="en-US" i="1" dirty="0"/>
              <a:t>The State of Aging in Portland </a:t>
            </a:r>
            <a:r>
              <a:rPr lang="en-US" dirty="0"/>
              <a:t>Report and Navigating the Findings</a:t>
            </a:r>
          </a:p>
        </p:txBody>
      </p:sp>
      <p:sp>
        <p:nvSpPr>
          <p:cNvPr id="5" name="Content Placeholder 4">
            <a:extLst>
              <a:ext uri="{FF2B5EF4-FFF2-40B4-BE49-F238E27FC236}">
                <a16:creationId xmlns:a16="http://schemas.microsoft.com/office/drawing/2014/main" id="{FCDD099D-BC9C-4EF8-BA7A-EB6DEBA29DC5}"/>
              </a:ext>
            </a:extLst>
          </p:cNvPr>
          <p:cNvSpPr>
            <a:spLocks noGrp="1"/>
          </p:cNvSpPr>
          <p:nvPr>
            <p:ph idx="1"/>
          </p:nvPr>
        </p:nvSpPr>
        <p:spPr>
          <a:xfrm>
            <a:off x="318140" y="1040676"/>
            <a:ext cx="6124224" cy="5477888"/>
          </a:xfrm>
        </p:spPr>
        <p:txBody>
          <a:bodyPr>
            <a:normAutofit fontScale="92500" lnSpcReduction="10000"/>
          </a:bodyPr>
          <a:lstStyle/>
          <a:p>
            <a:pPr>
              <a:lnSpc>
                <a:spcPct val="107000"/>
              </a:lnSpc>
              <a:spcBef>
                <a:spcPts val="60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This presentation includes seven sections developed as part of a study for the City of Portland by the Institute on Aging at Portland State University (PSU), Portland, Ore. The study, titled </a:t>
            </a:r>
            <a:r>
              <a:rPr lang="en-US"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T</a:t>
            </a:r>
            <a:r>
              <a:rPr lang="en-US" i="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 State of Aging in Portland</a:t>
            </a:r>
            <a:r>
              <a:rPr lang="en-US" dirty="0">
                <a:effectLst/>
                <a:latin typeface="Calibri" panose="020F0502020204030204" pitchFamily="34" charset="0"/>
                <a:ea typeface="Calibri" panose="020F0502020204030204" pitchFamily="34" charset="0"/>
                <a:cs typeface="Times New Roman" panose="02020603050405020304" pitchFamily="18" charset="0"/>
              </a:rPr>
              <a:t>, was undertaken to provide guidance to local government and members of the broad and informal “aging network” of service  providers, advocates, and others in Portland and the region so that that they can better understand, and address trends related to Portland and the region’s population aging. </a:t>
            </a:r>
          </a:p>
          <a:p>
            <a:pPr>
              <a:lnSpc>
                <a:spcPct val="107000"/>
              </a:lnSpc>
              <a:spcBef>
                <a:spcPts val="60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Funding source: </a:t>
            </a:r>
            <a:r>
              <a:rPr lang="en-US" dirty="0">
                <a:latin typeface="Calibri" panose="020F0502020204030204" pitchFamily="34" charset="0"/>
                <a:ea typeface="Calibri" panose="020F0502020204030204" pitchFamily="34" charset="0"/>
                <a:cs typeface="Times New Roman" panose="02020603050405020304" pitchFamily="18" charset="0"/>
              </a:rPr>
              <a:t>T</a:t>
            </a:r>
            <a:r>
              <a:rPr lang="en-US" dirty="0">
                <a:effectLst/>
                <a:latin typeface="Calibri" panose="020F0502020204030204" pitchFamily="34" charset="0"/>
                <a:ea typeface="Calibri" panose="020F0502020204030204" pitchFamily="34" charset="0"/>
                <a:cs typeface="Times New Roman" panose="02020603050405020304" pitchFamily="18" charset="0"/>
              </a:rPr>
              <a:t>he City of Portland, Community Health and Access program.</a:t>
            </a:r>
          </a:p>
          <a:p>
            <a:pPr marL="0">
              <a:lnSpc>
                <a:spcPct val="100000"/>
              </a:lnSpc>
              <a:spcBef>
                <a:spcPts val="600"/>
              </a:spcBef>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Project staff included:</a:t>
            </a: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Alan DeLaTorre, PhD, Adjunct Faculty, Institute on Aging, PSU; team leader and analytical perspectives; </a:t>
            </a:r>
            <a:r>
              <a:rPr lang="en-US" dirty="0">
                <a:latin typeface="Calibri" panose="020F0502020204030204" pitchFamily="34" charset="0"/>
                <a:ea typeface="Calibri" panose="020F0502020204030204" pitchFamily="34" charset="0"/>
                <a:cs typeface="Times New Roman" panose="02020603050405020304" pitchFamily="18" charset="0"/>
                <a:hlinkClick r:id="rId4"/>
              </a:rPr>
              <a:t>aland@pdx.edu</a:t>
            </a:r>
            <a:r>
              <a:rPr lang="en-US" dirty="0">
                <a:latin typeface="Calibri" panose="020F0502020204030204" pitchFamily="34" charset="0"/>
                <a:ea typeface="Calibri" panose="020F0502020204030204" pitchFamily="34" charset="0"/>
                <a:cs typeface="Times New Roman" panose="02020603050405020304" pitchFamily="18" charset="0"/>
              </a:rPr>
              <a:t> (he now serves as the City of Portland’s Age-friendly City program manager and can be contacted at </a:t>
            </a:r>
            <a:r>
              <a:rPr lang="en-US" dirty="0">
                <a:latin typeface="Calibri" panose="020F0502020204030204" pitchFamily="34" charset="0"/>
                <a:ea typeface="Calibri" panose="020F0502020204030204" pitchFamily="34" charset="0"/>
                <a:cs typeface="Times New Roman" panose="02020603050405020304" pitchFamily="18" charset="0"/>
                <a:hlinkClick r:id="rId5"/>
              </a:rPr>
              <a:t>Alan.DeLaTorre@portlandoregon.gov</a:t>
            </a:r>
            <a:r>
              <a:rPr lang="en-US" dirty="0">
                <a:latin typeface="Calibri" panose="020F0502020204030204" pitchFamily="34" charset="0"/>
                <a:ea typeface="Calibri" panose="020F0502020204030204" pitchFamily="34" charset="0"/>
                <a:cs typeface="Times New Roman" panose="02020603050405020304" pitchFamily="18" charset="0"/>
              </a:rPr>
              <a:t>)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D. Richard Lycan, PhD, Professor Emeritus and Senior Research Associate, Institute on Aging, PSU; volunteer, analyst of demographic </a:t>
            </a:r>
            <a:r>
              <a:rPr lang="en-US" dirty="0">
                <a:latin typeface="Calibri" panose="020F0502020204030204" pitchFamily="34" charset="0"/>
                <a:ea typeface="Calibri" panose="020F0502020204030204" pitchFamily="34" charset="0"/>
                <a:cs typeface="Times New Roman" panose="02020603050405020304" pitchFamily="18" charset="0"/>
              </a:rPr>
              <a:t>data, mapping, </a:t>
            </a:r>
            <a:r>
              <a:rPr lang="en-US" dirty="0">
                <a:effectLst/>
                <a:latin typeface="Calibri" panose="020F0502020204030204" pitchFamily="34" charset="0"/>
                <a:ea typeface="Calibri" panose="020F0502020204030204" pitchFamily="34" charset="0"/>
                <a:cs typeface="Times New Roman" panose="02020603050405020304" pitchFamily="18" charset="0"/>
              </a:rPr>
              <a:t>and creator of PowerPoints;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6"/>
              </a:rPr>
              <a:t>lycand@pdx.edu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Margaret B. Neal, PhD, Professor Emerita of Urban Studies and Planning and former Director of the Institute on Aging (2003-2017); analyzed age-related differences and similarities in responses to the City’s survey on livability, the 2019 Portland Insights Survey;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7"/>
              </a:rPr>
              <a:t>nealm@pdx.edu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457200" lvl="1">
              <a:lnSpc>
                <a:spcPct val="100000"/>
              </a:lnSpc>
              <a:spcBef>
                <a:spcPts val="600"/>
              </a:spcBef>
              <a:spcAft>
                <a:spcPts val="600"/>
              </a:spcAft>
            </a:pPr>
            <a:r>
              <a:rPr lang="en-US" dirty="0">
                <a:effectLst/>
                <a:latin typeface="Calibri" panose="020F0502020204030204" pitchFamily="34" charset="0"/>
                <a:ea typeface="Calibri" panose="020F0502020204030204" pitchFamily="34" charset="0"/>
                <a:cs typeface="Times New Roman" panose="02020603050405020304" pitchFamily="18" charset="0"/>
              </a:rPr>
              <a:t>Paula Carder, PhD, Director of the Institute on Aging; project oversight; </a:t>
            </a:r>
            <a:r>
              <a:rPr lang="en-US" dirty="0">
                <a:effectLst/>
                <a:latin typeface="Calibri" panose="020F0502020204030204" pitchFamily="34" charset="0"/>
                <a:ea typeface="Calibri" panose="020F0502020204030204" pitchFamily="34" charset="0"/>
                <a:cs typeface="Times New Roman" panose="02020603050405020304" pitchFamily="18" charset="0"/>
                <a:hlinkClick r:id="rId8"/>
              </a:rPr>
              <a:t>carderp@pdx.edu</a:t>
            </a:r>
            <a:r>
              <a:rPr lang="en-US" dirty="0">
                <a:effectLst/>
                <a:latin typeface="Calibri" panose="020F0502020204030204" pitchFamily="34" charset="0"/>
                <a:ea typeface="Calibri" panose="020F0502020204030204" pitchFamily="34" charset="0"/>
                <a:cs typeface="Times New Roman" panose="02020603050405020304" pitchFamily="18" charset="0"/>
              </a:rPr>
              <a:t>.</a:t>
            </a:r>
          </a:p>
          <a:p>
            <a:pPr marL="0">
              <a:lnSpc>
                <a:spcPct val="107000"/>
              </a:lnSpc>
              <a:spcBef>
                <a:spcPts val="0"/>
              </a:spcBef>
              <a:spcAft>
                <a:spcPts val="800"/>
              </a:spcAft>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dirty="0"/>
          </a:p>
        </p:txBody>
      </p:sp>
      <p:sp>
        <p:nvSpPr>
          <p:cNvPr id="3" name="Slide Number Placeholder 2">
            <a:extLst>
              <a:ext uri="{FF2B5EF4-FFF2-40B4-BE49-F238E27FC236}">
                <a16:creationId xmlns:a16="http://schemas.microsoft.com/office/drawing/2014/main" id="{31179CF2-2974-4896-BEF5-7E14A2B8B7B4}"/>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43</a:t>
            </a:fld>
            <a:endParaRPr lang="en-US"/>
          </a:p>
        </p:txBody>
      </p:sp>
      <p:sp>
        <p:nvSpPr>
          <p:cNvPr id="6" name="Content Placeholder 4">
            <a:extLst>
              <a:ext uri="{FF2B5EF4-FFF2-40B4-BE49-F238E27FC236}">
                <a16:creationId xmlns:a16="http://schemas.microsoft.com/office/drawing/2014/main" id="{4753A3C6-F3B8-4E31-8498-BBCDDBFA08C1}"/>
              </a:ext>
            </a:extLst>
          </p:cNvPr>
          <p:cNvSpPr txBox="1">
            <a:spLocks/>
          </p:cNvSpPr>
          <p:nvPr/>
        </p:nvSpPr>
        <p:spPr>
          <a:xfrm>
            <a:off x="6442364" y="1109948"/>
            <a:ext cx="5665995" cy="5408616"/>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Bef>
                <a:spcPts val="0"/>
              </a:spcBef>
              <a:spcAft>
                <a:spcPts val="800"/>
              </a:spcAft>
            </a:pPr>
            <a:r>
              <a:rPr lang="en-US" sz="2500" b="1" dirty="0"/>
              <a:t>Additional support </a:t>
            </a:r>
            <a:r>
              <a:rPr lang="en-US" sz="2500" dirty="0"/>
              <a:t>was received from faculty at PSU’s Institute on Aging and Population Research Center, and staff from the City of Portland, Metro, Multnomah County, and Home Forward.</a:t>
            </a:r>
          </a:p>
          <a:p>
            <a:pPr>
              <a:lnSpc>
                <a:spcPct val="107000"/>
              </a:lnSpc>
              <a:spcBef>
                <a:spcPts val="0"/>
              </a:spcBef>
              <a:spcAft>
                <a:spcPts val="800"/>
              </a:spcAft>
            </a:pPr>
            <a:r>
              <a:rPr lang="en-US" sz="2500" b="1" dirty="0"/>
              <a:t>We encourage viewers to make full use of our work</a:t>
            </a:r>
            <a:r>
              <a:rPr lang="en-US" sz="2500" dirty="0"/>
              <a:t>, including maps and charts, in their research. Content is best viewed using the web-based iSpring modules (see navigation tips below). Content, such as maps and charts, may be best accessed from downloaded PowerPoint files as they will have the highest resolution for viewing and reuse. </a:t>
            </a:r>
          </a:p>
          <a:p>
            <a:pPr>
              <a:lnSpc>
                <a:spcPct val="107000"/>
              </a:lnSpc>
              <a:spcBef>
                <a:spcPts val="0"/>
              </a:spcBef>
              <a:spcAft>
                <a:spcPts val="800"/>
              </a:spcAft>
            </a:pPr>
            <a:r>
              <a:rPr lang="en-US" sz="2500" dirty="0"/>
              <a:t>Individual pages of this report may be cited as:</a:t>
            </a:r>
          </a:p>
          <a:p>
            <a:pPr marL="457200" lvl="1" indent="0">
              <a:lnSpc>
                <a:spcPct val="107000"/>
              </a:lnSpc>
              <a:spcBef>
                <a:spcPts val="0"/>
              </a:spcBef>
              <a:spcAft>
                <a:spcPts val="800"/>
              </a:spcAft>
              <a:buNone/>
            </a:pPr>
            <a:r>
              <a:rPr lang="en-US" sz="2500" dirty="0" err="1"/>
              <a:t>DeLaTorre</a:t>
            </a:r>
            <a:r>
              <a:rPr lang="en-US" sz="2500" dirty="0"/>
              <a:t>, A., Lycan, D. R., &amp; Neal, M. B. (2021). </a:t>
            </a:r>
            <a:r>
              <a:rPr lang="en-US" sz="2500" i="1" dirty="0"/>
              <a:t>State of Aging in Portland</a:t>
            </a:r>
            <a:r>
              <a:rPr lang="en-US" sz="2500" dirty="0"/>
              <a:t>. Institute on Aging, Portland State University, slide no. #. Retrieved from: </a:t>
            </a:r>
            <a:r>
              <a:rPr lang="en-US" sz="2500" dirty="0">
                <a:hlinkClick r:id="rId9"/>
              </a:rPr>
              <a:t>https://soaportland.cupa.pdx.edu/. </a:t>
            </a:r>
            <a:endParaRPr lang="en-US" sz="2500" dirty="0"/>
          </a:p>
          <a:p>
            <a:pPr>
              <a:lnSpc>
                <a:spcPct val="100000"/>
              </a:lnSpc>
            </a:pPr>
            <a:r>
              <a:rPr lang="en-US" sz="2500" b="1" dirty="0"/>
              <a:t>Software used in this study:</a:t>
            </a:r>
          </a:p>
          <a:p>
            <a:pPr lvl="1">
              <a:lnSpc>
                <a:spcPct val="100000"/>
              </a:lnSpc>
            </a:pPr>
            <a:r>
              <a:rPr lang="en-US" sz="2500" dirty="0"/>
              <a:t>From Office 365 Excel for analysis and building tables  and charts and PowerPoint for slide creation.</a:t>
            </a:r>
          </a:p>
          <a:p>
            <a:pPr lvl="1">
              <a:lnSpc>
                <a:spcPct val="100000"/>
              </a:lnSpc>
            </a:pPr>
            <a:r>
              <a:rPr lang="en-US" sz="2500" dirty="0"/>
              <a:t>From Environmental Research Institute ArcMap 10.4 for geospatial analysis and mapping.</a:t>
            </a:r>
          </a:p>
          <a:p>
            <a:pPr lvl="1">
              <a:lnSpc>
                <a:spcPct val="100000"/>
              </a:lnSpc>
            </a:pPr>
            <a:r>
              <a:rPr lang="en-US" sz="2500" dirty="0"/>
              <a:t>From iSpring eLearning Software iSpring Converter Pro 10 to transform PowerPoint to HTML5.</a:t>
            </a:r>
          </a:p>
          <a:p>
            <a:pPr lvl="1">
              <a:lnSpc>
                <a:spcPct val="100000"/>
              </a:lnSpc>
            </a:pPr>
            <a:r>
              <a:rPr lang="en-US" sz="2500" dirty="0"/>
              <a:t>From IBM SPSS statistics for data analysis</a:t>
            </a:r>
          </a:p>
          <a:p>
            <a:pPr marL="0" indent="0">
              <a:lnSpc>
                <a:spcPct val="107000"/>
              </a:lnSpc>
              <a:spcBef>
                <a:spcPts val="0"/>
              </a:spcBef>
              <a:spcAft>
                <a:spcPts val="800"/>
              </a:spcAft>
              <a:buNone/>
            </a:pPr>
            <a:endParaRPr lang="en-US" dirty="0"/>
          </a:p>
        </p:txBody>
      </p:sp>
      <p:sp>
        <p:nvSpPr>
          <p:cNvPr id="20" name="TextBox 19">
            <a:extLst>
              <a:ext uri="{FF2B5EF4-FFF2-40B4-BE49-F238E27FC236}">
                <a16:creationId xmlns:a16="http://schemas.microsoft.com/office/drawing/2014/main" id="{DAECF9D4-C35A-4034-8FDE-DE4106ABC19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B7328D9E-E3FF-41D0-92F2-6213DAE83519}"/>
              </a:ext>
            </a:extLst>
          </p:cNvPr>
          <p:cNvSpPr txBox="1"/>
          <p:nvPr/>
        </p:nvSpPr>
        <p:spPr>
          <a:xfrm>
            <a:off x="12712682" y="7375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3228D91-0657-40A5-BB47-1A1AADC2A5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9263" y="6187166"/>
            <a:ext cx="2360088" cy="644935"/>
          </a:xfrm>
          <a:prstGeom prst="rect">
            <a:avLst/>
          </a:prstGeom>
        </p:spPr>
      </p:pic>
      <p:grpSp>
        <p:nvGrpSpPr>
          <p:cNvPr id="14" name="Group 13">
            <a:extLst>
              <a:ext uri="{FF2B5EF4-FFF2-40B4-BE49-F238E27FC236}">
                <a16:creationId xmlns:a16="http://schemas.microsoft.com/office/drawing/2014/main" id="{EC8B6CF5-B870-4C15-8D39-7429F86C408E}"/>
              </a:ext>
            </a:extLst>
          </p:cNvPr>
          <p:cNvGrpSpPr/>
          <p:nvPr/>
        </p:nvGrpSpPr>
        <p:grpSpPr>
          <a:xfrm>
            <a:off x="37011" y="6509634"/>
            <a:ext cx="1354063" cy="274320"/>
            <a:chOff x="37011" y="6469091"/>
            <a:chExt cx="1354063" cy="274320"/>
          </a:xfrm>
        </p:grpSpPr>
        <p:sp>
          <p:nvSpPr>
            <p:cNvPr id="15" name="Action Button: Blank 14">
              <a:hlinkClick r:id="rId11" action="ppaction://hlinksldjump"/>
              <a:extLst>
                <a:ext uri="{FF2B5EF4-FFF2-40B4-BE49-F238E27FC236}">
                  <a16:creationId xmlns:a16="http://schemas.microsoft.com/office/drawing/2014/main" id="{3FEFD4B4-C536-4F8F-BB1E-C09E11AE01A0}"/>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CE24C3B-5076-46BA-A82C-7ED933E63F7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07187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2"/>
          <p:cNvSpPr txBox="1">
            <a:spLocks noGrp="1"/>
          </p:cNvSpPr>
          <p:nvPr>
            <p:ph type="title"/>
          </p:nvPr>
        </p:nvSpPr>
        <p:spPr>
          <a:xfrm>
            <a:off x="579312" y="37707"/>
            <a:ext cx="5235368" cy="66083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3200" dirty="0"/>
              <a:t>The Decennial Census</a:t>
            </a:r>
            <a:endParaRPr sz="3200" dirty="0"/>
          </a:p>
        </p:txBody>
      </p:sp>
      <p:sp>
        <p:nvSpPr>
          <p:cNvPr id="313" name="Google Shape;313;p2"/>
          <p:cNvSpPr txBox="1">
            <a:spLocks noGrp="1"/>
          </p:cNvSpPr>
          <p:nvPr>
            <p:ph idx="1"/>
          </p:nvPr>
        </p:nvSpPr>
        <p:spPr>
          <a:xfrm>
            <a:off x="616606" y="660835"/>
            <a:ext cx="5590525" cy="5036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684F00"/>
              </a:buClr>
              <a:buSzPts val="1500"/>
              <a:buNone/>
            </a:pPr>
            <a:r>
              <a:rPr lang="en-US" sz="1500" b="1" i="0" dirty="0">
                <a:solidFill>
                  <a:srgbClr val="684F00"/>
                </a:solidFill>
                <a:latin typeface="Calibri"/>
                <a:ea typeface="Calibri"/>
                <a:cs typeface="Calibri"/>
                <a:sym typeface="Calibri"/>
              </a:rPr>
              <a:t>U.S. Census Bureau:</a:t>
            </a:r>
            <a:r>
              <a:rPr lang="en-US" sz="1500" b="0" i="0" dirty="0">
                <a:solidFill>
                  <a:srgbClr val="684F00"/>
                </a:solidFill>
                <a:latin typeface="Calibri"/>
                <a:ea typeface="Calibri"/>
                <a:cs typeface="Calibri"/>
                <a:sym typeface="Calibri"/>
              </a:rPr>
              <a:t> </a:t>
            </a:r>
            <a:r>
              <a:rPr lang="en-US" sz="1500" b="0" i="0" u="sng" dirty="0">
                <a:solidFill>
                  <a:srgbClr val="2F5496"/>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https://www.census.gov/programs-surveys/decennial-census.html</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Frequency of Data</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Collection: Every 10 years</a:t>
            </a:r>
            <a:endParaRPr dirty="0"/>
          </a:p>
          <a:p>
            <a:pPr marL="228600" lvl="0" indent="-228600" algn="l" rtl="0">
              <a:lnSpc>
                <a:spcPct val="90000"/>
              </a:lnSpc>
              <a:spcBef>
                <a:spcPts val="600"/>
              </a:spcBef>
              <a:spcAft>
                <a:spcPts val="0"/>
              </a:spcAft>
              <a:buClr>
                <a:srgbClr val="684F00"/>
              </a:buClr>
              <a:buSzPts val="1500"/>
              <a:buFont typeface="Arial"/>
              <a:buChar char="•"/>
            </a:pPr>
            <a:r>
              <a:rPr lang="en-US" sz="1500" b="0" i="0" dirty="0">
                <a:solidFill>
                  <a:srgbClr val="684F00"/>
                </a:solidFill>
                <a:latin typeface="Calibri"/>
                <a:ea typeface="Calibri"/>
                <a:cs typeface="Calibri"/>
                <a:sym typeface="Calibri"/>
              </a:rPr>
              <a:t>Release: </a:t>
            </a:r>
            <a:r>
              <a:rPr lang="en-US" sz="1500" u="sng" dirty="0">
                <a:solidFill>
                  <a:srgbClr val="2F5496"/>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Data Release Schedule</a:t>
            </a:r>
            <a:endParaRPr sz="1500" b="0" i="0" dirty="0">
              <a:solidFill>
                <a:srgbClr val="2F5496"/>
              </a:solidFill>
              <a:latin typeface="Calibri"/>
              <a:ea typeface="Calibri"/>
              <a:cs typeface="Calibri"/>
              <a:sym typeface="Calibri"/>
            </a:endParaRPr>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Geographic Levels</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Nation, State, County, City, Census Tract and Census Block</a:t>
            </a:r>
            <a:endParaRPr dirty="0"/>
          </a:p>
          <a:p>
            <a:pPr marL="0" lvl="0" indent="0" algn="l" rtl="0">
              <a:lnSpc>
                <a:spcPct val="90000"/>
              </a:lnSpc>
              <a:spcBef>
                <a:spcPts val="600"/>
              </a:spcBef>
              <a:spcAft>
                <a:spcPts val="0"/>
              </a:spcAft>
              <a:buClr>
                <a:srgbClr val="684F00"/>
              </a:buClr>
              <a:buSzPts val="1500"/>
              <a:buNone/>
            </a:pPr>
            <a:r>
              <a:rPr lang="en-US" sz="1500" b="1" i="0" dirty="0">
                <a:solidFill>
                  <a:srgbClr val="684F00"/>
                </a:solidFill>
                <a:latin typeface="Calibri"/>
                <a:ea typeface="Calibri"/>
                <a:cs typeface="Calibri"/>
                <a:sym typeface="Calibri"/>
              </a:rPr>
              <a:t>Description</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U.S. Census counts every resident in the United States at 10-year intervals, as mandated by the Constitution. It provides a snapshot of each person living in the country on April 1 of the year in which the Census is conducted.</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data collected by the decennial census affect the number of seats a state has in the U.S. House of Representatives and are used to distribute funding and allocate resources across localities and communities. </a:t>
            </a:r>
            <a:endParaRPr dirty="0"/>
          </a:p>
          <a:p>
            <a:pPr marL="228600" lvl="0" indent="-228600" algn="l" rtl="0">
              <a:lnSpc>
                <a:spcPct val="90000"/>
              </a:lnSpc>
              <a:spcBef>
                <a:spcPts val="600"/>
              </a:spcBef>
              <a:spcAft>
                <a:spcPts val="0"/>
              </a:spcAft>
              <a:buClr>
                <a:srgbClr val="684F00"/>
              </a:buClr>
              <a:buSzPts val="1500"/>
              <a:buChar char="•"/>
            </a:pPr>
            <a:r>
              <a:rPr lang="en-US" sz="1500" b="0" i="0" dirty="0">
                <a:solidFill>
                  <a:srgbClr val="684F00"/>
                </a:solidFill>
                <a:latin typeface="Calibri"/>
                <a:ea typeface="Calibri"/>
                <a:cs typeface="Calibri"/>
                <a:sym typeface="Calibri"/>
              </a:rPr>
              <a:t>The 2010 Census reported data on age and sex distributions, race, Hispanic or Latino origin, household relationship and type, the group quarters population, and housing occupancy and tenure (whether the housing occupant owns or rents).</a:t>
            </a:r>
          </a:p>
        </p:txBody>
      </p:sp>
      <p:sp>
        <p:nvSpPr>
          <p:cNvPr id="2" name="Slide Number Placeholder 1">
            <a:extLst>
              <a:ext uri="{FF2B5EF4-FFF2-40B4-BE49-F238E27FC236}">
                <a16:creationId xmlns:a16="http://schemas.microsoft.com/office/drawing/2014/main" id="{FC09921F-9E38-4F7D-87E7-E0AA4694C9D1}"/>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44</a:t>
            </a:fld>
            <a:endParaRPr lang="en-US"/>
          </a:p>
        </p:txBody>
      </p:sp>
      <p:sp>
        <p:nvSpPr>
          <p:cNvPr id="314" name="Google Shape;314;p2"/>
          <p:cNvSpPr txBox="1"/>
          <p:nvPr/>
        </p:nvSpPr>
        <p:spPr>
          <a:xfrm>
            <a:off x="6560740" y="270430"/>
            <a:ext cx="5051948" cy="5817325"/>
          </a:xfrm>
          <a:prstGeom prst="rect">
            <a:avLst/>
          </a:prstGeom>
          <a:noFill/>
          <a:ln>
            <a:noFill/>
          </a:ln>
        </p:spPr>
        <p:txBody>
          <a:bodyPr spcFirstLastPara="1" wrap="square" lIns="91425" tIns="45700" rIns="91425" bIns="45700" anchor="t" anchorCtr="0">
            <a:normAutofit fontScale="92500" lnSpcReduction="10000"/>
          </a:bodyPr>
          <a:lstStyle/>
          <a:p>
            <a:pPr marL="0" marR="0" lvl="0" indent="0" algn="l" rtl="0">
              <a:lnSpc>
                <a:spcPct val="90000"/>
              </a:lnSpc>
              <a:spcBef>
                <a:spcPts val="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Variables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2010 Census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Household:</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Household size, home ownership, families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Age, race, Hispanic origin, gender, marital status</a:t>
            </a:r>
            <a:endParaRPr sz="1600" dirty="0">
              <a:latin typeface="Calibri" panose="020F0502020204030204" pitchFamily="34" charset="0"/>
              <a:cs typeface="Calibri" panose="020F0502020204030204" pitchFamily="34" charset="0"/>
            </a:endParaRPr>
          </a:p>
          <a:p>
            <a:pPr marL="228600" marR="0" lvl="0" indent="-228631" algn="l" rtl="0">
              <a:lnSpc>
                <a:spcPct val="90000"/>
              </a:lnSpc>
              <a:spcBef>
                <a:spcPts val="10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2000 and earlier: Above, plus additional socioeconomic variables.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Issues with Census data</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latest 2010 data are 10 years old. Results of the 2020 census should be available in September 2021.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The tables in the State of Aging report should be updated when the 2020 data become available.</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Only the data listed under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Household </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and </a:t>
            </a:r>
            <a:r>
              <a:rPr lang="en-US" sz="1600" b="0" i="1" u="none" strike="noStrike" cap="none" dirty="0">
                <a:solidFill>
                  <a:srgbClr val="684F00"/>
                </a:solidFill>
                <a:latin typeface="Calibri" panose="020F0502020204030204" pitchFamily="34" charset="0"/>
                <a:ea typeface="Calibri"/>
                <a:cs typeface="Calibri" panose="020F0502020204030204" pitchFamily="34" charset="0"/>
                <a:sym typeface="Calibri"/>
              </a:rPr>
              <a:t>Demographic</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are available but there are hundreds of cross-tabulation tables.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How Census was Used for this Study </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block level to determine age and race of seniors housing and to assess demographic changes.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At the census tract level to map age, race, and group quarters residents.</a:t>
            </a:r>
            <a:endParaRPr sz="1600" dirty="0">
              <a:latin typeface="Calibri" panose="020F0502020204030204" pitchFamily="34" charset="0"/>
              <a:cs typeface="Calibri" panose="020F0502020204030204" pitchFamily="34" charset="0"/>
            </a:endParaRPr>
          </a:p>
          <a:p>
            <a:pPr marL="685800" marR="0" lvl="1" indent="-228631" algn="l" rtl="0">
              <a:lnSpc>
                <a:spcPct val="90000"/>
              </a:lnSpc>
              <a:spcBef>
                <a:spcPts val="500"/>
              </a:spcBef>
              <a:spcAft>
                <a:spcPts val="0"/>
              </a:spcAft>
              <a:buClr>
                <a:srgbClr val="684F00"/>
              </a:buClr>
              <a:buSzPct val="100000"/>
              <a:buFont typeface="Arial"/>
              <a:buChar char="•"/>
            </a:pP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For the city of Portland to get exact counts by age, race, housing type, and group quarters residents.</a:t>
            </a:r>
            <a:endParaRPr sz="1600" dirty="0">
              <a:latin typeface="Calibri" panose="020F0502020204030204" pitchFamily="34" charset="0"/>
              <a:cs typeface="Calibri" panose="020F0502020204030204" pitchFamily="34" charset="0"/>
            </a:endParaRPr>
          </a:p>
          <a:p>
            <a:pPr marL="0" marR="0" lvl="0" indent="0" algn="l" rtl="0">
              <a:lnSpc>
                <a:spcPct val="90000"/>
              </a:lnSpc>
              <a:spcBef>
                <a:spcPts val="1000"/>
              </a:spcBef>
              <a:spcAft>
                <a:spcPts val="0"/>
              </a:spcAft>
              <a:buClr>
                <a:srgbClr val="684F00"/>
              </a:buClr>
              <a:buSzPct val="100000"/>
              <a:buFont typeface="Arial"/>
              <a:buNone/>
            </a:pPr>
            <a:r>
              <a:rPr lang="en-US" sz="1600" b="1" i="0" u="none" strike="noStrike" cap="none" dirty="0">
                <a:solidFill>
                  <a:srgbClr val="684F00"/>
                </a:solidFill>
                <a:latin typeface="Calibri" panose="020F0502020204030204" pitchFamily="34" charset="0"/>
                <a:ea typeface="Calibri"/>
                <a:cs typeface="Calibri" panose="020F0502020204030204" pitchFamily="34" charset="0"/>
                <a:sym typeface="Calibri"/>
              </a:rPr>
              <a:t>Access the Census data at</a:t>
            </a:r>
            <a:r>
              <a:rPr lang="en-US" sz="1600" b="0" i="0" u="none" strike="noStrike" cap="none" dirty="0">
                <a:solidFill>
                  <a:srgbClr val="684F00"/>
                </a:solidFill>
                <a:latin typeface="Calibri" panose="020F0502020204030204" pitchFamily="34" charset="0"/>
                <a:ea typeface="Calibri"/>
                <a:cs typeface="Calibri" panose="020F0502020204030204" pitchFamily="34" charset="0"/>
                <a:sym typeface="Calibri"/>
              </a:rPr>
              <a:t>: </a:t>
            </a:r>
            <a:r>
              <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hlinkClick r:id="rId6">
                  <a:extLst>
                    <a:ext uri="{A12FA001-AC4F-418D-AE19-62706E023703}">
                      <ahyp:hlinkClr xmlns:ahyp="http://schemas.microsoft.com/office/drawing/2018/hyperlinkcolor" val="tx"/>
                    </a:ext>
                  </a:extLst>
                </a:hlinkClick>
              </a:rPr>
              <a:t>https://data.census.gov/cedsci/</a:t>
            </a:r>
            <a:endParaRPr lang="en-US" sz="1600" b="0" i="0" u="sng" strike="noStrike" cap="none" dirty="0">
              <a:solidFill>
                <a:schemeClr val="accent1">
                  <a:lumMod val="50000"/>
                </a:schemeClr>
              </a:solidFill>
              <a:latin typeface="Calibri" panose="020F0502020204030204" pitchFamily="34" charset="0"/>
              <a:ea typeface="Calibri"/>
              <a:cs typeface="Calibri" panose="020F0502020204030204" pitchFamily="34" charset="0"/>
              <a:sym typeface="Calibri"/>
            </a:endParaRPr>
          </a:p>
          <a:p>
            <a:pPr marL="228600" marR="0" lvl="0" indent="-146367" algn="l" rtl="0">
              <a:lnSpc>
                <a:spcPct val="90000"/>
              </a:lnSpc>
              <a:spcBef>
                <a:spcPts val="1000"/>
              </a:spcBef>
              <a:spcAft>
                <a:spcPts val="0"/>
              </a:spcAft>
              <a:buClr>
                <a:srgbClr val="714B25"/>
              </a:buClr>
              <a:buSzPct val="100000"/>
              <a:buFont typeface="Arial"/>
              <a:buNone/>
            </a:pPr>
            <a:endParaRPr sz="1400" b="0" i="0" u="none" strike="noStrike" cap="none" dirty="0">
              <a:solidFill>
                <a:srgbClr val="714B25"/>
              </a:solidFill>
              <a:latin typeface="Calibri"/>
              <a:ea typeface="Calibri"/>
              <a:cs typeface="Calibri"/>
              <a:sym typeface="Calibri"/>
            </a:endParaRPr>
          </a:p>
        </p:txBody>
      </p:sp>
      <p:sp>
        <p:nvSpPr>
          <p:cNvPr id="6" name="Rectangle 5">
            <a:extLst>
              <a:ext uri="{FF2B5EF4-FFF2-40B4-BE49-F238E27FC236}">
                <a16:creationId xmlns:a16="http://schemas.microsoft.com/office/drawing/2014/main" id="{6584080A-88B8-4A06-9EA6-D3CA9F1DBE7A}"/>
              </a:ext>
            </a:extLst>
          </p:cNvPr>
          <p:cNvSpPr/>
          <p:nvPr/>
        </p:nvSpPr>
        <p:spPr>
          <a:xfrm>
            <a:off x="862976" y="5630959"/>
            <a:ext cx="5324734" cy="769441"/>
          </a:xfrm>
          <a:prstGeom prst="rect">
            <a:avLst/>
          </a:prstGeom>
        </p:spPr>
        <p:txBody>
          <a:bodyPr wrap="square">
            <a:spAutoFit/>
          </a:bodyPr>
          <a:lstStyle/>
          <a:p>
            <a:r>
              <a:rPr lang="en-US" sz="1100" dirty="0"/>
              <a:t>Source: Demographic Research Group, Weldon Cooper Center for Public Service, </a:t>
            </a:r>
          </a:p>
          <a:p>
            <a:r>
              <a:rPr lang="en-US" sz="1100" dirty="0"/>
              <a:t>University of Virginia: </a:t>
            </a:r>
          </a:p>
          <a:p>
            <a:r>
              <a:rPr lang="en-US" sz="1100" b="1" dirty="0">
                <a:hlinkClick r:id="rId7"/>
              </a:rPr>
              <a:t>https://demographics.coopercenter.org/guide-to-publicly-available-demographic-data</a:t>
            </a:r>
            <a:r>
              <a:rPr lang="en-US" sz="1100" b="1" dirty="0"/>
              <a:t>    </a:t>
            </a:r>
          </a:p>
        </p:txBody>
      </p:sp>
      <p:sp>
        <p:nvSpPr>
          <p:cNvPr id="23" name="TextBox 22">
            <a:extLst>
              <a:ext uri="{FF2B5EF4-FFF2-40B4-BE49-F238E27FC236}">
                <a16:creationId xmlns:a16="http://schemas.microsoft.com/office/drawing/2014/main" id="{1DD521A2-84BA-48E0-AB45-6B8B414916FF}"/>
              </a:ext>
            </a:extLst>
          </p:cNvPr>
          <p:cNvSpPr txBox="1"/>
          <p:nvPr/>
        </p:nvSpPr>
        <p:spPr>
          <a:xfrm>
            <a:off x="12712682" y="-32580"/>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4" name="TextBox 23">
            <a:extLst>
              <a:ext uri="{FF2B5EF4-FFF2-40B4-BE49-F238E27FC236}">
                <a16:creationId xmlns:a16="http://schemas.microsoft.com/office/drawing/2014/main" id="{D2E55CCA-748D-47D7-80CF-1065FF17F411}"/>
              </a:ext>
            </a:extLst>
          </p:cNvPr>
          <p:cNvSpPr txBox="1"/>
          <p:nvPr/>
        </p:nvSpPr>
        <p:spPr>
          <a:xfrm>
            <a:off x="12677757" y="892325"/>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B4C6C06B-313C-4031-87C1-A55D089509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5" name="Group 14">
            <a:extLst>
              <a:ext uri="{FF2B5EF4-FFF2-40B4-BE49-F238E27FC236}">
                <a16:creationId xmlns:a16="http://schemas.microsoft.com/office/drawing/2014/main" id="{488F0DFF-313D-4E8E-A9B5-3656AD9469F4}"/>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F5310D31-7A61-4E4B-8490-9AAB5828A54C}"/>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BCA13898-5645-4031-9313-F1218032E14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1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14">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14">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14">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4">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14">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14">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4">
                                            <p:txEl>
                                              <p:pRg st="9" end="9"/>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4">
                                            <p:txEl>
                                              <p:pRg st="10" end="10"/>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14">
                                            <p:txEl>
                                              <p:pRg st="11" end="11"/>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14">
                                            <p:txEl>
                                              <p:pRg st="12" end="12"/>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4">
                                            <p:txEl>
                                              <p:pRg st="13" end="13"/>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4675D-EB12-4357-87CB-D847A982949E}"/>
              </a:ext>
            </a:extLst>
          </p:cNvPr>
          <p:cNvSpPr>
            <a:spLocks noGrp="1"/>
          </p:cNvSpPr>
          <p:nvPr>
            <p:ph type="title"/>
          </p:nvPr>
        </p:nvSpPr>
        <p:spPr>
          <a:xfrm>
            <a:off x="389707" y="261359"/>
            <a:ext cx="10087850" cy="574242"/>
          </a:xfrm>
        </p:spPr>
        <p:txBody>
          <a:bodyPr>
            <a:noAutofit/>
          </a:bodyPr>
          <a:lstStyle/>
          <a:p>
            <a:r>
              <a:rPr lang="en-US" sz="3200" dirty="0"/>
              <a:t>The American Community Survey (ACS), Summary Tables</a:t>
            </a:r>
          </a:p>
        </p:txBody>
      </p:sp>
      <p:sp>
        <p:nvSpPr>
          <p:cNvPr id="6" name="Content Placeholder 5">
            <a:extLst>
              <a:ext uri="{FF2B5EF4-FFF2-40B4-BE49-F238E27FC236}">
                <a16:creationId xmlns:a16="http://schemas.microsoft.com/office/drawing/2014/main" id="{163B0F32-93BE-44F3-8373-1F9F18D719FE}"/>
              </a:ext>
            </a:extLst>
          </p:cNvPr>
          <p:cNvSpPr>
            <a:spLocks noGrp="1"/>
          </p:cNvSpPr>
          <p:nvPr>
            <p:ph sz="half" idx="1"/>
          </p:nvPr>
        </p:nvSpPr>
        <p:spPr>
          <a:xfrm>
            <a:off x="389707" y="835601"/>
            <a:ext cx="4917080" cy="5012306"/>
          </a:xfrm>
        </p:spPr>
        <p:txBody>
          <a:bodyPr>
            <a:normAutofit fontScale="70000" lnSpcReduction="20000"/>
          </a:bodyPr>
          <a:lstStyle/>
          <a:p>
            <a:pPr marL="0" marR="0">
              <a:lnSpc>
                <a:spcPct val="107000"/>
              </a:lnSpc>
              <a:spcBef>
                <a:spcPts val="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U.S. Census Bureau</a:t>
            </a:r>
            <a:r>
              <a:rPr lang="en-US" sz="2000" dirty="0">
                <a:solidFill>
                  <a:srgbClr val="684F00"/>
                </a:solidFill>
                <a:effectLst/>
                <a:latin typeface="Calibri  "/>
                <a:ea typeface="Times New Roman" panose="02020603050405020304" pitchFamily="18" charset="0"/>
                <a:cs typeface="Times New Roman" panose="02020603050405020304" pitchFamily="18" charset="0"/>
              </a:rPr>
              <a:t>, </a:t>
            </a:r>
            <a:r>
              <a:rPr lang="en-US" sz="2000" u="sng" dirty="0">
                <a:solidFill>
                  <a:schemeClr val="accent1">
                    <a:lumMod val="75000"/>
                  </a:schemeClr>
                </a:solidFill>
                <a:effectLst/>
                <a:latin typeface="Calibri  "/>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www.census.gov/programs-surveys/acs/</a:t>
            </a:r>
            <a:endParaRPr lang="en-US" sz="2000" dirty="0">
              <a:solidFill>
                <a:schemeClr val="accent1">
                  <a:lumMod val="75000"/>
                </a:schemeClr>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Frequency of Data</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Collection: ongoing</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dirty="0">
                <a:solidFill>
                  <a:srgbClr val="684F00"/>
                </a:solidFill>
                <a:effectLst/>
                <a:latin typeface="Calibri  "/>
                <a:ea typeface="Times New Roman" panose="02020603050405020304" pitchFamily="18" charset="0"/>
                <a:cs typeface="Times New Roman" panose="02020603050405020304" pitchFamily="18" charset="0"/>
              </a:rPr>
              <a:t>Release:</a:t>
            </a:r>
            <a:r>
              <a:rPr lang="en-US" sz="2000" dirty="0">
                <a:solidFill>
                  <a:srgbClr val="684F00"/>
                </a:solidFill>
                <a:effectLst/>
                <a:latin typeface="Calibri  "/>
                <a:ea typeface="Times New Roman" panose="02020603050405020304" pitchFamily="18" charset="0"/>
                <a:cs typeface="Times New Roman" panose="02020603050405020304" pitchFamily="18" charset="0"/>
                <a:hlinkClick r:id="rId5"/>
              </a:rPr>
              <a:t> </a:t>
            </a:r>
            <a:r>
              <a:rPr lang="en-US" sz="2000" u="sng" dirty="0">
                <a:solidFill>
                  <a:srgbClr val="684F00"/>
                </a:solidFill>
                <a:effectLst/>
                <a:latin typeface="Calibri  "/>
                <a:ea typeface="Times New Roman" panose="02020603050405020304" pitchFamily="18" charset="0"/>
                <a:cs typeface="Times New Roman" panose="02020603050405020304" pitchFamily="18" charset="0"/>
                <a:hlinkClick r:id="rId5"/>
              </a:rPr>
              <a:t>Data Release Schedule</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Geographic Levels</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Nation, State, County, City, Census Tract and Census Block Group</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1200"/>
              </a:spcBef>
              <a:spcAft>
                <a:spcPts val="750"/>
              </a:spcAft>
            </a:pPr>
            <a:r>
              <a:rPr lang="en-US" sz="2000" b="1" dirty="0">
                <a:solidFill>
                  <a:srgbClr val="684F00"/>
                </a:solidFill>
                <a:effectLst/>
                <a:latin typeface="Calibri  "/>
                <a:ea typeface="Times New Roman" panose="02020603050405020304" pitchFamily="18" charset="0"/>
                <a:cs typeface="Times New Roman" panose="02020603050405020304" pitchFamily="18" charset="0"/>
              </a:rPr>
              <a:t>Description</a:t>
            </a:r>
            <a:endParaRPr lang="en-US" sz="2000" dirty="0">
              <a:solidFill>
                <a:srgbClr val="684F00"/>
              </a:solidFill>
              <a:effectLst/>
              <a:latin typeface="Calibri  "/>
              <a:ea typeface="Calibri" panose="020F0502020204030204" pitchFamily="34" charset="0"/>
              <a:cs typeface="Times New Roman" panose="02020603050405020304" pitchFamily="18" charset="0"/>
            </a:endParaRP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American Community Survey (ACS) is an ongoing </a:t>
            </a:r>
            <a:r>
              <a:rPr lang="en-US" sz="2000" i="1" dirty="0">
                <a:solidFill>
                  <a:srgbClr val="684F00"/>
                </a:solidFill>
                <a:effectLst/>
                <a:latin typeface="Calibri  "/>
                <a:ea typeface="Times New Roman" panose="02020603050405020304" pitchFamily="18" charset="0"/>
                <a:cs typeface="Times New Roman" panose="02020603050405020304" pitchFamily="18" charset="0"/>
              </a:rPr>
              <a:t>survey</a:t>
            </a:r>
            <a:r>
              <a:rPr lang="en-US" sz="2000" dirty="0">
                <a:solidFill>
                  <a:srgbClr val="684F00"/>
                </a:solidFill>
                <a:effectLst/>
                <a:latin typeface="Calibri  "/>
                <a:ea typeface="Times New Roman" panose="02020603050405020304" pitchFamily="18" charset="0"/>
                <a:cs typeface="Times New Roman" panose="02020603050405020304" pitchFamily="18" charset="0"/>
              </a:rPr>
              <a:t> that covers a sample of nearly 3.5 million addresses across the U.S. The data are released at 1- or 5- year intervals (the 3-year data product has been discontinued). </a:t>
            </a:r>
          </a:p>
          <a:p>
            <a:pPr marL="0" marR="0">
              <a:lnSpc>
                <a:spcPct val="107000"/>
              </a:lnSpc>
              <a:spcBef>
                <a:spcPts val="0"/>
              </a:spcBef>
              <a:spcAft>
                <a:spcPts val="750"/>
              </a:spcAft>
            </a:pPr>
            <a:r>
              <a:rPr lang="en-US" sz="2000" dirty="0">
                <a:solidFill>
                  <a:srgbClr val="684F00"/>
                </a:solidFill>
                <a:effectLst/>
                <a:latin typeface="Calibri  "/>
                <a:ea typeface="Times New Roman" panose="02020603050405020304" pitchFamily="18" charset="0"/>
                <a:cs typeface="Times New Roman" panose="02020603050405020304" pitchFamily="18" charset="0"/>
              </a:rPr>
              <a:t>The survey provides current data and allows a choice between single-year and multi-year estimates, depending on research needs with respect to currency, reliability and level of geography. The data help local agencies and individuals – in both government, business, non-profits etc. – to better understand their communities and the workforce. The ACS provides information on a variety of subjects, including demographics, economics, housing and social situations</a:t>
            </a:r>
            <a:r>
              <a:rPr lang="en-US" sz="1500" dirty="0">
                <a:solidFill>
                  <a:srgbClr val="684F00"/>
                </a:solidFill>
                <a:latin typeface="Calibri  "/>
                <a:ea typeface="Times New Roman" panose="02020603050405020304" pitchFamily="18" charset="0"/>
                <a:cs typeface="Times New Roman" panose="02020603050405020304" pitchFamily="18" charset="0"/>
              </a:rPr>
              <a:t>/</a:t>
            </a:r>
            <a:endParaRPr lang="en-US" sz="1500" dirty="0">
              <a:solidFill>
                <a:srgbClr val="684F00"/>
              </a:solidFill>
              <a:effectLst/>
              <a:latin typeface="Calibri  "/>
              <a:ea typeface="Times New Roman" panose="02020603050405020304" pitchFamily="18" charset="0"/>
              <a:cs typeface="Times New Roman" panose="02020603050405020304" pitchFamily="18" charset="0"/>
            </a:endParaRPr>
          </a:p>
          <a:p>
            <a:pPr marL="0" marR="0">
              <a:lnSpc>
                <a:spcPct val="107000"/>
              </a:lnSpc>
              <a:spcBef>
                <a:spcPts val="0"/>
              </a:spcBef>
              <a:spcAft>
                <a:spcPts val="750"/>
              </a:spcAft>
            </a:pPr>
            <a:endParaRPr lang="en-US" sz="1500" dirty="0">
              <a:solidFill>
                <a:srgbClr val="684F00"/>
              </a:solidFill>
              <a:effectLst/>
              <a:latin typeface="Calibri  "/>
              <a:ea typeface="Calibri" panose="020F0502020204030204" pitchFamily="34" charset="0"/>
              <a:cs typeface="Times New Roman" panose="02020603050405020304" pitchFamily="18" charset="0"/>
            </a:endParaRPr>
          </a:p>
          <a:p>
            <a:endParaRPr lang="en-US" dirty="0"/>
          </a:p>
        </p:txBody>
      </p:sp>
      <p:sp>
        <p:nvSpPr>
          <p:cNvPr id="8" name="Content Placeholder 7">
            <a:extLst>
              <a:ext uri="{FF2B5EF4-FFF2-40B4-BE49-F238E27FC236}">
                <a16:creationId xmlns:a16="http://schemas.microsoft.com/office/drawing/2014/main" id="{423E4830-34FF-4847-8CC5-F06C5FECFB9D}"/>
              </a:ext>
            </a:extLst>
          </p:cNvPr>
          <p:cNvSpPr>
            <a:spLocks noGrp="1"/>
          </p:cNvSpPr>
          <p:nvPr>
            <p:ph sz="half" idx="2"/>
          </p:nvPr>
        </p:nvSpPr>
        <p:spPr>
          <a:xfrm>
            <a:off x="5741731" y="809686"/>
            <a:ext cx="6244424" cy="6206158"/>
          </a:xfrm>
        </p:spPr>
        <p:txBody>
          <a:bodyPr>
            <a:normAutofit fontScale="70000" lnSpcReduction="20000"/>
          </a:bodyPr>
          <a:lstStyle/>
          <a:p>
            <a:pPr marL="0" marR="0">
              <a:lnSpc>
                <a:spcPct val="107000"/>
              </a:lnSpc>
              <a:spcBef>
                <a:spcPts val="1200"/>
              </a:spcBef>
              <a:spcAft>
                <a:spcPts val="750"/>
              </a:spcAf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Variables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Demographic: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Age, sex, group quarters population, race, Hispanic or Latino Origin, race, relationship, total population</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Economic:</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Class of worker, commuting to work, employment status, Supplemental Nutrition Assistance Program (SNAP), health insurance coverage, income and earnings, industry and occupation, poverty, work status</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Housing:</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Computer ownership &amp; internet access, house heating fuel, occupancy/vacancy status, occupants per room, owner monthly costs, plumbing facilities, rent statistics, rooms, bedrooms, telephone service available, tenure, units in structure, value of home, vehicles available, year householder moved into unit, year structure built</a:t>
            </a:r>
            <a:endParaRPr lang="en-US" sz="2000" dirty="0">
              <a:solidFill>
                <a:schemeClr val="accent4">
                  <a:lumMod val="50000"/>
                </a:schemeClr>
              </a:solidFill>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000"/>
              <a:buFont typeface="Symbol" panose="05050102010706020507" pitchFamily="18" charset="2"/>
              <a:buChar char=""/>
              <a:tabLst>
                <a:tab pos="457200" algn="l"/>
              </a:tabLst>
            </a:pPr>
            <a:r>
              <a:rPr lang="en-US" sz="2000" b="1" dirty="0">
                <a:solidFill>
                  <a:schemeClr val="accent4">
                    <a:lumMod val="50000"/>
                  </a:schemeClr>
                </a:solidFill>
                <a:effectLst/>
                <a:ea typeface="Times New Roman" panose="02020603050405020304" pitchFamily="18" charset="0"/>
                <a:cs typeface="Times New Roman" panose="02020603050405020304" pitchFamily="18" charset="0"/>
              </a:rPr>
              <a:t>Social:</a:t>
            </a:r>
            <a:r>
              <a:rPr lang="en-US" sz="2000" dirty="0">
                <a:solidFill>
                  <a:schemeClr val="accent4">
                    <a:lumMod val="50000"/>
                  </a:schemeClr>
                </a:solidFill>
                <a:effectLst/>
                <a:ea typeface="Times New Roman" panose="02020603050405020304" pitchFamily="18" charset="0"/>
                <a:cs typeface="Times New Roman" panose="02020603050405020304" pitchFamily="18" charset="0"/>
              </a:rPr>
              <a:t> Ancestry, citizenship status, disability status, educational attainment, fertility, field of degree, grandparents as caregivers, language, marital history, marital status, place of birth, school enrollment, residence one year ago/migration, veterans, year of entry.</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Times New Roman" panose="02020603050405020304" pitchFamily="18" charset="0"/>
                <a:cs typeface="Times New Roman" panose="02020603050405020304" pitchFamily="18" charset="0"/>
              </a:rPr>
              <a:t>Issues with Use of ACS</a:t>
            </a:r>
            <a:endParaRPr lang="en-US" sz="2000" b="1" dirty="0">
              <a:solidFill>
                <a:schemeClr val="accent4">
                  <a:lumMod val="50000"/>
                </a:schemeClr>
              </a:solidFill>
              <a:effectLst/>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Times New Roman" panose="02020603050405020304" pitchFamily="18" charset="0"/>
                <a:cs typeface="Times New Roman" panose="02020603050405020304" pitchFamily="18" charset="0"/>
              </a:rPr>
              <a:t>Substantial sampling error, especially fo</a:t>
            </a:r>
            <a:r>
              <a:rPr lang="en-US" sz="2000" dirty="0">
                <a:solidFill>
                  <a:schemeClr val="accent4">
                    <a:lumMod val="50000"/>
                  </a:schemeClr>
                </a:solidFill>
                <a:ea typeface="Times New Roman" panose="02020603050405020304" pitchFamily="18" charset="0"/>
                <a:cs typeface="Times New Roman" panose="02020603050405020304" pitchFamily="18" charset="0"/>
              </a:rPr>
              <a:t>r small geographies such as census tracts</a:t>
            </a:r>
          </a:p>
          <a:p>
            <a:pPr marL="342900" marR="0" lvl="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Times New Roman" panose="02020603050405020304" pitchFamily="18" charset="0"/>
                <a:cs typeface="Times New Roman" panose="02020603050405020304" pitchFamily="18" charset="0"/>
              </a:rPr>
              <a:t>Sample size approximately 2.4% per year, about 12% for five-year data</a:t>
            </a:r>
          </a:p>
          <a:p>
            <a:pPr marR="0" lvl="0">
              <a:lnSpc>
                <a:spcPct val="100000"/>
              </a:lnSpc>
              <a:spcBef>
                <a:spcPts val="0"/>
              </a:spcBef>
              <a:spcAft>
                <a:spcPts val="600"/>
              </a:spcAft>
              <a:buSzPts val="1000"/>
              <a:tabLst>
                <a:tab pos="457200" algn="l"/>
              </a:tabLst>
            </a:pPr>
            <a:r>
              <a:rPr lang="en-US" sz="2000" b="1" dirty="0">
                <a:solidFill>
                  <a:schemeClr val="accent4">
                    <a:lumMod val="50000"/>
                  </a:schemeClr>
                </a:solidFill>
                <a:ea typeface="Calibri" panose="020F0502020204030204" pitchFamily="34" charset="0"/>
                <a:cs typeface="Times New Roman" panose="02020603050405020304" pitchFamily="18" charset="0"/>
              </a:rPr>
              <a:t>How ACS was Used for this Study</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a typeface="Calibri" panose="020F0502020204030204" pitchFamily="34" charset="0"/>
                <a:cs typeface="Times New Roman" panose="02020603050405020304" pitchFamily="18" charset="0"/>
              </a:rPr>
              <a:t>Socioeconomic data about the city of Portland</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Ce</a:t>
            </a:r>
            <a:r>
              <a:rPr lang="en-US" sz="2000" dirty="0">
                <a:solidFill>
                  <a:schemeClr val="accent4">
                    <a:lumMod val="50000"/>
                  </a:schemeClr>
                </a:solidFill>
                <a:ea typeface="Calibri" panose="020F0502020204030204" pitchFamily="34" charset="0"/>
                <a:cs typeface="Times New Roman" panose="02020603050405020304" pitchFamily="18" charset="0"/>
              </a:rPr>
              <a:t>nsus tract data for analysis and mapping</a:t>
            </a:r>
          </a:p>
          <a:p>
            <a:pPr marL="342900" indent="-342900">
              <a:lnSpc>
                <a:spcPct val="100000"/>
              </a:lnSpc>
              <a:spcBef>
                <a:spcPts val="0"/>
              </a:spcBef>
              <a:spcAft>
                <a:spcPts val="600"/>
              </a:spcAft>
              <a:buSzPts val="1000"/>
              <a:buFont typeface="Symbol" panose="05050102010706020507" pitchFamily="18" charset="2"/>
              <a:buChar char=""/>
              <a:tabLst>
                <a:tab pos="457200" algn="l"/>
              </a:tabLst>
            </a:pPr>
            <a:r>
              <a:rPr lang="en-US" sz="2000" dirty="0">
                <a:solidFill>
                  <a:schemeClr val="accent4">
                    <a:lumMod val="50000"/>
                  </a:schemeClr>
                </a:solidFill>
                <a:effectLst/>
                <a:ea typeface="Calibri" panose="020F0502020204030204" pitchFamily="34" charset="0"/>
                <a:cs typeface="Times New Roman" panose="02020603050405020304" pitchFamily="18" charset="0"/>
              </a:rPr>
              <a:t>Aggregatio</a:t>
            </a:r>
            <a:r>
              <a:rPr lang="en-US" sz="2000" dirty="0">
                <a:solidFill>
                  <a:schemeClr val="accent4">
                    <a:lumMod val="50000"/>
                  </a:schemeClr>
                </a:solidFill>
                <a:ea typeface="Calibri" panose="020F0502020204030204" pitchFamily="34" charset="0"/>
                <a:cs typeface="Times New Roman" panose="02020603050405020304" pitchFamily="18" charset="0"/>
              </a:rPr>
              <a:t>n of tract data to </a:t>
            </a:r>
            <a:r>
              <a:rPr lang="en-US" sz="2000" dirty="0" err="1">
                <a:solidFill>
                  <a:schemeClr val="accent4">
                    <a:lumMod val="50000"/>
                  </a:schemeClr>
                </a:solidFill>
                <a:ea typeface="Calibri" panose="020F0502020204030204" pitchFamily="34" charset="0"/>
                <a:cs typeface="Times New Roman" panose="02020603050405020304" pitchFamily="18" charset="0"/>
              </a:rPr>
              <a:t>supertracts</a:t>
            </a:r>
            <a:r>
              <a:rPr lang="en-US" sz="2000" dirty="0">
                <a:solidFill>
                  <a:schemeClr val="accent4">
                    <a:lumMod val="50000"/>
                  </a:schemeClr>
                </a:solidFill>
                <a:ea typeface="Calibri" panose="020F0502020204030204" pitchFamily="34" charset="0"/>
                <a:cs typeface="Times New Roman" panose="02020603050405020304" pitchFamily="18" charset="0"/>
              </a:rPr>
              <a:t> (see next slide)</a:t>
            </a:r>
          </a:p>
          <a:p>
            <a:pPr>
              <a:lnSpc>
                <a:spcPct val="107000"/>
              </a:lnSpc>
              <a:spcBef>
                <a:spcPts val="0"/>
              </a:spcBef>
              <a:spcAft>
                <a:spcPts val="800"/>
              </a:spcAft>
              <a:buSzPts val="1000"/>
              <a:tabLst>
                <a:tab pos="457200" algn="l"/>
              </a:tabLst>
            </a:pPr>
            <a:r>
              <a:rPr lang="en-US" sz="2000" b="1" dirty="0">
                <a:solidFill>
                  <a:srgbClr val="684F00"/>
                </a:solidFill>
              </a:rPr>
              <a:t>Access the ACS data at</a:t>
            </a:r>
            <a:r>
              <a:rPr lang="en-US" sz="2000" dirty="0">
                <a:solidFill>
                  <a:srgbClr val="684F00"/>
                </a:solidFill>
              </a:rPr>
              <a:t>: </a:t>
            </a:r>
            <a:r>
              <a:rPr lang="en-US" sz="2000" dirty="0">
                <a:solidFill>
                  <a:srgbClr val="684F00"/>
                </a:solidFill>
                <a:hlinkClick r:id="rId6"/>
              </a:rPr>
              <a:t>https://data.census.gov/cedsci/</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r>
              <a:rPr lang="en-US" sz="2000" dirty="0">
                <a:solidFill>
                  <a:srgbClr val="684F00"/>
                </a:solidFill>
                <a:hlinkClick r:id="rId7" action="ppaction://hlinksldjump"/>
              </a:rPr>
              <a:t>Back to Housing</a:t>
            </a:r>
            <a:endParaRPr lang="en-US" sz="2000" dirty="0">
              <a:solidFill>
                <a:srgbClr val="684F00"/>
              </a:solidFill>
            </a:endParaRPr>
          </a:p>
          <a:p>
            <a:pPr marL="342900" indent="-342900">
              <a:lnSpc>
                <a:spcPct val="107000"/>
              </a:lnSpc>
              <a:spcBef>
                <a:spcPts val="0"/>
              </a:spcBef>
              <a:spcAft>
                <a:spcPts val="800"/>
              </a:spcAft>
              <a:buSzPts val="1000"/>
              <a:buFont typeface="Arial" panose="020B0604020202020204" pitchFamily="34" charset="0"/>
              <a:buChar char="•"/>
              <a:tabLst>
                <a:tab pos="457200" algn="l"/>
              </a:tabLst>
            </a:pPr>
            <a:endParaRPr lang="en-US" sz="1800" dirty="0">
              <a:solidFill>
                <a:schemeClr val="accent4">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2" name="Slide Number Placeholder 1">
            <a:extLst>
              <a:ext uri="{FF2B5EF4-FFF2-40B4-BE49-F238E27FC236}">
                <a16:creationId xmlns:a16="http://schemas.microsoft.com/office/drawing/2014/main" id="{9AF11ECB-DA3E-4777-ACB9-A1EE485F0466}"/>
              </a:ext>
            </a:extLst>
          </p:cNvPr>
          <p:cNvSpPr>
            <a:spLocks noGrp="1"/>
          </p:cNvSpPr>
          <p:nvPr>
            <p:ph type="sldNum" sz="quarter" idx="12"/>
          </p:nvPr>
        </p:nvSpPr>
        <p:spPr/>
        <p:txBody>
          <a:bodyPr/>
          <a:lstStyle/>
          <a:p>
            <a:fld id="{28D4BD10-CC58-45E2-A053-D7A914BD003A}" type="slidenum">
              <a:rPr lang="en-US" smtClean="0"/>
              <a:t>45</a:t>
            </a:fld>
            <a:endParaRPr lang="en-US"/>
          </a:p>
        </p:txBody>
      </p:sp>
      <p:sp>
        <p:nvSpPr>
          <p:cNvPr id="9" name="Rectangle 8">
            <a:extLst>
              <a:ext uri="{FF2B5EF4-FFF2-40B4-BE49-F238E27FC236}">
                <a16:creationId xmlns:a16="http://schemas.microsoft.com/office/drawing/2014/main" id="{449DBF43-0C9B-493E-B2AE-2804485BF39C}"/>
              </a:ext>
            </a:extLst>
          </p:cNvPr>
          <p:cNvSpPr/>
          <p:nvPr/>
        </p:nvSpPr>
        <p:spPr>
          <a:xfrm>
            <a:off x="1760705" y="5904468"/>
            <a:ext cx="3649254" cy="830997"/>
          </a:xfrm>
          <a:prstGeom prst="rect">
            <a:avLst/>
          </a:prstGeom>
        </p:spPr>
        <p:txBody>
          <a:bodyPr wrap="square">
            <a:spAutoFit/>
          </a:bodyPr>
          <a:lstStyle/>
          <a:p>
            <a:r>
              <a:rPr lang="en-US" sz="1200" dirty="0"/>
              <a:t>Source: Demographic Research Group, Weldon Cooper Center for Public Service, University of Virginia: </a:t>
            </a:r>
          </a:p>
          <a:p>
            <a:r>
              <a:rPr lang="en-US" sz="1200" b="1" dirty="0">
                <a:hlinkClick r:id="rId8"/>
              </a:rPr>
              <a:t>https://demographics.coopercenter.org/guide-to-publicly-available-demographic-data</a:t>
            </a:r>
            <a:r>
              <a:rPr lang="en-US" sz="1200" b="1" dirty="0"/>
              <a:t>    </a:t>
            </a:r>
          </a:p>
        </p:txBody>
      </p:sp>
      <p:sp>
        <p:nvSpPr>
          <p:cNvPr id="21" name="TextBox 20">
            <a:extLst>
              <a:ext uri="{FF2B5EF4-FFF2-40B4-BE49-F238E27FC236}">
                <a16:creationId xmlns:a16="http://schemas.microsoft.com/office/drawing/2014/main" id="{01DA6D18-BC50-459E-AAEC-0C4F1CD9E131}"/>
              </a:ext>
            </a:extLst>
          </p:cNvPr>
          <p:cNvSpPr txBox="1"/>
          <p:nvPr/>
        </p:nvSpPr>
        <p:spPr>
          <a:xfrm>
            <a:off x="12668232" y="389411"/>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2" name="TextBox 21">
            <a:extLst>
              <a:ext uri="{FF2B5EF4-FFF2-40B4-BE49-F238E27FC236}">
                <a16:creationId xmlns:a16="http://schemas.microsoft.com/office/drawing/2014/main" id="{6FC2C49D-AB9F-4D0C-B1A4-0C60EA7B89A3}"/>
              </a:ext>
            </a:extLst>
          </p:cNvPr>
          <p:cNvSpPr txBox="1"/>
          <p:nvPr/>
        </p:nvSpPr>
        <p:spPr>
          <a:xfrm>
            <a:off x="12668232" y="105698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4" name="Picture 13">
            <a:extLst>
              <a:ext uri="{FF2B5EF4-FFF2-40B4-BE49-F238E27FC236}">
                <a16:creationId xmlns:a16="http://schemas.microsoft.com/office/drawing/2014/main" id="{65018083-317C-4701-B9EA-E6B8207D287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5" name="Group 14">
            <a:extLst>
              <a:ext uri="{FF2B5EF4-FFF2-40B4-BE49-F238E27FC236}">
                <a16:creationId xmlns:a16="http://schemas.microsoft.com/office/drawing/2014/main" id="{ED462CEE-9393-4274-8B27-9D5D7B314F9A}"/>
              </a:ext>
            </a:extLst>
          </p:cNvPr>
          <p:cNvGrpSpPr/>
          <p:nvPr/>
        </p:nvGrpSpPr>
        <p:grpSpPr>
          <a:xfrm>
            <a:off x="37011" y="6509634"/>
            <a:ext cx="1354063" cy="274320"/>
            <a:chOff x="37011" y="6469091"/>
            <a:chExt cx="1354063" cy="274320"/>
          </a:xfrm>
        </p:grpSpPr>
        <p:sp>
          <p:nvSpPr>
            <p:cNvPr id="16" name="Action Button: Blank 15">
              <a:hlinkClick r:id="rId10" action="ppaction://hlinksldjump"/>
              <a:extLst>
                <a:ext uri="{FF2B5EF4-FFF2-40B4-BE49-F238E27FC236}">
                  <a16:creationId xmlns:a16="http://schemas.microsoft.com/office/drawing/2014/main" id="{04D504EE-43B9-4F94-9EE0-922B256243C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57319681-76CC-4753-B59D-0BD4F09215A7}"/>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0536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2">
                                            <p:txEl>
                                              <p:pRg st="2" end="2"/>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xEl>
                                              <p:pRg st="5" end="5"/>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2">
                                            <p:txEl>
                                              <p:pRg st="7" end="7"/>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22">
                                            <p:txEl>
                                              <p:pRg st="9" end="9"/>
                                            </p:txEl>
                                          </p:spTgt>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22">
                                            <p:txEl>
                                              <p:pRg st="11" end="11"/>
                                            </p:txEl>
                                          </p:spTgt>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22">
                                            <p:txEl>
                                              <p:pRg st="13" end="13"/>
                                            </p:tx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22">
                                            <p:txEl>
                                              <p:pRg st="15" end="15"/>
                                            </p:txEl>
                                          </p:spTgt>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CDF4E-8DB7-4FB8-973F-7B7C16544B40}"/>
              </a:ext>
            </a:extLst>
          </p:cNvPr>
          <p:cNvSpPr>
            <a:spLocks noGrp="1"/>
          </p:cNvSpPr>
          <p:nvPr>
            <p:ph type="title"/>
          </p:nvPr>
        </p:nvSpPr>
        <p:spPr>
          <a:xfrm>
            <a:off x="148662" y="55633"/>
            <a:ext cx="4302035" cy="870857"/>
          </a:xfrm>
        </p:spPr>
        <p:txBody>
          <a:bodyPr/>
          <a:lstStyle/>
          <a:p>
            <a:r>
              <a:rPr lang="en-US" sz="3200" dirty="0"/>
              <a:t>Supertracts</a:t>
            </a:r>
          </a:p>
        </p:txBody>
      </p:sp>
      <p:sp>
        <p:nvSpPr>
          <p:cNvPr id="16" name="Content Placeholder 15">
            <a:extLst>
              <a:ext uri="{FF2B5EF4-FFF2-40B4-BE49-F238E27FC236}">
                <a16:creationId xmlns:a16="http://schemas.microsoft.com/office/drawing/2014/main" id="{9BE85046-37A8-4F05-BB9D-C809CF04CF7E}"/>
              </a:ext>
            </a:extLst>
          </p:cNvPr>
          <p:cNvSpPr>
            <a:spLocks noGrp="1"/>
          </p:cNvSpPr>
          <p:nvPr>
            <p:ph idx="1"/>
          </p:nvPr>
        </p:nvSpPr>
        <p:spPr>
          <a:xfrm>
            <a:off x="60002" y="812800"/>
            <a:ext cx="5399388" cy="5366327"/>
          </a:xfrm>
        </p:spPr>
        <p:txBody>
          <a:bodyPr>
            <a:normAutofit fontScale="25000" lnSpcReduction="20000"/>
          </a:bodyPr>
          <a:lstStyle/>
          <a:p>
            <a:pPr>
              <a:lnSpc>
                <a:spcPct val="100000"/>
              </a:lnSpc>
            </a:pPr>
            <a:r>
              <a:rPr lang="en-US" sz="5600" dirty="0"/>
              <a:t>Supertracts (see </a:t>
            </a:r>
            <a:r>
              <a:rPr lang="en-US" sz="5600" b="1" dirty="0">
                <a:solidFill>
                  <a:srgbClr val="8C4934"/>
                </a:solidFill>
              </a:rPr>
              <a:t>red brown</a:t>
            </a:r>
            <a:r>
              <a:rPr lang="en-US" sz="5600" dirty="0"/>
              <a:t>) are were created by aggregating 6-8 adjacent census tracts (see </a:t>
            </a:r>
            <a:r>
              <a:rPr lang="en-US" sz="5600" b="1" dirty="0">
                <a:solidFill>
                  <a:schemeClr val="bg1">
                    <a:lumMod val="65000"/>
                  </a:schemeClr>
                </a:solidFill>
              </a:rPr>
              <a:t>grey boundaries</a:t>
            </a:r>
            <a:r>
              <a:rPr lang="en-US" sz="5600" dirty="0"/>
              <a:t>).</a:t>
            </a:r>
          </a:p>
          <a:p>
            <a:pPr>
              <a:lnSpc>
                <a:spcPct val="100000"/>
              </a:lnSpc>
            </a:pPr>
            <a:r>
              <a:rPr lang="en-US" sz="5600" dirty="0"/>
              <a:t>The supertracts</a:t>
            </a:r>
            <a:r>
              <a:rPr lang="en-US" sz="5600" dirty="0">
                <a:hlinkClick r:id="rId4" action="ppaction://hlinksldjump"/>
              </a:rPr>
              <a:t> </a:t>
            </a:r>
            <a:r>
              <a:rPr lang="en-US" sz="5600" dirty="0"/>
              <a:t>emulated the city of </a:t>
            </a:r>
            <a:r>
              <a:rPr lang="en-US" sz="5600" dirty="0">
                <a:hlinkClick r:id="rId5"/>
              </a:rPr>
              <a:t>Portland’s 20-minute neighborhoods</a:t>
            </a:r>
            <a:r>
              <a:rPr lang="en-US" sz="5600" dirty="0"/>
              <a:t> extended to the seven-county Portland Metropolitan Area.</a:t>
            </a:r>
          </a:p>
          <a:p>
            <a:pPr>
              <a:lnSpc>
                <a:spcPct val="100000"/>
              </a:lnSpc>
            </a:pPr>
            <a:r>
              <a:rPr lang="en-US" sz="5600" dirty="0"/>
              <a:t>Portland’s 20-minute neighborhoods were designed to have access to commercial services and amenities as a pedestrian, cyclist, or on transit. </a:t>
            </a:r>
          </a:p>
          <a:p>
            <a:pPr>
              <a:lnSpc>
                <a:spcPct val="100000"/>
              </a:lnSpc>
            </a:pPr>
            <a:r>
              <a:rPr lang="en-US" sz="5600" dirty="0"/>
              <a:t>The supertracts also reduced the amount of sampling variability in the data from the American Community Survey. For example, The Lake Oswego supertract (see </a:t>
            </a:r>
            <a:r>
              <a:rPr lang="en-US" sz="5600" dirty="0">
                <a:solidFill>
                  <a:srgbClr val="E584EC"/>
                </a:solidFill>
              </a:rPr>
              <a:t>purple</a:t>
            </a:r>
            <a:r>
              <a:rPr lang="en-US" sz="5600" dirty="0"/>
              <a:t>) is the aggregation of 8 census tracts.</a:t>
            </a:r>
          </a:p>
          <a:p>
            <a:pPr>
              <a:lnSpc>
                <a:spcPct val="100000"/>
              </a:lnSpc>
            </a:pPr>
            <a:r>
              <a:rPr lang="en-US" sz="5600" dirty="0"/>
              <a:t>The ACS table for the Lake Oswego tracts shows the Estimate (EST) and Measure of Error (MOE) for the number of persons with an ambulatory difficulty. The MOE is the +/- value for the 90% confidence level.</a:t>
            </a:r>
          </a:p>
          <a:p>
            <a:pPr>
              <a:lnSpc>
                <a:spcPct val="100000"/>
              </a:lnSpc>
            </a:pPr>
            <a:r>
              <a:rPr lang="en-US" sz="5600" dirty="0"/>
              <a:t>The coefficient of variation (CV) is the ratio of MOE/EST. Values from 0.00 to 0.12 can be considered as good reliability, from .12 to.40 as fair, and over .40 as poor reliable.</a:t>
            </a:r>
          </a:p>
          <a:p>
            <a:pPr>
              <a:lnSpc>
                <a:spcPct val="100000"/>
              </a:lnSpc>
            </a:pPr>
            <a:r>
              <a:rPr lang="en-US" sz="5600" dirty="0"/>
              <a:t>All of the tract CV values are greater than 0.40 (poor reliability) but aggregated to supertracts the CV is 0.259 (fair reliability).</a:t>
            </a:r>
          </a:p>
          <a:p>
            <a:pPr>
              <a:lnSpc>
                <a:spcPct val="100000"/>
              </a:lnSpc>
            </a:pPr>
            <a:r>
              <a:rPr lang="en-US" sz="5600" dirty="0"/>
              <a:t>In addition, supertracts have recognizable neighborhood names and help to link the data to the viewer’s knowledge of the City.</a:t>
            </a:r>
          </a:p>
          <a:p>
            <a:pPr marL="0" indent="0">
              <a:lnSpc>
                <a:spcPct val="100000"/>
              </a:lnSpc>
              <a:buNone/>
            </a:pPr>
            <a:endParaRPr lang="en-US" sz="56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a:lnSpc>
                <a:spcPct val="100000"/>
              </a:lnSpc>
            </a:pPr>
            <a:endParaRPr lang="en-US" sz="1900" dirty="0"/>
          </a:p>
          <a:p>
            <a:pPr marL="0" indent="0">
              <a:buNone/>
            </a:pPr>
            <a:r>
              <a:rPr lang="en-US" dirty="0"/>
              <a:t>.</a:t>
            </a:r>
          </a:p>
        </p:txBody>
      </p:sp>
      <p:sp>
        <p:nvSpPr>
          <p:cNvPr id="3" name="Slide Number Placeholder 2">
            <a:extLst>
              <a:ext uri="{FF2B5EF4-FFF2-40B4-BE49-F238E27FC236}">
                <a16:creationId xmlns:a16="http://schemas.microsoft.com/office/drawing/2014/main" id="{A4D9060F-57D3-4161-9222-F94EFFBC6C17}"/>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46</a:t>
            </a:fld>
            <a:endParaRPr lang="en-US"/>
          </a:p>
        </p:txBody>
      </p:sp>
      <p:pic>
        <p:nvPicPr>
          <p:cNvPr id="15" name="Picture 14" descr="Map&#10;&#10;Description automatically generated">
            <a:extLst>
              <a:ext uri="{FF2B5EF4-FFF2-40B4-BE49-F238E27FC236}">
                <a16:creationId xmlns:a16="http://schemas.microsoft.com/office/drawing/2014/main" id="{BF9DF815-5B45-4F48-BD70-01A0157AF6F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78830" y="55633"/>
            <a:ext cx="6540285" cy="6540285"/>
          </a:xfrm>
          <a:prstGeom prst="rect">
            <a:avLst/>
          </a:prstGeom>
        </p:spPr>
      </p:pic>
      <p:pic>
        <p:nvPicPr>
          <p:cNvPr id="28" name="Picture 27">
            <a:extLst>
              <a:ext uri="{FF2B5EF4-FFF2-40B4-BE49-F238E27FC236}">
                <a16:creationId xmlns:a16="http://schemas.microsoft.com/office/drawing/2014/main" id="{64BA6AF4-CE48-4103-9752-7B6ECA086D8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578830" y="55633"/>
            <a:ext cx="6537960" cy="6537960"/>
          </a:xfrm>
          <a:prstGeom prst="rect">
            <a:avLst/>
          </a:prstGeom>
        </p:spPr>
      </p:pic>
      <p:pic>
        <p:nvPicPr>
          <p:cNvPr id="18" name="Picture 17">
            <a:extLst>
              <a:ext uri="{FF2B5EF4-FFF2-40B4-BE49-F238E27FC236}">
                <a16:creationId xmlns:a16="http://schemas.microsoft.com/office/drawing/2014/main" id="{92C5E49A-8A1E-47DE-A541-BDF01571B7B2}"/>
              </a:ext>
            </a:extLst>
          </p:cNvPr>
          <p:cNvPicPr>
            <a:picLocks noChangeAspect="1"/>
          </p:cNvPicPr>
          <p:nvPr/>
        </p:nvPicPr>
        <p:blipFill>
          <a:blip r:embed="rId8"/>
          <a:stretch>
            <a:fillRect/>
          </a:stretch>
        </p:blipFill>
        <p:spPr>
          <a:xfrm>
            <a:off x="5725206" y="1286767"/>
            <a:ext cx="5838457" cy="4006922"/>
          </a:xfrm>
          <a:prstGeom prst="rect">
            <a:avLst/>
          </a:prstGeom>
        </p:spPr>
      </p:pic>
      <p:sp>
        <p:nvSpPr>
          <p:cNvPr id="20" name="Left Brace 19">
            <a:extLst>
              <a:ext uri="{FF2B5EF4-FFF2-40B4-BE49-F238E27FC236}">
                <a16:creationId xmlns:a16="http://schemas.microsoft.com/office/drawing/2014/main" id="{D0666849-CD31-4A7B-AA10-0734ABA4E744}"/>
              </a:ext>
            </a:extLst>
          </p:cNvPr>
          <p:cNvSpPr/>
          <p:nvPr/>
        </p:nvSpPr>
        <p:spPr>
          <a:xfrm>
            <a:off x="5601481" y="2690824"/>
            <a:ext cx="247451" cy="1610798"/>
          </a:xfrm>
          <a:prstGeom prst="leftBrace">
            <a:avLst>
              <a:gd name="adj1" fmla="val 0"/>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just"/>
            <a:r>
              <a:rPr lang="en-US" dirty="0">
                <a:solidFill>
                  <a:srgbClr val="C00000"/>
                </a:solidFill>
              </a:rPr>
              <a:t>8</a:t>
            </a:r>
          </a:p>
        </p:txBody>
      </p:sp>
      <p:sp>
        <p:nvSpPr>
          <p:cNvPr id="21" name="Arrow: Right 20">
            <a:extLst>
              <a:ext uri="{FF2B5EF4-FFF2-40B4-BE49-F238E27FC236}">
                <a16:creationId xmlns:a16="http://schemas.microsoft.com/office/drawing/2014/main" id="{3DAEA985-4AAE-42D1-A940-2013ACB4BEA8}"/>
              </a:ext>
            </a:extLst>
          </p:cNvPr>
          <p:cNvSpPr/>
          <p:nvPr/>
        </p:nvSpPr>
        <p:spPr>
          <a:xfrm>
            <a:off x="5445640" y="4985189"/>
            <a:ext cx="295896" cy="254336"/>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D33753-83E5-40C3-8571-7EE8C1A1E36D}"/>
              </a:ext>
            </a:extLst>
          </p:cNvPr>
          <p:cNvSpPr/>
          <p:nvPr/>
        </p:nvSpPr>
        <p:spPr>
          <a:xfrm>
            <a:off x="7877921" y="1422682"/>
            <a:ext cx="1207008" cy="3735092"/>
          </a:xfrm>
          <a:prstGeom prst="rect">
            <a:avLst/>
          </a:prstGeom>
          <a:solidFill>
            <a:srgbClr val="5B9BD5">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B4CF855A-1B4E-4CE5-8383-665EC030BA48}"/>
              </a:ext>
            </a:extLst>
          </p:cNvPr>
          <p:cNvSpPr/>
          <p:nvPr/>
        </p:nvSpPr>
        <p:spPr>
          <a:xfrm>
            <a:off x="9080565" y="1410626"/>
            <a:ext cx="1326072" cy="3767328"/>
          </a:xfrm>
          <a:prstGeom prst="rect">
            <a:avLst/>
          </a:prstGeom>
          <a:solidFill>
            <a:schemeClr val="accent6">
              <a:lumMod val="75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53CCDC-9A2D-4919-9D42-BD9D7089BCB1}"/>
              </a:ext>
            </a:extLst>
          </p:cNvPr>
          <p:cNvSpPr/>
          <p:nvPr/>
        </p:nvSpPr>
        <p:spPr>
          <a:xfrm>
            <a:off x="10403132" y="1425572"/>
            <a:ext cx="1005840" cy="374904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Left Brace 24">
            <a:extLst>
              <a:ext uri="{FF2B5EF4-FFF2-40B4-BE49-F238E27FC236}">
                <a16:creationId xmlns:a16="http://schemas.microsoft.com/office/drawing/2014/main" id="{CDEA48E5-CDDB-44EB-8B65-81CCF35C7020}"/>
              </a:ext>
            </a:extLst>
          </p:cNvPr>
          <p:cNvSpPr/>
          <p:nvPr/>
        </p:nvSpPr>
        <p:spPr>
          <a:xfrm flipH="1">
            <a:off x="11198254" y="2614073"/>
            <a:ext cx="539469" cy="1610798"/>
          </a:xfrm>
          <a:prstGeom prst="leftBrace">
            <a:avLst>
              <a:gd name="adj1" fmla="val 0"/>
              <a:gd name="adj2" fmla="val 51443"/>
            </a:avLst>
          </a:prstGeom>
          <a:noFill/>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just"/>
            <a:endParaRPr lang="en-US" dirty="0">
              <a:solidFill>
                <a:srgbClr val="C00000"/>
              </a:solidFill>
            </a:endParaRPr>
          </a:p>
        </p:txBody>
      </p:sp>
      <p:sp>
        <p:nvSpPr>
          <p:cNvPr id="26" name="Arrow: Right 25">
            <a:extLst>
              <a:ext uri="{FF2B5EF4-FFF2-40B4-BE49-F238E27FC236}">
                <a16:creationId xmlns:a16="http://schemas.microsoft.com/office/drawing/2014/main" id="{9A9A9F55-C275-4AB1-9DFA-FA76C6D46A5E}"/>
              </a:ext>
            </a:extLst>
          </p:cNvPr>
          <p:cNvSpPr/>
          <p:nvPr/>
        </p:nvSpPr>
        <p:spPr>
          <a:xfrm rot="10800000">
            <a:off x="11295476" y="4944145"/>
            <a:ext cx="295896" cy="254336"/>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E7365679-2913-472E-9FD6-5001EC1633B2}"/>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38" name="TextBox 37">
            <a:extLst>
              <a:ext uri="{FF2B5EF4-FFF2-40B4-BE49-F238E27FC236}">
                <a16:creationId xmlns:a16="http://schemas.microsoft.com/office/drawing/2014/main" id="{84ABC421-F7BC-4327-AE05-84461453ACD4}"/>
              </a:ext>
            </a:extLst>
          </p:cNvPr>
          <p:cNvSpPr txBox="1"/>
          <p:nvPr/>
        </p:nvSpPr>
        <p:spPr>
          <a:xfrm>
            <a:off x="12712682" y="759727"/>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29" name="Picture 28">
            <a:extLst>
              <a:ext uri="{FF2B5EF4-FFF2-40B4-BE49-F238E27FC236}">
                <a16:creationId xmlns:a16="http://schemas.microsoft.com/office/drawing/2014/main" id="{903E8FFC-FCB1-4844-B273-BA54E8CF0F5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6057" y="6179127"/>
            <a:ext cx="2360088" cy="644935"/>
          </a:xfrm>
          <a:prstGeom prst="rect">
            <a:avLst/>
          </a:prstGeom>
        </p:spPr>
      </p:pic>
      <p:grpSp>
        <p:nvGrpSpPr>
          <p:cNvPr id="30" name="Group 29">
            <a:extLst>
              <a:ext uri="{FF2B5EF4-FFF2-40B4-BE49-F238E27FC236}">
                <a16:creationId xmlns:a16="http://schemas.microsoft.com/office/drawing/2014/main" id="{B0BD212E-61BC-42D5-901E-DC31C6B76356}"/>
              </a:ext>
            </a:extLst>
          </p:cNvPr>
          <p:cNvGrpSpPr/>
          <p:nvPr/>
        </p:nvGrpSpPr>
        <p:grpSpPr>
          <a:xfrm>
            <a:off x="28992" y="6493711"/>
            <a:ext cx="1354063" cy="274320"/>
            <a:chOff x="37011" y="6469091"/>
            <a:chExt cx="1354063" cy="274320"/>
          </a:xfrm>
        </p:grpSpPr>
        <p:sp>
          <p:nvSpPr>
            <p:cNvPr id="31" name="Action Button: Blank 30">
              <a:hlinkClick r:id="rId10" action="ppaction://hlinksldjump"/>
              <a:extLst>
                <a:ext uri="{FF2B5EF4-FFF2-40B4-BE49-F238E27FC236}">
                  <a16:creationId xmlns:a16="http://schemas.microsoft.com/office/drawing/2014/main" id="{7573767A-3F41-4B27-82D2-6D89AC1D22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2" name="Action Button: Go Back or Previous 31">
              <a:hlinkClick r:id="" action="ppaction://hlinkshowjump?jump=lastslideviewed" highlightClick="1"/>
              <a:extLst>
                <a:ext uri="{FF2B5EF4-FFF2-40B4-BE49-F238E27FC236}">
                  <a16:creationId xmlns:a16="http://schemas.microsoft.com/office/drawing/2014/main" id="{78330E49-0798-4CFC-98C6-9014C5E55936}"/>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09020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6">
                                            <p:txEl>
                                              <p:pRg st="6" end="6"/>
                                            </p:txEl>
                                          </p:spTgt>
                                        </p:tgtEl>
                                        <p:attrNameLst>
                                          <p:attrName>style.visibility</p:attrName>
                                        </p:attrNameLst>
                                      </p:cBhvr>
                                      <p:to>
                                        <p:strVal val="visible"/>
                                      </p:to>
                                    </p:set>
                                  </p:childTnLst>
                                </p:cTn>
                              </p:par>
                              <p:par>
                                <p:cTn id="53" presetID="1" presetClass="exit" presetSubtype="0" fill="hold" grpId="1" nodeType="withEffect">
                                  <p:stCondLst>
                                    <p:cond delay="0"/>
                                  </p:stCondLst>
                                  <p:childTnLst>
                                    <p:set>
                                      <p:cBhvr>
                                        <p:cTn id="54" dur="1" fill="hold">
                                          <p:stCondLst>
                                            <p:cond delay="0"/>
                                          </p:stCondLst>
                                        </p:cTn>
                                        <p:tgtEl>
                                          <p:spTgt spid="20"/>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1"/>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xEl>
                                              <p:pRg st="18" end="18"/>
                                            </p:txEl>
                                          </p:spTgt>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25"/>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6"/>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2"/>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23"/>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4"/>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8">
                                            <p:txEl>
                                              <p:pRg st="3" end="3"/>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38">
                                            <p:txEl>
                                              <p:pRg st="4" end="4"/>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38">
                                            <p:txEl>
                                              <p:pRg st="5" end="5"/>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xEl>
                                              <p:pRg st="6" end="6"/>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38">
                                            <p:txEl>
                                              <p:pRg st="7" end="7"/>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8">
                                            <p:txEl>
                                              <p:pRg st="8" end="8"/>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38">
                                            <p:txEl>
                                              <p:pRg st="9" end="9"/>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38">
                                            <p:txEl>
                                              <p:pRg st="10" end="10"/>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38">
                                            <p:txEl>
                                              <p:pRg st="11" end="11"/>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38">
                                            <p:txEl>
                                              <p:pRg st="12" end="12"/>
                                            </p:txEl>
                                          </p:spTgt>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8">
                                            <p:txEl>
                                              <p:pRg st="13" end="13"/>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38">
                                            <p:txEl>
                                              <p:pRg st="14" end="14"/>
                                            </p:txEl>
                                          </p:spTgt>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8">
                                            <p:txEl>
                                              <p:pRg st="15" end="15"/>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3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22739-B7C0-41E2-BAF6-222C299E3FC0}"/>
              </a:ext>
            </a:extLst>
          </p:cNvPr>
          <p:cNvSpPr>
            <a:spLocks noGrp="1"/>
          </p:cNvSpPr>
          <p:nvPr>
            <p:ph type="title"/>
          </p:nvPr>
        </p:nvSpPr>
        <p:spPr>
          <a:xfrm>
            <a:off x="447139" y="210522"/>
            <a:ext cx="6299126" cy="870857"/>
          </a:xfrm>
        </p:spPr>
        <p:txBody>
          <a:bodyPr/>
          <a:lstStyle/>
          <a:p>
            <a:r>
              <a:rPr lang="en-US" sz="3200" dirty="0"/>
              <a:t>The American Housing Survey (AHS)</a:t>
            </a:r>
          </a:p>
        </p:txBody>
      </p:sp>
      <p:sp>
        <p:nvSpPr>
          <p:cNvPr id="7" name="Content Placeholder 2">
            <a:extLst>
              <a:ext uri="{FF2B5EF4-FFF2-40B4-BE49-F238E27FC236}">
                <a16:creationId xmlns:a16="http://schemas.microsoft.com/office/drawing/2014/main" id="{897A4B4D-62AC-46CF-BB30-ABEA0FC3FE59}"/>
              </a:ext>
            </a:extLst>
          </p:cNvPr>
          <p:cNvSpPr>
            <a:spLocks noGrp="1"/>
          </p:cNvSpPr>
          <p:nvPr>
            <p:ph idx="1"/>
          </p:nvPr>
        </p:nvSpPr>
        <p:spPr>
          <a:xfrm>
            <a:off x="328907" y="788971"/>
            <a:ext cx="5240667" cy="5513858"/>
          </a:xfrm>
        </p:spPr>
        <p:txBody>
          <a:bodyPr>
            <a:normAutofit/>
          </a:bodyPr>
          <a:lstStyle/>
          <a:p>
            <a:r>
              <a:rPr lang="en-US" sz="1500" dirty="0">
                <a:hlinkClick r:id="rId4"/>
              </a:rPr>
              <a:t>The American Housing Survey </a:t>
            </a:r>
            <a:r>
              <a:rPr lang="en-US" sz="1500" dirty="0"/>
              <a:t>(AHS) is sponsored by the Department of Housing and Urban Development (HUD) and conducted by the U.S. Census Bureau. The survey has been the most comprehensive national housing survey in the United States since its inception in 1973.</a:t>
            </a:r>
          </a:p>
          <a:p>
            <a:r>
              <a:rPr lang="en-US" sz="1500" dirty="0"/>
              <a:t>The AHS is a longitudinal housing unit survey conducted biennially in odd-numbered years, with samples redrawn in 1985 and 2015.</a:t>
            </a:r>
          </a:p>
          <a:p>
            <a:r>
              <a:rPr lang="en-US" sz="1500" dirty="0"/>
              <a:t>It provides up-to-date information about the size, composition, quality and cost of housing in the United States and major metropolitan areas and measures changes in our housing stock as it ages. </a:t>
            </a:r>
          </a:p>
          <a:p>
            <a:r>
              <a:rPr lang="en-US" sz="1500" dirty="0"/>
              <a:t>Returning to the same housing units every other year to gather data until a new sample of housing units is drawn, the AHS allows users the unique opportunity to analyze housing and household changes over time.</a:t>
            </a:r>
          </a:p>
          <a:p>
            <a:r>
              <a:rPr lang="en-US" sz="1500" dirty="0"/>
              <a:t>The survey’s principal coverage is of the 15 largest metropolitan areas in the United States. Portland is not one of the top 15 but data are available for 2019, 2015, and 2011.</a:t>
            </a:r>
          </a:p>
          <a:p>
            <a:r>
              <a:rPr lang="en-US" sz="1500" dirty="0"/>
              <a:t>The AHS has a relatively small sample size, 117,422 units for the nation and only about 3,000 per metropolitan area. Many of the fields for the Portland data are suppressed due to insufficient sample size.</a:t>
            </a:r>
          </a:p>
          <a:p>
            <a:endParaRPr lang="en-US" dirty="0"/>
          </a:p>
          <a:p>
            <a:endParaRPr lang="en-US" dirty="0"/>
          </a:p>
        </p:txBody>
      </p:sp>
      <p:sp>
        <p:nvSpPr>
          <p:cNvPr id="3" name="Slide Number Placeholder 2">
            <a:extLst>
              <a:ext uri="{FF2B5EF4-FFF2-40B4-BE49-F238E27FC236}">
                <a16:creationId xmlns:a16="http://schemas.microsoft.com/office/drawing/2014/main" id="{B6732A17-AEE0-4FE8-B6F7-863D54E1AF1C}"/>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47</a:t>
            </a:fld>
            <a:endParaRPr lang="en-US"/>
          </a:p>
        </p:txBody>
      </p:sp>
      <p:sp>
        <p:nvSpPr>
          <p:cNvPr id="4" name="Content Placeholder 2">
            <a:extLst>
              <a:ext uri="{FF2B5EF4-FFF2-40B4-BE49-F238E27FC236}">
                <a16:creationId xmlns:a16="http://schemas.microsoft.com/office/drawing/2014/main" id="{73763777-8271-4447-A829-47406F73FFE6}"/>
              </a:ext>
            </a:extLst>
          </p:cNvPr>
          <p:cNvSpPr txBox="1">
            <a:spLocks/>
          </p:cNvSpPr>
          <p:nvPr/>
        </p:nvSpPr>
        <p:spPr>
          <a:xfrm>
            <a:off x="6096000" y="980389"/>
            <a:ext cx="5513211" cy="591831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latin typeface="Calibri" panose="020F0502020204030204" pitchFamily="34" charset="0"/>
                <a:cs typeface="Calibri" panose="020F0502020204030204" pitchFamily="34" charset="0"/>
              </a:rPr>
              <a:t>The wide range of </a:t>
            </a:r>
            <a:r>
              <a:rPr lang="en-US" sz="1500" b="1" i="1" dirty="0">
                <a:latin typeface="Calibri" panose="020F0502020204030204" pitchFamily="34" charset="0"/>
                <a:cs typeface="Calibri" panose="020F0502020204030204" pitchFamily="34" charset="0"/>
              </a:rPr>
              <a:t>core housing topics </a:t>
            </a:r>
            <a:r>
              <a:rPr lang="en-US" sz="1500" dirty="0">
                <a:latin typeface="Calibri" panose="020F0502020204030204" pitchFamily="34" charset="0"/>
                <a:cs typeface="Calibri" panose="020F0502020204030204" pitchFamily="34" charset="0"/>
              </a:rPr>
              <a:t>covered in the ACS include but are not limited to the following:</a:t>
            </a:r>
          </a:p>
          <a:p>
            <a:pPr lvl="1">
              <a:spcBef>
                <a:spcPts val="300"/>
              </a:spcBef>
            </a:pPr>
            <a:r>
              <a:rPr lang="en-US" sz="1500" dirty="0">
                <a:latin typeface="Calibri" panose="020F0502020204030204" pitchFamily="34" charset="0"/>
                <a:cs typeface="Calibri" panose="020F0502020204030204" pitchFamily="34" charset="0"/>
              </a:rPr>
              <a:t>size and composition of the nation's housing inventory</a:t>
            </a:r>
          </a:p>
          <a:p>
            <a:pPr lvl="1">
              <a:spcBef>
                <a:spcPts val="300"/>
              </a:spcBef>
            </a:pPr>
            <a:r>
              <a:rPr lang="en-US" sz="1500" dirty="0">
                <a:latin typeface="Calibri" panose="020F0502020204030204" pitchFamily="34" charset="0"/>
                <a:cs typeface="Calibri" panose="020F0502020204030204" pitchFamily="34" charset="0"/>
              </a:rPr>
              <a:t>vacancies</a:t>
            </a:r>
          </a:p>
          <a:p>
            <a:pPr lvl="1">
              <a:spcBef>
                <a:spcPts val="300"/>
              </a:spcBef>
            </a:pPr>
            <a:r>
              <a:rPr lang="en-US" sz="1500" dirty="0">
                <a:latin typeface="Calibri" panose="020F0502020204030204" pitchFamily="34" charset="0"/>
                <a:cs typeface="Calibri" panose="020F0502020204030204" pitchFamily="34" charset="0"/>
              </a:rPr>
              <a:t>owners and renters</a:t>
            </a:r>
          </a:p>
          <a:p>
            <a:pPr lvl="1">
              <a:spcBef>
                <a:spcPts val="300"/>
              </a:spcBef>
            </a:pPr>
            <a:r>
              <a:rPr lang="en-US" sz="1500" dirty="0">
                <a:latin typeface="Calibri" panose="020F0502020204030204" pitchFamily="34" charset="0"/>
                <a:cs typeface="Calibri" panose="020F0502020204030204" pitchFamily="34" charset="0"/>
              </a:rPr>
              <a:t>physical conditions of housing units</a:t>
            </a:r>
          </a:p>
          <a:p>
            <a:pPr lvl="1">
              <a:spcBef>
                <a:spcPts val="300"/>
              </a:spcBef>
            </a:pPr>
            <a:r>
              <a:rPr lang="en-US" sz="1500" dirty="0">
                <a:latin typeface="Calibri" panose="020F0502020204030204" pitchFamily="34" charset="0"/>
                <a:cs typeface="Calibri" panose="020F0502020204030204" pitchFamily="34" charset="0"/>
              </a:rPr>
              <a:t>equipment breakdowns</a:t>
            </a:r>
          </a:p>
          <a:p>
            <a:pPr lvl="1">
              <a:spcBef>
                <a:spcPts val="300"/>
              </a:spcBef>
            </a:pPr>
            <a:r>
              <a:rPr lang="en-US" sz="1500" dirty="0">
                <a:latin typeface="Calibri" panose="020F0502020204030204" pitchFamily="34" charset="0"/>
                <a:cs typeface="Calibri" panose="020F0502020204030204" pitchFamily="34" charset="0"/>
              </a:rPr>
              <a:t>characteristics of occupants</a:t>
            </a:r>
          </a:p>
          <a:p>
            <a:pPr lvl="1">
              <a:spcBef>
                <a:spcPts val="300"/>
              </a:spcBef>
            </a:pPr>
            <a:r>
              <a:rPr lang="en-US" sz="1500" dirty="0">
                <a:latin typeface="Calibri" panose="020F0502020204030204" pitchFamily="34" charset="0"/>
                <a:cs typeface="Calibri" panose="020F0502020204030204" pitchFamily="34" charset="0"/>
              </a:rPr>
              <a:t>housing and neighborhood quality</a:t>
            </a:r>
          </a:p>
          <a:p>
            <a:pPr lvl="1">
              <a:spcBef>
                <a:spcPts val="300"/>
              </a:spcBef>
            </a:pPr>
            <a:r>
              <a:rPr lang="en-US" sz="1500" dirty="0">
                <a:latin typeface="Calibri" panose="020F0502020204030204" pitchFamily="34" charset="0"/>
                <a:cs typeface="Calibri" panose="020F0502020204030204" pitchFamily="34" charset="0"/>
              </a:rPr>
              <a:t>mortgages and other housing costs</a:t>
            </a:r>
          </a:p>
          <a:p>
            <a:pPr lvl="1">
              <a:spcBef>
                <a:spcPts val="300"/>
              </a:spcBef>
            </a:pPr>
            <a:r>
              <a:rPr lang="en-US" sz="1500" dirty="0">
                <a:latin typeface="Calibri" panose="020F0502020204030204" pitchFamily="34" charset="0"/>
                <a:cs typeface="Calibri" panose="020F0502020204030204" pitchFamily="34" charset="0"/>
              </a:rPr>
              <a:t>fuel usage</a:t>
            </a:r>
          </a:p>
          <a:p>
            <a:pPr lvl="1">
              <a:spcBef>
                <a:spcPts val="300"/>
              </a:spcBef>
            </a:pPr>
            <a:r>
              <a:rPr lang="en-US" sz="1500" dirty="0">
                <a:latin typeface="Calibri" panose="020F0502020204030204" pitchFamily="34" charset="0"/>
                <a:cs typeface="Calibri" panose="020F0502020204030204" pitchFamily="34" charset="0"/>
              </a:rPr>
              <a:t>home improvements</a:t>
            </a:r>
          </a:p>
          <a:p>
            <a:pPr lvl="1">
              <a:spcBef>
                <a:spcPts val="300"/>
              </a:spcBef>
            </a:pPr>
            <a:r>
              <a:rPr lang="en-US" sz="1500" dirty="0">
                <a:latin typeface="Calibri" panose="020F0502020204030204" pitchFamily="34" charset="0"/>
                <a:cs typeface="Calibri" panose="020F0502020204030204" pitchFamily="34" charset="0"/>
              </a:rPr>
              <a:t>persons eligible for and beneficiaries of assisted housing</a:t>
            </a:r>
          </a:p>
          <a:p>
            <a:pPr lvl="1">
              <a:spcBef>
                <a:spcPts val="300"/>
              </a:spcBef>
            </a:pPr>
            <a:r>
              <a:rPr lang="en-US" sz="1500" dirty="0">
                <a:latin typeface="Calibri" panose="020F0502020204030204" pitchFamily="34" charset="0"/>
                <a:cs typeface="Calibri" panose="020F0502020204030204" pitchFamily="34" charset="0"/>
              </a:rPr>
              <a:t>characteristics of recent movers</a:t>
            </a:r>
          </a:p>
          <a:p>
            <a:pPr lvl="1">
              <a:spcBef>
                <a:spcPts val="300"/>
              </a:spcBef>
            </a:pPr>
            <a:r>
              <a:rPr lang="en-US" sz="1500" dirty="0">
                <a:latin typeface="Calibri" panose="020F0502020204030204" pitchFamily="34" charset="0"/>
                <a:cs typeface="Calibri" panose="020F0502020204030204" pitchFamily="34" charset="0"/>
              </a:rPr>
              <a:t>home values.</a:t>
            </a:r>
          </a:p>
          <a:p>
            <a:pPr>
              <a:spcBef>
                <a:spcPts val="300"/>
              </a:spcBef>
            </a:pPr>
            <a:r>
              <a:rPr lang="en-US" sz="1500" b="1" dirty="0">
                <a:latin typeface="Calibri" panose="020F0502020204030204" pitchFamily="34" charset="0"/>
                <a:cs typeface="Calibri" panose="020F0502020204030204" pitchFamily="34" charset="0"/>
              </a:rPr>
              <a:t>How AHS was Used</a:t>
            </a:r>
          </a:p>
          <a:p>
            <a:pPr lvl="1">
              <a:spcBef>
                <a:spcPts val="300"/>
              </a:spcBef>
            </a:pPr>
            <a:r>
              <a:rPr lang="en-US" sz="1500" dirty="0">
                <a:latin typeface="Calibri" panose="020F0502020204030204" pitchFamily="34" charset="0"/>
                <a:cs typeface="Calibri" panose="020F0502020204030204" pitchFamily="34" charset="0"/>
              </a:rPr>
              <a:t>We mainly used the national data from the AHS, as much of the Portland data were suppressed due to small sample size.</a:t>
            </a:r>
          </a:p>
          <a:p>
            <a:pPr>
              <a:spcBef>
                <a:spcPts val="300"/>
              </a:spcBef>
            </a:pPr>
            <a:r>
              <a:rPr lang="en-US" sz="1500" b="1" dirty="0">
                <a:latin typeface="Calibri" panose="020F0502020204030204" pitchFamily="34" charset="0"/>
                <a:cs typeface="Calibri" panose="020F0502020204030204" pitchFamily="34" charset="0"/>
              </a:rPr>
              <a:t>Access the AHS: </a:t>
            </a:r>
            <a:r>
              <a:rPr lang="en-US" sz="1500" dirty="0">
                <a:latin typeface="Calibri" panose="020F0502020204030204" pitchFamily="34" charset="0"/>
                <a:cs typeface="Calibri" panose="020F0502020204030204" pitchFamily="34" charset="0"/>
              </a:rPr>
              <a:t>Data available as a </a:t>
            </a:r>
            <a:r>
              <a:rPr lang="en-US" sz="1500" dirty="0">
                <a:latin typeface="Calibri" panose="020F0502020204030204" pitchFamily="34" charset="0"/>
                <a:cs typeface="Calibri" panose="020F0502020204030204" pitchFamily="34" charset="0"/>
                <a:hlinkClick r:id="rId5"/>
              </a:rPr>
              <a:t>public use sample</a:t>
            </a:r>
            <a:r>
              <a:rPr lang="en-US" sz="1500" dirty="0">
                <a:latin typeface="Calibri" panose="020F0502020204030204" pitchFamily="34" charset="0"/>
                <a:cs typeface="Calibri" panose="020F0502020204030204" pitchFamily="34" charset="0"/>
              </a:rPr>
              <a:t> or created </a:t>
            </a:r>
            <a:r>
              <a:rPr lang="en-US" sz="1500" dirty="0">
                <a:latin typeface="Calibri" panose="020F0502020204030204" pitchFamily="34" charset="0"/>
                <a:cs typeface="Calibri" panose="020F0502020204030204" pitchFamily="34" charset="0"/>
                <a:hlinkClick r:id="" action="ppaction://noaction"/>
              </a:rPr>
              <a:t>using</a:t>
            </a:r>
            <a:r>
              <a:rPr lang="en-US" sz="1500" dirty="0">
                <a:latin typeface="Calibri" panose="020F0502020204030204" pitchFamily="34" charset="0"/>
                <a:cs typeface="Calibri" panose="020F0502020204030204" pitchFamily="34" charset="0"/>
              </a:rPr>
              <a:t> the </a:t>
            </a:r>
            <a:r>
              <a:rPr lang="en-US" sz="1500" dirty="0">
                <a:latin typeface="Calibri" panose="020F0502020204030204" pitchFamily="34" charset="0"/>
                <a:cs typeface="Calibri" panose="020F0502020204030204" pitchFamily="34" charset="0"/>
                <a:hlinkClick r:id="rId6"/>
              </a:rPr>
              <a:t>ACS Table Maker</a:t>
            </a:r>
            <a:r>
              <a:rPr lang="en-US" sz="1500" dirty="0">
                <a:latin typeface="Calibri" panose="020F0502020204030204" pitchFamily="34" charset="0"/>
                <a:cs typeface="Calibri" panose="020F0502020204030204" pitchFamily="34" charset="0"/>
              </a:rPr>
              <a:t>.</a:t>
            </a:r>
          </a:p>
          <a:p>
            <a:pPr>
              <a:spcBef>
                <a:spcPts val="300"/>
              </a:spcBef>
            </a:pPr>
            <a:r>
              <a:rPr lang="en-US" sz="1500" b="1" dirty="0">
                <a:latin typeface="Calibri" panose="020F0502020204030204" pitchFamily="34" charset="0"/>
                <a:cs typeface="Calibri" panose="020F0502020204030204" pitchFamily="34" charset="0"/>
                <a:hlinkClick r:id="" action="ppaction://noaction"/>
              </a:rPr>
              <a:t>Back to Housing</a:t>
            </a:r>
            <a:endParaRPr lang="en-US" sz="1500" b="1" dirty="0">
              <a:latin typeface="Calibri" panose="020F0502020204030204" pitchFamily="34" charset="0"/>
              <a:cs typeface="Calibri" panose="020F0502020204030204" pitchFamily="34" charset="0"/>
            </a:endParaRPr>
          </a:p>
          <a:p>
            <a:pPr marL="457200" lvl="1" indent="0">
              <a:spcBef>
                <a:spcPts val="300"/>
              </a:spcBef>
              <a:buNone/>
            </a:pPr>
            <a:endParaRPr lang="en-US" dirty="0"/>
          </a:p>
          <a:p>
            <a:endParaRPr lang="en-US" dirty="0"/>
          </a:p>
          <a:p>
            <a:endParaRPr lang="en-US" dirty="0"/>
          </a:p>
          <a:p>
            <a:endParaRPr lang="en-US" dirty="0"/>
          </a:p>
        </p:txBody>
      </p:sp>
      <p:sp>
        <p:nvSpPr>
          <p:cNvPr id="15" name="TextBox 14">
            <a:extLst>
              <a:ext uri="{FF2B5EF4-FFF2-40B4-BE49-F238E27FC236}">
                <a16:creationId xmlns:a16="http://schemas.microsoft.com/office/drawing/2014/main" id="{72676260-6CDC-4E64-9B9A-F8B1184EF026}"/>
              </a:ext>
            </a:extLst>
          </p:cNvPr>
          <p:cNvSpPr txBox="1"/>
          <p:nvPr/>
        </p:nvSpPr>
        <p:spPr>
          <a:xfrm>
            <a:off x="12552381" y="482931"/>
            <a:ext cx="650052" cy="646331"/>
          </a:xfrm>
          <a:prstGeom prst="rect">
            <a:avLst/>
          </a:prstGeom>
          <a:noFill/>
        </p:spPr>
        <p:txBody>
          <a:bodyPr wrap="square" rtlCol="0">
            <a:spAutoFit/>
          </a:bodyPr>
          <a:lstStyle/>
          <a:p>
            <a:r>
              <a:rPr lang="en-US" dirty="0">
                <a:solidFill>
                  <a:schemeClr val="accent1"/>
                </a:solidFill>
              </a:rPr>
              <a:t>O</a:t>
            </a:r>
          </a:p>
          <a:p>
            <a:r>
              <a:rPr lang="en-US" dirty="0">
                <a:solidFill>
                  <a:schemeClr val="accent1"/>
                </a:solidFill>
              </a:rPr>
              <a:t>O</a:t>
            </a:r>
          </a:p>
        </p:txBody>
      </p:sp>
      <p:sp>
        <p:nvSpPr>
          <p:cNvPr id="16" name="TextBox 15">
            <a:extLst>
              <a:ext uri="{FF2B5EF4-FFF2-40B4-BE49-F238E27FC236}">
                <a16:creationId xmlns:a16="http://schemas.microsoft.com/office/drawing/2014/main" id="{1612EC55-DDC4-47B6-99AD-AB79ABF927B5}"/>
              </a:ext>
            </a:extLst>
          </p:cNvPr>
          <p:cNvSpPr txBox="1"/>
          <p:nvPr/>
        </p:nvSpPr>
        <p:spPr>
          <a:xfrm>
            <a:off x="12606356" y="1216439"/>
            <a:ext cx="650052" cy="4524315"/>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D28F4F5-66C7-4B62-AAE3-EA31D963541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47065" y="6207012"/>
            <a:ext cx="2360088" cy="644935"/>
          </a:xfrm>
          <a:prstGeom prst="rect">
            <a:avLst/>
          </a:prstGeom>
        </p:spPr>
      </p:pic>
      <p:grpSp>
        <p:nvGrpSpPr>
          <p:cNvPr id="14" name="Group 13">
            <a:extLst>
              <a:ext uri="{FF2B5EF4-FFF2-40B4-BE49-F238E27FC236}">
                <a16:creationId xmlns:a16="http://schemas.microsoft.com/office/drawing/2014/main" id="{03968C34-2206-48A1-8E91-7F36877CD723}"/>
              </a:ext>
            </a:extLst>
          </p:cNvPr>
          <p:cNvGrpSpPr/>
          <p:nvPr/>
        </p:nvGrpSpPr>
        <p:grpSpPr>
          <a:xfrm>
            <a:off x="0" y="6521596"/>
            <a:ext cx="1354063" cy="274320"/>
            <a:chOff x="37011" y="6469091"/>
            <a:chExt cx="1354063" cy="274320"/>
          </a:xfrm>
        </p:grpSpPr>
        <p:sp>
          <p:nvSpPr>
            <p:cNvPr id="21" name="Action Button: Blank 20">
              <a:hlinkClick r:id="rId8" action="ppaction://hlinksldjump"/>
              <a:extLst>
                <a:ext uri="{FF2B5EF4-FFF2-40B4-BE49-F238E27FC236}">
                  <a16:creationId xmlns:a16="http://schemas.microsoft.com/office/drawing/2014/main" id="{4CBA57EE-6875-43F8-9AF3-9F76C38BDD65}"/>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22" name="Action Button: Go Back or Previous 21">
              <a:hlinkClick r:id="" action="ppaction://hlinkshowjump?jump=lastslideviewed" highlightClick="1"/>
              <a:extLst>
                <a:ext uri="{FF2B5EF4-FFF2-40B4-BE49-F238E27FC236}">
                  <a16:creationId xmlns:a16="http://schemas.microsoft.com/office/drawing/2014/main" id="{02EAA8F1-410B-4200-9CBE-8BC4F83CDAF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6697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xEl>
                                              <p:pRg st="10" end="1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6">
                                            <p:txEl>
                                              <p:pRg st="9" end="9"/>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6">
                                            <p:txEl>
                                              <p:pRg st="10" end="10"/>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16">
                                            <p:txEl>
                                              <p:pRg st="11" end="11"/>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6">
                                            <p:txEl>
                                              <p:pRg st="12" end="12"/>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1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92C4BD-A91E-450E-80F8-17D27A017992}"/>
              </a:ext>
            </a:extLst>
          </p:cNvPr>
          <p:cNvPicPr>
            <a:picLocks noChangeAspect="1"/>
          </p:cNvPicPr>
          <p:nvPr/>
        </p:nvPicPr>
        <p:blipFill>
          <a:blip r:embed="rId4"/>
          <a:stretch>
            <a:fillRect/>
          </a:stretch>
        </p:blipFill>
        <p:spPr>
          <a:xfrm>
            <a:off x="4975600" y="102637"/>
            <a:ext cx="3378822" cy="4892602"/>
          </a:xfrm>
          <a:prstGeom prst="rect">
            <a:avLst/>
          </a:prstGeom>
        </p:spPr>
      </p:pic>
      <p:sp>
        <p:nvSpPr>
          <p:cNvPr id="2" name="Title 1">
            <a:extLst>
              <a:ext uri="{FF2B5EF4-FFF2-40B4-BE49-F238E27FC236}">
                <a16:creationId xmlns:a16="http://schemas.microsoft.com/office/drawing/2014/main" id="{34C44798-1965-4949-9D95-FEB46CC81F56}"/>
              </a:ext>
            </a:extLst>
          </p:cNvPr>
          <p:cNvSpPr>
            <a:spLocks noGrp="1"/>
          </p:cNvSpPr>
          <p:nvPr>
            <p:ph type="title"/>
          </p:nvPr>
        </p:nvSpPr>
        <p:spPr>
          <a:xfrm>
            <a:off x="357051" y="169818"/>
            <a:ext cx="4302035" cy="770708"/>
          </a:xfrm>
        </p:spPr>
        <p:txBody>
          <a:bodyPr/>
          <a:lstStyle/>
          <a:p>
            <a:r>
              <a:rPr lang="en-US" sz="3200" dirty="0"/>
              <a:t>Comparison Cities</a:t>
            </a:r>
          </a:p>
        </p:txBody>
      </p:sp>
      <p:sp>
        <p:nvSpPr>
          <p:cNvPr id="3" name="Content Placeholder 2">
            <a:extLst>
              <a:ext uri="{FF2B5EF4-FFF2-40B4-BE49-F238E27FC236}">
                <a16:creationId xmlns:a16="http://schemas.microsoft.com/office/drawing/2014/main" id="{F3BB2461-FE2C-4125-B53B-9B19254B44D1}"/>
              </a:ext>
            </a:extLst>
          </p:cNvPr>
          <p:cNvSpPr>
            <a:spLocks noGrp="1"/>
          </p:cNvSpPr>
          <p:nvPr>
            <p:ph idx="1"/>
          </p:nvPr>
        </p:nvSpPr>
        <p:spPr>
          <a:xfrm>
            <a:off x="352640" y="903166"/>
            <a:ext cx="4622960" cy="5237095"/>
          </a:xfrm>
        </p:spPr>
        <p:txBody>
          <a:bodyPr>
            <a:noAutofit/>
          </a:bodyPr>
          <a:lstStyle/>
          <a:p>
            <a:pPr>
              <a:spcBef>
                <a:spcPts val="600"/>
              </a:spcBef>
            </a:pPr>
            <a:r>
              <a:rPr lang="en-US" sz="1600" dirty="0"/>
              <a:t>When we discuss our city, Portland, we often speculate about how it is similar or differs from our neighbor to the north, Seattle. We decided to extend the comparison of Portland with other cities about the same size. </a:t>
            </a:r>
          </a:p>
          <a:p>
            <a:pPr>
              <a:spcBef>
                <a:spcPts val="600"/>
              </a:spcBef>
            </a:pPr>
            <a:r>
              <a:rPr lang="en-US" sz="1600" dirty="0"/>
              <a:t>However, members of the team also wanted to include Austin, Oakland, and Minneapolis, cities that readers might be familiar with, or cities often compared to Portland.</a:t>
            </a:r>
          </a:p>
          <a:p>
            <a:pPr>
              <a:spcBef>
                <a:spcPts val="600"/>
              </a:spcBef>
            </a:pPr>
            <a:r>
              <a:rPr lang="en-US" sz="1600" dirty="0"/>
              <a:t>Here is a list of the 20 comparison cities, 10 larger and 10 smaller, ordered by their population.</a:t>
            </a:r>
          </a:p>
          <a:p>
            <a:pPr>
              <a:spcBef>
                <a:spcPts val="600"/>
              </a:spcBef>
            </a:pPr>
            <a:r>
              <a:rPr lang="en-US" sz="1600" dirty="0"/>
              <a:t>As an example of how we used the comparisons, here is a chart that shows, for each of the comparison cities and Portland, the city’s  proportion of the metropolitan area population.</a:t>
            </a:r>
          </a:p>
          <a:p>
            <a:pPr>
              <a:spcBef>
                <a:spcPts val="600"/>
              </a:spcBef>
            </a:pPr>
            <a:r>
              <a:rPr lang="en-US" sz="1600" dirty="0"/>
              <a:t>Portland is in the middle of the pack, compared to the Portland – Vancouver – Hillsboro Metropolitan Statistical Area (MSA).</a:t>
            </a:r>
          </a:p>
          <a:p>
            <a:pPr>
              <a:spcBef>
                <a:spcPts val="600"/>
              </a:spcBef>
            </a:pPr>
            <a:r>
              <a:rPr lang="en-US" sz="1600" dirty="0"/>
              <a:t>By comparison, El Paso contains over 80% of the population in the El Paso MSA and Oakland only about 10% of the San Francisco – Oakland – Berkeley MSA.21</a:t>
            </a:r>
          </a:p>
          <a:p>
            <a:pPr>
              <a:spcBef>
                <a:spcPts val="600"/>
              </a:spcBef>
            </a:pPr>
            <a:endParaRPr lang="en-US" sz="1600" dirty="0"/>
          </a:p>
        </p:txBody>
      </p:sp>
      <p:pic>
        <p:nvPicPr>
          <p:cNvPr id="5" name="Picture 4">
            <a:extLst>
              <a:ext uri="{FF2B5EF4-FFF2-40B4-BE49-F238E27FC236}">
                <a16:creationId xmlns:a16="http://schemas.microsoft.com/office/drawing/2014/main" id="{054D0555-D754-43D5-849E-D5EB7CF4738B}"/>
              </a:ext>
            </a:extLst>
          </p:cNvPr>
          <p:cNvPicPr>
            <a:picLocks noChangeAspect="1"/>
          </p:cNvPicPr>
          <p:nvPr/>
        </p:nvPicPr>
        <p:blipFill>
          <a:blip r:embed="rId5"/>
          <a:stretch>
            <a:fillRect/>
          </a:stretch>
        </p:blipFill>
        <p:spPr>
          <a:xfrm>
            <a:off x="4975600" y="102637"/>
            <a:ext cx="3212413" cy="6491892"/>
          </a:xfrm>
          <a:prstGeom prst="rect">
            <a:avLst/>
          </a:prstGeom>
        </p:spPr>
      </p:pic>
      <p:pic>
        <p:nvPicPr>
          <p:cNvPr id="6" name="Picture 5">
            <a:extLst>
              <a:ext uri="{FF2B5EF4-FFF2-40B4-BE49-F238E27FC236}">
                <a16:creationId xmlns:a16="http://schemas.microsoft.com/office/drawing/2014/main" id="{349EFD88-3DF8-4360-BBE6-0673FE3270BB}"/>
              </a:ext>
            </a:extLst>
          </p:cNvPr>
          <p:cNvPicPr>
            <a:picLocks noChangeAspect="1"/>
          </p:cNvPicPr>
          <p:nvPr/>
        </p:nvPicPr>
        <p:blipFill>
          <a:blip r:embed="rId6"/>
          <a:stretch>
            <a:fillRect/>
          </a:stretch>
        </p:blipFill>
        <p:spPr>
          <a:xfrm>
            <a:off x="4975600" y="102637"/>
            <a:ext cx="5895975" cy="6468295"/>
          </a:xfrm>
          <a:prstGeom prst="rect">
            <a:avLst/>
          </a:prstGeom>
        </p:spPr>
      </p:pic>
      <p:sp>
        <p:nvSpPr>
          <p:cNvPr id="7" name="Arrow: Right 6">
            <a:extLst>
              <a:ext uri="{FF2B5EF4-FFF2-40B4-BE49-F238E27FC236}">
                <a16:creationId xmlns:a16="http://schemas.microsoft.com/office/drawing/2014/main" id="{DE226F87-7BA8-47E3-AE45-58DEFFC3EDE3}"/>
              </a:ext>
            </a:extLst>
          </p:cNvPr>
          <p:cNvSpPr/>
          <p:nvPr/>
        </p:nvSpPr>
        <p:spPr>
          <a:xfrm>
            <a:off x="5579390" y="3370881"/>
            <a:ext cx="395207" cy="19372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Arrow: Right 7">
            <a:extLst>
              <a:ext uri="{FF2B5EF4-FFF2-40B4-BE49-F238E27FC236}">
                <a16:creationId xmlns:a16="http://schemas.microsoft.com/office/drawing/2014/main" id="{FE03E324-CC95-4A08-9D1F-DD04F59389B1}"/>
              </a:ext>
            </a:extLst>
          </p:cNvPr>
          <p:cNvSpPr/>
          <p:nvPr/>
        </p:nvSpPr>
        <p:spPr>
          <a:xfrm>
            <a:off x="5780867" y="1121044"/>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id="{CAA95191-4CC8-46B1-BF8B-45B5F462861B}"/>
              </a:ext>
            </a:extLst>
          </p:cNvPr>
          <p:cNvSpPr/>
          <p:nvPr/>
        </p:nvSpPr>
        <p:spPr>
          <a:xfrm>
            <a:off x="5579390" y="6140261"/>
            <a:ext cx="395207" cy="19372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E1ECAABF-7D28-4B73-A4EE-FC758AA549B1}"/>
              </a:ext>
            </a:extLst>
          </p:cNvPr>
          <p:cNvSpPr txBox="1"/>
          <p:nvPr/>
        </p:nvSpPr>
        <p:spPr>
          <a:xfrm>
            <a:off x="11582179" y="859972"/>
            <a:ext cx="299258" cy="492443"/>
          </a:xfrm>
          <a:prstGeom prst="rect">
            <a:avLst/>
          </a:prstGeom>
          <a:noFill/>
        </p:spPr>
        <p:txBody>
          <a:bodyPr wrap="square" rtlCol="0">
            <a:spAutoFit/>
          </a:bodyPr>
          <a:lstStyle/>
          <a:p>
            <a:endParaRPr lang="en-US" sz="800" dirty="0"/>
          </a:p>
          <a:p>
            <a:endParaRPr lang="en-US" dirty="0"/>
          </a:p>
        </p:txBody>
      </p:sp>
      <p:sp>
        <p:nvSpPr>
          <p:cNvPr id="30" name="TextBox 29">
            <a:extLst>
              <a:ext uri="{FF2B5EF4-FFF2-40B4-BE49-F238E27FC236}">
                <a16:creationId xmlns:a16="http://schemas.microsoft.com/office/drawing/2014/main" id="{D3D79E0D-AC76-4FFC-8E1A-3BA4A7B9E68E}"/>
              </a:ext>
            </a:extLst>
          </p:cNvPr>
          <p:cNvSpPr txBox="1"/>
          <p:nvPr/>
        </p:nvSpPr>
        <p:spPr>
          <a:xfrm>
            <a:off x="11734579" y="1012372"/>
            <a:ext cx="299258" cy="492443"/>
          </a:xfrm>
          <a:prstGeom prst="rect">
            <a:avLst/>
          </a:prstGeom>
          <a:noFill/>
        </p:spPr>
        <p:txBody>
          <a:bodyPr wrap="square" rtlCol="0">
            <a:spAutoFit/>
          </a:bodyPr>
          <a:lstStyle/>
          <a:p>
            <a:endParaRPr lang="en-US" sz="800" dirty="0"/>
          </a:p>
          <a:p>
            <a:endParaRPr lang="en-US" dirty="0"/>
          </a:p>
        </p:txBody>
      </p:sp>
      <p:sp>
        <p:nvSpPr>
          <p:cNvPr id="24" name="TextBox 23">
            <a:extLst>
              <a:ext uri="{FF2B5EF4-FFF2-40B4-BE49-F238E27FC236}">
                <a16:creationId xmlns:a16="http://schemas.microsoft.com/office/drawing/2014/main" id="{A8CE2050-28D1-4EDE-8BCC-B053966F104E}"/>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grpSp>
        <p:nvGrpSpPr>
          <p:cNvPr id="33" name="Group 32">
            <a:extLst>
              <a:ext uri="{FF2B5EF4-FFF2-40B4-BE49-F238E27FC236}">
                <a16:creationId xmlns:a16="http://schemas.microsoft.com/office/drawing/2014/main" id="{39BFA1EE-8223-41A4-873C-9706241303D8}"/>
              </a:ext>
            </a:extLst>
          </p:cNvPr>
          <p:cNvGrpSpPr/>
          <p:nvPr/>
        </p:nvGrpSpPr>
        <p:grpSpPr>
          <a:xfrm>
            <a:off x="6096000" y="7211732"/>
            <a:ext cx="3021810" cy="774507"/>
            <a:chOff x="1953790" y="7223102"/>
            <a:chExt cx="3021810" cy="774507"/>
          </a:xfrm>
        </p:grpSpPr>
        <p:sp>
          <p:nvSpPr>
            <p:cNvPr id="25" name="TextBox 24">
              <a:extLst>
                <a:ext uri="{FF2B5EF4-FFF2-40B4-BE49-F238E27FC236}">
                  <a16:creationId xmlns:a16="http://schemas.microsoft.com/office/drawing/2014/main" id="{A4319889-066F-4550-8C0D-759AD26954C3}"/>
                </a:ext>
              </a:extLst>
            </p:cNvPr>
            <p:cNvSpPr txBox="1"/>
            <p:nvPr/>
          </p:nvSpPr>
          <p:spPr>
            <a:xfrm>
              <a:off x="1953790" y="7223102"/>
              <a:ext cx="3021810" cy="774507"/>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nSpc>
                  <a:spcPts val="1800"/>
                </a:lnSpc>
              </a:pPr>
              <a:r>
                <a:rPr lang="en-US" sz="1400" dirty="0">
                  <a:solidFill>
                    <a:schemeClr val="accent5">
                      <a:lumMod val="50000"/>
                    </a:schemeClr>
                  </a:solidFill>
                </a:rPr>
                <a:t>Use                to go back to the page you were reading or     </a:t>
              </a:r>
              <a:r>
                <a:rPr lang="en-US" sz="1400" b="1" dirty="0">
                  <a:solidFill>
                    <a:schemeClr val="accent5">
                      <a:lumMod val="50000"/>
                    </a:schemeClr>
                  </a:solidFill>
                </a:rPr>
                <a:t>        </a:t>
              </a:r>
              <a:r>
                <a:rPr lang="en-US" sz="1400" dirty="0">
                  <a:solidFill>
                    <a:schemeClr val="accent5">
                      <a:lumMod val="50000"/>
                    </a:schemeClr>
                  </a:solidFill>
                </a:rPr>
                <a:t>   to go to the table of contents for Population.</a:t>
              </a:r>
            </a:p>
          </p:txBody>
        </p:sp>
        <p:pic>
          <p:nvPicPr>
            <p:cNvPr id="26" name="Picture 25">
              <a:extLst>
                <a:ext uri="{FF2B5EF4-FFF2-40B4-BE49-F238E27FC236}">
                  <a16:creationId xmlns:a16="http://schemas.microsoft.com/office/drawing/2014/main" id="{A6617038-5589-43CA-9EC2-84CA7670BADF}"/>
                </a:ext>
              </a:extLst>
            </p:cNvPr>
            <p:cNvPicPr>
              <a:picLocks noChangeAspect="1"/>
            </p:cNvPicPr>
            <p:nvPr/>
          </p:nvPicPr>
          <p:blipFill>
            <a:blip r:embed="rId7"/>
            <a:stretch>
              <a:fillRect/>
            </a:stretch>
          </p:blipFill>
          <p:spPr>
            <a:xfrm>
              <a:off x="3232513" y="7486573"/>
              <a:ext cx="548640" cy="316694"/>
            </a:xfrm>
            <a:prstGeom prst="rect">
              <a:avLst/>
            </a:prstGeom>
          </p:spPr>
        </p:pic>
        <p:pic>
          <p:nvPicPr>
            <p:cNvPr id="27" name="Picture 26">
              <a:extLst>
                <a:ext uri="{FF2B5EF4-FFF2-40B4-BE49-F238E27FC236}">
                  <a16:creationId xmlns:a16="http://schemas.microsoft.com/office/drawing/2014/main" id="{79FB4FFC-F0E0-4DBC-B9DC-F48E8CB14B90}"/>
                </a:ext>
              </a:extLst>
            </p:cNvPr>
            <p:cNvPicPr>
              <a:picLocks noChangeAspect="1"/>
            </p:cNvPicPr>
            <p:nvPr/>
          </p:nvPicPr>
          <p:blipFill>
            <a:blip r:embed="rId8"/>
            <a:stretch>
              <a:fillRect/>
            </a:stretch>
          </p:blipFill>
          <p:spPr>
            <a:xfrm>
              <a:off x="2423577" y="7277253"/>
              <a:ext cx="459323" cy="201759"/>
            </a:xfrm>
            <a:prstGeom prst="rect">
              <a:avLst/>
            </a:prstGeom>
          </p:spPr>
        </p:pic>
      </p:grpSp>
      <p:pic>
        <p:nvPicPr>
          <p:cNvPr id="34" name="Picture 33">
            <a:extLst>
              <a:ext uri="{FF2B5EF4-FFF2-40B4-BE49-F238E27FC236}">
                <a16:creationId xmlns:a16="http://schemas.microsoft.com/office/drawing/2014/main" id="{7D9A22F1-C8D6-445D-870A-1BD66F79A55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35" name="Group 34">
            <a:extLst>
              <a:ext uri="{FF2B5EF4-FFF2-40B4-BE49-F238E27FC236}">
                <a16:creationId xmlns:a16="http://schemas.microsoft.com/office/drawing/2014/main" id="{5AA039B8-3007-4A69-A969-58F5CA321787}"/>
              </a:ext>
            </a:extLst>
          </p:cNvPr>
          <p:cNvGrpSpPr/>
          <p:nvPr/>
        </p:nvGrpSpPr>
        <p:grpSpPr>
          <a:xfrm>
            <a:off x="37011" y="6509634"/>
            <a:ext cx="1354063" cy="274320"/>
            <a:chOff x="37011" y="6469091"/>
            <a:chExt cx="1354063" cy="274320"/>
          </a:xfrm>
        </p:grpSpPr>
        <p:sp>
          <p:nvSpPr>
            <p:cNvPr id="36" name="Action Button: Blank 35">
              <a:hlinkClick r:id="rId10" action="ppaction://hlinksldjump"/>
              <a:extLst>
                <a:ext uri="{FF2B5EF4-FFF2-40B4-BE49-F238E27FC236}">
                  <a16:creationId xmlns:a16="http://schemas.microsoft.com/office/drawing/2014/main" id="{879BCFBB-7A20-4F24-A3AC-4258C7A5A562}"/>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7" name="Action Button: Go Back or Previous 36">
              <a:hlinkClick r:id="" action="ppaction://hlinkshowjump?jump=lastslideviewed" highlightClick="1"/>
              <a:extLst>
                <a:ext uri="{FF2B5EF4-FFF2-40B4-BE49-F238E27FC236}">
                  <a16:creationId xmlns:a16="http://schemas.microsoft.com/office/drawing/2014/main" id="{39E6FCBA-D4CD-4CC6-BFE4-D2D2B46CFCBE}"/>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extBox 37">
            <a:extLst>
              <a:ext uri="{FF2B5EF4-FFF2-40B4-BE49-F238E27FC236}">
                <a16:creationId xmlns:a16="http://schemas.microsoft.com/office/drawing/2014/main" id="{2932BB51-B3B3-493A-AAA5-CA161157E3B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11" name="Picture 10">
            <a:extLst>
              <a:ext uri="{FF2B5EF4-FFF2-40B4-BE49-F238E27FC236}">
                <a16:creationId xmlns:a16="http://schemas.microsoft.com/office/drawing/2014/main" id="{2C047075-0D00-4438-8A10-656E1EF198D5}"/>
              </a:ext>
            </a:extLst>
          </p:cNvPr>
          <p:cNvPicPr>
            <a:picLocks noChangeAspect="1"/>
          </p:cNvPicPr>
          <p:nvPr/>
        </p:nvPicPr>
        <p:blipFill>
          <a:blip r:embed="rId11"/>
          <a:stretch>
            <a:fillRect/>
          </a:stretch>
        </p:blipFill>
        <p:spPr>
          <a:xfrm>
            <a:off x="2901754" y="7227877"/>
            <a:ext cx="3078747" cy="835224"/>
          </a:xfrm>
          <a:prstGeom prst="rect">
            <a:avLst/>
          </a:prstGeom>
        </p:spPr>
      </p:pic>
    </p:spTree>
    <p:custDataLst>
      <p:tags r:id="rId1"/>
    </p:custDataLst>
    <p:extLst>
      <p:ext uri="{BB962C8B-B14F-4D97-AF65-F5344CB8AC3E}">
        <p14:creationId xmlns:p14="http://schemas.microsoft.com/office/powerpoint/2010/main" val="42895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8">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4">
                                            <p:txEl>
                                              <p:pRg st="10" end="10"/>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4">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24">
                                            <p:txEl>
                                              <p:pRg st="12" end="12"/>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xEl>
                                              <p:pRg st="13" end="13"/>
                                            </p:txEl>
                                          </p:spTgt>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4">
                                            <p:txEl>
                                              <p:pRg st="14" end="14"/>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B3EF-8BC9-4CA3-8B83-D8EA5A20ADB7}"/>
              </a:ext>
            </a:extLst>
          </p:cNvPr>
          <p:cNvSpPr>
            <a:spLocks noGrp="1"/>
          </p:cNvSpPr>
          <p:nvPr>
            <p:ph type="title"/>
          </p:nvPr>
        </p:nvSpPr>
        <p:spPr>
          <a:xfrm>
            <a:off x="357051" y="169128"/>
            <a:ext cx="4302035" cy="870857"/>
          </a:xfrm>
        </p:spPr>
        <p:txBody>
          <a:bodyPr/>
          <a:lstStyle/>
          <a:p>
            <a:r>
              <a:rPr lang="en-US" sz="3200" dirty="0"/>
              <a:t>Geography Issues</a:t>
            </a:r>
          </a:p>
        </p:txBody>
      </p:sp>
      <p:sp>
        <p:nvSpPr>
          <p:cNvPr id="3" name="Content Placeholder 2">
            <a:extLst>
              <a:ext uri="{FF2B5EF4-FFF2-40B4-BE49-F238E27FC236}">
                <a16:creationId xmlns:a16="http://schemas.microsoft.com/office/drawing/2014/main" id="{8809D76A-0C0D-4ADB-9066-24BD1C2D0103}"/>
              </a:ext>
            </a:extLst>
          </p:cNvPr>
          <p:cNvSpPr>
            <a:spLocks noGrp="1"/>
          </p:cNvSpPr>
          <p:nvPr>
            <p:ph idx="1"/>
          </p:nvPr>
        </p:nvSpPr>
        <p:spPr>
          <a:xfrm>
            <a:off x="357051" y="870856"/>
            <a:ext cx="4425838" cy="5798885"/>
          </a:xfrm>
        </p:spPr>
        <p:txBody>
          <a:bodyPr>
            <a:normAutofit lnSpcReduction="10000"/>
          </a:bodyPr>
          <a:lstStyle/>
          <a:p>
            <a:r>
              <a:rPr lang="en-US" sz="1500" dirty="0"/>
              <a:t>Data in the Census and the American Community Survey are reported for the city of Portland, outlined by the dashed dark red line.</a:t>
            </a:r>
          </a:p>
          <a:p>
            <a:r>
              <a:rPr lang="en-US" sz="1500" dirty="0"/>
              <a:t>We also use data for the 143 census tracts that approximate the city of Portland, referred to in the study as </a:t>
            </a:r>
            <a:r>
              <a:rPr lang="en-US" sz="1500" i="1" dirty="0"/>
              <a:t>Portland Tracts</a:t>
            </a:r>
            <a:r>
              <a:rPr lang="en-US" sz="1500" dirty="0"/>
              <a:t>.</a:t>
            </a:r>
          </a:p>
          <a:p>
            <a:r>
              <a:rPr lang="en-US" sz="1500" dirty="0"/>
              <a:t>The Portland Tracts are a reasonably good match to the City boundary. The red dots are in the City but outside of the Portland tracts, and the green dots are in the Portland tracts but outside of the City.</a:t>
            </a:r>
          </a:p>
          <a:p>
            <a:r>
              <a:rPr lang="en-US" sz="1500" dirty="0"/>
              <a:t>Overall, the Portland Tracts undercount the total population by 1% and overcount the age 65+ population by 0.2%.</a:t>
            </a:r>
          </a:p>
          <a:p>
            <a:r>
              <a:rPr lang="en-US" sz="1500" dirty="0"/>
              <a:t>One of the cases where we use the Portland Tracts definition of the city is in comparing the city to its inner and outer suburbs. </a:t>
            </a:r>
          </a:p>
          <a:p>
            <a:r>
              <a:rPr lang="en-US" sz="1500" dirty="0"/>
              <a:t>Here the city boundary is in red, the Portland Tracts in dark brown, the inner suburbs in light brown, and the outer suburbs in yellow.</a:t>
            </a:r>
          </a:p>
          <a:p>
            <a:r>
              <a:rPr lang="en-US" sz="1500" dirty="0"/>
              <a:t>The city and its inner and outer suburbs each have approximately 1/3 of the Portland-Hillsboro-Vancouver MSA population.</a:t>
            </a:r>
          </a:p>
          <a:p>
            <a:r>
              <a:rPr lang="en-US" sz="1500" dirty="0"/>
              <a:t>See the “About” report on City, Inner, Outer for more details.</a:t>
            </a:r>
          </a:p>
          <a:p>
            <a:endParaRPr lang="en-US" dirty="0"/>
          </a:p>
          <a:p>
            <a:endParaRPr lang="en-US" dirty="0"/>
          </a:p>
        </p:txBody>
      </p:sp>
      <p:pic>
        <p:nvPicPr>
          <p:cNvPr id="6" name="Picture 5">
            <a:extLst>
              <a:ext uri="{FF2B5EF4-FFF2-40B4-BE49-F238E27FC236}">
                <a16:creationId xmlns:a16="http://schemas.microsoft.com/office/drawing/2014/main" id="{5886CEF5-2160-4FD7-82AD-BB651B37EF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8" name="Picture 7">
            <a:extLst>
              <a:ext uri="{FF2B5EF4-FFF2-40B4-BE49-F238E27FC236}">
                <a16:creationId xmlns:a16="http://schemas.microsoft.com/office/drawing/2014/main" id="{9242F340-7196-477C-9026-276C810149A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0" name="Picture 9">
            <a:extLst>
              <a:ext uri="{FF2B5EF4-FFF2-40B4-BE49-F238E27FC236}">
                <a16:creationId xmlns:a16="http://schemas.microsoft.com/office/drawing/2014/main" id="{CA18E7A0-C885-430F-A794-74396D4439E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334001" y="0"/>
            <a:ext cx="6858000" cy="6858000"/>
          </a:xfrm>
          <a:prstGeom prst="rect">
            <a:avLst/>
          </a:prstGeom>
        </p:spPr>
      </p:pic>
      <p:pic>
        <p:nvPicPr>
          <p:cNvPr id="11" name="Picture 10">
            <a:extLst>
              <a:ext uri="{FF2B5EF4-FFF2-40B4-BE49-F238E27FC236}">
                <a16:creationId xmlns:a16="http://schemas.microsoft.com/office/drawing/2014/main" id="{520367E0-F0F9-4714-972B-01577356FD6E}"/>
              </a:ext>
            </a:extLst>
          </p:cNvPr>
          <p:cNvPicPr>
            <a:picLocks noChangeAspect="1"/>
          </p:cNvPicPr>
          <p:nvPr/>
        </p:nvPicPr>
        <p:blipFill>
          <a:blip r:embed="rId7"/>
          <a:stretch>
            <a:fillRect/>
          </a:stretch>
        </p:blipFill>
        <p:spPr>
          <a:xfrm>
            <a:off x="5429573" y="3905574"/>
            <a:ext cx="5595256" cy="2340083"/>
          </a:xfrm>
          <a:prstGeom prst="rect">
            <a:avLst/>
          </a:prstGeom>
        </p:spPr>
      </p:pic>
      <p:sp>
        <p:nvSpPr>
          <p:cNvPr id="12" name="Arrow: Right 11">
            <a:extLst>
              <a:ext uri="{FF2B5EF4-FFF2-40B4-BE49-F238E27FC236}">
                <a16:creationId xmlns:a16="http://schemas.microsoft.com/office/drawing/2014/main" id="{0FEF3F83-F5EF-493E-A6EA-6E9A5E32C945}"/>
              </a:ext>
            </a:extLst>
          </p:cNvPr>
          <p:cNvSpPr/>
          <p:nvPr/>
        </p:nvSpPr>
        <p:spPr>
          <a:xfrm>
            <a:off x="9182746"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Arrow: Right 12">
            <a:extLst>
              <a:ext uri="{FF2B5EF4-FFF2-40B4-BE49-F238E27FC236}">
                <a16:creationId xmlns:a16="http://schemas.microsoft.com/office/drawing/2014/main" id="{88272BC8-46E9-4FBC-8789-421848783B04}"/>
              </a:ext>
            </a:extLst>
          </p:cNvPr>
          <p:cNvSpPr/>
          <p:nvPr/>
        </p:nvSpPr>
        <p:spPr>
          <a:xfrm>
            <a:off x="10063012" y="5680129"/>
            <a:ext cx="410705" cy="162732"/>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Map&#10;&#10;Description automatically generated">
            <a:extLst>
              <a:ext uri="{FF2B5EF4-FFF2-40B4-BE49-F238E27FC236}">
                <a16:creationId xmlns:a16="http://schemas.microsoft.com/office/drawing/2014/main" id="{73252A86-197B-4DAC-B50A-80183F8FCF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4001" y="0"/>
            <a:ext cx="6858000" cy="6858000"/>
          </a:xfrm>
          <a:prstGeom prst="rect">
            <a:avLst/>
          </a:prstGeom>
        </p:spPr>
      </p:pic>
      <p:grpSp>
        <p:nvGrpSpPr>
          <p:cNvPr id="14" name="Group 13">
            <a:extLst>
              <a:ext uri="{FF2B5EF4-FFF2-40B4-BE49-F238E27FC236}">
                <a16:creationId xmlns:a16="http://schemas.microsoft.com/office/drawing/2014/main" id="{31E3EEC1-DDC1-4DF3-B82A-BC6CA45A524F}"/>
              </a:ext>
            </a:extLst>
          </p:cNvPr>
          <p:cNvGrpSpPr/>
          <p:nvPr/>
        </p:nvGrpSpPr>
        <p:grpSpPr>
          <a:xfrm>
            <a:off x="37011" y="6509634"/>
            <a:ext cx="1354063" cy="274320"/>
            <a:chOff x="37011" y="6469091"/>
            <a:chExt cx="1354063" cy="274320"/>
          </a:xfrm>
        </p:grpSpPr>
        <p:sp>
          <p:nvSpPr>
            <p:cNvPr id="16" name="Action Button: Blank 15">
              <a:hlinkClick r:id="rId9" action="ppaction://hlinksldjump"/>
              <a:extLst>
                <a:ext uri="{FF2B5EF4-FFF2-40B4-BE49-F238E27FC236}">
                  <a16:creationId xmlns:a16="http://schemas.microsoft.com/office/drawing/2014/main" id="{D03728AA-53F5-4BCE-872B-E61409E2B51A}"/>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7" name="Action Button: Go Back or Previous 16">
              <a:hlinkClick r:id="" action="ppaction://hlinkshowjump?jump=lastslideviewed" highlightClick="1"/>
              <a:extLst>
                <a:ext uri="{FF2B5EF4-FFF2-40B4-BE49-F238E27FC236}">
                  <a16:creationId xmlns:a16="http://schemas.microsoft.com/office/drawing/2014/main" id="{C0EF44B3-E122-4BE8-A973-2F6305F68078}"/>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618E2327-1EAA-4232-8276-E245000A3A9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81739" y="6194412"/>
            <a:ext cx="2364761" cy="646212"/>
          </a:xfrm>
          <a:prstGeom prst="rect">
            <a:avLst/>
          </a:prstGeom>
        </p:spPr>
      </p:pic>
      <p:sp>
        <p:nvSpPr>
          <p:cNvPr id="19" name="TextBox 18">
            <a:extLst>
              <a:ext uri="{FF2B5EF4-FFF2-40B4-BE49-F238E27FC236}">
                <a16:creationId xmlns:a16="http://schemas.microsoft.com/office/drawing/2014/main" id="{0BAC380D-81E0-48A0-91A5-1046668B0CEB}"/>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DF9B9849-AE1D-4261-A37F-E73B2F02C3F9}"/>
              </a:ext>
            </a:extLst>
          </p:cNvPr>
          <p:cNvSpPr txBox="1"/>
          <p:nvPr/>
        </p:nvSpPr>
        <p:spPr>
          <a:xfrm>
            <a:off x="12696572" y="71210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Tree>
    <p:custDataLst>
      <p:tags r:id="rId1"/>
    </p:custDataLst>
    <p:extLst>
      <p:ext uri="{BB962C8B-B14F-4D97-AF65-F5344CB8AC3E}">
        <p14:creationId xmlns:p14="http://schemas.microsoft.com/office/powerpoint/2010/main" val="28076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15CA5-E528-421D-8769-BEC2FF09F952}"/>
              </a:ext>
            </a:extLst>
          </p:cNvPr>
          <p:cNvSpPr>
            <a:spLocks noGrp="1"/>
          </p:cNvSpPr>
          <p:nvPr>
            <p:ph type="title"/>
          </p:nvPr>
        </p:nvSpPr>
        <p:spPr>
          <a:xfrm>
            <a:off x="2306144" y="789984"/>
            <a:ext cx="5248899" cy="663522"/>
          </a:xfrm>
        </p:spPr>
        <p:txBody>
          <a:bodyPr/>
          <a:lstStyle/>
          <a:p>
            <a:r>
              <a:rPr lang="en-US" sz="3200" dirty="0"/>
              <a:t>Housing and Age from the ACS Public Use Micro Sample</a:t>
            </a:r>
          </a:p>
        </p:txBody>
      </p:sp>
      <p:sp>
        <p:nvSpPr>
          <p:cNvPr id="3" name="Content Placeholder 2">
            <a:extLst>
              <a:ext uri="{FF2B5EF4-FFF2-40B4-BE49-F238E27FC236}">
                <a16:creationId xmlns:a16="http://schemas.microsoft.com/office/drawing/2014/main" id="{D9E7A4FB-C82F-44D1-8FDD-53AF661DDF8E}"/>
              </a:ext>
            </a:extLst>
          </p:cNvPr>
          <p:cNvSpPr>
            <a:spLocks noGrp="1"/>
          </p:cNvSpPr>
          <p:nvPr>
            <p:ph idx="1"/>
          </p:nvPr>
        </p:nvSpPr>
        <p:spPr>
          <a:xfrm>
            <a:off x="2201213" y="1689203"/>
            <a:ext cx="6987758" cy="3479593"/>
          </a:xfrm>
        </p:spPr>
        <p:txBody>
          <a:bodyPr/>
          <a:lstStyle/>
          <a:p>
            <a:r>
              <a:rPr lang="en-US" sz="1600" dirty="0">
                <a:solidFill>
                  <a:srgbClr val="5C4600"/>
                </a:solidFill>
              </a:rPr>
              <a:t>The next series of slides examines type and tenure for housing by race and Hispanic origin, income, and for city-suburb differences.</a:t>
            </a:r>
          </a:p>
          <a:p>
            <a:r>
              <a:rPr lang="en-US" sz="1600" dirty="0">
                <a:solidFill>
                  <a:srgbClr val="5C4600"/>
                </a:solidFill>
              </a:rPr>
              <a:t>The </a:t>
            </a:r>
            <a:r>
              <a:rPr lang="en-US" sz="1600" dirty="0">
                <a:solidFill>
                  <a:srgbClr val="5C4600"/>
                </a:solidFill>
                <a:hlinkClick r:id="rId4" action="ppaction://hlinksldjump"/>
              </a:rPr>
              <a:t>Public Use Microdata Sample </a:t>
            </a:r>
            <a:r>
              <a:rPr lang="en-US" sz="1600" dirty="0">
                <a:solidFill>
                  <a:srgbClr val="5C4600"/>
                </a:solidFill>
              </a:rPr>
              <a:t>(PUMS) from the 2017 American Community Survey contains responses for 31,245 persons in the city of Portland, of which 4,496 were for persons age 65+.</a:t>
            </a:r>
          </a:p>
          <a:p>
            <a:r>
              <a:rPr lang="en-US" sz="1600" dirty="0">
                <a:solidFill>
                  <a:srgbClr val="5C4600"/>
                </a:solidFill>
              </a:rPr>
              <a:t>There are over 200 variables describing individuals, their housing, and their households.</a:t>
            </a:r>
          </a:p>
          <a:p>
            <a:r>
              <a:rPr lang="en-US" sz="1600" dirty="0">
                <a:solidFill>
                  <a:srgbClr val="5C4600"/>
                </a:solidFill>
                <a:hlinkClick r:id="rId5" action="ppaction://hlinksldjump"/>
              </a:rPr>
              <a:t>Click here </a:t>
            </a:r>
            <a:r>
              <a:rPr lang="en-US" sz="1600" dirty="0">
                <a:solidFill>
                  <a:srgbClr val="5C4600"/>
                </a:solidFill>
              </a:rPr>
              <a:t>to learn more about the American Community Survey.</a:t>
            </a:r>
          </a:p>
          <a:p>
            <a:endParaRPr lang="en-US" dirty="0"/>
          </a:p>
        </p:txBody>
      </p:sp>
      <p:sp>
        <p:nvSpPr>
          <p:cNvPr id="11" name="Content Placeholder 6">
            <a:extLst>
              <a:ext uri="{FF2B5EF4-FFF2-40B4-BE49-F238E27FC236}">
                <a16:creationId xmlns:a16="http://schemas.microsoft.com/office/drawing/2014/main" id="{5E45D442-0F5F-4775-A88D-EA0513060C47}"/>
              </a:ext>
            </a:extLst>
          </p:cNvPr>
          <p:cNvSpPr txBox="1">
            <a:spLocks/>
          </p:cNvSpPr>
          <p:nvPr/>
        </p:nvSpPr>
        <p:spPr>
          <a:xfrm>
            <a:off x="112928" y="931862"/>
            <a:ext cx="1468872" cy="4670447"/>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200" b="0" kern="1200">
                <a:solidFill>
                  <a:schemeClr val="accent5">
                    <a:lumMod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   Table of contents</a:t>
            </a:r>
            <a:endParaRPr lang="en-US" dirty="0">
              <a:hlinkClick r:id="rId6" action="ppaction://hlinksldjump"/>
            </a:endParaRPr>
          </a:p>
          <a:p>
            <a:r>
              <a:rPr lang="en-US" dirty="0">
                <a:hlinkClick r:id="rId7" action="ppaction://hlinksldjump"/>
              </a:rPr>
              <a:t>Beginning</a:t>
            </a:r>
            <a:endParaRPr lang="en-US" dirty="0">
              <a:hlinkClick r:id="rId6" action="ppaction://hlinksldjump"/>
            </a:endParaRPr>
          </a:p>
          <a:p>
            <a:r>
              <a:rPr lang="en-US" dirty="0">
                <a:hlinkClick r:id="rId6" action="ppaction://hlinksldjump"/>
              </a:rPr>
              <a:t>Comparison cities</a:t>
            </a:r>
            <a:endParaRPr lang="en-US" dirty="0">
              <a:hlinkClick r:id="rId8" action="ppaction://hlinksldjump"/>
            </a:endParaRPr>
          </a:p>
          <a:p>
            <a:r>
              <a:rPr lang="en-US" dirty="0">
                <a:hlinkClick r:id="rId8" action="ppaction://hlinksldjump"/>
              </a:rPr>
              <a:t>Charts from ACS public use microdata</a:t>
            </a:r>
            <a:endParaRPr lang="en-US" dirty="0"/>
          </a:p>
          <a:p>
            <a:r>
              <a:rPr lang="en-US" dirty="0">
                <a:hlinkClick r:id="rId9" action="ppaction://hlinksldjump"/>
              </a:rPr>
              <a:t>Tables from ACS public use microdata</a:t>
            </a:r>
            <a:endParaRPr lang="en-US" dirty="0"/>
          </a:p>
          <a:p>
            <a:r>
              <a:rPr lang="en-US" dirty="0">
                <a:hlinkClick r:id="rId10" action="ppaction://hlinksldjump"/>
              </a:rPr>
              <a:t>Mapping of housing data</a:t>
            </a:r>
            <a:endParaRPr lang="en-US" dirty="0"/>
          </a:p>
          <a:p>
            <a:r>
              <a:rPr lang="en-US" dirty="0">
                <a:hlinkClick r:id="rId11" action="ppaction://hlinksldjump"/>
              </a:rPr>
              <a:t>Net migration and  zoning</a:t>
            </a:r>
            <a:endParaRPr lang="en-US" dirty="0"/>
          </a:p>
          <a:p>
            <a:r>
              <a:rPr lang="en-US" dirty="0">
                <a:hlinkClick r:id="rId12" action="ppaction://hlinksldjump"/>
              </a:rPr>
              <a:t>A brief look at affordable housing and care facilities</a:t>
            </a:r>
            <a:endParaRPr lang="en-US" dirty="0"/>
          </a:p>
          <a:p>
            <a:r>
              <a:rPr lang="en-US" dirty="0">
                <a:hlinkClick r:id="rId13" action="ppaction://hlinksldjump"/>
              </a:rPr>
              <a:t>Data sources and Methods</a:t>
            </a:r>
            <a:endParaRPr lang="en-US" dirty="0"/>
          </a:p>
          <a:p>
            <a:endParaRPr lang="en-US" dirty="0"/>
          </a:p>
          <a:p>
            <a:endParaRPr lang="en-US" dirty="0"/>
          </a:p>
          <a:p>
            <a:pPr marL="0" indent="0">
              <a:buNone/>
            </a:pPr>
            <a:endParaRPr lang="en-US" dirty="0"/>
          </a:p>
        </p:txBody>
      </p:sp>
      <p:sp>
        <p:nvSpPr>
          <p:cNvPr id="5" name="TextBox 4">
            <a:extLst>
              <a:ext uri="{FF2B5EF4-FFF2-40B4-BE49-F238E27FC236}">
                <a16:creationId xmlns:a16="http://schemas.microsoft.com/office/drawing/2014/main" id="{0E0B0E74-3B2A-4E6D-925D-4FDF76673EBB}"/>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5</a:t>
            </a:r>
          </a:p>
        </p:txBody>
      </p:sp>
      <p:grpSp>
        <p:nvGrpSpPr>
          <p:cNvPr id="13" name="Group 12">
            <a:extLst>
              <a:ext uri="{FF2B5EF4-FFF2-40B4-BE49-F238E27FC236}">
                <a16:creationId xmlns:a16="http://schemas.microsoft.com/office/drawing/2014/main" id="{1249772A-2773-4175-923F-0B618CF4D9A4}"/>
              </a:ext>
            </a:extLst>
          </p:cNvPr>
          <p:cNvGrpSpPr/>
          <p:nvPr/>
        </p:nvGrpSpPr>
        <p:grpSpPr>
          <a:xfrm>
            <a:off x="96766" y="6492240"/>
            <a:ext cx="2006049" cy="365760"/>
            <a:chOff x="87067" y="6452900"/>
            <a:chExt cx="2006049" cy="365760"/>
          </a:xfrm>
        </p:grpSpPr>
        <p:sp>
          <p:nvSpPr>
            <p:cNvPr id="14" name="Action Button: Go to Beginning 13">
              <a:hlinkClick r:id="" action="ppaction://hlinkshowjump?jump=firstslide" highlightClick="1"/>
              <a:extLst>
                <a:ext uri="{FF2B5EF4-FFF2-40B4-BE49-F238E27FC236}">
                  <a16:creationId xmlns:a16="http://schemas.microsoft.com/office/drawing/2014/main" id="{173A4287-43A4-499F-9B73-B3CCAC024C79}"/>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tion Button: Go Back or Previous 14">
              <a:hlinkClick r:id="" action="ppaction://hlinkshowjump?jump=previousslide" highlightClick="1"/>
              <a:extLst>
                <a:ext uri="{FF2B5EF4-FFF2-40B4-BE49-F238E27FC236}">
                  <a16:creationId xmlns:a16="http://schemas.microsoft.com/office/drawing/2014/main" id="{78D1A52A-93C8-4EBB-85AD-0C1DD3C0C8AE}"/>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ction Button: Go Forward or Next 15">
              <a:hlinkClick r:id="" action="ppaction://hlinkshowjump?jump=nextslide" highlightClick="1"/>
              <a:extLst>
                <a:ext uri="{FF2B5EF4-FFF2-40B4-BE49-F238E27FC236}">
                  <a16:creationId xmlns:a16="http://schemas.microsoft.com/office/drawing/2014/main" id="{4EAEA381-E5F4-45BF-94C7-7449B927CB9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ction Button: Go to End 16">
              <a:hlinkClick r:id="rId14" action="ppaction://hlinksldjump" highlightClick="1"/>
              <a:extLst>
                <a:ext uri="{FF2B5EF4-FFF2-40B4-BE49-F238E27FC236}">
                  <a16:creationId xmlns:a16="http://schemas.microsoft.com/office/drawing/2014/main" id="{9B626BF7-6626-4AF7-881D-3723E303351E}"/>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hlinkClick r:id="rId15"/>
              <a:extLst>
                <a:ext uri="{FF2B5EF4-FFF2-40B4-BE49-F238E27FC236}">
                  <a16:creationId xmlns:a16="http://schemas.microsoft.com/office/drawing/2014/main" id="{9129B9E9-8504-4943-ABF7-FEB6EE54C263}"/>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369100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5964A-22E2-4A52-8350-2719868B5487}"/>
              </a:ext>
            </a:extLst>
          </p:cNvPr>
          <p:cNvSpPr>
            <a:spLocks noGrp="1"/>
          </p:cNvSpPr>
          <p:nvPr>
            <p:ph type="title"/>
          </p:nvPr>
        </p:nvSpPr>
        <p:spPr>
          <a:xfrm>
            <a:off x="363490" y="77273"/>
            <a:ext cx="4302035" cy="870857"/>
          </a:xfrm>
        </p:spPr>
        <p:txBody>
          <a:bodyPr/>
          <a:lstStyle/>
          <a:p>
            <a:r>
              <a:rPr lang="en-US" sz="3200" dirty="0"/>
              <a:t>The City and its Inner and Outer Suburbs</a:t>
            </a:r>
          </a:p>
        </p:txBody>
      </p:sp>
      <p:sp>
        <p:nvSpPr>
          <p:cNvPr id="3" name="Content Placeholder 2">
            <a:extLst>
              <a:ext uri="{FF2B5EF4-FFF2-40B4-BE49-F238E27FC236}">
                <a16:creationId xmlns:a16="http://schemas.microsoft.com/office/drawing/2014/main" id="{7D06BFA0-FCAD-497C-BA16-2BD24A12D2DB}"/>
              </a:ext>
            </a:extLst>
          </p:cNvPr>
          <p:cNvSpPr>
            <a:spLocks noGrp="1"/>
          </p:cNvSpPr>
          <p:nvPr>
            <p:ph idx="1"/>
          </p:nvPr>
        </p:nvSpPr>
        <p:spPr>
          <a:xfrm>
            <a:off x="1584" y="1090183"/>
            <a:ext cx="5897108" cy="5316281"/>
          </a:xfrm>
        </p:spPr>
        <p:txBody>
          <a:bodyPr>
            <a:normAutofit fontScale="92500" lnSpcReduction="10000"/>
          </a:bodyPr>
          <a:lstStyle/>
          <a:p>
            <a:r>
              <a:rPr lang="en-US" dirty="0"/>
              <a:t>We created inner (see </a:t>
            </a:r>
            <a:r>
              <a:rPr lang="en-US" dirty="0">
                <a:solidFill>
                  <a:srgbClr val="D2A374"/>
                </a:solidFill>
              </a:rPr>
              <a:t>light brown</a:t>
            </a:r>
            <a:r>
              <a:rPr lang="en-US" dirty="0"/>
              <a:t>) and outer (see </a:t>
            </a:r>
            <a:r>
              <a:rPr lang="en-US" dirty="0">
                <a:solidFill>
                  <a:srgbClr val="F7FB53"/>
                </a:solidFill>
              </a:rPr>
              <a:t>yellow</a:t>
            </a:r>
            <a:r>
              <a:rPr lang="en-US" dirty="0"/>
              <a:t>) suburbs zones around the city of Portland (see </a:t>
            </a:r>
            <a:r>
              <a:rPr lang="en-US" dirty="0">
                <a:solidFill>
                  <a:srgbClr val="422C16"/>
                </a:solidFill>
              </a:rPr>
              <a:t>dark brown</a:t>
            </a:r>
            <a:r>
              <a:rPr lang="en-US" dirty="0"/>
              <a:t>), with approximately the same population in each of the three zones. </a:t>
            </a:r>
          </a:p>
          <a:p>
            <a:r>
              <a:rPr lang="en-US" dirty="0"/>
              <a:t>In the case of this three-region geography, the city of Portland is defined as the collection of 143 census tracts that approximate the City. </a:t>
            </a:r>
          </a:p>
          <a:p>
            <a:r>
              <a:rPr lang="en-US" dirty="0"/>
              <a:t>One of the reason for this delineation is that much of the detail reported in the Census and the American Community Survey is for census tracts.</a:t>
            </a:r>
          </a:p>
          <a:p>
            <a:r>
              <a:rPr lang="en-US" dirty="0"/>
              <a:t>However, when we use supertract data, the delineation between the inner and outer suburbs is slightly different. </a:t>
            </a:r>
          </a:p>
          <a:p>
            <a:pPr lvl="1"/>
            <a:r>
              <a:rPr lang="en-US" dirty="0"/>
              <a:t>The tracts marked in a blue </a:t>
            </a:r>
            <a:r>
              <a:rPr lang="en-US" b="1" dirty="0">
                <a:solidFill>
                  <a:schemeClr val="accent5"/>
                </a:solidFill>
              </a:rPr>
              <a:t>X</a:t>
            </a:r>
            <a:r>
              <a:rPr lang="en-US" dirty="0"/>
              <a:t> are included in the inner suburbs, and those with the red </a:t>
            </a:r>
            <a:r>
              <a:rPr lang="en-US" b="1" dirty="0">
                <a:solidFill>
                  <a:srgbClr val="C00000"/>
                </a:solidFill>
              </a:rPr>
              <a:t>X</a:t>
            </a:r>
            <a:r>
              <a:rPr lang="en-US" dirty="0"/>
              <a:t> are excluded.</a:t>
            </a:r>
          </a:p>
          <a:p>
            <a:pPr lvl="1"/>
            <a:r>
              <a:rPr lang="en-US" dirty="0"/>
              <a:t>The city is the same for tracts and supertracts, but the inner and outer definitions are different.</a:t>
            </a:r>
          </a:p>
          <a:p>
            <a:r>
              <a:rPr lang="en-US" dirty="0"/>
              <a:t>There is a similar problem when we attempt to aggregate Public Use Microsample Areas (PUMAs) into city, inner, and outer suburbs.</a:t>
            </a:r>
          </a:p>
          <a:p>
            <a:pPr lvl="1"/>
            <a:r>
              <a:rPr lang="en-US" dirty="0"/>
              <a:t>The city of Portland is composed of five PUMAs, and these five PUMAs comprise the 143 census tracts.</a:t>
            </a:r>
          </a:p>
          <a:p>
            <a:pPr lvl="1"/>
            <a:r>
              <a:rPr lang="en-US" dirty="0"/>
              <a:t>However, the inner suburbs have a slightly different delineation with supertracts.</a:t>
            </a:r>
          </a:p>
          <a:p>
            <a:r>
              <a:rPr lang="en-US" dirty="0"/>
              <a:t>The </a:t>
            </a:r>
            <a:r>
              <a:rPr lang="en-US" dirty="0">
                <a:solidFill>
                  <a:srgbClr val="928EE2"/>
                </a:solidFill>
              </a:rPr>
              <a:t>lavender blue </a:t>
            </a:r>
            <a:r>
              <a:rPr lang="en-US" dirty="0"/>
              <a:t>PUMAs are excluded from the outer suburbs, as they extend well beyond the Portland MSA. PUMA 4100500 includes Clatsop and Lincoln Counties.</a:t>
            </a:r>
          </a:p>
          <a:p>
            <a:r>
              <a:rPr lang="en-US" dirty="0"/>
              <a:t>We use the Public Use Microsample to create a number of custom tables and need to use the PUMA base regions.</a:t>
            </a:r>
          </a:p>
          <a:p>
            <a:pPr lvl="1"/>
            <a:endParaRPr lang="en-US" dirty="0"/>
          </a:p>
        </p:txBody>
      </p:sp>
      <p:sp>
        <p:nvSpPr>
          <p:cNvPr id="16" name="Slide Number Placeholder 15">
            <a:extLst>
              <a:ext uri="{FF2B5EF4-FFF2-40B4-BE49-F238E27FC236}">
                <a16:creationId xmlns:a16="http://schemas.microsoft.com/office/drawing/2014/main" id="{196F8B67-49F0-4791-A30F-51F26CDA9185}"/>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50</a:t>
            </a:fld>
            <a:endParaRPr lang="en-US"/>
          </a:p>
        </p:txBody>
      </p:sp>
      <p:pic>
        <p:nvPicPr>
          <p:cNvPr id="4" name="Picture 3" descr="Map&#10;&#10;Description automatically generated">
            <a:extLst>
              <a:ext uri="{FF2B5EF4-FFF2-40B4-BE49-F238E27FC236}">
                <a16:creationId xmlns:a16="http://schemas.microsoft.com/office/drawing/2014/main" id="{41F97430-570E-4411-B154-C7C6491C8F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04BB03D1-34C5-4D3C-B393-5A03D600DC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1759" y="266960"/>
            <a:ext cx="6142495" cy="6142495"/>
          </a:xfrm>
          <a:prstGeom prst="rect">
            <a:avLst/>
          </a:prstGeom>
        </p:spPr>
      </p:pic>
      <p:pic>
        <p:nvPicPr>
          <p:cNvPr id="6" name="Picture 5">
            <a:extLst>
              <a:ext uri="{FF2B5EF4-FFF2-40B4-BE49-F238E27FC236}">
                <a16:creationId xmlns:a16="http://schemas.microsoft.com/office/drawing/2014/main" id="{5822F9A0-465F-4D1F-A4F3-CB3B588A6DE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91759" y="269951"/>
            <a:ext cx="6142495" cy="6142495"/>
          </a:xfrm>
          <a:prstGeom prst="rect">
            <a:avLst/>
          </a:prstGeom>
        </p:spPr>
      </p:pic>
      <p:grpSp>
        <p:nvGrpSpPr>
          <p:cNvPr id="13" name="Group 12">
            <a:extLst>
              <a:ext uri="{FF2B5EF4-FFF2-40B4-BE49-F238E27FC236}">
                <a16:creationId xmlns:a16="http://schemas.microsoft.com/office/drawing/2014/main" id="{61EF16D1-F568-451E-8191-44C164E68093}"/>
              </a:ext>
            </a:extLst>
          </p:cNvPr>
          <p:cNvGrpSpPr/>
          <p:nvPr/>
        </p:nvGrpSpPr>
        <p:grpSpPr>
          <a:xfrm>
            <a:off x="8184768" y="2285591"/>
            <a:ext cx="2732312" cy="2293396"/>
            <a:chOff x="7527009" y="2018631"/>
            <a:chExt cx="3050584" cy="2646226"/>
          </a:xfrm>
        </p:grpSpPr>
        <p:sp>
          <p:nvSpPr>
            <p:cNvPr id="7" name="TextBox 6">
              <a:extLst>
                <a:ext uri="{FF2B5EF4-FFF2-40B4-BE49-F238E27FC236}">
                  <a16:creationId xmlns:a16="http://schemas.microsoft.com/office/drawing/2014/main" id="{65FEC47D-20BB-4CC8-8A4A-D8960EA40EFC}"/>
                </a:ext>
              </a:extLst>
            </p:cNvPr>
            <p:cNvSpPr txBox="1"/>
            <p:nvPr/>
          </p:nvSpPr>
          <p:spPr>
            <a:xfrm>
              <a:off x="10182386" y="342900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1</a:t>
              </a:r>
            </a:p>
          </p:txBody>
        </p:sp>
        <p:sp>
          <p:nvSpPr>
            <p:cNvPr id="9" name="TextBox 8">
              <a:extLst>
                <a:ext uri="{FF2B5EF4-FFF2-40B4-BE49-F238E27FC236}">
                  <a16:creationId xmlns:a16="http://schemas.microsoft.com/office/drawing/2014/main" id="{0190C726-C282-4D71-B5D5-7FDB7BF3526A}"/>
                </a:ext>
              </a:extLst>
            </p:cNvPr>
            <p:cNvSpPr txBox="1"/>
            <p:nvPr/>
          </p:nvSpPr>
          <p:spPr>
            <a:xfrm>
              <a:off x="7527009" y="427742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5</a:t>
              </a:r>
            </a:p>
          </p:txBody>
        </p:sp>
        <p:sp>
          <p:nvSpPr>
            <p:cNvPr id="10" name="TextBox 9">
              <a:extLst>
                <a:ext uri="{FF2B5EF4-FFF2-40B4-BE49-F238E27FC236}">
                  <a16:creationId xmlns:a16="http://schemas.microsoft.com/office/drawing/2014/main" id="{ED7AB84D-738A-44D8-B085-7BC465CA2B51}"/>
                </a:ext>
              </a:extLst>
            </p:cNvPr>
            <p:cNvSpPr txBox="1"/>
            <p:nvPr/>
          </p:nvSpPr>
          <p:spPr>
            <a:xfrm>
              <a:off x="7922216" y="2018631"/>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4</a:t>
              </a:r>
            </a:p>
          </p:txBody>
        </p:sp>
        <p:sp>
          <p:nvSpPr>
            <p:cNvPr id="11" name="TextBox 10">
              <a:extLst>
                <a:ext uri="{FF2B5EF4-FFF2-40B4-BE49-F238E27FC236}">
                  <a16:creationId xmlns:a16="http://schemas.microsoft.com/office/drawing/2014/main" id="{5C13D9F0-0DB8-4E6C-A584-9AB34F799B62}"/>
                </a:ext>
              </a:extLst>
            </p:cNvPr>
            <p:cNvSpPr txBox="1"/>
            <p:nvPr/>
          </p:nvSpPr>
          <p:spPr>
            <a:xfrm>
              <a:off x="9295107" y="2886560"/>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91E86D3-DA0F-4227-B3A3-A3A0299D93C4}"/>
                </a:ext>
              </a:extLst>
            </p:cNvPr>
            <p:cNvSpPr txBox="1"/>
            <p:nvPr/>
          </p:nvSpPr>
          <p:spPr>
            <a:xfrm>
              <a:off x="9528874" y="4295525"/>
              <a:ext cx="3952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panose="020F0502020204030204"/>
                  <a:ea typeface="+mn-ea"/>
                  <a:cs typeface="+mn-cs"/>
                </a:rPr>
                <a:t>2</a:t>
              </a:r>
            </a:p>
          </p:txBody>
        </p:sp>
      </p:grpSp>
      <p:pic>
        <p:nvPicPr>
          <p:cNvPr id="14" name="Picture 13" descr="Map&#10;&#10;Description automatically generated">
            <a:extLst>
              <a:ext uri="{FF2B5EF4-FFF2-40B4-BE49-F238E27FC236}">
                <a16:creationId xmlns:a16="http://schemas.microsoft.com/office/drawing/2014/main" id="{C12532A9-7FCC-47AD-B88F-EBC001153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98706" y="263969"/>
            <a:ext cx="6142495" cy="6142495"/>
          </a:xfrm>
          <a:prstGeom prst="rect">
            <a:avLst/>
          </a:prstGeom>
        </p:spPr>
      </p:pic>
      <p:grpSp>
        <p:nvGrpSpPr>
          <p:cNvPr id="18" name="Group 17">
            <a:extLst>
              <a:ext uri="{FF2B5EF4-FFF2-40B4-BE49-F238E27FC236}">
                <a16:creationId xmlns:a16="http://schemas.microsoft.com/office/drawing/2014/main" id="{68801289-07B1-44DB-9C4E-0DD840B01C0F}"/>
              </a:ext>
            </a:extLst>
          </p:cNvPr>
          <p:cNvGrpSpPr/>
          <p:nvPr/>
        </p:nvGrpSpPr>
        <p:grpSpPr>
          <a:xfrm>
            <a:off x="6445573" y="794046"/>
            <a:ext cx="5838498" cy="4807588"/>
            <a:chOff x="6346555" y="939292"/>
            <a:chExt cx="5838498" cy="4807588"/>
          </a:xfrm>
        </p:grpSpPr>
        <p:sp>
          <p:nvSpPr>
            <p:cNvPr id="8" name="Arrow: Up-Down 7">
              <a:extLst>
                <a:ext uri="{FF2B5EF4-FFF2-40B4-BE49-F238E27FC236}">
                  <a16:creationId xmlns:a16="http://schemas.microsoft.com/office/drawing/2014/main" id="{8C6580EE-B302-4354-9275-E3E0F8EB71D6}"/>
                </a:ext>
              </a:extLst>
            </p:cNvPr>
            <p:cNvSpPr/>
            <p:nvPr/>
          </p:nvSpPr>
          <p:spPr>
            <a:xfrm>
              <a:off x="6346555" y="5095951"/>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rrow: Up-Down 14">
              <a:extLst>
                <a:ext uri="{FF2B5EF4-FFF2-40B4-BE49-F238E27FC236}">
                  <a16:creationId xmlns:a16="http://schemas.microsoft.com/office/drawing/2014/main" id="{F23F6F7C-0328-404D-9E78-194866293ECC}"/>
                </a:ext>
              </a:extLst>
            </p:cNvPr>
            <p:cNvSpPr/>
            <p:nvPr/>
          </p:nvSpPr>
          <p:spPr>
            <a:xfrm rot="5663116">
              <a:off x="6571612" y="1141299"/>
              <a:ext cx="216976" cy="650929"/>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Up 16">
              <a:extLst>
                <a:ext uri="{FF2B5EF4-FFF2-40B4-BE49-F238E27FC236}">
                  <a16:creationId xmlns:a16="http://schemas.microsoft.com/office/drawing/2014/main" id="{D90EE26A-B429-493D-8C4F-C66CB2384980}"/>
                </a:ext>
              </a:extLst>
            </p:cNvPr>
            <p:cNvSpPr/>
            <p:nvPr/>
          </p:nvSpPr>
          <p:spPr>
            <a:xfrm rot="5125871">
              <a:off x="11846217" y="794186"/>
              <a:ext cx="193729" cy="483942"/>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9" name="Straight Connector 18">
            <a:extLst>
              <a:ext uri="{FF2B5EF4-FFF2-40B4-BE49-F238E27FC236}">
                <a16:creationId xmlns:a16="http://schemas.microsoft.com/office/drawing/2014/main" id="{CAB5BF42-3EB2-4D7F-9331-CAED6786A264}"/>
              </a:ext>
            </a:extLst>
          </p:cNvPr>
          <p:cNvCxnSpPr/>
          <p:nvPr/>
        </p:nvCxnSpPr>
        <p:spPr>
          <a:xfrm>
            <a:off x="7092469" y="1845011"/>
            <a:ext cx="37316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A58298B-58D9-4788-A2D0-0C9C1582356B}"/>
              </a:ext>
            </a:extLst>
          </p:cNvPr>
          <p:cNvGrpSpPr/>
          <p:nvPr/>
        </p:nvGrpSpPr>
        <p:grpSpPr>
          <a:xfrm>
            <a:off x="37011" y="6509634"/>
            <a:ext cx="1354063" cy="274320"/>
            <a:chOff x="37011" y="6469091"/>
            <a:chExt cx="1354063" cy="274320"/>
          </a:xfrm>
        </p:grpSpPr>
        <p:sp>
          <p:nvSpPr>
            <p:cNvPr id="34" name="Action Button: Blank 33">
              <a:hlinkClick r:id="rId8" action="ppaction://hlinksldjump"/>
              <a:extLst>
                <a:ext uri="{FF2B5EF4-FFF2-40B4-BE49-F238E27FC236}">
                  <a16:creationId xmlns:a16="http://schemas.microsoft.com/office/drawing/2014/main" id="{BC5D0E60-F0C1-40CC-8F18-0D7D17DCDE71}"/>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35" name="Action Button: Go Back or Previous 34">
              <a:hlinkClick r:id="" action="ppaction://hlinkshowjump?jump=lastslideviewed" highlightClick="1"/>
              <a:extLst>
                <a:ext uri="{FF2B5EF4-FFF2-40B4-BE49-F238E27FC236}">
                  <a16:creationId xmlns:a16="http://schemas.microsoft.com/office/drawing/2014/main" id="{4DEE4191-DEC0-426C-8FF3-2B1843376C1A}"/>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a:extLst>
              <a:ext uri="{FF2B5EF4-FFF2-40B4-BE49-F238E27FC236}">
                <a16:creationId xmlns:a16="http://schemas.microsoft.com/office/drawing/2014/main" id="{FD85343C-0FB0-491C-A0CE-8B1F16D8178D}"/>
              </a:ext>
            </a:extLst>
          </p:cNvPr>
          <p:cNvSpPr txBox="1"/>
          <p:nvPr/>
        </p:nvSpPr>
        <p:spPr>
          <a:xfrm>
            <a:off x="12571815" y="890223"/>
            <a:ext cx="650052" cy="5262979"/>
          </a:xfrm>
          <a:prstGeom prst="rect">
            <a:avLst/>
          </a:prstGeom>
          <a:noFill/>
        </p:spPr>
        <p:txBody>
          <a:bodyPr wrap="square" rtlCol="0">
            <a:spAutoFit/>
          </a:bodyPr>
          <a:lstStyle/>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sp>
        <p:nvSpPr>
          <p:cNvPr id="29" name="TextBox 28">
            <a:extLst>
              <a:ext uri="{FF2B5EF4-FFF2-40B4-BE49-F238E27FC236}">
                <a16:creationId xmlns:a16="http://schemas.microsoft.com/office/drawing/2014/main" id="{2D7057E3-0587-4D61-9560-645FE9C6FEC5}"/>
              </a:ext>
            </a:extLst>
          </p:cNvPr>
          <p:cNvSpPr txBox="1"/>
          <p:nvPr/>
        </p:nvSpPr>
        <p:spPr>
          <a:xfrm>
            <a:off x="12592041" y="76469"/>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pic>
        <p:nvPicPr>
          <p:cNvPr id="26" name="Picture 25">
            <a:extLst>
              <a:ext uri="{FF2B5EF4-FFF2-40B4-BE49-F238E27FC236}">
                <a16:creationId xmlns:a16="http://schemas.microsoft.com/office/drawing/2014/main" id="{5B7B49E0-A5F9-4E77-9EDD-703C3E45EC9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81739" y="6194412"/>
            <a:ext cx="2364761" cy="646212"/>
          </a:xfrm>
          <a:prstGeom prst="rect">
            <a:avLst/>
          </a:prstGeom>
        </p:spPr>
      </p:pic>
    </p:spTree>
    <p:custDataLst>
      <p:tags r:id="rId1"/>
    </p:custDataLst>
    <p:extLst>
      <p:ext uri="{BB962C8B-B14F-4D97-AF65-F5344CB8AC3E}">
        <p14:creationId xmlns:p14="http://schemas.microsoft.com/office/powerpoint/2010/main" val="20115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7">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7">
                                            <p:txEl>
                                              <p:pRg st="4" end="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7">
                                            <p:txEl>
                                              <p:pRg st="6" end="6"/>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7">
                                            <p:txEl>
                                              <p:pRg st="8" end="8"/>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7">
                                            <p:txEl>
                                              <p:pRg st="10" end="10"/>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xEl>
                                              <p:pRg st="11" end="11"/>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7">
                                            <p:txEl>
                                              <p:pRg st="12" end="12"/>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7">
                                            <p:txEl>
                                              <p:pRg st="13" end="13"/>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27">
                                            <p:txEl>
                                              <p:pRg st="14" end="14"/>
                                            </p:txEl>
                                          </p:spTgt>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7">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69ED0-6D61-4236-AEB8-A9BAF89107D6}"/>
              </a:ext>
            </a:extLst>
          </p:cNvPr>
          <p:cNvSpPr>
            <a:spLocks noGrp="1"/>
          </p:cNvSpPr>
          <p:nvPr>
            <p:ph type="title"/>
          </p:nvPr>
        </p:nvSpPr>
        <p:spPr>
          <a:xfrm>
            <a:off x="357051" y="238906"/>
            <a:ext cx="5163151" cy="870857"/>
          </a:xfrm>
        </p:spPr>
        <p:txBody>
          <a:bodyPr/>
          <a:lstStyle/>
          <a:p>
            <a:r>
              <a:rPr lang="en-US" sz="3200" dirty="0"/>
              <a:t>ACS Public Use Microdata</a:t>
            </a:r>
          </a:p>
        </p:txBody>
      </p:sp>
      <p:sp>
        <p:nvSpPr>
          <p:cNvPr id="5" name="Content Placeholder 4">
            <a:extLst>
              <a:ext uri="{FF2B5EF4-FFF2-40B4-BE49-F238E27FC236}">
                <a16:creationId xmlns:a16="http://schemas.microsoft.com/office/drawing/2014/main" id="{AE5AAABC-273D-4A63-A6FA-5FDCD2AB5E18}"/>
              </a:ext>
            </a:extLst>
          </p:cNvPr>
          <p:cNvSpPr>
            <a:spLocks noGrp="1"/>
          </p:cNvSpPr>
          <p:nvPr>
            <p:ph idx="1"/>
          </p:nvPr>
        </p:nvSpPr>
        <p:spPr>
          <a:xfrm>
            <a:off x="357050" y="940526"/>
            <a:ext cx="5974215" cy="5350804"/>
          </a:xfrm>
        </p:spPr>
        <p:txBody>
          <a:bodyPr>
            <a:noAutofit/>
          </a:bodyPr>
          <a:lstStyle/>
          <a:p>
            <a:pPr algn="l" fontAlgn="base"/>
            <a:r>
              <a:rPr lang="en-US" b="0" i="0" dirty="0">
                <a:effectLst/>
              </a:rPr>
              <a:t>The Census Bureau’s American Community Survey (ACS) Public Use Microdata Sample (PUMS) files enable data users to create custom estimates and tables, free of charge, that are not available through ACS pre-tabulated data products. The ACS PUMS files are a set of records from individual people or housing units, with disclosure protection enabled so that individuals or housing units cannot be identified.</a:t>
            </a:r>
          </a:p>
          <a:p>
            <a:pPr algn="l" fontAlgn="base"/>
            <a:r>
              <a:rPr lang="en-US" b="0" i="0" dirty="0">
                <a:effectLst/>
              </a:rPr>
              <a:t>The Census Bureau produces ACS 1-year and 5-year PUMS files. These files are accessible using the microdata access tool on </a:t>
            </a:r>
            <a:r>
              <a:rPr lang="en-US" b="0" i="0" u="none" strike="noStrike" dirty="0">
                <a:effectLst/>
                <a:hlinkClick r:id="rId4">
                  <a:extLst>
                    <a:ext uri="{A12FA001-AC4F-418D-AE19-62706E023703}">
                      <ahyp:hlinkClr xmlns:ahyp="http://schemas.microsoft.com/office/drawing/2018/hyperlinkcolor" val="tx"/>
                    </a:ext>
                  </a:extLst>
                </a:hlinkClick>
              </a:rPr>
              <a:t>data.census.gov</a:t>
            </a:r>
            <a:r>
              <a:rPr lang="en-US" b="0" i="0" dirty="0">
                <a:effectLst/>
              </a:rPr>
              <a:t> and the Census Bureau's </a:t>
            </a:r>
            <a:r>
              <a:rPr lang="en-US" b="0" i="0" u="none" strike="noStrike" dirty="0">
                <a:effectLst/>
                <a:hlinkClick r:id="rId5">
                  <a:extLst>
                    <a:ext uri="{A12FA001-AC4F-418D-AE19-62706E023703}">
                      <ahyp:hlinkClr xmlns:ahyp="http://schemas.microsoft.com/office/drawing/2018/hyperlinkcolor" val="tx"/>
                    </a:ext>
                  </a:extLst>
                </a:hlinkClick>
              </a:rPr>
              <a:t>FTP site</a:t>
            </a:r>
            <a:r>
              <a:rPr lang="en-US" b="0" i="0" dirty="0">
                <a:effectLst/>
              </a:rPr>
              <a:t>. </a:t>
            </a:r>
          </a:p>
          <a:p>
            <a:pPr algn="l" fontAlgn="base"/>
            <a:r>
              <a:rPr lang="en-US" dirty="0"/>
              <a:t>Another good source of PUMS data and ideas for using them </a:t>
            </a:r>
            <a:r>
              <a:rPr lang="en-US" dirty="0">
                <a:hlinkClick r:id="rId6">
                  <a:extLst>
                    <a:ext uri="{A12FA001-AC4F-418D-AE19-62706E023703}">
                      <ahyp:hlinkClr xmlns:ahyp="http://schemas.microsoft.com/office/drawing/2018/hyperlinkcolor" val="tx"/>
                    </a:ext>
                  </a:extLst>
                </a:hlinkClick>
              </a:rPr>
              <a:t>is IPUMS USA </a:t>
            </a:r>
            <a:r>
              <a:rPr lang="en-US" dirty="0"/>
              <a:t>at the University of Minnesota.</a:t>
            </a:r>
            <a:endParaRPr lang="en-US" b="0" i="0" dirty="0">
              <a:effectLst/>
            </a:endParaRPr>
          </a:p>
          <a:p>
            <a:pPr algn="l" fontAlgn="base"/>
            <a:r>
              <a:rPr lang="en-US" b="0" i="0" dirty="0">
                <a:effectLst/>
              </a:rPr>
              <a:t>Only selected geographic areas are identified in the ACS PUMS, including Region, Division, State, and </a:t>
            </a:r>
            <a:r>
              <a:rPr lang="en-US" b="0" i="0" u="none" strike="noStrike" dirty="0">
                <a:effectLst/>
                <a:hlinkClick r:id="rId7">
                  <a:extLst>
                    <a:ext uri="{A12FA001-AC4F-418D-AE19-62706E023703}">
                      <ahyp:hlinkClr xmlns:ahyp="http://schemas.microsoft.com/office/drawing/2018/hyperlinkcolor" val="tx"/>
                    </a:ext>
                  </a:extLst>
                </a:hlinkClick>
              </a:rPr>
              <a:t>Public Use Microdata Areas (PUMAs)</a:t>
            </a:r>
            <a:r>
              <a:rPr lang="en-US" b="0" i="0" dirty="0">
                <a:effectLst/>
              </a:rPr>
              <a:t>. Of these, PUMAs are the most detailed geographic areas available.</a:t>
            </a:r>
          </a:p>
          <a:p>
            <a:pPr algn="l" fontAlgn="base"/>
            <a:r>
              <a:rPr lang="en-US" dirty="0"/>
              <a:t>Four PUMAs (red outline) approximate the city of Portland (black dashed line).</a:t>
            </a:r>
          </a:p>
          <a:p>
            <a:pPr algn="l" fontAlgn="base"/>
            <a:r>
              <a:rPr lang="en-US" b="0" i="0" dirty="0">
                <a:effectLst/>
              </a:rPr>
              <a:t>How </a:t>
            </a:r>
            <a:r>
              <a:rPr lang="en-US" dirty="0"/>
              <a:t>we used the ACS/PUMs data.</a:t>
            </a:r>
          </a:p>
          <a:p>
            <a:pPr lvl="1" fontAlgn="base"/>
            <a:r>
              <a:rPr lang="en-US" dirty="0"/>
              <a:t>We used the ACS/PUMs data for the seven county Portland MSA to create many custom tables that were not published as ACS summary tables.</a:t>
            </a:r>
          </a:p>
          <a:p>
            <a:pPr lvl="1" fontAlgn="base"/>
            <a:r>
              <a:rPr lang="en-US" dirty="0"/>
              <a:t>Data for the five PUMAs shown in yellow on the map were used to create custom tables for the city of Portland</a:t>
            </a:r>
            <a:r>
              <a:rPr lang="en-US" dirty="0">
                <a:latin typeface="+mj-lt"/>
              </a:rPr>
              <a:t>.</a:t>
            </a:r>
            <a:endParaRPr lang="en-US" sz="1600" b="0" i="0" dirty="0">
              <a:solidFill>
                <a:srgbClr val="684F00"/>
              </a:solidFill>
              <a:effectLst/>
              <a:latin typeface="Lora"/>
            </a:endParaRPr>
          </a:p>
          <a:p>
            <a:pPr algn="l" fontAlgn="base"/>
            <a:endParaRPr lang="en-US" sz="1600" b="0" i="0" dirty="0">
              <a:solidFill>
                <a:srgbClr val="684F00"/>
              </a:solidFill>
              <a:effectLst/>
              <a:latin typeface="Lora"/>
            </a:endParaRPr>
          </a:p>
          <a:p>
            <a:endParaRPr lang="en-US" sz="1600" dirty="0"/>
          </a:p>
        </p:txBody>
      </p:sp>
      <p:sp>
        <p:nvSpPr>
          <p:cNvPr id="3" name="Slide Number Placeholder 2">
            <a:extLst>
              <a:ext uri="{FF2B5EF4-FFF2-40B4-BE49-F238E27FC236}">
                <a16:creationId xmlns:a16="http://schemas.microsoft.com/office/drawing/2014/main" id="{2190C15F-F3E1-4CB4-BC8E-51778494FBDA}"/>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51</a:t>
            </a:fld>
            <a:endParaRPr lang="en-US" dirty="0"/>
          </a:p>
        </p:txBody>
      </p:sp>
      <p:pic>
        <p:nvPicPr>
          <p:cNvPr id="6" name="Picture 5">
            <a:extLst>
              <a:ext uri="{FF2B5EF4-FFF2-40B4-BE49-F238E27FC236}">
                <a16:creationId xmlns:a16="http://schemas.microsoft.com/office/drawing/2014/main" id="{BDCA05E7-E6B7-4BBB-9FA1-7198F11B864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453692" y="357130"/>
            <a:ext cx="5615882" cy="5615882"/>
          </a:xfrm>
          <a:prstGeom prst="rect">
            <a:avLst/>
          </a:prstGeom>
        </p:spPr>
      </p:pic>
      <p:sp>
        <p:nvSpPr>
          <p:cNvPr id="20" name="TextBox 19">
            <a:extLst>
              <a:ext uri="{FF2B5EF4-FFF2-40B4-BE49-F238E27FC236}">
                <a16:creationId xmlns:a16="http://schemas.microsoft.com/office/drawing/2014/main" id="{63E85954-B2E5-4BBE-9B84-59F8B161E5E8}"/>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1" name="TextBox 20">
            <a:extLst>
              <a:ext uri="{FF2B5EF4-FFF2-40B4-BE49-F238E27FC236}">
                <a16:creationId xmlns:a16="http://schemas.microsoft.com/office/drawing/2014/main" id="{A61B0C1A-9892-497D-919D-AF1727228B71}"/>
              </a:ext>
            </a:extLst>
          </p:cNvPr>
          <p:cNvSpPr txBox="1"/>
          <p:nvPr/>
        </p:nvSpPr>
        <p:spPr>
          <a:xfrm>
            <a:off x="12712682" y="810833"/>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617EC81D-52A3-487E-AC1C-8CF173DF62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47065" y="6213065"/>
            <a:ext cx="2360088" cy="644935"/>
          </a:xfrm>
          <a:prstGeom prst="rect">
            <a:avLst/>
          </a:prstGeom>
        </p:spPr>
      </p:pic>
      <p:grpSp>
        <p:nvGrpSpPr>
          <p:cNvPr id="14" name="Group 13">
            <a:extLst>
              <a:ext uri="{FF2B5EF4-FFF2-40B4-BE49-F238E27FC236}">
                <a16:creationId xmlns:a16="http://schemas.microsoft.com/office/drawing/2014/main" id="{259B9008-BB78-41CB-92DE-65CD21F9749D}"/>
              </a:ext>
            </a:extLst>
          </p:cNvPr>
          <p:cNvGrpSpPr/>
          <p:nvPr/>
        </p:nvGrpSpPr>
        <p:grpSpPr>
          <a:xfrm>
            <a:off x="0" y="6527649"/>
            <a:ext cx="1354063" cy="274320"/>
            <a:chOff x="37011" y="6469091"/>
            <a:chExt cx="1354063" cy="274320"/>
          </a:xfrm>
        </p:grpSpPr>
        <p:sp>
          <p:nvSpPr>
            <p:cNvPr id="15" name="Action Button: Blank 14">
              <a:hlinkClick r:id="rId10" action="ppaction://hlinksldjump"/>
              <a:extLst>
                <a:ext uri="{FF2B5EF4-FFF2-40B4-BE49-F238E27FC236}">
                  <a16:creationId xmlns:a16="http://schemas.microsoft.com/office/drawing/2014/main" id="{E4D240CC-26BD-4D22-A7AF-8FB62B78E4CD}"/>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A3743B5-36AB-4104-9916-7ECBBFF723C2}"/>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32226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1">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1">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1">
                                            <p:txEl>
                                              <p:pRg st="10" end="1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1">
                                            <p:txEl>
                                              <p:pRg st="11" end="11"/>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1">
                                            <p:txEl>
                                              <p:pRg st="12" end="12"/>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1">
                                            <p:txEl>
                                              <p:pRg st="13" end="13"/>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1">
                                            <p:txEl>
                                              <p:pRg st="14" end="14"/>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1">
                                            <p:txEl>
                                              <p:pRg st="15" end="15"/>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1">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11BFF-6830-4BEA-BE0E-463CC5382158}"/>
              </a:ext>
            </a:extLst>
          </p:cNvPr>
          <p:cNvSpPr>
            <a:spLocks noGrp="1"/>
          </p:cNvSpPr>
          <p:nvPr>
            <p:ph type="title"/>
          </p:nvPr>
        </p:nvSpPr>
        <p:spPr>
          <a:xfrm>
            <a:off x="357051" y="0"/>
            <a:ext cx="11394682" cy="870857"/>
          </a:xfrm>
        </p:spPr>
        <p:txBody>
          <a:bodyPr/>
          <a:lstStyle/>
          <a:p>
            <a:pPr algn="ctr"/>
            <a:r>
              <a:rPr lang="en-US" sz="3200" dirty="0"/>
              <a:t>Nomenclature for State of Aging in Portland Section on Race</a:t>
            </a:r>
            <a:endParaRPr lang="en-US" sz="3200" dirty="0">
              <a:solidFill>
                <a:schemeClr val="accent1">
                  <a:lumMod val="60000"/>
                  <a:lumOff val="40000"/>
                </a:schemeClr>
              </a:solidFill>
            </a:endParaRPr>
          </a:p>
        </p:txBody>
      </p:sp>
      <p:sp>
        <p:nvSpPr>
          <p:cNvPr id="3" name="Content Placeholder 2">
            <a:extLst>
              <a:ext uri="{FF2B5EF4-FFF2-40B4-BE49-F238E27FC236}">
                <a16:creationId xmlns:a16="http://schemas.microsoft.com/office/drawing/2014/main" id="{A7CBCFA0-BE91-4AAA-B9F7-EE9EE9E31DE0}"/>
              </a:ext>
            </a:extLst>
          </p:cNvPr>
          <p:cNvSpPr>
            <a:spLocks noGrp="1"/>
          </p:cNvSpPr>
          <p:nvPr>
            <p:ph idx="1"/>
          </p:nvPr>
        </p:nvSpPr>
        <p:spPr>
          <a:xfrm>
            <a:off x="711198" y="855861"/>
            <a:ext cx="8646558" cy="5817325"/>
          </a:xfrm>
        </p:spPr>
        <p:txBody>
          <a:bodyPr>
            <a:normAutofit/>
          </a:bodyPr>
          <a:lstStyle/>
          <a:p>
            <a:r>
              <a:rPr lang="en-US" sz="1700" dirty="0"/>
              <a:t>The researchers working on the State of Aging in Portland project recognize the complicated, evolving nature of language that pertains to race, ethnicity, and Hispanic origin. </a:t>
            </a:r>
          </a:p>
          <a:p>
            <a:r>
              <a:rPr lang="en-US" sz="1700" dirty="0"/>
              <a:t>The source data for most of this section come from the United States Census Bureau which has led to the creation of many graphs, charts, and labels that use the conventions adopted in the Decennial Censuses and the American Community Survey, including the use of: </a:t>
            </a:r>
          </a:p>
          <a:p>
            <a:pPr lvl="1"/>
            <a:r>
              <a:rPr lang="en-US" sz="1700" dirty="0"/>
              <a:t>Blacks, rather than African Americans</a:t>
            </a:r>
          </a:p>
          <a:p>
            <a:pPr lvl="1"/>
            <a:r>
              <a:rPr lang="en-US" sz="1700" dirty="0"/>
              <a:t>Hispanics, rather than Latino, Latina, Latinx, or </a:t>
            </a:r>
            <a:r>
              <a:rPr lang="en-US" sz="1700" dirty="0" err="1"/>
              <a:t>Latine</a:t>
            </a:r>
            <a:r>
              <a:rPr lang="en-US" sz="1700" dirty="0"/>
              <a:t> persons</a:t>
            </a:r>
          </a:p>
          <a:p>
            <a:pPr lvl="1"/>
            <a:r>
              <a:rPr lang="en-US" sz="1700" dirty="0"/>
              <a:t>Asians, Hawaiians, and Pacific Islanders, rather than Asians and Pacific Islanders</a:t>
            </a:r>
          </a:p>
          <a:p>
            <a:r>
              <a:rPr lang="en-US" sz="1700" dirty="0"/>
              <a:t>We have diverted from U.S. Census Bureau conventions for the following: </a:t>
            </a:r>
          </a:p>
          <a:p>
            <a:pPr lvl="1"/>
            <a:r>
              <a:rPr lang="en-US" sz="1700" dirty="0"/>
              <a:t>We use Native Americans, rather than America Indians, but do refer to American Indian and Alaska Native tribes on a single slide produced from census data.  </a:t>
            </a:r>
          </a:p>
          <a:p>
            <a:pPr lvl="1"/>
            <a:r>
              <a:rPr lang="en-US" sz="1700" dirty="0"/>
              <a:t>We capitalize White, rather than leaving it as a lowercase “w” in following the lead of the National Association of Black Journalist (NABJ; Reference: </a:t>
            </a:r>
            <a:r>
              <a:rPr lang="en-US" sz="1700" dirty="0">
                <a:hlinkClick r:id="rId4"/>
              </a:rPr>
              <a:t>NABJ Style guide</a:t>
            </a:r>
            <a:r>
              <a:rPr lang="en-US" sz="1700" dirty="0"/>
              <a:t>). NABJ recommended that “whenever a color is used to appropriately describe race then it should be capitalized, including White and Brown.”</a:t>
            </a:r>
          </a:p>
          <a:p>
            <a:pPr marL="0" indent="0">
              <a:buNone/>
            </a:pPr>
            <a:endParaRPr lang="en-US" sz="1700" dirty="0"/>
          </a:p>
          <a:p>
            <a:pPr marL="457200" lvl="1" indent="0">
              <a:buNone/>
            </a:pPr>
            <a:endParaRPr lang="en-US" sz="2000" dirty="0"/>
          </a:p>
          <a:p>
            <a:pPr lvl="1"/>
            <a:endParaRPr lang="en-US" sz="1800" dirty="0"/>
          </a:p>
        </p:txBody>
      </p:sp>
      <p:sp>
        <p:nvSpPr>
          <p:cNvPr id="7" name="Slide Number Placeholder 2">
            <a:extLst>
              <a:ext uri="{FF2B5EF4-FFF2-40B4-BE49-F238E27FC236}">
                <a16:creationId xmlns:a16="http://schemas.microsoft.com/office/drawing/2014/main" id="{96A1AB88-B097-434C-A2F9-78AB1F7AEE6B}"/>
              </a:ext>
            </a:extLst>
          </p:cNvPr>
          <p:cNvSpPr txBox="1">
            <a:spLocks/>
          </p:cNvSpPr>
          <p:nvPr/>
        </p:nvSpPr>
        <p:spPr>
          <a:xfrm>
            <a:off x="11724880" y="-7995"/>
            <a:ext cx="467120" cy="365125"/>
          </a:xfrm>
          <a:prstGeom prst="rect">
            <a:avLst/>
          </a:prstGeom>
        </p:spPr>
        <p:txBody>
          <a:bodyPr vert="horz" lIns="91440" tIns="45720" rIns="91440" bIns="45720" rtlCol="0" anchor="ctr"/>
          <a:lstStyle>
            <a:defPPr>
              <a:defRPr lang="en-US"/>
            </a:defPPr>
            <a:lvl1pPr marL="0" algn="r" defTabSz="914400" rtl="0" eaLnBrk="1" latinLnBrk="0" hangingPunct="1">
              <a:defRPr sz="1400" b="1" kern="1200">
                <a:solidFill>
                  <a:srgbClr val="714B2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0D94638-C64A-4DDE-B054-01DFA9B82032}" type="slidenum">
              <a:rPr lang="en-US" smtClean="0"/>
              <a:pPr/>
              <a:t>52</a:t>
            </a:fld>
            <a:endParaRPr lang="en-US" dirty="0"/>
          </a:p>
        </p:txBody>
      </p:sp>
      <p:sp>
        <p:nvSpPr>
          <p:cNvPr id="18" name="TextBox 17">
            <a:extLst>
              <a:ext uri="{FF2B5EF4-FFF2-40B4-BE49-F238E27FC236}">
                <a16:creationId xmlns:a16="http://schemas.microsoft.com/office/drawing/2014/main" id="{8AD726DE-235C-4EAF-9B00-5C63735DB2D5}"/>
              </a:ext>
            </a:extLst>
          </p:cNvPr>
          <p:cNvSpPr txBox="1"/>
          <p:nvPr/>
        </p:nvSpPr>
        <p:spPr>
          <a:xfrm>
            <a:off x="12712682" y="-20164"/>
            <a:ext cx="650052" cy="1384995"/>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a:p>
            <a:r>
              <a:rPr lang="en-US" dirty="0">
                <a:solidFill>
                  <a:schemeClr val="accent1"/>
                </a:solidFill>
              </a:rPr>
              <a:t>O</a:t>
            </a:r>
          </a:p>
          <a:p>
            <a:r>
              <a:rPr lang="en-US" dirty="0">
                <a:solidFill>
                  <a:schemeClr val="accent1"/>
                </a:solidFill>
              </a:rPr>
              <a:t>O</a:t>
            </a:r>
          </a:p>
        </p:txBody>
      </p:sp>
      <p:sp>
        <p:nvSpPr>
          <p:cNvPr id="19" name="TextBox 18">
            <a:extLst>
              <a:ext uri="{FF2B5EF4-FFF2-40B4-BE49-F238E27FC236}">
                <a16:creationId xmlns:a16="http://schemas.microsoft.com/office/drawing/2014/main" id="{04A3AF5B-F276-49E7-8729-A40DBC78485A}"/>
              </a:ext>
            </a:extLst>
          </p:cNvPr>
          <p:cNvSpPr txBox="1"/>
          <p:nvPr/>
        </p:nvSpPr>
        <p:spPr>
          <a:xfrm>
            <a:off x="12712682" y="1518552"/>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2" name="Picture 11">
            <a:extLst>
              <a:ext uri="{FF2B5EF4-FFF2-40B4-BE49-F238E27FC236}">
                <a16:creationId xmlns:a16="http://schemas.microsoft.com/office/drawing/2014/main" id="{A1529922-09C5-4881-BE9A-99EEA3D1C0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3" name="Group 12">
            <a:extLst>
              <a:ext uri="{FF2B5EF4-FFF2-40B4-BE49-F238E27FC236}">
                <a16:creationId xmlns:a16="http://schemas.microsoft.com/office/drawing/2014/main" id="{76066422-399B-4DC1-9738-497CAD0B3468}"/>
              </a:ext>
            </a:extLst>
          </p:cNvPr>
          <p:cNvGrpSpPr/>
          <p:nvPr/>
        </p:nvGrpSpPr>
        <p:grpSpPr>
          <a:xfrm>
            <a:off x="37011" y="6509634"/>
            <a:ext cx="1354063" cy="274320"/>
            <a:chOff x="37011" y="6469091"/>
            <a:chExt cx="1354063" cy="274320"/>
          </a:xfrm>
        </p:grpSpPr>
        <p:sp>
          <p:nvSpPr>
            <p:cNvPr id="14" name="Action Button: Blank 13">
              <a:hlinkClick r:id="rId6" action="ppaction://hlinksldjump"/>
              <a:extLst>
                <a:ext uri="{FF2B5EF4-FFF2-40B4-BE49-F238E27FC236}">
                  <a16:creationId xmlns:a16="http://schemas.microsoft.com/office/drawing/2014/main" id="{86A5C8EE-326F-4D23-AE3D-2A21C47C364F}"/>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5" name="Action Button: Go Back or Previous 14">
              <a:hlinkClick r:id="" action="ppaction://hlinkshowjump?jump=lastslideviewed" highlightClick="1"/>
              <a:extLst>
                <a:ext uri="{FF2B5EF4-FFF2-40B4-BE49-F238E27FC236}">
                  <a16:creationId xmlns:a16="http://schemas.microsoft.com/office/drawing/2014/main" id="{D8BA5484-0705-4F6E-83C4-9E40023E9D0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136999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9">
                                            <p:txEl>
                                              <p:pRg st="8" end="8"/>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9">
                                            <p:txEl>
                                              <p:pRg st="9" end="9"/>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9">
                                            <p:txEl>
                                              <p:pRg st="10" end="10"/>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9">
                                            <p:txEl>
                                              <p:pRg st="11" end="11"/>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9">
                                            <p:txEl>
                                              <p:pRg st="12" end="12"/>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9">
                                            <p:txEl>
                                              <p:pRg st="13" end="13"/>
                                            </p:txEl>
                                          </p:spTgt>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19">
                                            <p:txEl>
                                              <p:pRg st="14" end="14"/>
                                            </p:txEl>
                                          </p:spTgt>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19">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F9E3B-DFFF-4C48-AA68-38CEC0CFBBB8}"/>
              </a:ext>
            </a:extLst>
          </p:cNvPr>
          <p:cNvSpPr>
            <a:spLocks noGrp="1"/>
          </p:cNvSpPr>
          <p:nvPr>
            <p:ph type="title"/>
          </p:nvPr>
        </p:nvSpPr>
        <p:spPr>
          <a:xfrm>
            <a:off x="357051" y="232525"/>
            <a:ext cx="4302035" cy="672894"/>
          </a:xfrm>
        </p:spPr>
        <p:txBody>
          <a:bodyPr/>
          <a:lstStyle/>
          <a:p>
            <a:r>
              <a:rPr lang="en-US" sz="3200" dirty="0"/>
              <a:t>Group Quarters</a:t>
            </a:r>
          </a:p>
        </p:txBody>
      </p:sp>
      <p:sp>
        <p:nvSpPr>
          <p:cNvPr id="3" name="Content Placeholder 2">
            <a:extLst>
              <a:ext uri="{FF2B5EF4-FFF2-40B4-BE49-F238E27FC236}">
                <a16:creationId xmlns:a16="http://schemas.microsoft.com/office/drawing/2014/main" id="{FCC257A0-3E25-4BBD-AD1A-A1DB699AA76A}"/>
              </a:ext>
            </a:extLst>
          </p:cNvPr>
          <p:cNvSpPr>
            <a:spLocks noGrp="1"/>
          </p:cNvSpPr>
          <p:nvPr>
            <p:ph idx="1"/>
          </p:nvPr>
        </p:nvSpPr>
        <p:spPr>
          <a:xfrm>
            <a:off x="357051" y="870857"/>
            <a:ext cx="6485183" cy="5081724"/>
          </a:xfrm>
        </p:spPr>
        <p:txBody>
          <a:bodyPr>
            <a:noAutofit/>
          </a:bodyPr>
          <a:lstStyle/>
          <a:p>
            <a:pPr marL="0" indent="0">
              <a:buNone/>
            </a:pPr>
            <a:r>
              <a:rPr lang="en-US" b="1" dirty="0"/>
              <a:t>Housing Units </a:t>
            </a:r>
          </a:p>
          <a:p>
            <a:pPr marL="0" indent="0">
              <a:buNone/>
            </a:pPr>
            <a:r>
              <a:rPr lang="en-US" dirty="0"/>
              <a:t>Planners generally use the Census Bureau’s definitions of housing units, households, and population in households.</a:t>
            </a:r>
          </a:p>
          <a:p>
            <a:r>
              <a:rPr lang="en-US" b="1" dirty="0"/>
              <a:t>A housing unit </a:t>
            </a:r>
            <a:r>
              <a:rPr lang="en-US" dirty="0"/>
              <a:t>is any single-family residential structure (like a house or a manufactured home) or any distinct unit in a multi-unit building where the unit provides privacy for the occupants, and the unit has access to the outside, and occupants can come-and-go as they wish (not a custodial facility), and occupancy is independent of any institutional affiliation. </a:t>
            </a:r>
          </a:p>
          <a:p>
            <a:r>
              <a:rPr lang="en-US" b="1" dirty="0"/>
              <a:t>A household </a:t>
            </a:r>
            <a:r>
              <a:rPr lang="en-US" dirty="0"/>
              <a:t>is a set of people living together in a housing unit. A nice feature of this definition is that the number of households always equals the number of occupied housing units. </a:t>
            </a:r>
          </a:p>
          <a:p>
            <a:pPr marL="0" indent="0">
              <a:buNone/>
            </a:pPr>
            <a:r>
              <a:rPr lang="en-US" b="1" dirty="0"/>
              <a:t>Group Quarters </a:t>
            </a:r>
          </a:p>
          <a:p>
            <a:pPr marL="0" indent="0">
              <a:buNone/>
            </a:pPr>
            <a:r>
              <a:rPr lang="en-US" dirty="0"/>
              <a:t>There are residential situations that do not meet all of the four criteria listed above for housing units. The Census Bureau refers to these other residential situations as </a:t>
            </a:r>
            <a:r>
              <a:rPr lang="en-US" i="1" dirty="0"/>
              <a:t>group quarters</a:t>
            </a:r>
            <a:r>
              <a:rPr lang="en-US" dirty="0"/>
              <a:t>. </a:t>
            </a:r>
            <a:endParaRPr lang="en-US" b="1" dirty="0"/>
          </a:p>
          <a:p>
            <a:r>
              <a:rPr lang="en-US" dirty="0"/>
              <a:t>A group quarters facility is one that houses multiple, unrelated people, where occupants do not have privacy, or there is controlled access to entering/leaving, or it’s a facility that houses only an institutional or service-receiving population. </a:t>
            </a:r>
          </a:p>
          <a:p>
            <a:r>
              <a:rPr lang="en-US" dirty="0"/>
              <a:t> In the decennial census, group quarters statistics also include makeshift shelters, or places without shelter, where homeless people are found to sleep. </a:t>
            </a:r>
          </a:p>
          <a:p>
            <a:pPr marL="0" indent="0">
              <a:buNone/>
            </a:pPr>
            <a:r>
              <a:rPr lang="en-US" dirty="0">
                <a:hlinkClick r:id="rId4"/>
              </a:rPr>
              <a:t>Source</a:t>
            </a:r>
            <a:r>
              <a:rPr lang="en-US" dirty="0"/>
              <a:t> for above, Local Planning Handbook, Metropolitan Council, St. Paul, MN.</a:t>
            </a:r>
          </a:p>
          <a:p>
            <a:pPr marL="0" indent="0">
              <a:buNone/>
            </a:pPr>
            <a:r>
              <a:rPr lang="en-US" dirty="0">
                <a:hlinkClick r:id="rId5"/>
              </a:rPr>
              <a:t>Census Bureau</a:t>
            </a:r>
            <a:r>
              <a:rPr lang="en-US" dirty="0"/>
              <a:t> on Group Quarters.</a:t>
            </a:r>
          </a:p>
        </p:txBody>
      </p:sp>
      <p:sp>
        <p:nvSpPr>
          <p:cNvPr id="4" name="Slide Number Placeholder 3">
            <a:extLst>
              <a:ext uri="{FF2B5EF4-FFF2-40B4-BE49-F238E27FC236}">
                <a16:creationId xmlns:a16="http://schemas.microsoft.com/office/drawing/2014/main" id="{77FFDC55-DB0B-4965-91D6-E132132566F1}"/>
              </a:ext>
            </a:extLst>
          </p:cNvPr>
          <p:cNvSpPr>
            <a:spLocks noGrp="1"/>
          </p:cNvSpPr>
          <p:nvPr>
            <p:ph type="sldNum" sz="quarter" idx="4294967295"/>
          </p:nvPr>
        </p:nvSpPr>
        <p:spPr>
          <a:xfrm>
            <a:off x="11566132" y="35983"/>
            <a:ext cx="537633"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6319B6-CA28-448F-B782-7FB30F35D14E}" type="slidenum">
              <a:rPr lang="en-US" smtClean="0"/>
              <a:pPr/>
              <a:t>53</a:t>
            </a:fld>
            <a:endParaRPr lang="en-US" dirty="0"/>
          </a:p>
        </p:txBody>
      </p:sp>
      <p:sp>
        <p:nvSpPr>
          <p:cNvPr id="5" name="Content Placeholder 2">
            <a:extLst>
              <a:ext uri="{FF2B5EF4-FFF2-40B4-BE49-F238E27FC236}">
                <a16:creationId xmlns:a16="http://schemas.microsoft.com/office/drawing/2014/main" id="{EA38BE73-0002-4A3D-9DFA-23333B0F1C26}"/>
              </a:ext>
            </a:extLst>
          </p:cNvPr>
          <p:cNvSpPr txBox="1">
            <a:spLocks/>
          </p:cNvSpPr>
          <p:nvPr/>
        </p:nvSpPr>
        <p:spPr>
          <a:xfrm>
            <a:off x="7111300" y="678396"/>
            <a:ext cx="4574101" cy="50817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Group quarters in this study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The main types of group quarters for older persons as referenced in this report are: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Adult family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Nursing homes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Residential care facilities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All of the above are licensed by the State of Oregon, and we make use of licensing data to generate statistics and maps.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714B25"/>
                </a:solidFill>
                <a:effectLst/>
                <a:uLnTx/>
                <a:uFillTx/>
                <a:latin typeface="Calibri" panose="020F0502020204030204"/>
                <a:ea typeface="+mn-ea"/>
                <a:cs typeface="+mn-cs"/>
              </a:rPr>
              <a:t>Housing for older persons that are not group quarters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Assisted living units are classified as housing units as they  provide for privacy and access to the outside as noted under housing unit to the left.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714B25"/>
                </a:solidFill>
                <a:effectLst/>
                <a:uLnTx/>
                <a:uFillTx/>
                <a:latin typeface="Calibri" panose="020F0502020204030204"/>
                <a:ea typeface="+mn-ea"/>
                <a:cs typeface="+mn-cs"/>
              </a:rPr>
              <a:t>Independent living facilities are classified by the Census as housing units, not group quarters.</a:t>
            </a:r>
            <a:endParaRPr lang="en-US" dirty="0">
              <a:latin typeface="Calibri" panose="020F0502020204030204"/>
            </a:endParaRPr>
          </a:p>
        </p:txBody>
      </p:sp>
      <p:sp>
        <p:nvSpPr>
          <p:cNvPr id="19" name="TextBox 18">
            <a:extLst>
              <a:ext uri="{FF2B5EF4-FFF2-40B4-BE49-F238E27FC236}">
                <a16:creationId xmlns:a16="http://schemas.microsoft.com/office/drawing/2014/main" id="{C3DD70A0-8F10-4FA9-8DEB-3993D4FF4CA7}"/>
              </a:ext>
            </a:extLst>
          </p:cNvPr>
          <p:cNvSpPr txBox="1"/>
          <p:nvPr/>
        </p:nvSpPr>
        <p:spPr>
          <a:xfrm>
            <a:off x="12712682" y="-20164"/>
            <a:ext cx="650052" cy="830997"/>
          </a:xfrm>
          <a:prstGeom prst="rect">
            <a:avLst/>
          </a:prstGeom>
          <a:noFill/>
        </p:spPr>
        <p:txBody>
          <a:bodyPr wrap="square" rtlCol="0">
            <a:spAutoFit/>
          </a:bodyPr>
          <a:lstStyle/>
          <a:p>
            <a:endParaRPr lang="en-US" sz="1200" dirty="0">
              <a:solidFill>
                <a:schemeClr val="accent1"/>
              </a:solidFill>
            </a:endParaRPr>
          </a:p>
          <a:p>
            <a:r>
              <a:rPr lang="en-US" dirty="0">
                <a:solidFill>
                  <a:schemeClr val="accent1"/>
                </a:solidFill>
              </a:rPr>
              <a:t>O</a:t>
            </a:r>
          </a:p>
          <a:p>
            <a:r>
              <a:rPr lang="en-US" dirty="0">
                <a:solidFill>
                  <a:schemeClr val="accent1"/>
                </a:solidFill>
              </a:rPr>
              <a:t>O</a:t>
            </a:r>
          </a:p>
        </p:txBody>
      </p:sp>
      <p:sp>
        <p:nvSpPr>
          <p:cNvPr id="20" name="TextBox 19">
            <a:extLst>
              <a:ext uri="{FF2B5EF4-FFF2-40B4-BE49-F238E27FC236}">
                <a16:creationId xmlns:a16="http://schemas.microsoft.com/office/drawing/2014/main" id="{69B757E9-FD2A-4E1E-A426-593656F881CA}"/>
              </a:ext>
            </a:extLst>
          </p:cNvPr>
          <p:cNvSpPr txBox="1"/>
          <p:nvPr/>
        </p:nvSpPr>
        <p:spPr>
          <a:xfrm>
            <a:off x="12749258" y="729556"/>
            <a:ext cx="650052" cy="5262979"/>
          </a:xfrm>
          <a:prstGeom prst="rect">
            <a:avLst/>
          </a:prstGeom>
          <a:noFill/>
        </p:spPr>
        <p:txBody>
          <a:bodyPr wrap="square" rtlCol="0">
            <a:spAutoFit/>
          </a:bodyPr>
          <a:lstStyle/>
          <a:p>
            <a:endParaRPr lang="en-US" sz="1200" dirty="0">
              <a:solidFill>
                <a:schemeClr val="accent1"/>
              </a:solidFill>
            </a:endParaRP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r>
              <a:rPr lang="en-US" dirty="0">
                <a:solidFill>
                  <a:srgbClr val="C00000"/>
                </a:solidFill>
              </a:rPr>
              <a:t>O</a:t>
            </a:r>
          </a:p>
          <a:p>
            <a:endParaRPr lang="en-US" dirty="0">
              <a:solidFill>
                <a:schemeClr val="accent1"/>
              </a:solidFill>
            </a:endParaRPr>
          </a:p>
          <a:p>
            <a:endParaRPr lang="en-US" dirty="0">
              <a:solidFill>
                <a:schemeClr val="accent1"/>
              </a:solidFill>
            </a:endParaRPr>
          </a:p>
        </p:txBody>
      </p:sp>
      <p:pic>
        <p:nvPicPr>
          <p:cNvPr id="13" name="Picture 12">
            <a:extLst>
              <a:ext uri="{FF2B5EF4-FFF2-40B4-BE49-F238E27FC236}">
                <a16:creationId xmlns:a16="http://schemas.microsoft.com/office/drawing/2014/main" id="{AA6F3A05-2732-4243-B641-73385C9F31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484076" y="6195050"/>
            <a:ext cx="2360088" cy="644935"/>
          </a:xfrm>
          <a:prstGeom prst="rect">
            <a:avLst/>
          </a:prstGeom>
        </p:spPr>
      </p:pic>
      <p:grpSp>
        <p:nvGrpSpPr>
          <p:cNvPr id="14" name="Group 13">
            <a:extLst>
              <a:ext uri="{FF2B5EF4-FFF2-40B4-BE49-F238E27FC236}">
                <a16:creationId xmlns:a16="http://schemas.microsoft.com/office/drawing/2014/main" id="{A8E23819-3EA3-4F32-9941-984F21EAB947}"/>
              </a:ext>
            </a:extLst>
          </p:cNvPr>
          <p:cNvGrpSpPr/>
          <p:nvPr/>
        </p:nvGrpSpPr>
        <p:grpSpPr>
          <a:xfrm>
            <a:off x="37011" y="6509634"/>
            <a:ext cx="1354063" cy="274320"/>
            <a:chOff x="37011" y="6469091"/>
            <a:chExt cx="1354063" cy="274320"/>
          </a:xfrm>
        </p:grpSpPr>
        <p:sp>
          <p:nvSpPr>
            <p:cNvPr id="15" name="Action Button: Blank 14">
              <a:hlinkClick r:id="rId7" action="ppaction://hlinksldjump"/>
              <a:extLst>
                <a:ext uri="{FF2B5EF4-FFF2-40B4-BE49-F238E27FC236}">
                  <a16:creationId xmlns:a16="http://schemas.microsoft.com/office/drawing/2014/main" id="{BDF6516A-C3D7-451E-852E-64F6A03FD8D8}"/>
                </a:ext>
              </a:extLst>
            </p:cNvPr>
            <p:cNvSpPr/>
            <p:nvPr/>
          </p:nvSpPr>
          <p:spPr>
            <a:xfrm>
              <a:off x="750994" y="6469091"/>
              <a:ext cx="640080" cy="274320"/>
            </a:xfrm>
            <a:prstGeom prst="actionButtonBlank">
              <a:avLst/>
            </a:prstGeom>
            <a:solidFill>
              <a:schemeClr val="accent1"/>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Menu</a:t>
              </a:r>
            </a:p>
          </p:txBody>
        </p:sp>
        <p:sp>
          <p:nvSpPr>
            <p:cNvPr id="16" name="Action Button: Go Back or Previous 15">
              <a:hlinkClick r:id="" action="ppaction://hlinkshowjump?jump=lastslideviewed" highlightClick="1"/>
              <a:extLst>
                <a:ext uri="{FF2B5EF4-FFF2-40B4-BE49-F238E27FC236}">
                  <a16:creationId xmlns:a16="http://schemas.microsoft.com/office/drawing/2014/main" id="{8B61D18B-CD3D-467D-A865-7D715AF09C7C}"/>
                </a:ext>
              </a:extLst>
            </p:cNvPr>
            <p:cNvSpPr/>
            <p:nvPr/>
          </p:nvSpPr>
          <p:spPr>
            <a:xfrm>
              <a:off x="37011" y="6469091"/>
              <a:ext cx="640080" cy="274320"/>
            </a:xfrm>
            <a:prstGeom prst="actionButtonBackPrevious">
              <a:avLst/>
            </a:prstGeom>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780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6" end="6"/>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7" end="7"/>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0">
                                            <p:txEl>
                                              <p:pRg st="5" end="5"/>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0">
                                            <p:txEl>
                                              <p:pRg st="7" end="7"/>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0">
                                            <p:txEl>
                                              <p:pRg st="8" end="8"/>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20">
                                            <p:txEl>
                                              <p:pRg st="9" end="9"/>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0">
                                            <p:txEl>
                                              <p:pRg st="10" end="1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0">
                                            <p:txEl>
                                              <p:pRg st="11" end="11"/>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0">
                                            <p:txEl>
                                              <p:pRg st="12" end="12"/>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20">
                                            <p:txEl>
                                              <p:pRg st="13" end="13"/>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0">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20">
                                            <p:txEl>
                                              <p:pRg st="15" end="15"/>
                                            </p:tx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0">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1"/>
          <p:cNvSpPr txBox="1">
            <a:spLocks noGrp="1"/>
          </p:cNvSpPr>
          <p:nvPr>
            <p:ph type="title"/>
          </p:nvPr>
        </p:nvSpPr>
        <p:spPr>
          <a:xfrm>
            <a:off x="3216128" y="2993571"/>
            <a:ext cx="5759744" cy="87085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F5496"/>
              </a:buClr>
              <a:buSzPts val="2800"/>
              <a:buFont typeface="Calibri"/>
              <a:buNone/>
            </a:pPr>
            <a:r>
              <a:rPr lang="en-US" sz="4400" dirty="0"/>
              <a:t>End of Section on Data Sources and Geographies</a:t>
            </a:r>
            <a:endParaRPr sz="4400" dirty="0"/>
          </a:p>
        </p:txBody>
      </p:sp>
      <p:pic>
        <p:nvPicPr>
          <p:cNvPr id="4" name="Picture 3">
            <a:extLst>
              <a:ext uri="{FF2B5EF4-FFF2-40B4-BE49-F238E27FC236}">
                <a16:creationId xmlns:a16="http://schemas.microsoft.com/office/drawing/2014/main" id="{16CBBCC3-4926-48FC-BE34-590174808F79}"/>
              </a:ext>
            </a:extLst>
          </p:cNvPr>
          <p:cNvPicPr>
            <a:picLocks noChangeAspect="1"/>
          </p:cNvPicPr>
          <p:nvPr/>
        </p:nvPicPr>
        <p:blipFill>
          <a:blip r:embed="rId4"/>
          <a:stretch>
            <a:fillRect/>
          </a:stretch>
        </p:blipFill>
        <p:spPr>
          <a:xfrm>
            <a:off x="196263" y="6000554"/>
            <a:ext cx="3009671" cy="713869"/>
          </a:xfrm>
          <a:prstGeom prst="rect">
            <a:avLst/>
          </a:prstGeom>
        </p:spPr>
      </p:pic>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6690" y="217604"/>
            <a:ext cx="4376463" cy="663522"/>
          </a:xfrm>
        </p:spPr>
        <p:txBody>
          <a:bodyPr>
            <a:normAutofit/>
          </a:bodyPr>
          <a:lstStyle/>
          <a:p>
            <a:r>
              <a:rPr lang="en-US" sz="2800" b="1" dirty="0"/>
              <a:t>Housing, Young to Old</a:t>
            </a:r>
          </a:p>
        </p:txBody>
      </p:sp>
      <p:pic>
        <p:nvPicPr>
          <p:cNvPr id="9" name="Picture 8"/>
          <p:cNvPicPr>
            <a:picLocks noChangeAspect="1"/>
          </p:cNvPicPr>
          <p:nvPr/>
        </p:nvPicPr>
        <p:blipFill>
          <a:blip r:embed="rId4"/>
          <a:stretch>
            <a:fillRect/>
          </a:stretch>
        </p:blipFill>
        <p:spPr>
          <a:xfrm>
            <a:off x="5334000" y="198449"/>
            <a:ext cx="6858000" cy="4710643"/>
          </a:xfrm>
          <a:prstGeom prst="rect">
            <a:avLst/>
          </a:prstGeom>
        </p:spPr>
      </p:pic>
      <p:sp>
        <p:nvSpPr>
          <p:cNvPr id="10" name="TextBox 9"/>
          <p:cNvSpPr txBox="1"/>
          <p:nvPr/>
        </p:nvSpPr>
        <p:spPr>
          <a:xfrm>
            <a:off x="2409167" y="6353077"/>
            <a:ext cx="3473924" cy="430887"/>
          </a:xfrm>
          <a:prstGeom prst="rect">
            <a:avLst/>
          </a:prstGeom>
          <a:noFill/>
        </p:spPr>
        <p:txBody>
          <a:bodyPr wrap="square" rtlCol="0">
            <a:spAutoFit/>
          </a:bodyPr>
          <a:lstStyle/>
          <a:p>
            <a:r>
              <a:rPr lang="en-US" sz="1100" dirty="0"/>
              <a:t>Source: Public Use Microdata Sample, American Community Survey, 5-year data, 2013-2017.</a:t>
            </a:r>
          </a:p>
        </p:txBody>
      </p:sp>
      <p:sp>
        <p:nvSpPr>
          <p:cNvPr id="5" name="Arrow: Up-Down 4">
            <a:extLst>
              <a:ext uri="{FF2B5EF4-FFF2-40B4-BE49-F238E27FC236}">
                <a16:creationId xmlns:a16="http://schemas.microsoft.com/office/drawing/2014/main" id="{412593EE-8811-49A7-817F-0036FD9AD401}"/>
              </a:ext>
            </a:extLst>
          </p:cNvPr>
          <p:cNvSpPr/>
          <p:nvPr/>
        </p:nvSpPr>
        <p:spPr>
          <a:xfrm>
            <a:off x="7696990" y="870857"/>
            <a:ext cx="140577" cy="1520441"/>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FEFD7DEF-87F2-45E0-905D-C472F607BAA6}"/>
              </a:ext>
            </a:extLst>
          </p:cNvPr>
          <p:cNvSpPr/>
          <p:nvPr/>
        </p:nvSpPr>
        <p:spPr>
          <a:xfrm>
            <a:off x="7746246" y="1858849"/>
            <a:ext cx="3006725" cy="1422452"/>
          </a:xfrm>
          <a:custGeom>
            <a:avLst/>
            <a:gdLst>
              <a:gd name="connsiteX0" fmla="*/ 0 w 3006725"/>
              <a:gd name="connsiteY0" fmla="*/ 1422452 h 1422452"/>
              <a:gd name="connsiteX1" fmla="*/ 358775 w 3006725"/>
              <a:gd name="connsiteY1" fmla="*/ 1050977 h 1422452"/>
              <a:gd name="connsiteX2" fmla="*/ 695325 w 3006725"/>
              <a:gd name="connsiteY2" fmla="*/ 501702 h 1422452"/>
              <a:gd name="connsiteX3" fmla="*/ 1031875 w 3006725"/>
              <a:gd name="connsiteY3" fmla="*/ 215952 h 1422452"/>
              <a:gd name="connsiteX4" fmla="*/ 1365250 w 3006725"/>
              <a:gd name="connsiteY4" fmla="*/ 82602 h 1422452"/>
              <a:gd name="connsiteX5" fmla="*/ 1685925 w 3006725"/>
              <a:gd name="connsiteY5" fmla="*/ 34977 h 1422452"/>
              <a:gd name="connsiteX6" fmla="*/ 2000250 w 3006725"/>
              <a:gd name="connsiteY6" fmla="*/ 76252 h 1422452"/>
              <a:gd name="connsiteX7" fmla="*/ 2359025 w 3006725"/>
              <a:gd name="connsiteY7" fmla="*/ 52 h 1422452"/>
              <a:gd name="connsiteX8" fmla="*/ 2673350 w 3006725"/>
              <a:gd name="connsiteY8" fmla="*/ 66727 h 1422452"/>
              <a:gd name="connsiteX9" fmla="*/ 3006725 w 3006725"/>
              <a:gd name="connsiteY9" fmla="*/ 200077 h 142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6725" h="1422452">
                <a:moveTo>
                  <a:pt x="0" y="1422452"/>
                </a:moveTo>
                <a:cubicBezTo>
                  <a:pt x="121444" y="1313443"/>
                  <a:pt x="242888" y="1204435"/>
                  <a:pt x="358775" y="1050977"/>
                </a:cubicBezTo>
                <a:cubicBezTo>
                  <a:pt x="474662" y="897519"/>
                  <a:pt x="583142" y="640873"/>
                  <a:pt x="695325" y="501702"/>
                </a:cubicBezTo>
                <a:cubicBezTo>
                  <a:pt x="807508" y="362531"/>
                  <a:pt x="920221" y="285802"/>
                  <a:pt x="1031875" y="215952"/>
                </a:cubicBezTo>
                <a:cubicBezTo>
                  <a:pt x="1143529" y="146102"/>
                  <a:pt x="1256242" y="112764"/>
                  <a:pt x="1365250" y="82602"/>
                </a:cubicBezTo>
                <a:cubicBezTo>
                  <a:pt x="1474258" y="52440"/>
                  <a:pt x="1580092" y="36035"/>
                  <a:pt x="1685925" y="34977"/>
                </a:cubicBezTo>
                <a:cubicBezTo>
                  <a:pt x="1791758" y="33919"/>
                  <a:pt x="1888067" y="82073"/>
                  <a:pt x="2000250" y="76252"/>
                </a:cubicBezTo>
                <a:cubicBezTo>
                  <a:pt x="2112433" y="70431"/>
                  <a:pt x="2246842" y="1639"/>
                  <a:pt x="2359025" y="52"/>
                </a:cubicBezTo>
                <a:cubicBezTo>
                  <a:pt x="2471208" y="-1535"/>
                  <a:pt x="2565400" y="33390"/>
                  <a:pt x="2673350" y="66727"/>
                </a:cubicBezTo>
                <a:cubicBezTo>
                  <a:pt x="2781300" y="100064"/>
                  <a:pt x="2894012" y="150070"/>
                  <a:pt x="3006725" y="200077"/>
                </a:cubicBezTo>
              </a:path>
            </a:pathLst>
          </a:custGeom>
          <a:noFill/>
          <a:ln w="38100">
            <a:solidFill>
              <a:srgbClr val="C0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Up-Down 11">
            <a:extLst>
              <a:ext uri="{FF2B5EF4-FFF2-40B4-BE49-F238E27FC236}">
                <a16:creationId xmlns:a16="http://schemas.microsoft.com/office/drawing/2014/main" id="{7C4D1110-FDFC-43E8-9557-8488443204BF}"/>
              </a:ext>
            </a:extLst>
          </p:cNvPr>
          <p:cNvSpPr/>
          <p:nvPr/>
        </p:nvSpPr>
        <p:spPr>
          <a:xfrm>
            <a:off x="10639469" y="806599"/>
            <a:ext cx="197024" cy="384010"/>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Down 12">
            <a:extLst>
              <a:ext uri="{FF2B5EF4-FFF2-40B4-BE49-F238E27FC236}">
                <a16:creationId xmlns:a16="http://schemas.microsoft.com/office/drawing/2014/main" id="{FC5E6173-9D4A-464E-93D8-162F4DFA7D5D}"/>
              </a:ext>
            </a:extLst>
          </p:cNvPr>
          <p:cNvSpPr/>
          <p:nvPr/>
        </p:nvSpPr>
        <p:spPr>
          <a:xfrm>
            <a:off x="10639469" y="1190609"/>
            <a:ext cx="197024" cy="384010"/>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Down 15">
            <a:extLst>
              <a:ext uri="{FF2B5EF4-FFF2-40B4-BE49-F238E27FC236}">
                <a16:creationId xmlns:a16="http://schemas.microsoft.com/office/drawing/2014/main" id="{7531386A-1E34-4826-9D49-BD931D1587D0}"/>
              </a:ext>
            </a:extLst>
          </p:cNvPr>
          <p:cNvSpPr/>
          <p:nvPr/>
        </p:nvSpPr>
        <p:spPr>
          <a:xfrm>
            <a:off x="11398444" y="1137888"/>
            <a:ext cx="197024" cy="593411"/>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p:cNvSpPr>
            <a:spLocks noGrp="1"/>
          </p:cNvSpPr>
          <p:nvPr>
            <p:ph idx="1"/>
          </p:nvPr>
        </p:nvSpPr>
        <p:spPr>
          <a:xfrm>
            <a:off x="156690" y="870857"/>
            <a:ext cx="5128054" cy="5323625"/>
          </a:xfrm>
        </p:spPr>
        <p:txBody>
          <a:bodyPr>
            <a:normAutofit lnSpcReduction="10000"/>
          </a:bodyPr>
          <a:lstStyle/>
          <a:p>
            <a:r>
              <a:rPr lang="en-US" sz="1600" dirty="0">
                <a:solidFill>
                  <a:srgbClr val="5C4600"/>
                </a:solidFill>
              </a:rPr>
              <a:t>This chart shows how age influences the mode of housing. The ACS provides more detail, but to reduce sampling variability we collapse housing into the following groups (excluding </a:t>
            </a:r>
            <a:r>
              <a:rPr lang="en-US" sz="1600" dirty="0">
                <a:solidFill>
                  <a:srgbClr val="5C4600"/>
                </a:solidFill>
                <a:hlinkClick r:id="rId5" action="ppaction://hlinksldjump"/>
              </a:rPr>
              <a:t>group quarters </a:t>
            </a:r>
            <a:r>
              <a:rPr lang="en-US" sz="1600" dirty="0">
                <a:solidFill>
                  <a:srgbClr val="5C4600"/>
                </a:solidFill>
              </a:rPr>
              <a:t>such as nursing homes):</a:t>
            </a:r>
          </a:p>
          <a:p>
            <a:pPr lvl="1"/>
            <a:r>
              <a:rPr lang="en-US" sz="1600" b="1" dirty="0">
                <a:solidFill>
                  <a:srgbClr val="5C4600"/>
                </a:solidFill>
              </a:rPr>
              <a:t>SF Own </a:t>
            </a:r>
            <a:r>
              <a:rPr lang="en-US" sz="1600" dirty="0">
                <a:solidFill>
                  <a:srgbClr val="5C4600"/>
                </a:solidFill>
              </a:rPr>
              <a:t>– Single-family owner-occupied</a:t>
            </a:r>
          </a:p>
          <a:p>
            <a:pPr lvl="1"/>
            <a:r>
              <a:rPr lang="en-US" sz="1600" b="1" dirty="0">
                <a:solidFill>
                  <a:srgbClr val="5C4600"/>
                </a:solidFill>
              </a:rPr>
              <a:t>SF Rent </a:t>
            </a:r>
            <a:r>
              <a:rPr lang="en-US" sz="1600" dirty="0">
                <a:solidFill>
                  <a:srgbClr val="5C4600"/>
                </a:solidFill>
              </a:rPr>
              <a:t>– Single-family renter-occupied</a:t>
            </a:r>
          </a:p>
          <a:p>
            <a:pPr lvl="1"/>
            <a:r>
              <a:rPr lang="en-US" sz="1600" b="1" dirty="0">
                <a:solidFill>
                  <a:srgbClr val="5C4600"/>
                </a:solidFill>
              </a:rPr>
              <a:t>Mobile homes </a:t>
            </a:r>
            <a:r>
              <a:rPr lang="en-US" sz="1600" dirty="0">
                <a:solidFill>
                  <a:srgbClr val="5C4600"/>
                </a:solidFill>
              </a:rPr>
              <a:t>– Mobile homes, boats, other</a:t>
            </a:r>
          </a:p>
          <a:p>
            <a:pPr lvl="1"/>
            <a:r>
              <a:rPr lang="en-US" sz="1600" b="1" dirty="0">
                <a:solidFill>
                  <a:srgbClr val="5C4600"/>
                </a:solidFill>
              </a:rPr>
              <a:t>MF2-19</a:t>
            </a:r>
            <a:r>
              <a:rPr lang="en-US" sz="1600" dirty="0">
                <a:solidFill>
                  <a:srgbClr val="5C4600"/>
                </a:solidFill>
              </a:rPr>
              <a:t> – Multifamily housing, duplex to 19 units</a:t>
            </a:r>
          </a:p>
          <a:p>
            <a:pPr lvl="1"/>
            <a:r>
              <a:rPr lang="en-US" sz="1600" b="1" dirty="0">
                <a:solidFill>
                  <a:srgbClr val="5C4600"/>
                </a:solidFill>
              </a:rPr>
              <a:t>MF20+</a:t>
            </a:r>
            <a:r>
              <a:rPr lang="en-US" sz="1600" dirty="0">
                <a:solidFill>
                  <a:srgbClr val="5C4600"/>
                </a:solidFill>
              </a:rPr>
              <a:t> – Multifamily 20+ units</a:t>
            </a:r>
          </a:p>
          <a:p>
            <a:pPr lvl="1"/>
            <a:r>
              <a:rPr lang="en-US" sz="1600" b="1" dirty="0">
                <a:solidFill>
                  <a:srgbClr val="5C4600"/>
                </a:solidFill>
              </a:rPr>
              <a:t>Condo </a:t>
            </a:r>
            <a:r>
              <a:rPr lang="en-US" sz="1600" dirty="0">
                <a:solidFill>
                  <a:srgbClr val="5C4600"/>
                </a:solidFill>
              </a:rPr>
              <a:t>– Condominiums, multi-family owned</a:t>
            </a:r>
          </a:p>
          <a:p>
            <a:pPr lvl="1"/>
            <a:r>
              <a:rPr lang="en-US" sz="1600" b="1" dirty="0">
                <a:solidFill>
                  <a:srgbClr val="5C4600"/>
                </a:solidFill>
              </a:rPr>
              <a:t>Free</a:t>
            </a:r>
            <a:r>
              <a:rPr lang="en-US" sz="1600" dirty="0">
                <a:solidFill>
                  <a:srgbClr val="5C4600"/>
                </a:solidFill>
              </a:rPr>
              <a:t> – Not owned and not paying rent</a:t>
            </a:r>
          </a:p>
          <a:p>
            <a:r>
              <a:rPr lang="en-US" sz="1600" dirty="0">
                <a:solidFill>
                  <a:srgbClr val="5C4600"/>
                </a:solidFill>
              </a:rPr>
              <a:t>The data are for the city of Portland and are for the number of persons in different types of housing.</a:t>
            </a:r>
          </a:p>
          <a:p>
            <a:r>
              <a:rPr lang="en-US" sz="1600" dirty="0">
                <a:solidFill>
                  <a:srgbClr val="5C4600"/>
                </a:solidFill>
              </a:rPr>
              <a:t>For persons in their 20’s, the largest percentage reside in apartments (light and dark yellow) and rental single-family housing (light green).</a:t>
            </a:r>
          </a:p>
          <a:p>
            <a:r>
              <a:rPr lang="en-US" sz="1600" dirty="0">
                <a:solidFill>
                  <a:srgbClr val="5C4600"/>
                </a:solidFill>
              </a:rPr>
              <a:t>The share living in owner-occupied single-family housing grows until about age 60 (darker green) and then begins to decline.</a:t>
            </a:r>
          </a:p>
          <a:p>
            <a:r>
              <a:rPr lang="en-US" sz="1600" dirty="0">
                <a:solidFill>
                  <a:srgbClr val="5C4600"/>
                </a:solidFill>
              </a:rPr>
              <a:t>After about age 50, the number in condos grows.</a:t>
            </a:r>
          </a:p>
        </p:txBody>
      </p:sp>
      <p:sp>
        <p:nvSpPr>
          <p:cNvPr id="17" name="Arrow: Up-Down 16">
            <a:extLst>
              <a:ext uri="{FF2B5EF4-FFF2-40B4-BE49-F238E27FC236}">
                <a16:creationId xmlns:a16="http://schemas.microsoft.com/office/drawing/2014/main" id="{CEBDEEC7-7B3A-4969-BA77-1406F13905F7}"/>
              </a:ext>
            </a:extLst>
          </p:cNvPr>
          <p:cNvSpPr/>
          <p:nvPr/>
        </p:nvSpPr>
        <p:spPr>
          <a:xfrm>
            <a:off x="10875903" y="1883164"/>
            <a:ext cx="136759" cy="211390"/>
          </a:xfrm>
          <a:prstGeom prst="up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7">
            <a:extLst>
              <a:ext uri="{FF2B5EF4-FFF2-40B4-BE49-F238E27FC236}">
                <a16:creationId xmlns:a16="http://schemas.microsoft.com/office/drawing/2014/main" id="{04458056-476E-49C2-B26A-ACF1DFAAFEC8}"/>
              </a:ext>
            </a:extLst>
          </p:cNvPr>
          <p:cNvSpPr txBox="1">
            <a:spLocks/>
          </p:cNvSpPr>
          <p:nvPr/>
        </p:nvSpPr>
        <p:spPr>
          <a:xfrm>
            <a:off x="5485105" y="5116532"/>
            <a:ext cx="5848662" cy="1477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b="0" kern="1200">
                <a:solidFill>
                  <a:srgbClr val="714B2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kern="1200">
                <a:solidFill>
                  <a:srgbClr val="714B25"/>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rgbClr val="5C4600"/>
                </a:solidFill>
              </a:rPr>
              <a:t>Relatively few older persons live in rental single-family housing.</a:t>
            </a:r>
          </a:p>
          <a:p>
            <a:r>
              <a:rPr lang="en-US" sz="1600" dirty="0">
                <a:solidFill>
                  <a:srgbClr val="5C4600"/>
                </a:solidFill>
              </a:rPr>
              <a:t>After age 70 the share in larger apartment developments (MF20+) grows. Many of these are senior residences such as age-restricted housing or income-qualified housing.</a:t>
            </a:r>
          </a:p>
          <a:p>
            <a:endParaRPr lang="en-US" dirty="0"/>
          </a:p>
        </p:txBody>
      </p:sp>
      <p:sp>
        <p:nvSpPr>
          <p:cNvPr id="15" name="TextBox 14">
            <a:extLst>
              <a:ext uri="{FF2B5EF4-FFF2-40B4-BE49-F238E27FC236}">
                <a16:creationId xmlns:a16="http://schemas.microsoft.com/office/drawing/2014/main" id="{555BAF5C-7B52-4F1E-A308-4B37E3387D4C}"/>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6</a:t>
            </a:r>
          </a:p>
        </p:txBody>
      </p:sp>
      <p:grpSp>
        <p:nvGrpSpPr>
          <p:cNvPr id="24" name="Group 23">
            <a:extLst>
              <a:ext uri="{FF2B5EF4-FFF2-40B4-BE49-F238E27FC236}">
                <a16:creationId xmlns:a16="http://schemas.microsoft.com/office/drawing/2014/main" id="{8637AD98-8B76-418A-B102-AB462A840606}"/>
              </a:ext>
            </a:extLst>
          </p:cNvPr>
          <p:cNvGrpSpPr/>
          <p:nvPr/>
        </p:nvGrpSpPr>
        <p:grpSpPr>
          <a:xfrm>
            <a:off x="96766" y="6492240"/>
            <a:ext cx="2006049" cy="365760"/>
            <a:chOff x="87067" y="6452900"/>
            <a:chExt cx="2006049" cy="365760"/>
          </a:xfrm>
        </p:grpSpPr>
        <p:sp>
          <p:nvSpPr>
            <p:cNvPr id="25" name="Action Button: Go to Beginning 24">
              <a:hlinkClick r:id="" action="ppaction://hlinkshowjump?jump=firstslide" highlightClick="1"/>
              <a:extLst>
                <a:ext uri="{FF2B5EF4-FFF2-40B4-BE49-F238E27FC236}">
                  <a16:creationId xmlns:a16="http://schemas.microsoft.com/office/drawing/2014/main" id="{09B9A64A-7B18-4E9E-AE6F-95F6940DD09C}"/>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ction Button: Go Back or Previous 25">
              <a:hlinkClick r:id="" action="ppaction://hlinkshowjump?jump=previousslide" highlightClick="1"/>
              <a:extLst>
                <a:ext uri="{FF2B5EF4-FFF2-40B4-BE49-F238E27FC236}">
                  <a16:creationId xmlns:a16="http://schemas.microsoft.com/office/drawing/2014/main" id="{EBE13128-6288-4B41-A3DC-F1A1312349F4}"/>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Forward or Next 26">
              <a:hlinkClick r:id="" action="ppaction://hlinkshowjump?jump=nextslide" highlightClick="1"/>
              <a:extLst>
                <a:ext uri="{FF2B5EF4-FFF2-40B4-BE49-F238E27FC236}">
                  <a16:creationId xmlns:a16="http://schemas.microsoft.com/office/drawing/2014/main" id="{5AE74BFD-D40E-4374-B3CE-66A869014327}"/>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to End 27">
              <a:hlinkClick r:id="rId6" action="ppaction://hlinksldjump" highlightClick="1"/>
              <a:extLst>
                <a:ext uri="{FF2B5EF4-FFF2-40B4-BE49-F238E27FC236}">
                  <a16:creationId xmlns:a16="http://schemas.microsoft.com/office/drawing/2014/main" id="{0E766FE9-7826-49C2-9A58-3A240F9ED6C1}"/>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hlinkClick r:id="rId7"/>
              <a:extLst>
                <a:ext uri="{FF2B5EF4-FFF2-40B4-BE49-F238E27FC236}">
                  <a16:creationId xmlns:a16="http://schemas.microsoft.com/office/drawing/2014/main" id="{0C4B1244-8EBB-4BEF-A26A-6F5E2DF655EF}"/>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640295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9" end="9"/>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childTnLst>
                                  <p:subTnLst>
                                    <p:animClr clrSpc="rgb" dir="cw">
                                      <p:cBhvr override="childStyle">
                                        <p:cTn dur="1" fill="hold" display="0" masterRel="nextClick" afterEffect="1"/>
                                        <p:tgtEl>
                                          <p:spTgt spid="5"/>
                                        </p:tgtEl>
                                        <p:attrNameLst>
                                          <p:attrName>ppt_c</p:attrName>
                                        </p:attrNameLst>
                                      </p:cBhvr>
                                      <p:to>
                                        <a:schemeClr val="accent1"/>
                                      </p:to>
                                    </p:animClr>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subTnLst>
                                    <p:animClr clrSpc="rgb" dir="cw">
                                      <p:cBhvr override="childStyle">
                                        <p:cTn dur="1" fill="hold" display="0" masterRel="nextClick" afterEffect="1"/>
                                        <p:tgtEl>
                                          <p:spTgt spid="11"/>
                                        </p:tgtEl>
                                        <p:attrNameLst>
                                          <p:attrName>ppt_c</p:attrName>
                                        </p:attrNameLst>
                                      </p:cBhvr>
                                      <p:to>
                                        <a:schemeClr val="accent1"/>
                                      </p:to>
                                    </p:animClr>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xEl>
                                              <p:pRg st="11" end="11"/>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nimClr clrSpc="rgb" dir="cw">
                                      <p:cBhvr override="childStyle">
                                        <p:cTn dur="1" fill="hold" display="0" masterRel="nextClick" afterEffect="1"/>
                                        <p:tgtEl>
                                          <p:spTgt spid="12"/>
                                        </p:tgtEl>
                                        <p:attrNameLst>
                                          <p:attrName>ppt_c</p:attrName>
                                        </p:attrNameLst>
                                      </p:cBhvr>
                                      <p:to>
                                        <a:schemeClr val="accent1"/>
                                      </p:to>
                                    </p:animClr>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4">
                                            <p:txEl>
                                              <p:pRg st="0" end="0"/>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accent1"/>
                                      </p:to>
                                    </p:animClr>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4">
                                            <p:txEl>
                                              <p:pRg st="1" end="1"/>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childTnLst>
                                </p:cTn>
                              </p:par>
                            </p:childTnLst>
                          </p:cTn>
                        </p:par>
                        <p:par>
                          <p:cTn id="73" fill="hold">
                            <p:stCondLst>
                              <p:cond delay="0"/>
                            </p:stCondLst>
                            <p:childTnLst>
                              <p:par>
                                <p:cTn id="74" presetID="1" presetClass="entr" presetSubtype="0" fill="hold" grpId="0" nodeType="afterEffect">
                                  <p:stCondLst>
                                    <p:cond delay="500"/>
                                  </p:stCondLst>
                                  <p:childTnLst>
                                    <p:set>
                                      <p:cBhvr>
                                        <p:cTn id="7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animBg="1"/>
      <p:bldP spid="11" grpId="0" animBg="1"/>
      <p:bldP spid="12" grpId="0" animBg="1"/>
      <p:bldP spid="13"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818293" y="930457"/>
            <a:ext cx="6309360" cy="4333795"/>
          </a:xfrm>
          <a:prstGeom prst="rect">
            <a:avLst/>
          </a:prstGeom>
        </p:spPr>
      </p:pic>
      <p:pic>
        <p:nvPicPr>
          <p:cNvPr id="6" name="Picture 5"/>
          <p:cNvPicPr>
            <a:picLocks noChangeAspect="1"/>
          </p:cNvPicPr>
          <p:nvPr/>
        </p:nvPicPr>
        <p:blipFill>
          <a:blip r:embed="rId5"/>
          <a:stretch>
            <a:fillRect/>
          </a:stretch>
        </p:blipFill>
        <p:spPr>
          <a:xfrm>
            <a:off x="5818293" y="930457"/>
            <a:ext cx="6309360" cy="4333795"/>
          </a:xfrm>
          <a:prstGeom prst="rect">
            <a:avLst/>
          </a:prstGeom>
        </p:spPr>
      </p:pic>
      <p:pic>
        <p:nvPicPr>
          <p:cNvPr id="7" name="Picture 6"/>
          <p:cNvPicPr>
            <a:picLocks noChangeAspect="1"/>
          </p:cNvPicPr>
          <p:nvPr/>
        </p:nvPicPr>
        <p:blipFill>
          <a:blip r:embed="rId6"/>
          <a:stretch>
            <a:fillRect/>
          </a:stretch>
        </p:blipFill>
        <p:spPr>
          <a:xfrm>
            <a:off x="5818293" y="930457"/>
            <a:ext cx="6309360" cy="4333795"/>
          </a:xfrm>
          <a:prstGeom prst="rect">
            <a:avLst/>
          </a:prstGeom>
        </p:spPr>
      </p:pic>
      <p:sp>
        <p:nvSpPr>
          <p:cNvPr id="10" name="Title 9"/>
          <p:cNvSpPr>
            <a:spLocks noGrp="1"/>
          </p:cNvSpPr>
          <p:nvPr>
            <p:ph type="title"/>
          </p:nvPr>
        </p:nvSpPr>
        <p:spPr>
          <a:xfrm>
            <a:off x="326571" y="266935"/>
            <a:ext cx="5974073" cy="663522"/>
          </a:xfrm>
        </p:spPr>
        <p:txBody>
          <a:bodyPr>
            <a:noAutofit/>
          </a:bodyPr>
          <a:lstStyle/>
          <a:p>
            <a:r>
              <a:rPr lang="en-US" sz="3200" b="1" dirty="0"/>
              <a:t>Housing: City-Suburb Differences</a:t>
            </a:r>
          </a:p>
        </p:txBody>
      </p:sp>
      <p:sp>
        <p:nvSpPr>
          <p:cNvPr id="11" name="Content Placeholder 10"/>
          <p:cNvSpPr>
            <a:spLocks noGrp="1"/>
          </p:cNvSpPr>
          <p:nvPr>
            <p:ph idx="1"/>
          </p:nvPr>
        </p:nvSpPr>
        <p:spPr>
          <a:xfrm>
            <a:off x="326571" y="930457"/>
            <a:ext cx="5339123" cy="5667425"/>
          </a:xfrm>
        </p:spPr>
        <p:txBody>
          <a:bodyPr>
            <a:normAutofit/>
          </a:bodyPr>
          <a:lstStyle/>
          <a:p>
            <a:r>
              <a:rPr lang="en-US" sz="1600" dirty="0">
                <a:solidFill>
                  <a:srgbClr val="5C4600"/>
                </a:solidFill>
              </a:rPr>
              <a:t>This series of slides compares the city of Portland with its inner and outer suburbs.</a:t>
            </a:r>
          </a:p>
          <a:p>
            <a:r>
              <a:rPr lang="en-US" sz="1600" dirty="0">
                <a:solidFill>
                  <a:srgbClr val="5C4600"/>
                </a:solidFill>
              </a:rPr>
              <a:t>Step through the city, and the </a:t>
            </a:r>
            <a:r>
              <a:rPr lang="en-US" sz="1600" dirty="0">
                <a:solidFill>
                  <a:srgbClr val="5C4600"/>
                </a:solidFill>
                <a:hlinkClick r:id="rId7" action="ppaction://hlinksldjump"/>
              </a:rPr>
              <a:t>inner and outer suburbs</a:t>
            </a:r>
            <a:r>
              <a:rPr lang="en-US" sz="1600" dirty="0">
                <a:solidFill>
                  <a:srgbClr val="5C4600"/>
                </a:solidFill>
              </a:rPr>
              <a:t>, and make your own observations.</a:t>
            </a:r>
          </a:p>
          <a:p>
            <a:r>
              <a:rPr lang="en-US" sz="1600" b="1" dirty="0">
                <a:solidFill>
                  <a:srgbClr val="5C4600"/>
                </a:solidFill>
              </a:rPr>
              <a:t>Single-family, owner-occupied housing (SF Own)</a:t>
            </a:r>
          </a:p>
          <a:p>
            <a:pPr lvl="1"/>
            <a:r>
              <a:rPr lang="en-US" sz="1600" dirty="0">
                <a:solidFill>
                  <a:srgbClr val="5C4600"/>
                </a:solidFill>
              </a:rPr>
              <a:t>A larger proportion of younger and older households own a single-family home in the suburbs.</a:t>
            </a:r>
          </a:p>
          <a:p>
            <a:pPr lvl="1"/>
            <a:r>
              <a:rPr lang="en-US" sz="1600" dirty="0">
                <a:solidFill>
                  <a:srgbClr val="5C4600"/>
                </a:solidFill>
              </a:rPr>
              <a:t>Home ownership peaks later in life in the suburbs.</a:t>
            </a:r>
          </a:p>
          <a:p>
            <a:r>
              <a:rPr lang="en-US" sz="1600" b="1" dirty="0">
                <a:solidFill>
                  <a:srgbClr val="5C4600"/>
                </a:solidFill>
              </a:rPr>
              <a:t>Multifamily renter housing (MF2-19 and MF 20+)</a:t>
            </a:r>
          </a:p>
          <a:p>
            <a:pPr lvl="1"/>
            <a:r>
              <a:rPr lang="en-US" sz="1600" dirty="0">
                <a:solidFill>
                  <a:srgbClr val="5C4600"/>
                </a:solidFill>
              </a:rPr>
              <a:t>The proportion in this type of housing declines as one moves outward from the city.</a:t>
            </a:r>
          </a:p>
          <a:p>
            <a:pPr lvl="1"/>
            <a:r>
              <a:rPr lang="en-US" sz="1600" dirty="0">
                <a:solidFill>
                  <a:srgbClr val="5C4600"/>
                </a:solidFill>
              </a:rPr>
              <a:t>After about age 60 the proportion in multifamily housing declines as one moves outward from the city.</a:t>
            </a:r>
          </a:p>
          <a:p>
            <a:r>
              <a:rPr lang="en-US" sz="1600" b="1" dirty="0">
                <a:solidFill>
                  <a:srgbClr val="5C4600"/>
                </a:solidFill>
              </a:rPr>
              <a:t>Condominiums (Condo)</a:t>
            </a:r>
          </a:p>
          <a:p>
            <a:pPr lvl="1"/>
            <a:r>
              <a:rPr lang="en-US" sz="1600" dirty="0">
                <a:solidFill>
                  <a:srgbClr val="5C4600"/>
                </a:solidFill>
              </a:rPr>
              <a:t>A later in life shift to condos is much more common in the city than in its suburbs.</a:t>
            </a:r>
          </a:p>
          <a:p>
            <a:r>
              <a:rPr lang="en-US" sz="1600" b="1" dirty="0">
                <a:solidFill>
                  <a:srgbClr val="5C4600"/>
                </a:solidFill>
              </a:rPr>
              <a:t>Mobile homes (Mobile homes)</a:t>
            </a:r>
          </a:p>
          <a:p>
            <a:pPr lvl="1"/>
            <a:r>
              <a:rPr lang="en-US" sz="1600" dirty="0">
                <a:solidFill>
                  <a:srgbClr val="5C4600"/>
                </a:solidFill>
              </a:rPr>
              <a:t>Few in the city but many in the outer suburbs</a:t>
            </a:r>
            <a:r>
              <a:rPr lang="en-US" sz="1800" dirty="0"/>
              <a:t>.</a:t>
            </a:r>
          </a:p>
          <a:p>
            <a:pPr algn="r"/>
            <a:endParaRPr lang="en-US" sz="1600" dirty="0"/>
          </a:p>
          <a:p>
            <a:endParaRPr lang="en-US" sz="1600" dirty="0"/>
          </a:p>
          <a:p>
            <a:endParaRPr lang="en-US" sz="1600" dirty="0"/>
          </a:p>
        </p:txBody>
      </p:sp>
      <p:cxnSp>
        <p:nvCxnSpPr>
          <p:cNvPr id="3" name="Straight Connector 2">
            <a:extLst>
              <a:ext uri="{FF2B5EF4-FFF2-40B4-BE49-F238E27FC236}">
                <a16:creationId xmlns:a16="http://schemas.microsoft.com/office/drawing/2014/main" id="{CB90D290-F504-48FD-90A7-9724C79D4B58}"/>
              </a:ext>
            </a:extLst>
          </p:cNvPr>
          <p:cNvCxnSpPr>
            <a:cxnSpLocks/>
          </p:cNvCxnSpPr>
          <p:nvPr/>
        </p:nvCxnSpPr>
        <p:spPr>
          <a:xfrm>
            <a:off x="7300210" y="1244182"/>
            <a:ext cx="884419"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7D13BDE-E65F-4B94-BAB2-5C6E0EF2B5E1}"/>
              </a:ext>
            </a:extLst>
          </p:cNvPr>
          <p:cNvCxnSpPr>
            <a:cxnSpLocks/>
          </p:cNvCxnSpPr>
          <p:nvPr/>
        </p:nvCxnSpPr>
        <p:spPr>
          <a:xfrm>
            <a:off x="7300210" y="1244182"/>
            <a:ext cx="552138"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87A345A-C927-4757-B330-B984E161FC75}"/>
              </a:ext>
            </a:extLst>
          </p:cNvPr>
          <p:cNvSpPr txBox="1"/>
          <p:nvPr/>
        </p:nvSpPr>
        <p:spPr>
          <a:xfrm>
            <a:off x="7576279" y="5927543"/>
            <a:ext cx="3473924" cy="430887"/>
          </a:xfrm>
          <a:prstGeom prst="rect">
            <a:avLst/>
          </a:prstGeom>
          <a:noFill/>
        </p:spPr>
        <p:txBody>
          <a:bodyPr wrap="square" rtlCol="0">
            <a:spAutoFit/>
          </a:bodyPr>
          <a:lstStyle/>
          <a:p>
            <a:r>
              <a:rPr lang="en-US" sz="1100" dirty="0"/>
              <a:t>Source: Public Use Microdata Sample, American Community Survey, 5-year data, 2013-2017.</a:t>
            </a:r>
          </a:p>
        </p:txBody>
      </p:sp>
      <p:sp>
        <p:nvSpPr>
          <p:cNvPr id="12" name="TextBox 11">
            <a:extLst>
              <a:ext uri="{FF2B5EF4-FFF2-40B4-BE49-F238E27FC236}">
                <a16:creationId xmlns:a16="http://schemas.microsoft.com/office/drawing/2014/main" id="{7395829F-B478-4E8F-8075-DFE5683ABBF7}"/>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7</a:t>
            </a:r>
          </a:p>
        </p:txBody>
      </p:sp>
      <p:grpSp>
        <p:nvGrpSpPr>
          <p:cNvPr id="21" name="Group 20">
            <a:extLst>
              <a:ext uri="{FF2B5EF4-FFF2-40B4-BE49-F238E27FC236}">
                <a16:creationId xmlns:a16="http://schemas.microsoft.com/office/drawing/2014/main" id="{4EBC0661-B8CA-4AD4-ADE6-63828065D231}"/>
              </a:ext>
            </a:extLst>
          </p:cNvPr>
          <p:cNvGrpSpPr/>
          <p:nvPr/>
        </p:nvGrpSpPr>
        <p:grpSpPr>
          <a:xfrm>
            <a:off x="96766" y="6492240"/>
            <a:ext cx="2006049" cy="365760"/>
            <a:chOff x="87067" y="6452900"/>
            <a:chExt cx="2006049" cy="365760"/>
          </a:xfrm>
        </p:grpSpPr>
        <p:sp>
          <p:nvSpPr>
            <p:cNvPr id="22" name="Action Button: Go to Beginning 21">
              <a:hlinkClick r:id="" action="ppaction://hlinkshowjump?jump=firstslide" highlightClick="1"/>
              <a:extLst>
                <a:ext uri="{FF2B5EF4-FFF2-40B4-BE49-F238E27FC236}">
                  <a16:creationId xmlns:a16="http://schemas.microsoft.com/office/drawing/2014/main" id="{E9DBD9C6-A8E4-4668-9B94-E31F2B97499F}"/>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Back or Previous 22">
              <a:hlinkClick r:id="" action="ppaction://hlinkshowjump?jump=previousslide" highlightClick="1"/>
              <a:extLst>
                <a:ext uri="{FF2B5EF4-FFF2-40B4-BE49-F238E27FC236}">
                  <a16:creationId xmlns:a16="http://schemas.microsoft.com/office/drawing/2014/main" id="{ACA67BF5-70B0-47D9-B32B-7251F730A6BB}"/>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Forward or Next 23">
              <a:hlinkClick r:id="" action="ppaction://hlinkshowjump?jump=nextslide" highlightClick="1"/>
              <a:extLst>
                <a:ext uri="{FF2B5EF4-FFF2-40B4-BE49-F238E27FC236}">
                  <a16:creationId xmlns:a16="http://schemas.microsoft.com/office/drawing/2014/main" id="{ECEEC56A-B40B-4308-84D4-ADB004FF47CA}"/>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ction Button: Go to End 24">
              <a:hlinkClick r:id="rId8" action="ppaction://hlinksldjump" highlightClick="1"/>
              <a:extLst>
                <a:ext uri="{FF2B5EF4-FFF2-40B4-BE49-F238E27FC236}">
                  <a16:creationId xmlns:a16="http://schemas.microsoft.com/office/drawing/2014/main" id="{D0FCE4D7-BB13-49E9-8800-C4D481A5BEBC}"/>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hlinkClick r:id="rId9"/>
              <a:extLst>
                <a:ext uri="{FF2B5EF4-FFF2-40B4-BE49-F238E27FC236}">
                  <a16:creationId xmlns:a16="http://schemas.microsoft.com/office/drawing/2014/main" id="{13BDC540-66D4-4CA3-BB95-F8385CBA0B59}"/>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77694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1">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6" end="6"/>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1">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
                                            <p:txEl>
                                              <p:pRg st="8" end="8"/>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1">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
                                            <p:txEl>
                                              <p:pRg st="10" end="1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5190434" y="872083"/>
            <a:ext cx="6858000" cy="4710649"/>
          </a:xfrm>
          <a:prstGeom prst="rect">
            <a:avLst/>
          </a:prstGeom>
        </p:spPr>
      </p:pic>
      <p:sp>
        <p:nvSpPr>
          <p:cNvPr id="10" name="Title 9"/>
          <p:cNvSpPr>
            <a:spLocks noGrp="1"/>
          </p:cNvSpPr>
          <p:nvPr>
            <p:ph type="title"/>
          </p:nvPr>
        </p:nvSpPr>
        <p:spPr>
          <a:xfrm>
            <a:off x="315534" y="203680"/>
            <a:ext cx="4376463" cy="663522"/>
          </a:xfrm>
        </p:spPr>
        <p:txBody>
          <a:bodyPr>
            <a:normAutofit/>
          </a:bodyPr>
          <a:lstStyle/>
          <a:p>
            <a:r>
              <a:rPr lang="en-US" sz="3200" b="1" dirty="0"/>
              <a:t>Rich and Poor</a:t>
            </a:r>
          </a:p>
        </p:txBody>
      </p:sp>
      <p:sp>
        <p:nvSpPr>
          <p:cNvPr id="11" name="Content Placeholder 10"/>
          <p:cNvSpPr>
            <a:spLocks noGrp="1"/>
          </p:cNvSpPr>
          <p:nvPr>
            <p:ph idx="1"/>
          </p:nvPr>
        </p:nvSpPr>
        <p:spPr>
          <a:xfrm>
            <a:off x="315534" y="867202"/>
            <a:ext cx="4785384" cy="5817325"/>
          </a:xfrm>
        </p:spPr>
        <p:txBody>
          <a:bodyPr>
            <a:normAutofit/>
          </a:bodyPr>
          <a:lstStyle/>
          <a:p>
            <a:r>
              <a:rPr lang="en-US" sz="1600" dirty="0">
                <a:solidFill>
                  <a:srgbClr val="5C4600"/>
                </a:solidFill>
              </a:rPr>
              <a:t>The trajectory of housing type and tenure varies greatly between more and less affluent households. This slide is for all income groups in Portland. </a:t>
            </a:r>
          </a:p>
          <a:p>
            <a:r>
              <a:rPr lang="en-US" sz="1600" dirty="0">
                <a:solidFill>
                  <a:srgbClr val="5C4600"/>
                </a:solidFill>
              </a:rPr>
              <a:t>The next two slides are for Portland households whose median household income was above or below the Portland Metropolitan area median of $80,000.</a:t>
            </a:r>
          </a:p>
          <a:p>
            <a:r>
              <a:rPr lang="en-US" sz="1600" b="1" dirty="0">
                <a:solidFill>
                  <a:srgbClr val="5C4600"/>
                </a:solidFill>
              </a:rPr>
              <a:t>Home ownership </a:t>
            </a:r>
            <a:r>
              <a:rPr lang="en-US" sz="1600" dirty="0">
                <a:solidFill>
                  <a:srgbClr val="5C4600"/>
                </a:solidFill>
              </a:rPr>
              <a:t>– Higher income households are much more likely to be single-family home-owners than those with lower incomes. For higher income households it peaks at the 60-65 age group at 84%, whereas for lower income households it peaks at age 65-69 at 58%.</a:t>
            </a:r>
          </a:p>
          <a:p>
            <a:r>
              <a:rPr lang="en-US" sz="1600" b="1" dirty="0">
                <a:solidFill>
                  <a:srgbClr val="5C4600"/>
                </a:solidFill>
              </a:rPr>
              <a:t>Renters</a:t>
            </a:r>
            <a:r>
              <a:rPr lang="en-US" sz="1600" dirty="0">
                <a:solidFill>
                  <a:srgbClr val="5C4600"/>
                </a:solidFill>
              </a:rPr>
              <a:t> – A much larger proportion of lower income households age 65+ are renters compared to higher income households. Many of the renters at retirement are long-term renters.</a:t>
            </a:r>
          </a:p>
          <a:p>
            <a:r>
              <a:rPr lang="en-US" sz="1600" b="1" dirty="0">
                <a:solidFill>
                  <a:srgbClr val="5C4600"/>
                </a:solidFill>
              </a:rPr>
              <a:t>Condominiums</a:t>
            </a:r>
            <a:r>
              <a:rPr lang="en-US" sz="1600" dirty="0">
                <a:solidFill>
                  <a:srgbClr val="5C4600"/>
                </a:solidFill>
              </a:rPr>
              <a:t> – The later-in-life shift to condominiums is more a characteristic of higher income households.</a:t>
            </a:r>
          </a:p>
          <a:p>
            <a:endParaRPr lang="en-US" dirty="0"/>
          </a:p>
          <a:p>
            <a:endParaRPr lang="en-US" sz="1600" dirty="0"/>
          </a:p>
          <a:p>
            <a:endParaRPr lang="en-US" sz="1600" dirty="0"/>
          </a:p>
        </p:txBody>
      </p:sp>
      <p:pic>
        <p:nvPicPr>
          <p:cNvPr id="2" name="Picture 1"/>
          <p:cNvPicPr>
            <a:picLocks noChangeAspect="1"/>
          </p:cNvPicPr>
          <p:nvPr/>
        </p:nvPicPr>
        <p:blipFill>
          <a:blip r:embed="rId5"/>
          <a:stretch>
            <a:fillRect/>
          </a:stretch>
        </p:blipFill>
        <p:spPr>
          <a:xfrm>
            <a:off x="5190434" y="872083"/>
            <a:ext cx="6949440" cy="4773458"/>
          </a:xfrm>
          <a:prstGeom prst="rect">
            <a:avLst/>
          </a:prstGeom>
        </p:spPr>
      </p:pic>
      <p:pic>
        <p:nvPicPr>
          <p:cNvPr id="5" name="Picture 4"/>
          <p:cNvPicPr>
            <a:picLocks noChangeAspect="1"/>
          </p:cNvPicPr>
          <p:nvPr/>
        </p:nvPicPr>
        <p:blipFill>
          <a:blip r:embed="rId6"/>
          <a:stretch>
            <a:fillRect/>
          </a:stretch>
        </p:blipFill>
        <p:spPr>
          <a:xfrm>
            <a:off x="5190434" y="872083"/>
            <a:ext cx="6949440" cy="4773458"/>
          </a:xfrm>
          <a:prstGeom prst="rect">
            <a:avLst/>
          </a:prstGeom>
        </p:spPr>
      </p:pic>
      <p:sp>
        <p:nvSpPr>
          <p:cNvPr id="8" name="TextBox 7">
            <a:extLst>
              <a:ext uri="{FF2B5EF4-FFF2-40B4-BE49-F238E27FC236}">
                <a16:creationId xmlns:a16="http://schemas.microsoft.com/office/drawing/2014/main" id="{8A61BF99-9268-4103-88BF-EDFFA6AC7A41}"/>
              </a:ext>
            </a:extLst>
          </p:cNvPr>
          <p:cNvSpPr txBox="1"/>
          <p:nvPr/>
        </p:nvSpPr>
        <p:spPr>
          <a:xfrm>
            <a:off x="7576279" y="5927543"/>
            <a:ext cx="3473924" cy="430887"/>
          </a:xfrm>
          <a:prstGeom prst="rect">
            <a:avLst/>
          </a:prstGeom>
          <a:noFill/>
        </p:spPr>
        <p:txBody>
          <a:bodyPr wrap="square" rtlCol="0">
            <a:spAutoFit/>
          </a:bodyPr>
          <a:lstStyle/>
          <a:p>
            <a:r>
              <a:rPr lang="en-US" sz="1100" dirty="0"/>
              <a:t>Source: Public Use Microdata Sample, American Community Survey, 5-year data, 2013-2017.</a:t>
            </a:r>
          </a:p>
        </p:txBody>
      </p:sp>
      <p:cxnSp>
        <p:nvCxnSpPr>
          <p:cNvPr id="9" name="Straight Connector 8">
            <a:extLst>
              <a:ext uri="{FF2B5EF4-FFF2-40B4-BE49-F238E27FC236}">
                <a16:creationId xmlns:a16="http://schemas.microsoft.com/office/drawing/2014/main" id="{1CC77B90-66CF-4E82-B051-1AEEF4538FCF}"/>
              </a:ext>
            </a:extLst>
          </p:cNvPr>
          <p:cNvCxnSpPr>
            <a:cxnSpLocks/>
          </p:cNvCxnSpPr>
          <p:nvPr/>
        </p:nvCxnSpPr>
        <p:spPr>
          <a:xfrm>
            <a:off x="10313234" y="1214198"/>
            <a:ext cx="464694"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61583CE-0DF7-4935-B05C-04A40E10AED3}"/>
              </a:ext>
            </a:extLst>
          </p:cNvPr>
          <p:cNvPicPr>
            <a:picLocks noChangeAspect="1"/>
          </p:cNvPicPr>
          <p:nvPr/>
        </p:nvPicPr>
        <p:blipFill>
          <a:blip r:embed="rId4"/>
          <a:stretch>
            <a:fillRect/>
          </a:stretch>
        </p:blipFill>
        <p:spPr>
          <a:xfrm>
            <a:off x="5190434" y="872083"/>
            <a:ext cx="6947516" cy="4772136"/>
          </a:xfrm>
          <a:prstGeom prst="rect">
            <a:avLst/>
          </a:prstGeom>
        </p:spPr>
      </p:pic>
      <p:sp>
        <p:nvSpPr>
          <p:cNvPr id="12" name="TextBox 11">
            <a:extLst>
              <a:ext uri="{FF2B5EF4-FFF2-40B4-BE49-F238E27FC236}">
                <a16:creationId xmlns:a16="http://schemas.microsoft.com/office/drawing/2014/main" id="{ECD4B80F-9D9D-45E4-90ED-0F898491A21B}"/>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8</a:t>
            </a:r>
          </a:p>
        </p:txBody>
      </p:sp>
      <p:grpSp>
        <p:nvGrpSpPr>
          <p:cNvPr id="20" name="Group 19">
            <a:extLst>
              <a:ext uri="{FF2B5EF4-FFF2-40B4-BE49-F238E27FC236}">
                <a16:creationId xmlns:a16="http://schemas.microsoft.com/office/drawing/2014/main" id="{08EE3B67-BF5C-4F45-8CC9-F6E1E348F197}"/>
              </a:ext>
            </a:extLst>
          </p:cNvPr>
          <p:cNvGrpSpPr/>
          <p:nvPr/>
        </p:nvGrpSpPr>
        <p:grpSpPr>
          <a:xfrm>
            <a:off x="96766" y="6492240"/>
            <a:ext cx="2006049" cy="365760"/>
            <a:chOff x="87067" y="6452900"/>
            <a:chExt cx="2006049" cy="365760"/>
          </a:xfrm>
        </p:grpSpPr>
        <p:sp>
          <p:nvSpPr>
            <p:cNvPr id="21" name="Action Button: Go to Beginning 20">
              <a:hlinkClick r:id="" action="ppaction://hlinkshowjump?jump=firstslide" highlightClick="1"/>
              <a:extLst>
                <a:ext uri="{FF2B5EF4-FFF2-40B4-BE49-F238E27FC236}">
                  <a16:creationId xmlns:a16="http://schemas.microsoft.com/office/drawing/2014/main" id="{BD2391AF-7E70-49EE-A054-B72145FB5B7E}"/>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ction Button: Go Back or Previous 21">
              <a:hlinkClick r:id="" action="ppaction://hlinkshowjump?jump=previousslide" highlightClick="1"/>
              <a:extLst>
                <a:ext uri="{FF2B5EF4-FFF2-40B4-BE49-F238E27FC236}">
                  <a16:creationId xmlns:a16="http://schemas.microsoft.com/office/drawing/2014/main" id="{F1A8C085-E043-4265-8F05-4241B89D372C}"/>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ction Button: Go Forward or Next 22">
              <a:hlinkClick r:id="" action="ppaction://hlinkshowjump?jump=nextslide" highlightClick="1"/>
              <a:extLst>
                <a:ext uri="{FF2B5EF4-FFF2-40B4-BE49-F238E27FC236}">
                  <a16:creationId xmlns:a16="http://schemas.microsoft.com/office/drawing/2014/main" id="{0E006FB3-0AB2-4BC5-B0B3-AB65723AA391}"/>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ction Button: Go to End 23">
              <a:hlinkClick r:id="rId7" action="ppaction://hlinksldjump" highlightClick="1"/>
              <a:extLst>
                <a:ext uri="{FF2B5EF4-FFF2-40B4-BE49-F238E27FC236}">
                  <a16:creationId xmlns:a16="http://schemas.microsoft.com/office/drawing/2014/main" id="{2D29C6FF-C877-4156-AE37-C9EA9C20332A}"/>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hlinkClick r:id="rId8"/>
              <a:extLst>
                <a:ext uri="{FF2B5EF4-FFF2-40B4-BE49-F238E27FC236}">
                  <a16:creationId xmlns:a16="http://schemas.microsoft.com/office/drawing/2014/main" id="{5280864A-7C56-4D34-82D5-148BECE4B227}"/>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107757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249584" y="561815"/>
            <a:ext cx="6858000" cy="4710675"/>
          </a:xfrm>
          <a:prstGeom prst="rect">
            <a:avLst/>
          </a:prstGeom>
        </p:spPr>
      </p:pic>
      <p:pic>
        <p:nvPicPr>
          <p:cNvPr id="7" name="Picture 6"/>
          <p:cNvPicPr>
            <a:picLocks noChangeAspect="1"/>
          </p:cNvPicPr>
          <p:nvPr/>
        </p:nvPicPr>
        <p:blipFill>
          <a:blip r:embed="rId5"/>
          <a:stretch>
            <a:fillRect/>
          </a:stretch>
        </p:blipFill>
        <p:spPr>
          <a:xfrm>
            <a:off x="5249584" y="561815"/>
            <a:ext cx="6858000" cy="4710675"/>
          </a:xfrm>
          <a:prstGeom prst="rect">
            <a:avLst/>
          </a:prstGeom>
        </p:spPr>
      </p:pic>
      <p:sp>
        <p:nvSpPr>
          <p:cNvPr id="10" name="Title 9"/>
          <p:cNvSpPr>
            <a:spLocks noGrp="1"/>
          </p:cNvSpPr>
          <p:nvPr>
            <p:ph type="title"/>
          </p:nvPr>
        </p:nvSpPr>
        <p:spPr>
          <a:xfrm>
            <a:off x="416245" y="377153"/>
            <a:ext cx="4376463" cy="663522"/>
          </a:xfrm>
        </p:spPr>
        <p:txBody>
          <a:bodyPr>
            <a:normAutofit/>
          </a:bodyPr>
          <a:lstStyle/>
          <a:p>
            <a:r>
              <a:rPr lang="en-US" sz="3200" b="1" dirty="0"/>
              <a:t>Race and Hispanic Origin</a:t>
            </a:r>
          </a:p>
        </p:txBody>
      </p:sp>
      <p:sp>
        <p:nvSpPr>
          <p:cNvPr id="11" name="Content Placeholder 10"/>
          <p:cNvSpPr>
            <a:spLocks noGrp="1"/>
          </p:cNvSpPr>
          <p:nvPr>
            <p:ph idx="1"/>
          </p:nvPr>
        </p:nvSpPr>
        <p:spPr>
          <a:xfrm>
            <a:off x="416245" y="1040675"/>
            <a:ext cx="4833339" cy="5817325"/>
          </a:xfrm>
        </p:spPr>
        <p:txBody>
          <a:bodyPr>
            <a:normAutofit/>
          </a:bodyPr>
          <a:lstStyle/>
          <a:p>
            <a:r>
              <a:rPr lang="en-US" sz="1600" dirty="0">
                <a:solidFill>
                  <a:srgbClr val="5C4600"/>
                </a:solidFill>
              </a:rPr>
              <a:t>The trajectory of housing type and tenure for non-Hispanic White persons is similar to that for all persons, reflecting the predominance of White non-Hispanics in Portland’s population.</a:t>
            </a:r>
          </a:p>
          <a:p>
            <a:r>
              <a:rPr lang="en-US" sz="1600" dirty="0">
                <a:solidFill>
                  <a:srgbClr val="5C4600"/>
                </a:solidFill>
              </a:rPr>
              <a:t>Not surprisingly, the chart for White non-Hispanics has some similarity to that for higher income Portlanders.</a:t>
            </a:r>
          </a:p>
          <a:p>
            <a:r>
              <a:rPr lang="en-US" sz="1600" dirty="0">
                <a:solidFill>
                  <a:srgbClr val="5C4600"/>
                </a:solidFill>
              </a:rPr>
              <a:t>The chart for non-Whites, including Hispanics, shows large variations between adjacent age groups, suggesting those numbers were influenced by sampling variation.</a:t>
            </a:r>
          </a:p>
          <a:p>
            <a:r>
              <a:rPr lang="en-US" sz="1600" dirty="0">
                <a:solidFill>
                  <a:srgbClr val="5C4600"/>
                </a:solidFill>
              </a:rPr>
              <a:t>The same chart for the seven-county metropolitan area appears more stable.</a:t>
            </a:r>
          </a:p>
          <a:p>
            <a:r>
              <a:rPr lang="en-US" sz="1600" dirty="0">
                <a:solidFill>
                  <a:srgbClr val="5C4600"/>
                </a:solidFill>
              </a:rPr>
              <a:t>We can compare it with the chart for non-Hispanic Whites alone for the metropolitan area.</a:t>
            </a:r>
          </a:p>
          <a:p>
            <a:r>
              <a:rPr lang="en-US" sz="1600" dirty="0">
                <a:solidFill>
                  <a:srgbClr val="5C4600"/>
                </a:solidFill>
              </a:rPr>
              <a:t>For the metro area the main difference between these two charts is the higher proportion of the White non-Hispanic population achieving home ownership and the smaller percentage living in rental housing, single family homes, or apartments.</a:t>
            </a:r>
          </a:p>
          <a:p>
            <a:pPr marL="0" indent="0">
              <a:buNone/>
            </a:pPr>
            <a:endParaRPr lang="en-US" sz="1600" dirty="0">
              <a:solidFill>
                <a:srgbClr val="5C4600"/>
              </a:solidFill>
            </a:endParaRPr>
          </a:p>
          <a:p>
            <a:endParaRPr lang="en-US" sz="1600" dirty="0"/>
          </a:p>
          <a:p>
            <a:endParaRPr lang="en-US" sz="1600" dirty="0"/>
          </a:p>
        </p:txBody>
      </p:sp>
      <p:pic>
        <p:nvPicPr>
          <p:cNvPr id="9" name="Picture 8"/>
          <p:cNvPicPr>
            <a:picLocks noChangeAspect="1"/>
          </p:cNvPicPr>
          <p:nvPr/>
        </p:nvPicPr>
        <p:blipFill>
          <a:blip r:embed="rId6"/>
          <a:stretch>
            <a:fillRect/>
          </a:stretch>
        </p:blipFill>
        <p:spPr>
          <a:xfrm>
            <a:off x="5249584" y="561815"/>
            <a:ext cx="6858000" cy="4710675"/>
          </a:xfrm>
          <a:prstGeom prst="rect">
            <a:avLst/>
          </a:prstGeom>
        </p:spPr>
      </p:pic>
      <p:pic>
        <p:nvPicPr>
          <p:cNvPr id="13" name="Picture 12"/>
          <p:cNvPicPr>
            <a:picLocks noChangeAspect="1"/>
          </p:cNvPicPr>
          <p:nvPr/>
        </p:nvPicPr>
        <p:blipFill>
          <a:blip r:embed="rId7"/>
          <a:stretch>
            <a:fillRect/>
          </a:stretch>
        </p:blipFill>
        <p:spPr>
          <a:xfrm>
            <a:off x="5249584" y="561815"/>
            <a:ext cx="6858000" cy="4710675"/>
          </a:xfrm>
          <a:prstGeom prst="rect">
            <a:avLst/>
          </a:prstGeom>
        </p:spPr>
      </p:pic>
      <p:pic>
        <p:nvPicPr>
          <p:cNvPr id="15" name="Picture 14"/>
          <p:cNvPicPr>
            <a:picLocks noChangeAspect="1"/>
          </p:cNvPicPr>
          <p:nvPr/>
        </p:nvPicPr>
        <p:blipFill>
          <a:blip r:embed="rId8"/>
          <a:stretch>
            <a:fillRect/>
          </a:stretch>
        </p:blipFill>
        <p:spPr>
          <a:xfrm>
            <a:off x="5249584" y="561815"/>
            <a:ext cx="6858000" cy="4710675"/>
          </a:xfrm>
          <a:prstGeom prst="rect">
            <a:avLst/>
          </a:prstGeom>
        </p:spPr>
      </p:pic>
      <p:sp>
        <p:nvSpPr>
          <p:cNvPr id="16" name="TextBox 15">
            <a:extLst>
              <a:ext uri="{FF2B5EF4-FFF2-40B4-BE49-F238E27FC236}">
                <a16:creationId xmlns:a16="http://schemas.microsoft.com/office/drawing/2014/main" id="{F20FB255-22B5-4827-9C5D-52EF0E43A0A5}"/>
              </a:ext>
            </a:extLst>
          </p:cNvPr>
          <p:cNvSpPr txBox="1"/>
          <p:nvPr/>
        </p:nvSpPr>
        <p:spPr>
          <a:xfrm>
            <a:off x="7576279" y="5927543"/>
            <a:ext cx="3473924" cy="430887"/>
          </a:xfrm>
          <a:prstGeom prst="rect">
            <a:avLst/>
          </a:prstGeom>
          <a:noFill/>
        </p:spPr>
        <p:txBody>
          <a:bodyPr wrap="square" rtlCol="0">
            <a:spAutoFit/>
          </a:bodyPr>
          <a:lstStyle/>
          <a:p>
            <a:r>
              <a:rPr lang="en-US" sz="1100" dirty="0"/>
              <a:t>Source: Public Use Microdata Sample, American Community Survey, 5-year data, 2013-2017.</a:t>
            </a:r>
          </a:p>
        </p:txBody>
      </p:sp>
      <p:cxnSp>
        <p:nvCxnSpPr>
          <p:cNvPr id="17" name="Straight Connector 16">
            <a:extLst>
              <a:ext uri="{FF2B5EF4-FFF2-40B4-BE49-F238E27FC236}">
                <a16:creationId xmlns:a16="http://schemas.microsoft.com/office/drawing/2014/main" id="{8A0AC348-3C10-4616-B7E2-934E055B82FD}"/>
              </a:ext>
            </a:extLst>
          </p:cNvPr>
          <p:cNvCxnSpPr>
            <a:cxnSpLocks/>
          </p:cNvCxnSpPr>
          <p:nvPr/>
        </p:nvCxnSpPr>
        <p:spPr>
          <a:xfrm>
            <a:off x="7532737" y="895839"/>
            <a:ext cx="155320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93BE829-DABF-4138-ABAA-C21BAD90B0E8}"/>
              </a:ext>
            </a:extLst>
          </p:cNvPr>
          <p:cNvCxnSpPr>
            <a:cxnSpLocks/>
          </p:cNvCxnSpPr>
          <p:nvPr/>
        </p:nvCxnSpPr>
        <p:spPr>
          <a:xfrm>
            <a:off x="7576279" y="895839"/>
            <a:ext cx="1553206" cy="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00C082A-D4F0-4872-A124-FED98097DE56}"/>
              </a:ext>
            </a:extLst>
          </p:cNvPr>
          <p:cNvSpPr txBox="1"/>
          <p:nvPr/>
        </p:nvSpPr>
        <p:spPr>
          <a:xfrm>
            <a:off x="11747634" y="0"/>
            <a:ext cx="444366" cy="307777"/>
          </a:xfrm>
          <a:prstGeom prst="rect">
            <a:avLst/>
          </a:prstGeom>
          <a:noFill/>
        </p:spPr>
        <p:txBody>
          <a:bodyPr wrap="square" rtlCol="0">
            <a:spAutoFit/>
          </a:bodyPr>
          <a:lstStyle/>
          <a:p>
            <a:r>
              <a:rPr lang="en-US" sz="1400" dirty="0">
                <a:solidFill>
                  <a:srgbClr val="5C4600"/>
                </a:solidFill>
              </a:rPr>
              <a:t>9</a:t>
            </a:r>
          </a:p>
        </p:txBody>
      </p:sp>
      <p:grpSp>
        <p:nvGrpSpPr>
          <p:cNvPr id="25" name="Group 24">
            <a:extLst>
              <a:ext uri="{FF2B5EF4-FFF2-40B4-BE49-F238E27FC236}">
                <a16:creationId xmlns:a16="http://schemas.microsoft.com/office/drawing/2014/main" id="{C893AC09-3698-498F-8045-4E7998492A87}"/>
              </a:ext>
            </a:extLst>
          </p:cNvPr>
          <p:cNvGrpSpPr/>
          <p:nvPr/>
        </p:nvGrpSpPr>
        <p:grpSpPr>
          <a:xfrm>
            <a:off x="96766" y="6492240"/>
            <a:ext cx="2006049" cy="365760"/>
            <a:chOff x="87067" y="6452900"/>
            <a:chExt cx="2006049" cy="365760"/>
          </a:xfrm>
        </p:grpSpPr>
        <p:sp>
          <p:nvSpPr>
            <p:cNvPr id="26" name="Action Button: Go to Beginning 25">
              <a:hlinkClick r:id="" action="ppaction://hlinkshowjump?jump=firstslide" highlightClick="1"/>
              <a:extLst>
                <a:ext uri="{FF2B5EF4-FFF2-40B4-BE49-F238E27FC236}">
                  <a16:creationId xmlns:a16="http://schemas.microsoft.com/office/drawing/2014/main" id="{50D62D7C-000C-4B8B-A726-B2D9B21ED028}"/>
                </a:ext>
              </a:extLst>
            </p:cNvPr>
            <p:cNvSpPr/>
            <p:nvPr/>
          </p:nvSpPr>
          <p:spPr>
            <a:xfrm>
              <a:off x="556363" y="6452900"/>
              <a:ext cx="342792" cy="365760"/>
            </a:xfrm>
            <a:prstGeom prst="actionButtonBeginn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ction Button: Go Back or Previous 26">
              <a:hlinkClick r:id="" action="ppaction://hlinkshowjump?jump=previousslide" highlightClick="1"/>
              <a:extLst>
                <a:ext uri="{FF2B5EF4-FFF2-40B4-BE49-F238E27FC236}">
                  <a16:creationId xmlns:a16="http://schemas.microsoft.com/office/drawing/2014/main" id="{664E0972-57AA-41F9-9578-72DA31B2DC53}"/>
                </a:ext>
              </a:extLst>
            </p:cNvPr>
            <p:cNvSpPr/>
            <p:nvPr/>
          </p:nvSpPr>
          <p:spPr>
            <a:xfrm>
              <a:off x="954350" y="6452900"/>
              <a:ext cx="342792" cy="36576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ction Button: Go Forward or Next 27">
              <a:hlinkClick r:id="" action="ppaction://hlinkshowjump?jump=nextslide" highlightClick="1"/>
              <a:extLst>
                <a:ext uri="{FF2B5EF4-FFF2-40B4-BE49-F238E27FC236}">
                  <a16:creationId xmlns:a16="http://schemas.microsoft.com/office/drawing/2014/main" id="{32274230-B441-43B9-8B35-9855029029F9}"/>
                </a:ext>
              </a:extLst>
            </p:cNvPr>
            <p:cNvSpPr/>
            <p:nvPr/>
          </p:nvSpPr>
          <p:spPr>
            <a:xfrm>
              <a:off x="1352338" y="6452900"/>
              <a:ext cx="342792" cy="36576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ction Button: Go to End 28">
              <a:hlinkClick r:id="rId9" action="ppaction://hlinksldjump" highlightClick="1"/>
              <a:extLst>
                <a:ext uri="{FF2B5EF4-FFF2-40B4-BE49-F238E27FC236}">
                  <a16:creationId xmlns:a16="http://schemas.microsoft.com/office/drawing/2014/main" id="{3DB9AB2F-8A9A-4C9C-96F5-F53B8C796E1D}"/>
                </a:ext>
              </a:extLst>
            </p:cNvPr>
            <p:cNvSpPr/>
            <p:nvPr/>
          </p:nvSpPr>
          <p:spPr>
            <a:xfrm>
              <a:off x="1750324" y="6452900"/>
              <a:ext cx="342792" cy="365760"/>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hlinkClick r:id="rId10"/>
              <a:extLst>
                <a:ext uri="{FF2B5EF4-FFF2-40B4-BE49-F238E27FC236}">
                  <a16:creationId xmlns:a16="http://schemas.microsoft.com/office/drawing/2014/main" id="{F10F7F73-D93C-46F6-92A9-72C8384696BC}"/>
                </a:ext>
              </a:extLst>
            </p:cNvPr>
            <p:cNvSpPr/>
            <p:nvPr/>
          </p:nvSpPr>
          <p:spPr>
            <a:xfrm>
              <a:off x="87067" y="6452900"/>
              <a:ext cx="414100" cy="365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400" dirty="0"/>
                <a:t>O</a:t>
              </a:r>
            </a:p>
          </p:txBody>
        </p:sp>
      </p:grpSp>
    </p:spTree>
    <p:custDataLst>
      <p:tags r:id="rId1"/>
    </p:custDataLst>
    <p:extLst>
      <p:ext uri="{BB962C8B-B14F-4D97-AF65-F5344CB8AC3E}">
        <p14:creationId xmlns:p14="http://schemas.microsoft.com/office/powerpoint/2010/main" val="29390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7"/>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R6_Housing_7.5.21_DRL2_AKD2"/>
  <p:tag name="ISPRING_PLAYERS_CUSTOMIZATION_2" val="UEsDBBQAAgAIAJRbE1OJc7bdOQMAAFkJAAAdAAAAdW5pdmVyc2FsLW5vLXZpZGVvL3BsYXllci54bWylVclu2zAQPbtfIfBu0o6bNjEkB2kAo4emCOCm7c2gpbHEWiJVkorifH25SLLlJW3QgwxrOO9xljej8Oa5yIMnkIoJHqExHqEAeCwSxtMIPX6bD6/QzSwsc7oFGSSgYslKbXwfqM4itGfAhggFLIlQxZklpPmQi+ETS0CgoJRMSKa3EZqMzBXdhZMxCgyQqwhlWpdTQuq6xkwZf54qkVeWWuFYFKSUoIBrkMRH0wCnpX47luhtCapl+AcC8xSC92HPivWA9QQLmZKL0WhMft5/WcQZFHTIuNKUx4Bm7waujisab+5FUuWgjGkQeuoFaG1vtaZBqKdsfMUDJeMI+fNlAUrRFBTOeYpI69YStnAPaa1LypMlp08spTaVpWq8XK86DpUJqeNKN+ANbFeCymTZ2XfuITmONlznVGWeTO1n4bg3rEnDeS3t+6kwXC7VKmcqMyf7iJ31ZPikd2VYuMI6GT62MpxbHhRI+F0xCYl7/d4pfmQUaKOa01gLub0zp0aMjQhwJxzshYOtK+4UjrtLFjsK5MPvnFzSWNUxalJdA9WVhKZKg9DNyFcqpevSTMsKQnJg9EjSg4bEp+s707UhzHSRX/61IdbroB+/1CvtcP7/343PhqYtBOMJPM+ZcdFQmAJrMJW3NqzLHNsLu3hUtSp2Q9Oz7DRv+mNSCDSVKZihTqimZGcnZ5AgqTIecSUPoHsH57AZS7PcPPokweHpOZaCys1Jgr2Dc9hcxJsTyM58DreSojbZqaoszZgf1+34vG0FOehFX4at+EJyvOzCuFJaFOzFaXp/Ceqpk6/5TsATg3rRG6BhY8WlWX3dHN+WrJvij6PX57s/j70o2ulco+PVa//19621PNid0G5La1iW3nKwVkFXpXdqp6wq+y4JrGmV67v9ePqb3CEP4j25xE9R/TCzJOoFe4EgAyvDCH24mqCgZon9eI8npmwdgRGM2WK9y53pzH1rwdsSYEzcm/91pWw+Fk1XnRrOtD5seusAflY/Gc2kUlQ8OWic67+nVrlZj7cSaJfZx/E1CnJYm7/jC6NlUUbo/UWX7PXldQN1IT34W30cb5BOE+1ONMRLvU0ibPbN7A9QSwMEFAACAAgAKX1ZU8qjA25sBgAAKBkAACYAAAB1bml2ZXJzYWwtbm8tdmlkZW8vY29tbW9uX21lc3NhZ2VzLmxuZ61Z227jNhB9L7D/QBgI0ALb7G6BXRRF4gUtM7YQWdRKdLxpUQiMRdtEJNHVxYn71K/ph/VLOqRkx94LJDkBkiCSMWeGwzNnhvTFx8ckRhuR5VKll7135297SKRzFcl0edmbsquff+2hvOBpxGOVisteqnroY//VDxcxT5clXwr4/9UPCF0kIs/hMe/rp6dnJKPLnjcIsWWRILAHDgmxb+PQwQPihANsXYeMhgMyst1ef6RQAT8rge7EUqYpBIHUwrzIYxmJizc1ajcnlDE6CT3sEqfXH6iiUAka8Ow0NBff2CPMbOqGgykAu0Gv7/KNXPICUojuSoBP89OwA8KY7Y4AEc/nYCDvZCyLLQpEUUAuTkV17CHp9YPTM8iot0sfU+uuuZsObQpp8/0qawYSVlhGUqGUZ5lJXAdAz8G3xA8DiwCohqYsDKaeR31GhhChZotMyrjaEJmjVBUoL9drlRUiQjI1hOJHGU5Up9wE17Ybgnuzvvq17djsNpxQnWtWZikC5y/mxKX+BDtH6IvFC8B7PgmIyyCd3pgy2ut7mchFWogMrVeqUF3wNM1CN6RXoUWnLqsZh84+TUlgdt6dTgbEP9MlfcYog/XsPgrOOji6AT/fINQNODuNUDMMCZhg/7rKieUTeDEMZzYb9/pWJrimzYMsVkgG60yLktjwuKz4VWtnk7ud0mHPq3VjF/eAz++brC06gfq7DR06ArG0RxCWStY83SJHLdWPv3z48Pju/YefOsEEQCjnGAgZpPdvWwC5zKdOJQqhSz7Dbuu/3ezolDm2C4Su/+lmDdS9Ab7C30a7qe8DyWuG2oFRDJ0LhxjFuFUlWvGN0M1nI8WD0QcoApnVfUd/MFfwIi0bK2xIJxhIBHXFfNvSBIVCUFm2fV3JTlmsVAbuchTJnN/FQC3tU7NKf76u6q/iltJSBQIWqYTL9LzZ9cx1KB4akk2A3Xik1WK/KEA6gjeU3uiyeQ0uHtJY8QgtMgGANEB8vY7lvBbRmvdezLeNUfh4Bk0MyE6dAPRruHvT65M0QsOM68V2RPFxQHwAyHgushNsQ8N1Y45wHHdDGNujsQO/TIcwlstVDL9F1zg8AkzwRKNS1HKMg2BG/aFOmlZjjtY8zx9UFh2x9HA/m4Bt16JQCBY7ANfNcg8M/JAw+2WZmBfNYBAlNvyu6wqWCgQMmREDXVJJmRdQNsk6FoUw0Uq9FD6vBiWxUFBfsYDZyXAfvJtia6S5g6euNQ4HbC+hDi/T+aqlHRTnN+vjsBpKoMkh5xtjqtFg1vwM6gJiSLtY0GvQwOsuFrcEhkT402RzMK2C7u1EaSd6c641Jt7Wg4Rm00aqMoc3OiUgTWZH8vNubgICfd1lNna+o60V6m4SW8qNgDiySGSNjkDuLTLURfVpav8eXmHbMZ36S+rxrZn6eLTh6VwfJ+Zc7+kWPotkZD7TtDf+/yrl34gXtdSf1V3CHZLPZ13jOWos36kIXhQiWRdNrnXC6vBPiUKX+HdDaLP00/zvh/IX2ZmDMf7Z+3N0XOiyR41BPDNT7XfrpSOpJ38CA4tujjBjxO2txtrtwKa6IzafO57sbPfq6JhhpwvV3tqlNYCr0KkYwRhybCIPYNRJoAu1tzVnj8Pwzamjvf2MDAKbQdeZibtcFo2eTT237q+mnE9vrAcz61GzYTZzyNEtB0DGMoH4oxaY0wnZZaBqEUcrmakyjkz5x/LetAnIbZmIr6fhRaYS8zbm+Y7+VZv6+JwoqsX5lVOvwzy1r+DW+3NQwKfvUkCwD2OMhV1Lzz6Wrva4pRGUj06Fw4Ld6AR1lPBivoJ2vFBlGrUEqo5gQ3KFAaxecyB41jyF1QBfhFG9RfXb3zqB6IkORJTswf5wVSHyPzuD6GXsMarLi0I8Fs1A04FhURDSqyuY5BaLJguGB8chm4c2VvVReWfX8uTMbGD/ixxJedUUE5XAq/Nmv0xf2BmyYMawNZ5A/QWm3FSZwdDZBWFHN4tOfTjS1ZVrARAMEEwWsUDkket664KqL35Amc0hrdef8OweZJ0pFXeKzWygLqei25qe7kDKIpZpp8if11T1gpnthXg4NBdCkEk4799XM0QEB855fTMUq2VrMGuMXegaX+CJSBZdAX1C9hc++lLDXCA4iutvJv77598m++qSsNZkkL3q+Un0Nl/37f1Tbr7TuHhz8BXH/1BLAwQUAAIACAApfVlTFR5gG6MAAAB/AQAANwAAAHVuaXZlcnNhbC1uby12aWRlby9wbGF5YmFja19hbmRfbmF2aWdhdGlvbl9zZXR0aW5ncy54bWx1kEEKgzAQRfeewhsIXYdA16VFqBcYcZRAkgmZUfD2TURtadNl3vs/w4xiFDF+Yl3VtYJZ6CkQRUucUTXvd7YMC169cSCGfMKCvOdKJjcsUWgjMnrZlB7Bcsr/8GN4a2E9P+IjXjDlQmcc6kupsJlc8rCYaWPdGlCPEdOAL5hz6KG3eMO1J4jD4wzsG//VuZs2mx3eaUAdIrkgqvlAVbrXcfQXUEsDBBQAAgAIACl9WVO0Qdw3lwMAAN4QAAAwAAAAdW5pdmVyc2FsLW5vLXZpZGVvL2ZsYXNoX3B1Ymxpc2hpbmdfc2V0dGluZ3MueG1s7VjNchpHEL7zFFOb8tGsZMuxo1pQObBUKEtAaTe2dVINOwM7pfnZzA8Yn/w0frA8SXp2AEMk2yvbJKpKDhRsT/fX33T3dO+QnL0THC2oNkzJTnTcPooQlYUiTM470e/54PGLCBmLJcFcSdqJpIrQWbeVVG7KmSkzai2oGgQw0pxWthOV1lancbxcLtvMVNqvKu4s4Jt2oURcaWqotFTHFccr+LKrippojdAAAD5CybVZt9VCKAlIF4o4ThEjwFwyvynMBxybMoqD2hQXN3OtnCQ9xZVGej7tRD/10v5x/+lGJ0D1maDSx8R0QejF9hQTwjwLzDP2nqKSsnkJdJ+fRGjJiC070ZMTjwLa8W2UGjtsHXuUnoIYSLuGF9Rigi0Oj8Gfpe+s2QiCiKwkFqzIYQX5/Xeifn7929UkvTwfjl5d5+PxeT6cBBK1TbyPk8T7jhIgpJwu6NZPgq3FRQm8wWaGuaFJvCvaqDGfQVxYtoCY0L/RnDnOM1dVStuu1Y7WNHaFW3qfgUlmSu7t3T+jqeKQ2poUVKmYUjLCgu4kO7thcgCaxxGaQZz4qhONKypRhiUUGLOYs2ILYNzUWGbrwhqstV9qhjkCPDgBFF1k0ScKYWdFibWhu9Q2K8antei+UY4TtFIOcXZDkVUIQuwE/Cop2s0/mmklailUqEWGM/C4YHRJyVkdrzXg5xxdgQvhwBKOQ8WpDR7+cOw9mtKZ0oBL8QIOD8iZCfjtewFX2JhPoHjD8VF2Puyn18NRP337yG8QkwWWxT3BoaaoqOxB8PEKSWU3dhCOAjtD66QQRuq1Jntrf3satmUNef5B2djDN0w4jn8k/DYgO9AHTPlhvNwn8V9l0NhtiRf1QfeHt4aGI84gJQETFgpoSUyu22ADwAJLpCRfIVxAZza+bSyYcgYkoUEEaPPtDIM9lGn9NIf2CR41oboR5NHxk6cnz35+/uKX03b854ePj79otJ5ZE469uzC0el+cWrdsB0oLXz1kx344ytPLl718+HqYX13n6dt8H6DmdLtdJ7EfJXdPFj+qHuxgmVymr5skZwSRaFQXadYIbtxEa/yqidZlmISTnSnYiAJ0tnk4qdDbOBMMKuFgdfoP1dp3v8WEYj1MrT3kwH3vIf2vxu1hvzYfKHJZejH8dXze///M/lsRDE/b6+fefTOJ77wQ+xXBJBMQVv+esr1Fd5+dHMEN9s6lVgvQ9v+T6Lb+AlBLAwQUAAIACAApfVlTl55dXYEDAADkDAAAKgAAAHVuaXZlcnNhbC1uby12aWRlby9mbGFzaF9za2luX3NldHRpbmdzLnhtbJVXbW/aMBD+3l+B2PeyUjZWKUWiQKVqrK3Wrt8dcoCFY0e2Q8d+/c4vITYkhTaqVN89z/nefKcmakN5ZwtSUcFvu/3u6KLTSRallMD1K+QFIxo6KVHwkN127//M592egwgm5AtoTflKGUkl61AEpqXWgl8uBNdo55ILmRPWHX25tz9JzyJPsQS6dS5nSRZQX/Ot/+NuehbF3zG4G04nN22EhcgLwndzsRKXKVlsVlKUPDOuXZuvjbbeFSAZ5ZuTHjGq9IOGPPJpdjXrz/rnUQoJSoFx6WY67o+/n2QxkgLbRz8c/BiMz+TUV31cmAPaliqqLW3YH14PB220gqwgTvJkNr2aXrfjOVqPq/KhX46g4a8+GTk2/w7kp4yLoiw+0yOFFCuT0APO0HwnOUyQDJ8fEqY35jtJMAGZi042pGI0wzIImblW/Gq+NnBbLv2f4ZBIzNuWgj2bIhxMD9MhKYORliUkverkdGot3p9KjY8JRkvCFAJCUQ16xgifSakiWC2sgb/hnfIsRHlJDXkTrMxh4jwOkbGiJkwmd3a0hNi9LPBRwtYLXawHwhr5iJk9QgbCGvliCvbE2e4IfqhxnKol7oivZ1AA731UAVQDJ3jMvOnqVGnNVXPz0lVwtxdUmFxkMLKt9UpzMJVLelbmfOodOZVwsqUronE3/TK4dPeioVBJ70Dum625tRJNNYOmjluIUir0BdVvcewNGkdxu0ON9RyWukLHwrooZmGEvWDPFydzXV2yz5s7dzTuk9tuTuQG5KsQTHU7nodvEHPuNvMxw0xs3KcgH/hSnMnhQkNo3/rZBhbuGZ4LJ1qTxTpHl9oi2KfUVba5gIm/tqmyvMxTkDNsCApVQ8Yyh1vT1Zrhr36j8A5ZTGhROqZeozlO6L7fA4HvACBysa5egzs4TV4yTRlsgXltILABt0WWKHw7TfGa7op7MpCc1ZB+BtWNEg3QSNFAeEO/mhlOc0bTa5IqG1o0UqoJX8+UaOZXc9J0azgi7dm3UmQY9U0pxGJF+SSlFi+aSO2N1mcfPNnCmNPcjiBUBNc3aByHCVH4tFhllYYjee2CWVx7Y6oiNGjaKGbOjvpNFKs5HLKv+D5HSwkQTlgrvAhWwE/YpYLI7HEPiXZCg9qxMUZcm3Zg46TPC530ApErTliTnHJq/j2ZlEqLnP6ztmbRFvoQcoH2UDf6D1BLAwQUAAIACAApfVlT9clZu5ADAABoEAAALwAAAHVuaXZlcnNhbC1uby12aWRlby9odG1sX3B1Ymxpc2hpbmdfc2V0dGluZ3MueG1s7VjdchJJFL7nKbpmy0sZo1l1UwMpFyYllQSozKxrrlLNdMN02T9j/4B45dP4YPske3oaEAxmJ664a5UXVJjT53zn7+tzmCSn7wRHc6oNU7ITHbUfRYjKQhEmZ53oj/zs4fMIGYslwVxJ2omkitBpt5VUbsKZKTNqLagaBDDSnFS2E5XWVidxvFgs2sxU2p8q7izgm3ahRFxpaqi0VMcVx0v4Y5cVNdEKoQEAfISSK7Nuq4VQEpAuFXGcIkYgcsl8Upi/tIJHcdCa4OLNTCsnSU9xpZGeTTrRL720f9R/stYJSH0mqPQlMV0QerE9wYQwHwTmGXtPUUnZrIRonx1HaMGILTvR42OPAtrxbZQaO2SOPUpPQQmkXcELajHBFofH4M/Sd9asBUFElhILVuRwgnz6naif37y8HqdXF4Ph+U0+Gl3kg3EIoraJd3GSeNdRAgEppwu68ZNga3FRQtxgM8Xc0CTeFq3VmG8gLiybQ03oZ2FOHeeZqyqlbddqR+swtoWb8L4Ak0yV3MndP6OJ4tDZOiggqZhQMsQCajA+kxGaQmH4shONKipRhiUQilnMWbGxMG5iLLM1kc5W2i80wxwBWYDxFF1m0SefIZWixNrQ7VjWJ8b3sej+qRwnaKkc4uwNRVYhqKkT8K2kaLvhaKqVqKUcG4sMZ+BxzuiCktO6QCvALzm6BhfCgSXQv+LUBg9vHXuPJnSqNOBSPIfLAnJmAn77XsAVNuYTKF7H+CC7GPTTm8Gwn75+4BPEZI5lcU9wIBEVlT0IPl4iqezaDspRYGdo3RTCSH3WJLf217dhw2Po8zfqxg6+YcJx/C3hNwXZgj5gyw/j5T6N/8cIGrst8by+6P7y1tBwxRm0JGDCQQHTisnV3GsAWGCJlORLhAsYxcaPjTlTzoAkDIgAbb4+wmAPNK2fZrAbwaMmVDeCfHT0+Mnxr0+fPf/tpB3/9eHjwzuNVktqzLF3F7ZU7841dcv2TGnh2UO27AfDPL160csHrwb59U2evs53AeqYbo/rJPa7Y/8q8bvp800y+e9WyfgqfdWkHUPIvRET0qwR3KiJ1ui8idZV2H3jrb3XKASYZbNwN2GacSYY9P5gzPxO7Nr7Q4XdSa9AyMOw6/9cqr0X8WepGrPK7JtaKKOCeaPvNL4OVLUsvRz8PrroH7R8rFn9fkDS/dvyhafN++POC2MS732jbYF8978D3dbfUEsDBBQAAgAIACl9WVPUEJJWvwEAAI8GAAAoAAAAdW5pdmVyc2FsLW5vLXZpZGVvL2h0bWxfc2tpbl9zZXR0aW5ncy5qc42UzW7CMBCE7zwFSq8VKoE20BttqFSph0rlVvXgJEuIcLyWbSgU8e6Nw5+TbFriCx59zHo38ew63eLxYq/72N2Vv8v9e3VfamA1o1ZwW9V5i55b3dM8S2CW5cAzAV4NWVtkzriGs76/IJSzJ0rXaPthQGrHz8OzlyNKSlSErabANQF+U+CGEn9O/+44fR16ciYdrYxB0YtRGBCmJ1DlrGS8m5fycXuswbgG9Q86ZzFUTO/90VPYSl4ch09B+Dx2uRhzycT2DVPsRSxepgpXIjnWH9jl0outBFW882VbWZ5p82ogrxee9qf+1G8npQKt4Vh3HE78yQMJcxYBdxsKhqPh5A+0YtwcaI1eZzozJzrwg0EwdGnJUmhM6Xka9sNBFROFV2OajeIHzsDGtDUjOduCusYK5Upe8QKlwtROpIkGdpEoR5ZkIj1w4dgukrOHtbZt30YZGr0IVXL+Ku7scpnGMCrXLK9e3UM6ONduQVztvC1uqKyoaYa87LpW9Y3KCU6JVF0kNNmaW5dYPZ3G1KPH7j+Lvplagpoh8iJQ7VsCXaQLqFcxRyswY1i8yAut6OfLTQ7y6PHVTdbP2dn/AlBLAwQUAAIACAApfVlTlBOzImkAAABuAAAAJQAAAHVuaXZlcnNhbC1uby12aWRlby9sb2NhbF9zZXR0aW5ncy54bWwNzDEOgzAMQNGdU1jeKe3WgcDGVpbSA1jERZEcG5GA4PZk+8PTb/szChy8pWDq8PV4IrDO5oMuDn/TUL8RUib1JKbsUA2h76pWbCb5cs4FJliFLt4mjiUyjxSLHHYRqOFTXv/AHpuuugFQSwMEFAACAAgAKX1ZU882IfiYCAAAeCsAACAAAAB1bml2ZXJzYWwtbm8tdmlkZW8vdW5pdmVyc2FsLnBuZ+2af1SSaRbHcfqdOTVtZquNzo6V07irmSsmiGylhxpLhmzGMRUrTWZEwxlC0lfAqZ3KNJg6zRr5a9KaOJPiGCEpITalbCPBeiJIEBgzoVIgJUBAYAWrs3vO/jF7zu5/L+e8fHjvfd7n3vc593kuf3yrPk5DBSwNXgqBQAJ27kjeA4Es4EIg848uXjhriUHAz83Cj7gHtQ3Clqx9NnszH7d191YIpIPhP3Ngwez9kpIdmUQIZPV67+W3c8+6FxBIZMDO5K17j2INamF1voJZOeIKiS9lZ9t1C3G/rFqz6kPi/pIC3MIFkvMb//FL5N3NF25D/7bi51PYngP0Lpmm8VkWstxBQiyvYPHHrW0/psfdy0LxPKN+EO/n/eRiHzf/r/l2ioHQY+9fk1cT8+arS7mWtKVwntffG3dK6RuYDxIkSJAgQYIECRIkSJAgQYIECRIkSJAgQYIECRIkSJAgQYIECfL/w8RUGfTf5BvsmPZcITWrqcn4scyrZoFULt859+O97b+JlUGPeTSH8w6N4hYSdEFNM/YRJM2i1dXYpzkmTetIhNA5cEfRTi3nd4sonlHpcqHbNU4TbABsh+j39w1kKjK1xLnsXry165S6ulI3ZX98LUzDnnqwe5nt9s/FOLmtfvm7cwqU6d6Ck1bsy1gFs+oqyjUV314qPcSGcySoqrkZvu660WfQD3jsk4ZC5H1NgrhY9wEmxOtK2lQb2uVaK5h/z2dlcZqt2b1OM9JtuR+xI4ziMBjnJWwm0hMU9ebh6uNeNctfvmtQ8sLg3FyjV98idKiQhPKvXybYhhd55xv2xzit4YXC4YTnJTL3EzJtSDCKl/wHX89YlCFOPxO3x+threQSkM3WgYaWt1EGAVzQ51PNCFa8trJXcsOI96585DX/ij01Gx/jHJNg4quVtVjA9x7GvrgWK1QjUQCi4dFTSr20TZuOUq8rpLlFQmMoOX/uyezIQo/D1q5tnBwZcYbRqNNPHxDIDFWd1v3MRDg2Jg7Kdb34YfJ+kXRyEqd1jV9gksRFJerQeC2BkRVrixG1mWxuqjasZ0ZUp6La6zI8ps7UAknZXU1CFNPgaEzicdlEsWOILy+RF1No5Ww7VQ01XbNY8jgutagAyylD/smcpIIbZ1dgAwZo/PXWCkCURHqVW3ghmqGCBX8TUWJkynmPzYkSUdHxib8aEZHNPbOrrK2glXNPVl0dgJ7LzQsFqIwhuGg9R+Apc6tU8u7D4WbnbFSgvhHfZhh2sxX4IbeRX6BBZ9VatYa1pIcsRFPzH1XxzgSfIsn2OBjjHM9AChCqO3UNckB0C//pkYb+eD9iyCd6HFEMPcfO69xd8s1TC998QUeWt67oPjYBM12sGs6jEpxmvDj1tDJP/rm6U06KLkR2nniAzejF6vcJY5FNKpzcVEyeJEh5RtPGWNO1sYvtg5iMauV4+neW/hDzXUmAyptBSTS9v+9BZgyxnj90JEVRXJRzu7xPXlY/ACsoyJTmIRqLL6slyrMIBslpDtyNJpfk5qW1TDknGkbPZdqEbj5vHpWPNWXdYXKBcglXkPx3TZRLhOWHxzLIatGjnowoprdq0Np88xe3E7uYRN6leb6aurmukJA3tsWWHdlpTDFwzUB0zWFaaXc6ULpMqsB3Moqhd+mB+yMuROkPn6coWvW2vYD+Zr7cJY2yGNZv03VyTwAYZw5+Cydp8Wf6iqJatwZPlhRJY9PCpAlE2SfNVs0ucVL851LIq2jL2FsSQ/0vopmBORF0iUK1+BaU27jwfpvhSvKn3yLikLmi1oEDrT/xS9/NnVqriVPpzateBQxu1cN0xyu9JQVzb8RviQ0oHe/YwKcYrIeRmyMvM/DZJ56w6lIMgswmWeKhV0W0kstTfIStvfQIbqRwgij6ikiYNHE1F91+RnBsYr7U3hCnEkFzGVVPzS5lILU6lSG+dZklcFHfmtynELBc7Lj6TEVEbme7olROqRGommBEjyr1W7GTYLoZTpRxUgxl6cYc+pMO9NtzAXeVDOPz0Q34ifqcsySYZinraq1fQkBL5K00myqUT+05cwPglDKlZRkfCPquoArkZuBHATF787g7Q6Yx/oSF82zN1tntAtBJM4/w7Kvt6i4OlvNlW44FhUiVaaIeQYukNL3zwSjuVTikyhtuye3IpYzANIb4iyPqOsGm7vf1g+/BY/nXRTDRM7oJLymnorlkemoBgaKIGichJlrwN+XFfWOWkf6ZmZeP8MkGy4X+Z4t+XyvGSDvTAcFWUeKIneraroKHzp0lVzBAAdCg6+Bl2XI4QTloXHQN+8y1vJzTB0OQvLR5huTBNgsqnBAzbkc89O59gQXh2nSQnzRbjyQnNIogJTtg2GCunqTp1uFJMg42HQjp5FnpXs1jJfDlGRaCw05FFPCMZxtuAIOWI6H+LePdmt/t1V8cMPlfV2Xyq/VkNIGve11+oVna4lg1W+pdqZxxu0tgblMcdM2cYyFMLdzIimwA5cJIg7k4K7ZGMPrmqENXZNdeX8NwDfYCs52CO8Bx5Z03u2FTB+6l61i4M0qVJ/AA3vSZd/zNIMVppW7yHe+pbinCODu+R1jpi3zZ/qFQS0021MJRCOcYqhE2t3eTDSoGy/WVnnUH41QqUofqupbPTdNsNaBk1C6ibIRFcSj+TIhRCaeXeF0e478+s5qm/gp+lXYp0Otyq6ten+gnW6zTjofoePtJqL6e6NuxiHdedwHJaV8367W8aQDNUK+hYr90kjxhpNCxU9MtaKEawegyimFh633iy95F1pPRno6QGTFJV1/y/PgJPTNT3zLXNo/6Jbkn+OqnuKim6B7HiOFDpHpiwt0XQdMgmrokYkeoeivy9cgezySOf7w9kbPdWf+9oML1PEIBFw6KuyWOxu3/1R+D387HIyMeSPEP/vUBGWZfFjtT0pLZ2/Yf+ydQSwMEFAACAAgAKX1ZU5K+U71KAAAAbAAAACQAAAB1bml2ZXJzYWwtbm8tdmlkZW8vdW5pdmVyc2FsLnBuZy54bWyzsa/IzVEoSy0qzszPs1Uy1DNQsrfj5bIpKEoty0wtV6gAihnpGUCAkkIlKrc8M6UkAyhkYmyOEMxIzUzPKAGKGphbwEX1gYYCAFBLAQIAABQAAgAIAJRbE1OJc7bdOQMAAFkJAAAdAAAAAAAAAAEAAAAAAAAAAAB1bml2ZXJzYWwtbm8tdmlkZW8vcGxheWVyLnhtbFBLAQIAABQAAgAIACl9WVPKowNubAYAACgZAAAmAAAAAAAAAAEAAAAAAHQDAAB1bml2ZXJzYWwtbm8tdmlkZW8vY29tbW9uX21lc3NhZ2VzLmxuZ1BLAQIAABQAAgAIACl9WVMVHmAbowAAAH8BAAA3AAAAAAAAAAEAAAAAACQKAAB1bml2ZXJzYWwtbm8tdmlkZW8vcGxheWJhY2tfYW5kX25hdmlnYXRpb25fc2V0dGluZ3MueG1sUEsBAgAAFAACAAgAKX1ZU7RB3DeXAwAA3hAAADAAAAAAAAAAAQAAAAAAHAsAAHVuaXZlcnNhbC1uby12aWRlby9mbGFzaF9wdWJsaXNoaW5nX3NldHRpbmdzLnhtbFBLAQIAABQAAgAIACl9WVOXnl1dgQMAAOQMAAAqAAAAAAAAAAEAAAAAAAEPAAB1bml2ZXJzYWwtbm8tdmlkZW8vZmxhc2hfc2tpbl9zZXR0aW5ncy54bWxQSwECAAAUAAIACAApfVlT9clZu5ADAABoEAAALwAAAAAAAAABAAAAAADKEgAAdW5pdmVyc2FsLW5vLXZpZGVvL2h0bWxfcHVibGlzaGluZ19zZXR0aW5ncy54bWxQSwECAAAUAAIACAApfVlT1BCSVr8BAACPBgAAKAAAAAAAAAABAAAAAACnFgAAdW5pdmVyc2FsLW5vLXZpZGVvL2h0bWxfc2tpbl9zZXR0aW5ncy5qc1BLAQIAABQAAgAIACl9WVOUE7MiaQAAAG4AAAAlAAAAAAAAAAEAAAAAAKwYAAB1bml2ZXJzYWwtbm8tdmlkZW8vbG9jYWxfc2V0dGluZ3MueG1sUEsBAgAAFAACAAgAKX1ZU882IfiYCAAAeCsAACAAAAAAAAAAAAAAAAAAWBkAAHVuaXZlcnNhbC1uby12aWRlby91bml2ZXJzYWwucG5nUEsBAgAAFAACAAgAKX1ZU5K+U71KAAAAbAAAACQAAAAAAAAAAQAAAAAALiIAAHVuaXZlcnNhbC1uby12aWRlby91bml2ZXJzYWwucG5nLnhtbFBLBQYAAAAACgAKAGADAAC6IgAAAAA="/>
  <p:tag name="ISPRING_CURRENT_PLAYER_ID" val="universal-no-video"/>
  <p:tag name="ISPRING_LMS_API_VERSION" val="SCORM 2004 (2nd edition)"/>
  <p:tag name="ISPRING_ULTRA_SCORM_COURCE_TITLE" val="housing"/>
  <p:tag name="ISPRING_ULTRA_SCORM_COURSE_ID" val="BE1375C0-15C2-47F9-B5D2-8B6A8F941217"/>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 q\uFFFD\u0000{8F30AC70-3669-4540-98E3-CD48A28AF1CE}&quot;,&quot;E:\\StateOfAging\\Reports\\Final_HTML&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no-video&quot;,&quot;studioSettings&quot;:{&quot;useMobileViewer&quot;:&quot;T_FALSE&quot;}},&quot;advancedSettings&quot;:{&quot;enableTextAllocation&quot;:&quot;T_TRUE&quot;,&quot;viewingFromLocalDrive&quot;:&quot;T_TRUE&quot;,&quot;contentScale&quot;:75,&quot;contentScaleMode&quot;:&quot;ORIGINAL_SIZ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housing"/>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3066F8C8-06B9-4034-AD7F-454518BA36E7}:274"/>
</p:tagLst>
</file>

<file path=ppt/tags/tag11.xml><?xml version="1.0" encoding="utf-8"?>
<p:tagLst xmlns:a="http://schemas.openxmlformats.org/drawingml/2006/main" xmlns:r="http://schemas.openxmlformats.org/officeDocument/2006/relationships" xmlns:p="http://schemas.openxmlformats.org/presentationml/2006/main">
  <p:tag name="GENSWF_SLIDE_UID" val="{58E7C4C5-BC60-40F8-80FC-F0194AB269CD}:291"/>
</p:tagLst>
</file>

<file path=ppt/tags/tag12.xml><?xml version="1.0" encoding="utf-8"?>
<p:tagLst xmlns:a="http://schemas.openxmlformats.org/drawingml/2006/main" xmlns:r="http://schemas.openxmlformats.org/officeDocument/2006/relationships" xmlns:p="http://schemas.openxmlformats.org/presentationml/2006/main">
  <p:tag name="GENSWF_SLIDE_UID" val="{DC7DE933-201E-4C9C-A39D-FCAEB777EC4E}:326"/>
</p:tagLst>
</file>

<file path=ppt/tags/tag13.xml><?xml version="1.0" encoding="utf-8"?>
<p:tagLst xmlns:a="http://schemas.openxmlformats.org/drawingml/2006/main" xmlns:r="http://schemas.openxmlformats.org/officeDocument/2006/relationships" xmlns:p="http://schemas.openxmlformats.org/presentationml/2006/main">
  <p:tag name="GENSWF_SLIDE_UID" val="{A324D294-27A1-4B0E-9827-356E8C7E0C47}:327"/>
</p:tagLst>
</file>

<file path=ppt/tags/tag14.xml><?xml version="1.0" encoding="utf-8"?>
<p:tagLst xmlns:a="http://schemas.openxmlformats.org/drawingml/2006/main" xmlns:r="http://schemas.openxmlformats.org/officeDocument/2006/relationships" xmlns:p="http://schemas.openxmlformats.org/presentationml/2006/main">
  <p:tag name="GENSWF_SLIDE_UID" val="{F1BC8192-1A3B-4531-B12D-C4B2BDC69F60}: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440DC394-2E7E-4583-96E2-4A1DE34B2CD0}:286"/>
</p:tagLst>
</file>

<file path=ppt/tags/tag16.xml><?xml version="1.0" encoding="utf-8"?>
<p:tagLst xmlns:a="http://schemas.openxmlformats.org/drawingml/2006/main" xmlns:r="http://schemas.openxmlformats.org/officeDocument/2006/relationships" xmlns:p="http://schemas.openxmlformats.org/presentationml/2006/main">
  <p:tag name="GENSWF_SLIDE_UID" val="{7473F049-BC22-4C99-9C40-939AE812C728}:348"/>
</p:tagLst>
</file>

<file path=ppt/tags/tag17.xml><?xml version="1.0" encoding="utf-8"?>
<p:tagLst xmlns:a="http://schemas.openxmlformats.org/drawingml/2006/main" xmlns:r="http://schemas.openxmlformats.org/officeDocument/2006/relationships" xmlns:p="http://schemas.openxmlformats.org/presentationml/2006/main">
  <p:tag name="GENSWF_SLIDE_UID" val="{ED965DD1-3F59-46AD-8E2C-3BFB2312E989}:306"/>
</p:tagLst>
</file>

<file path=ppt/tags/tag18.xml><?xml version="1.0" encoding="utf-8"?>
<p:tagLst xmlns:a="http://schemas.openxmlformats.org/drawingml/2006/main" xmlns:r="http://schemas.openxmlformats.org/officeDocument/2006/relationships" xmlns:p="http://schemas.openxmlformats.org/presentationml/2006/main">
  <p:tag name="GENSWF_SLIDE_UID" val="{8F4B9A9F-DC26-4C27-ADCB-6009B5ADD2CD}:308"/>
</p:tagLst>
</file>

<file path=ppt/tags/tag19.xml><?xml version="1.0" encoding="utf-8"?>
<p:tagLst xmlns:a="http://schemas.openxmlformats.org/drawingml/2006/main" xmlns:r="http://schemas.openxmlformats.org/officeDocument/2006/relationships" xmlns:p="http://schemas.openxmlformats.org/presentationml/2006/main">
  <p:tag name="GENSWF_SLIDE_UID" val="{1E434D1C-205E-4FAF-B42B-E011D42BC7A7}:309"/>
</p:tagLst>
</file>

<file path=ppt/tags/tag2.xml><?xml version="1.0" encoding="utf-8"?>
<p:tagLst xmlns:a="http://schemas.openxmlformats.org/drawingml/2006/main" xmlns:r="http://schemas.openxmlformats.org/officeDocument/2006/relationships" xmlns:p="http://schemas.openxmlformats.org/presentationml/2006/main">
  <p:tag name="GENSWF_SLIDE_UID" val="{3ECBB5C8-70D1-47F6-8313-79E3FC47FE7F}:279"/>
</p:tagLst>
</file>

<file path=ppt/tags/tag20.xml><?xml version="1.0" encoding="utf-8"?>
<p:tagLst xmlns:a="http://schemas.openxmlformats.org/drawingml/2006/main" xmlns:r="http://schemas.openxmlformats.org/officeDocument/2006/relationships" xmlns:p="http://schemas.openxmlformats.org/presentationml/2006/main">
  <p:tag name="GENSWF_SLIDE_UID" val="{D540B413-1053-411E-A3CF-5638BB574002}:310"/>
</p:tagLst>
</file>

<file path=ppt/tags/tag21.xml><?xml version="1.0" encoding="utf-8"?>
<p:tagLst xmlns:a="http://schemas.openxmlformats.org/drawingml/2006/main" xmlns:r="http://schemas.openxmlformats.org/officeDocument/2006/relationships" xmlns:p="http://schemas.openxmlformats.org/presentationml/2006/main">
  <p:tag name="GENSWF_SLIDE_UID" val="{D682E324-83EF-4C17-A0FE-05DD958667B7}:319"/>
</p:tagLst>
</file>

<file path=ppt/tags/tag22.xml><?xml version="1.0" encoding="utf-8"?>
<p:tagLst xmlns:a="http://schemas.openxmlformats.org/drawingml/2006/main" xmlns:r="http://schemas.openxmlformats.org/officeDocument/2006/relationships" xmlns:p="http://schemas.openxmlformats.org/presentationml/2006/main">
  <p:tag name="GENSWF_SLIDE_UID" val="{4862D9CA-1B16-4E3D-9AF2-44EB53490040}:322"/>
</p:tagLst>
</file>

<file path=ppt/tags/tag23.xml><?xml version="1.0" encoding="utf-8"?>
<p:tagLst xmlns:a="http://schemas.openxmlformats.org/drawingml/2006/main" xmlns:r="http://schemas.openxmlformats.org/officeDocument/2006/relationships" xmlns:p="http://schemas.openxmlformats.org/presentationml/2006/main">
  <p:tag name="GENSWF_SLIDE_UID" val="{AF893B97-E24A-49F9-9F69-226307986ABF}:311"/>
</p:tagLst>
</file>

<file path=ppt/tags/tag24.xml><?xml version="1.0" encoding="utf-8"?>
<p:tagLst xmlns:a="http://schemas.openxmlformats.org/drawingml/2006/main" xmlns:r="http://schemas.openxmlformats.org/officeDocument/2006/relationships" xmlns:p="http://schemas.openxmlformats.org/presentationml/2006/main">
  <p:tag name="GENSWF_SLIDE_UID" val="{C89AF790-2EB6-42B9-99A7-6BB06CF06EA4}:329"/>
</p:tagLst>
</file>

<file path=ppt/tags/tag25.xml><?xml version="1.0" encoding="utf-8"?>
<p:tagLst xmlns:a="http://schemas.openxmlformats.org/drawingml/2006/main" xmlns:r="http://schemas.openxmlformats.org/officeDocument/2006/relationships" xmlns:p="http://schemas.openxmlformats.org/presentationml/2006/main">
  <p:tag name="GENSWF_SLIDE_UID" val="{EEBCF336-E980-4B67-A8CB-5848D98450C2}:275"/>
</p:tagLst>
</file>

<file path=ppt/tags/tag26.xml><?xml version="1.0" encoding="utf-8"?>
<p:tagLst xmlns:a="http://schemas.openxmlformats.org/drawingml/2006/main" xmlns:r="http://schemas.openxmlformats.org/officeDocument/2006/relationships" xmlns:p="http://schemas.openxmlformats.org/presentationml/2006/main">
  <p:tag name="GENSWF_SLIDE_UID" val="{5C82BBD2-D777-4263-88BD-E71D2F1C8A0F}:276"/>
</p:tagLst>
</file>

<file path=ppt/tags/tag27.xml><?xml version="1.0" encoding="utf-8"?>
<p:tagLst xmlns:a="http://schemas.openxmlformats.org/drawingml/2006/main" xmlns:r="http://schemas.openxmlformats.org/officeDocument/2006/relationships" xmlns:p="http://schemas.openxmlformats.org/presentationml/2006/main">
  <p:tag name="GENSWF_SLIDE_UID" val="{BEF179EB-5A0C-43F6-BDBD-1CDA366DAD10}:277"/>
</p:tagLst>
</file>

<file path=ppt/tags/tag28.xml><?xml version="1.0" encoding="utf-8"?>
<p:tagLst xmlns:a="http://schemas.openxmlformats.org/drawingml/2006/main" xmlns:r="http://schemas.openxmlformats.org/officeDocument/2006/relationships" xmlns:p="http://schemas.openxmlformats.org/presentationml/2006/main">
  <p:tag name="GENSWF_SLIDE_UID" val="{1F393B37-DC5E-46A0-8E59-CA5FB895BE67}:262"/>
</p:tagLst>
</file>

<file path=ppt/tags/tag29.xml><?xml version="1.0" encoding="utf-8"?>
<p:tagLst xmlns:a="http://schemas.openxmlformats.org/drawingml/2006/main" xmlns:r="http://schemas.openxmlformats.org/officeDocument/2006/relationships" xmlns:p="http://schemas.openxmlformats.org/presentationml/2006/main">
  <p:tag name="GENSWF_SLIDE_UID" val="{C787EF35-CE14-4222-AE3A-F5B559E285DE}:278"/>
</p:tagLst>
</file>

<file path=ppt/tags/tag3.xml><?xml version="1.0" encoding="utf-8"?>
<p:tagLst xmlns:a="http://schemas.openxmlformats.org/drawingml/2006/main" xmlns:r="http://schemas.openxmlformats.org/officeDocument/2006/relationships" xmlns:p="http://schemas.openxmlformats.org/presentationml/2006/main">
  <p:tag name="GENSWF_SLIDE_UID" val="{A60E4FB2-3839-4CD1-A6BB-BFAF543D9B71}:354"/>
</p:tagLst>
</file>

<file path=ppt/tags/tag30.xml><?xml version="1.0" encoding="utf-8"?>
<p:tagLst xmlns:a="http://schemas.openxmlformats.org/drawingml/2006/main" xmlns:r="http://schemas.openxmlformats.org/officeDocument/2006/relationships" xmlns:p="http://schemas.openxmlformats.org/presentationml/2006/main">
  <p:tag name="GENSWF_SLIDE_UID" val="{6315AEBB-9C7F-458C-8E59-F24DD14A8A52}:263"/>
</p:tagLst>
</file>

<file path=ppt/tags/tag31.xml><?xml version="1.0" encoding="utf-8"?>
<p:tagLst xmlns:a="http://schemas.openxmlformats.org/drawingml/2006/main" xmlns:r="http://schemas.openxmlformats.org/officeDocument/2006/relationships" xmlns:p="http://schemas.openxmlformats.org/presentationml/2006/main">
  <p:tag name="GENSWF_SLIDE_UID" val="{284FDDF1-5183-42FF-AD37-6135BA2EB41A}:258"/>
</p:tagLst>
</file>

<file path=ppt/tags/tag32.xml><?xml version="1.0" encoding="utf-8"?>
<p:tagLst xmlns:a="http://schemas.openxmlformats.org/drawingml/2006/main" xmlns:r="http://schemas.openxmlformats.org/officeDocument/2006/relationships" xmlns:p="http://schemas.openxmlformats.org/presentationml/2006/main">
  <p:tag name="GENSWF_SLIDE_UID" val="{FD4D8460-46EC-4BF5-860B-1C7713DD71CC}:328"/>
</p:tagLst>
</file>

<file path=ppt/tags/tag33.xml><?xml version="1.0" encoding="utf-8"?>
<p:tagLst xmlns:a="http://schemas.openxmlformats.org/drawingml/2006/main" xmlns:r="http://schemas.openxmlformats.org/officeDocument/2006/relationships" xmlns:p="http://schemas.openxmlformats.org/presentationml/2006/main">
  <p:tag name="GENSWF_SLIDE_UID" val="{7F7BE84E-ECC5-4E03-9AEB-27433916727F}:297"/>
</p:tagLst>
</file>

<file path=ppt/tags/tag34.xml><?xml version="1.0" encoding="utf-8"?>
<p:tagLst xmlns:a="http://schemas.openxmlformats.org/drawingml/2006/main" xmlns:r="http://schemas.openxmlformats.org/officeDocument/2006/relationships" xmlns:p="http://schemas.openxmlformats.org/presentationml/2006/main">
  <p:tag name="GENSWF_SLIDE_UID" val="{170E5323-7D75-485A-BADC-223BE75B039D}:330"/>
</p:tagLst>
</file>

<file path=ppt/tags/tag35.xml><?xml version="1.0" encoding="utf-8"?>
<p:tagLst xmlns:a="http://schemas.openxmlformats.org/drawingml/2006/main" xmlns:r="http://schemas.openxmlformats.org/officeDocument/2006/relationships" xmlns:p="http://schemas.openxmlformats.org/presentationml/2006/main">
  <p:tag name="GENSWF_SLIDE_UID" val="{E8F5707A-41F9-4EA9-94D9-5B6968AE92DA}:325"/>
</p:tagLst>
</file>

<file path=ppt/tags/tag36.xml><?xml version="1.0" encoding="utf-8"?>
<p:tagLst xmlns:a="http://schemas.openxmlformats.org/drawingml/2006/main" xmlns:r="http://schemas.openxmlformats.org/officeDocument/2006/relationships" xmlns:p="http://schemas.openxmlformats.org/presentationml/2006/main">
  <p:tag name="GENSWF_SLIDE_UID" val="{41872784-05CE-4439-95CB-62BEFCF30BB4}:313"/>
</p:tagLst>
</file>

<file path=ppt/tags/tag37.xml><?xml version="1.0" encoding="utf-8"?>
<p:tagLst xmlns:a="http://schemas.openxmlformats.org/drawingml/2006/main" xmlns:r="http://schemas.openxmlformats.org/officeDocument/2006/relationships" xmlns:p="http://schemas.openxmlformats.org/presentationml/2006/main">
  <p:tag name="GENSWF_SLIDE_UID" val="{5944EB29-9AB7-416F-915B-FDBACD5E352D}:314"/>
</p:tagLst>
</file>

<file path=ppt/tags/tag38.xml><?xml version="1.0" encoding="utf-8"?>
<p:tagLst xmlns:a="http://schemas.openxmlformats.org/drawingml/2006/main" xmlns:r="http://schemas.openxmlformats.org/officeDocument/2006/relationships" xmlns:p="http://schemas.openxmlformats.org/presentationml/2006/main">
  <p:tag name="GENSWF_SLIDE_UID" val="{8B269BF8-71A3-4BD0-86EC-D39E3F72F86E}:315"/>
</p:tagLst>
</file>

<file path=ppt/tags/tag39.xml><?xml version="1.0" encoding="utf-8"?>
<p:tagLst xmlns:a="http://schemas.openxmlformats.org/drawingml/2006/main" xmlns:r="http://schemas.openxmlformats.org/officeDocument/2006/relationships" xmlns:p="http://schemas.openxmlformats.org/presentationml/2006/main">
  <p:tag name="GENSWF_SLIDE_UID" val="{D796431B-38D9-4502-88EE-890DEE9D1AD9}:333"/>
</p:tagLst>
</file>

<file path=ppt/tags/tag4.xml><?xml version="1.0" encoding="utf-8"?>
<p:tagLst xmlns:a="http://schemas.openxmlformats.org/drawingml/2006/main" xmlns:r="http://schemas.openxmlformats.org/officeDocument/2006/relationships" xmlns:p="http://schemas.openxmlformats.org/presentationml/2006/main">
  <p:tag name="GENSWF_SLIDE_UID" val="{6BC3C12C-BD7C-49FB-AD7F-18C86B235B10}:282"/>
</p:tagLst>
</file>

<file path=ppt/tags/tag40.xml><?xml version="1.0" encoding="utf-8"?>
<p:tagLst xmlns:a="http://schemas.openxmlformats.org/drawingml/2006/main" xmlns:r="http://schemas.openxmlformats.org/officeDocument/2006/relationships" xmlns:p="http://schemas.openxmlformats.org/presentationml/2006/main">
  <p:tag name="GENSWF_SLIDE_UID" val="{983E1A65-4575-435F-BF52-F6F791F369C3}:293"/>
</p:tagLst>
</file>

<file path=ppt/tags/tag41.xml><?xml version="1.0" encoding="utf-8"?>
<p:tagLst xmlns:a="http://schemas.openxmlformats.org/drawingml/2006/main" xmlns:r="http://schemas.openxmlformats.org/officeDocument/2006/relationships" xmlns:p="http://schemas.openxmlformats.org/presentationml/2006/main">
  <p:tag name="GENSWF_SLIDE_UID" val="{4F67FF9F-C361-4BFF-B505-27FA69A93856}:332"/>
</p:tagLst>
</file>

<file path=ppt/tags/tag42.xml><?xml version="1.0" encoding="utf-8"?>
<p:tagLst xmlns:a="http://schemas.openxmlformats.org/drawingml/2006/main" xmlns:r="http://schemas.openxmlformats.org/officeDocument/2006/relationships" xmlns:p="http://schemas.openxmlformats.org/presentationml/2006/main">
  <p:tag name="GENSWF_SLIDE_UID" val="{4386AD06-7CD7-40F7-B340-83894B6D56DA}:334"/>
</p:tagLst>
</file>

<file path=ppt/tags/tag43.xml><?xml version="1.0" encoding="utf-8"?>
<p:tagLst xmlns:a="http://schemas.openxmlformats.org/drawingml/2006/main" xmlns:r="http://schemas.openxmlformats.org/officeDocument/2006/relationships" xmlns:p="http://schemas.openxmlformats.org/presentationml/2006/main">
  <p:tag name="GENSWF_SLIDE_UID" val="{8938FFBD-A98B-48A3-BE17-2D5BEA7829A3}:351"/>
</p:tagLst>
</file>

<file path=ppt/tags/tag44.xml><?xml version="1.0" encoding="utf-8"?>
<p:tagLst xmlns:a="http://schemas.openxmlformats.org/drawingml/2006/main" xmlns:r="http://schemas.openxmlformats.org/officeDocument/2006/relationships" xmlns:p="http://schemas.openxmlformats.org/presentationml/2006/main">
  <p:tag name="GENSWF_SLIDE_UID" val="{DFD3DEC8-0324-4A91-9C48-C4870E2DD7C1}:447"/>
</p:tagLst>
</file>

<file path=ppt/tags/tag45.xml><?xml version="1.0" encoding="utf-8"?>
<p:tagLst xmlns:a="http://schemas.openxmlformats.org/drawingml/2006/main" xmlns:r="http://schemas.openxmlformats.org/officeDocument/2006/relationships" xmlns:p="http://schemas.openxmlformats.org/presentationml/2006/main">
  <p:tag name="GENSWF_SLIDE_UID" val="{D9FA177A-4E34-4C28-BBBA-3789948F94F1}:448"/>
</p:tagLst>
</file>

<file path=ppt/tags/tag46.xml><?xml version="1.0" encoding="utf-8"?>
<p:tagLst xmlns:a="http://schemas.openxmlformats.org/drawingml/2006/main" xmlns:r="http://schemas.openxmlformats.org/officeDocument/2006/relationships" xmlns:p="http://schemas.openxmlformats.org/presentationml/2006/main">
  <p:tag name="GENSWF_SLIDE_UID" val="{6FEE5058-83FA-4623-A611-C8D78540CC37}:449"/>
</p:tagLst>
</file>

<file path=ppt/tags/tag47.xml><?xml version="1.0" encoding="utf-8"?>
<p:tagLst xmlns:a="http://schemas.openxmlformats.org/drawingml/2006/main" xmlns:r="http://schemas.openxmlformats.org/officeDocument/2006/relationships" xmlns:p="http://schemas.openxmlformats.org/presentationml/2006/main">
  <p:tag name="GENSWF_SLIDE_UID" val="{CAAF8722-B35F-4546-A462-D2FBC5C0860B}:450"/>
</p:tagLst>
</file>

<file path=ppt/tags/tag48.xml><?xml version="1.0" encoding="utf-8"?>
<p:tagLst xmlns:a="http://schemas.openxmlformats.org/drawingml/2006/main" xmlns:r="http://schemas.openxmlformats.org/officeDocument/2006/relationships" xmlns:p="http://schemas.openxmlformats.org/presentationml/2006/main">
  <p:tag name="GENSWF_SLIDE_UID" val="{37BB6DA7-A807-4028-82CC-5D3BEE75C28A}:451"/>
</p:tagLst>
</file>

<file path=ppt/tags/tag49.xml><?xml version="1.0" encoding="utf-8"?>
<p:tagLst xmlns:a="http://schemas.openxmlformats.org/drawingml/2006/main" xmlns:r="http://schemas.openxmlformats.org/officeDocument/2006/relationships" xmlns:p="http://schemas.openxmlformats.org/presentationml/2006/main">
  <p:tag name="GENSWF_SLIDE_UID" val="{0B1F6827-A9FF-4DCC-A1D2-41AB6DBFF4AC}:379"/>
</p:tagLst>
</file>

<file path=ppt/tags/tag5.xml><?xml version="1.0" encoding="utf-8"?>
<p:tagLst xmlns:a="http://schemas.openxmlformats.org/drawingml/2006/main" xmlns:r="http://schemas.openxmlformats.org/officeDocument/2006/relationships" xmlns:p="http://schemas.openxmlformats.org/presentationml/2006/main">
  <p:tag name="GENSWF_SLIDE_UID" val="{8C4B7694-0072-49B6-BD43-E3602596D01C}:281"/>
</p:tagLst>
</file>

<file path=ppt/tags/tag50.xml><?xml version="1.0" encoding="utf-8"?>
<p:tagLst xmlns:a="http://schemas.openxmlformats.org/drawingml/2006/main" xmlns:r="http://schemas.openxmlformats.org/officeDocument/2006/relationships" xmlns:p="http://schemas.openxmlformats.org/presentationml/2006/main">
  <p:tag name="GENSWF_SLIDE_UID" val="{9396B20F-BF71-4BBB-BE14-2F80A947FA6F}:454"/>
</p:tagLst>
</file>

<file path=ppt/tags/tag51.xml><?xml version="1.0" encoding="utf-8"?>
<p:tagLst xmlns:a="http://schemas.openxmlformats.org/drawingml/2006/main" xmlns:r="http://schemas.openxmlformats.org/officeDocument/2006/relationships" xmlns:p="http://schemas.openxmlformats.org/presentationml/2006/main">
  <p:tag name="GENSWF_SLIDE_UID" val="{5D5219E7-065B-474A-B18D-7E521133ECB3}:453"/>
</p:tagLst>
</file>

<file path=ppt/tags/tag52.xml><?xml version="1.0" encoding="utf-8"?>
<p:tagLst xmlns:a="http://schemas.openxmlformats.org/drawingml/2006/main" xmlns:r="http://schemas.openxmlformats.org/officeDocument/2006/relationships" xmlns:p="http://schemas.openxmlformats.org/presentationml/2006/main">
  <p:tag name="GENSWF_SLIDE_UID" val="{CDFB65DC-B9DF-477E-99EE-8F41BCD406E4}:455"/>
</p:tagLst>
</file>

<file path=ppt/tags/tag53.xml><?xml version="1.0" encoding="utf-8"?>
<p:tagLst xmlns:a="http://schemas.openxmlformats.org/drawingml/2006/main" xmlns:r="http://schemas.openxmlformats.org/officeDocument/2006/relationships" xmlns:p="http://schemas.openxmlformats.org/presentationml/2006/main">
  <p:tag name="GENSWF_SLIDE_UID" val="{1DAF1514-6FC7-4FD0-8869-0142296FD542}:452"/>
</p:tagLst>
</file>

<file path=ppt/tags/tag54.xml><?xml version="1.0" encoding="utf-8"?>
<p:tagLst xmlns:a="http://schemas.openxmlformats.org/drawingml/2006/main" xmlns:r="http://schemas.openxmlformats.org/officeDocument/2006/relationships" xmlns:p="http://schemas.openxmlformats.org/presentationml/2006/main">
  <p:tag name="GENSWF_SLIDE_UID" val="{433E7199-FEF1-44A2-BCB2-A0054487EAB0}:346"/>
</p:tagLst>
</file>

<file path=ppt/tags/tag55.xml><?xml version="1.0" encoding="utf-8"?>
<p:tagLst xmlns:a="http://schemas.openxmlformats.org/drawingml/2006/main" xmlns:r="http://schemas.openxmlformats.org/officeDocument/2006/relationships" xmlns:p="http://schemas.openxmlformats.org/presentationml/2006/main">
  <p:tag name="GENSWF_SLIDE_UID" val="{4D8007C4-0DBB-4DEB-AEE6-50BCA4D181AE}:347"/>
</p:tagLst>
</file>

<file path=ppt/tags/tag6.xml><?xml version="1.0" encoding="utf-8"?>
<p:tagLst xmlns:a="http://schemas.openxmlformats.org/drawingml/2006/main" xmlns:r="http://schemas.openxmlformats.org/officeDocument/2006/relationships" xmlns:p="http://schemas.openxmlformats.org/presentationml/2006/main">
  <p:tag name="GENSWF_SLIDE_UID" val="{119E4114-CEF6-4B49-A5BD-F41479EC4F88}:283"/>
</p:tagLst>
</file>

<file path=ppt/tags/tag7.xml><?xml version="1.0" encoding="utf-8"?>
<p:tagLst xmlns:a="http://schemas.openxmlformats.org/drawingml/2006/main" xmlns:r="http://schemas.openxmlformats.org/officeDocument/2006/relationships" xmlns:p="http://schemas.openxmlformats.org/presentationml/2006/main">
  <p:tag name="GENSWF_SLIDE_UID" val="{BD5BA0DA-2A0C-414B-A878-4AC17A02129A}:271"/>
</p:tagLst>
</file>

<file path=ppt/tags/tag8.xml><?xml version="1.0" encoding="utf-8"?>
<p:tagLst xmlns:a="http://schemas.openxmlformats.org/drawingml/2006/main" xmlns:r="http://schemas.openxmlformats.org/officeDocument/2006/relationships" xmlns:p="http://schemas.openxmlformats.org/presentationml/2006/main">
  <p:tag name="GENSWF_SLIDE_UID" val="{DD481FA0-CB3A-4C36-B09B-95392DA77F13}:272"/>
</p:tagLst>
</file>

<file path=ppt/tags/tag9.xml><?xml version="1.0" encoding="utf-8"?>
<p:tagLst xmlns:a="http://schemas.openxmlformats.org/drawingml/2006/main" xmlns:r="http://schemas.openxmlformats.org/officeDocument/2006/relationships" xmlns:p="http://schemas.openxmlformats.org/presentationml/2006/main">
  <p:tag name="GENSWF_SLIDE_UID" val="{A83E8FFD-3C88-439B-A748-69F350423F31}:273"/>
</p:tagLst>
</file>

<file path=ppt/theme/theme1.xml><?xml version="1.0" encoding="utf-8"?>
<a:theme xmlns:a="http://schemas.openxmlformats.org/drawingml/2006/main" name="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D44A1F25-874D-4E3A-8CB0-4DF35C2D7E8F}" vid="{A224339B-F970-4DFB-9FE7-4C0C25685368}"/>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8_11_20.potx" id="{D44A1F25-874D-4E3A-8CB0-4DF35C2D7E8F}" vid="{4DD51F41-9360-42B0-B409-61DC483ED0D2}"/>
    </a:ext>
  </a:extLst>
</a:theme>
</file>

<file path=ppt/theme/theme3.xml><?xml version="1.0" encoding="utf-8"?>
<a:theme xmlns:a="http://schemas.openxmlformats.org/drawingml/2006/main" name="1_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B6BACA61-E737-41C0-85BC-F25CAD3669DF}"/>
    </a:ext>
  </a:extLst>
</a:theme>
</file>

<file path=ppt/theme/theme4.xml><?xml version="1.0" encoding="utf-8"?>
<a:theme xmlns:a="http://schemas.openxmlformats.org/drawingml/2006/main" name="2_SOA_2-21-20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92047CAD-3803-46AE-970B-B9CF8CCD227E}"/>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ECAB88BF-2DC5-413E-9F4D-3176CB166DF9}"/>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559C2EDD-9132-495D-9928-E4FA56B75162}"/>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A_10_20_31.potx" id="{DAA203A3-9375-4790-9429-65CA5CAA58EF}" vid="{AD4A62AA-3333-4F8D-BDA0-4FD0CDDE804E}"/>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5D79CEDD44A74A996B741440C450EE" ma:contentTypeVersion="10" ma:contentTypeDescription="Create a new document." ma:contentTypeScope="" ma:versionID="566db61503762bea5a0653188c36886d">
  <xsd:schema xmlns:xsd="http://www.w3.org/2001/XMLSchema" xmlns:xs="http://www.w3.org/2001/XMLSchema" xmlns:p="http://schemas.microsoft.com/office/2006/metadata/properties" xmlns:ns3="c782bfcd-7dc2-4818-affd-7744ae23e104" xmlns:ns4="d9e01fb0-8f4f-4db2-a64a-2a5788ed58f5" targetNamespace="http://schemas.microsoft.com/office/2006/metadata/properties" ma:root="true" ma:fieldsID="b850ce2da8246c1095bad92b8ac9d41d" ns3:_="" ns4:_="">
    <xsd:import namespace="c782bfcd-7dc2-4818-affd-7744ae23e104"/>
    <xsd:import namespace="d9e01fb0-8f4f-4db2-a64a-2a5788ed58f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82bfcd-7dc2-4818-affd-7744ae23e1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e01fb0-8f4f-4db2-a64a-2a5788ed58f5"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2FD1E-4451-4D51-8170-E3C41DB0AA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82bfcd-7dc2-4818-affd-7744ae23e104"/>
    <ds:schemaRef ds:uri="d9e01fb0-8f4f-4db2-a64a-2a5788ed58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7E17E0-1AE2-4883-9D7C-B006B2B03753}">
  <ds:schemaRefs>
    <ds:schemaRef ds:uri="http://schemas.microsoft.com/sharepoint/v3/contenttype/forms"/>
  </ds:schemaRefs>
</ds:datastoreItem>
</file>

<file path=customXml/itemProps3.xml><?xml version="1.0" encoding="utf-8"?>
<ds:datastoreItem xmlns:ds="http://schemas.openxmlformats.org/officeDocument/2006/customXml" ds:itemID="{788E537C-B3FE-4E0B-9864-0058E6025864}">
  <ds:schemaRefs>
    <ds:schemaRef ds:uri="http://schemas.microsoft.com/office/2006/metadata/properties"/>
    <ds:schemaRef ds:uri="http://schemas.microsoft.com/office/2006/documentManagement/types"/>
    <ds:schemaRef ds:uri="http://purl.org/dc/elements/1.1/"/>
    <ds:schemaRef ds:uri="http://purl.org/dc/dcmitype/"/>
    <ds:schemaRef ds:uri="d9e01fb0-8f4f-4db2-a64a-2a5788ed58f5"/>
    <ds:schemaRef ds:uri="c782bfcd-7dc2-4818-affd-7744ae23e104"/>
    <ds:schemaRef ds:uri="http://www.w3.org/XML/1998/namespace"/>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SOA_8_11_20</Template>
  <TotalTime>7274</TotalTime>
  <Words>11411</Words>
  <Application>Microsoft Office PowerPoint</Application>
  <PresentationFormat>Widescreen</PresentationFormat>
  <Paragraphs>1020</Paragraphs>
  <Slides>54</Slides>
  <Notes>54</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54</vt:i4>
      </vt:variant>
    </vt:vector>
  </HeadingPairs>
  <TitlesOfParts>
    <vt:vector size="67" baseType="lpstr">
      <vt:lpstr>Arial</vt:lpstr>
      <vt:lpstr>Calibri</vt:lpstr>
      <vt:lpstr>Calibri  </vt:lpstr>
      <vt:lpstr>Calibri Light</vt:lpstr>
      <vt:lpstr>Lora</vt:lpstr>
      <vt:lpstr>Symbol</vt:lpstr>
      <vt:lpstr>SOA_2-21-20C</vt:lpstr>
      <vt:lpstr>Custom Design</vt:lpstr>
      <vt:lpstr>1_SOA_2-21-20C</vt:lpstr>
      <vt:lpstr>2_SOA_2-21-20C</vt:lpstr>
      <vt:lpstr>4_Custom Design</vt:lpstr>
      <vt:lpstr>5_Custom Design</vt:lpstr>
      <vt:lpstr>6_Custom Design</vt:lpstr>
      <vt:lpstr>The State of Aging in Portland Part 4.1 - Housing, Households, and Families </vt:lpstr>
      <vt:lpstr>How Older People in Portland Are Housed</vt:lpstr>
      <vt:lpstr>Comparison Cities, Method</vt:lpstr>
      <vt:lpstr>Comparison Cities, Results</vt:lpstr>
      <vt:lpstr>Housing and Age from the ACS Public Use Micro Sample</vt:lpstr>
      <vt:lpstr>Housing, Young to Old</vt:lpstr>
      <vt:lpstr>Housing: City-Suburb Differences</vt:lpstr>
      <vt:lpstr>Rich and Poor</vt:lpstr>
      <vt:lpstr>Race and Hispanic Origin</vt:lpstr>
      <vt:lpstr>Housing Type and Tenure</vt:lpstr>
      <vt:lpstr>Relationships</vt:lpstr>
      <vt:lpstr>Gender</vt:lpstr>
      <vt:lpstr>Hispanic Origin</vt:lpstr>
      <vt:lpstr>Asians</vt:lpstr>
      <vt:lpstr>Tabular Presentations of Data on Housing from the ACS Public Use Microdata</vt:lpstr>
      <vt:lpstr>Housing Units and Age of Householder</vt:lpstr>
      <vt:lpstr>Housing and Family Type by Age, City of Portland</vt:lpstr>
      <vt:lpstr>Housing and Family Type, City and Suburb</vt:lpstr>
      <vt:lpstr>Housing and Family Type, Income</vt:lpstr>
      <vt:lpstr>One-Person Households, Age, Income, and Length of Residence</vt:lpstr>
      <vt:lpstr>Married-Couple Households, Age, Income, and Length of Residence</vt:lpstr>
      <vt:lpstr>Housing Characteristics of Movers</vt:lpstr>
      <vt:lpstr>Mapping of Housing Data</vt:lpstr>
      <vt:lpstr>Housing Type and Tenure - Map</vt:lpstr>
      <vt:lpstr>Short-term / Long-term Residents</vt:lpstr>
      <vt:lpstr>Cost Burden for Renters</vt:lpstr>
      <vt:lpstr>Household Type and Tenure for Age 65+ Households</vt:lpstr>
      <vt:lpstr>Households Age 65+ by Tenure and Type</vt:lpstr>
      <vt:lpstr>Another View for Household Types for Those Age 65+</vt:lpstr>
      <vt:lpstr>Maps of the Main Household Types for Age 65+</vt:lpstr>
      <vt:lpstr>Grandchildren by Race and Hispanic Origin</vt:lpstr>
      <vt:lpstr>Parents of Householder by Race and Hispanic Origin</vt:lpstr>
      <vt:lpstr>Net Migration and Zoning</vt:lpstr>
      <vt:lpstr>Seniors, Land Use, and Net Migration</vt:lpstr>
      <vt:lpstr>Net Migration for Single Family Residential Zoning</vt:lpstr>
      <vt:lpstr>Net Migration for Multifamily Residential Zoning</vt:lpstr>
      <vt:lpstr>Net Migration for Multi-Use Urban Zoning</vt:lpstr>
      <vt:lpstr>Affordable Housing and Late-in-Life Housing Transitions</vt:lpstr>
      <vt:lpstr>Care Facilities</vt:lpstr>
      <vt:lpstr>Affordable Housing for Older Persons</vt:lpstr>
      <vt:lpstr>End of Section on Housing, Households, and Families</vt:lpstr>
      <vt:lpstr>The State of Aging in Portland</vt:lpstr>
      <vt:lpstr>About The State of Aging in Portland Report and Navigating the Findings</vt:lpstr>
      <vt:lpstr>The Decennial Census</vt:lpstr>
      <vt:lpstr>The American Community Survey (ACS), Summary Tables</vt:lpstr>
      <vt:lpstr>Supertracts</vt:lpstr>
      <vt:lpstr>The American Housing Survey (AHS)</vt:lpstr>
      <vt:lpstr>Comparison Cities</vt:lpstr>
      <vt:lpstr>Geography Issues</vt:lpstr>
      <vt:lpstr>The City and its Inner and Outer Suburbs</vt:lpstr>
      <vt:lpstr>ACS Public Use Microdata</vt:lpstr>
      <vt:lpstr>Nomenclature for State of Aging in Portland Section on Race</vt:lpstr>
      <vt:lpstr>Group Quarters</vt:lpstr>
      <vt:lpstr>End of Section on Data Sources and Geographies</vt:lpstr>
    </vt:vector>
  </TitlesOfParts>
  <Company>Portland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Deane Lycan</dc:creator>
  <cp:lastModifiedBy>Dick Lycan</cp:lastModifiedBy>
  <cp:revision>307</cp:revision>
  <dcterms:created xsi:type="dcterms:W3CDTF">2019-12-11T00:34:31Z</dcterms:created>
  <dcterms:modified xsi:type="dcterms:W3CDTF">2021-10-26T18:38:55Z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0x010100135D79CEDD44A74A996B741440C450EE</vt:lpwstr>
  </property>
</Properties>
</file>