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tags/tag47.xml" ContentType="application/vnd.openxmlformats-officedocument.presentationml.tags+xml"/>
  <Override PartName="/ppt/notesSlides/notesSlide46.xml" ContentType="application/vnd.openxmlformats-officedocument.presentationml.notesSlide+xml"/>
  <Override PartName="/ppt/tags/tag48.xml" ContentType="application/vnd.openxmlformats-officedocument.presentationml.tags+xml"/>
  <Override PartName="/ppt/notesSlides/notesSlide47.xml" ContentType="application/vnd.openxmlformats-officedocument.presentationml.notesSlide+xml"/>
  <Override PartName="/ppt/tags/tag49.xml" ContentType="application/vnd.openxmlformats-officedocument.presentationml.tags+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 id="2147483789" r:id="rId2"/>
  </p:sldMasterIdLst>
  <p:notesMasterIdLst>
    <p:notesMasterId r:id="rId51"/>
  </p:notesMasterIdLst>
  <p:sldIdLst>
    <p:sldId id="289" r:id="rId3"/>
    <p:sldId id="276" r:id="rId4"/>
    <p:sldId id="336" r:id="rId5"/>
    <p:sldId id="290" r:id="rId6"/>
    <p:sldId id="287" r:id="rId7"/>
    <p:sldId id="288" r:id="rId8"/>
    <p:sldId id="337" r:id="rId9"/>
    <p:sldId id="338" r:id="rId10"/>
    <p:sldId id="339" r:id="rId11"/>
    <p:sldId id="296" r:id="rId12"/>
    <p:sldId id="309" r:id="rId13"/>
    <p:sldId id="314" r:id="rId14"/>
    <p:sldId id="315" r:id="rId15"/>
    <p:sldId id="340" r:id="rId16"/>
    <p:sldId id="293" r:id="rId17"/>
    <p:sldId id="298" r:id="rId18"/>
    <p:sldId id="326" r:id="rId19"/>
    <p:sldId id="325" r:id="rId20"/>
    <p:sldId id="343" r:id="rId21"/>
    <p:sldId id="327" r:id="rId22"/>
    <p:sldId id="329" r:id="rId23"/>
    <p:sldId id="277" r:id="rId24"/>
    <p:sldId id="275" r:id="rId25"/>
    <p:sldId id="328" r:id="rId26"/>
    <p:sldId id="280" r:id="rId27"/>
    <p:sldId id="282" r:id="rId28"/>
    <p:sldId id="283" r:id="rId29"/>
    <p:sldId id="279" r:id="rId30"/>
    <p:sldId id="350" r:id="rId31"/>
    <p:sldId id="295" r:id="rId32"/>
    <p:sldId id="331" r:id="rId33"/>
    <p:sldId id="342" r:id="rId34"/>
    <p:sldId id="349" r:id="rId35"/>
    <p:sldId id="348" r:id="rId36"/>
    <p:sldId id="266" r:id="rId37"/>
    <p:sldId id="351" r:id="rId38"/>
    <p:sldId id="447" r:id="rId39"/>
    <p:sldId id="448" r:id="rId40"/>
    <p:sldId id="449" r:id="rId41"/>
    <p:sldId id="450" r:id="rId42"/>
    <p:sldId id="451" r:id="rId43"/>
    <p:sldId id="379" r:id="rId44"/>
    <p:sldId id="454" r:id="rId45"/>
    <p:sldId id="453" r:id="rId46"/>
    <p:sldId id="455" r:id="rId47"/>
    <p:sldId id="452" r:id="rId48"/>
    <p:sldId id="346" r:id="rId49"/>
    <p:sldId id="347" r:id="rId50"/>
  </p:sldIdLst>
  <p:sldSz cx="12192000" cy="6858000"/>
  <p:notesSz cx="6858000" cy="9144000"/>
  <p:custDataLst>
    <p:tags r:id="rId5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ick Lycan" initials="DRL" lastIdx="2" clrIdx="0">
    <p:extLst>
      <p:ext uri="{19B8F6BF-5375-455C-9EA6-DF929625EA0E}">
        <p15:presenceInfo xmlns:p15="http://schemas.microsoft.com/office/powerpoint/2012/main" userId="Dick Lycan" providerId="None"/>
      </p:ext>
    </p:extLst>
  </p:cmAuthor>
  <p:cmAuthor id="2" name="DeLaTorre, Alan" initials="DA" lastIdx="2" clrIdx="1">
    <p:extLst>
      <p:ext uri="{19B8F6BF-5375-455C-9EA6-DF929625EA0E}">
        <p15:presenceInfo xmlns:p15="http://schemas.microsoft.com/office/powerpoint/2012/main" userId="S::Alan.DeLaTorre@portlandoregon.gov::20842ed4-7b52-474e-9b3e-9d269b593656" providerId="AD"/>
      </p:ext>
    </p:extLst>
  </p:cmAuthor>
  <p:cmAuthor id="3" name="Margaret Neal" initials="MN" lastIdx="59" clrIdx="2">
    <p:extLst>
      <p:ext uri="{19B8F6BF-5375-455C-9EA6-DF929625EA0E}">
        <p15:presenceInfo xmlns:p15="http://schemas.microsoft.com/office/powerpoint/2012/main" userId="S-1-5-21-1708537768-823518204-1801674531-872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4B25"/>
    <a:srgbClr val="8A6900"/>
    <a:srgbClr val="8A3636"/>
    <a:srgbClr val="F2B800"/>
    <a:srgbClr val="FFC000"/>
    <a:srgbClr val="9E7800"/>
    <a:srgbClr val="B48900"/>
    <a:srgbClr val="C00000"/>
    <a:srgbClr val="5B9BD5"/>
    <a:srgbClr val="5482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046" autoAdjust="0"/>
    <p:restoredTop sz="86478" autoAdjust="0"/>
  </p:normalViewPr>
  <p:slideViewPr>
    <p:cSldViewPr snapToGrid="0">
      <p:cViewPr>
        <p:scale>
          <a:sx n="66" d="100"/>
          <a:sy n="66" d="100"/>
        </p:scale>
        <p:origin x="3668" y="2348"/>
      </p:cViewPr>
      <p:guideLst/>
    </p:cSldViewPr>
  </p:slideViewPr>
  <p:outlineViewPr>
    <p:cViewPr>
      <p:scale>
        <a:sx n="33" d="100"/>
        <a:sy n="33" d="100"/>
      </p:scale>
      <p:origin x="0" y="-27234"/>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110" d="100"/>
          <a:sy n="110" d="100"/>
        </p:scale>
        <p:origin x="2808" y="5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commentAuthors" Target="commentAuthor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82DDA1-5430-48A6-A1C0-F413018DB9A1}" type="datetimeFigureOut">
              <a:rPr lang="en-US" smtClean="0"/>
              <a:t>10/26/2021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E278E1-6467-4270-ADC6-21262B60420D}" type="slidenum">
              <a:rPr lang="en-US" smtClean="0"/>
              <a:t>‹#›</a:t>
            </a:fld>
            <a:endParaRPr lang="en-US"/>
          </a:p>
        </p:txBody>
      </p:sp>
    </p:spTree>
    <p:extLst>
      <p:ext uri="{BB962C8B-B14F-4D97-AF65-F5344CB8AC3E}">
        <p14:creationId xmlns:p14="http://schemas.microsoft.com/office/powerpoint/2010/main" val="707340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E278E1-6467-4270-ADC6-21262B60420D}" type="slidenum">
              <a:rPr lang="en-US" smtClean="0"/>
              <a:t>1</a:t>
            </a:fld>
            <a:endParaRPr lang="en-US"/>
          </a:p>
        </p:txBody>
      </p:sp>
    </p:spTree>
    <p:extLst>
      <p:ext uri="{BB962C8B-B14F-4D97-AF65-F5344CB8AC3E}">
        <p14:creationId xmlns:p14="http://schemas.microsoft.com/office/powerpoint/2010/main" val="7868239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E278E1-6467-4270-ADC6-21262B60420D}" type="slidenum">
              <a:rPr lang="en-US" smtClean="0"/>
              <a:t>10</a:t>
            </a:fld>
            <a:endParaRPr lang="en-US"/>
          </a:p>
        </p:txBody>
      </p:sp>
    </p:spTree>
    <p:extLst>
      <p:ext uri="{BB962C8B-B14F-4D97-AF65-F5344CB8AC3E}">
        <p14:creationId xmlns:p14="http://schemas.microsoft.com/office/powerpoint/2010/main" val="13687663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BEE278E1-6467-4270-ADC6-21262B60420D}" type="slidenum">
              <a:rPr lang="en-US" smtClean="0"/>
              <a:t>11</a:t>
            </a:fld>
            <a:endParaRPr lang="en-US"/>
          </a:p>
        </p:txBody>
      </p:sp>
    </p:spTree>
    <p:extLst>
      <p:ext uri="{BB962C8B-B14F-4D97-AF65-F5344CB8AC3E}">
        <p14:creationId xmlns:p14="http://schemas.microsoft.com/office/powerpoint/2010/main" val="8247811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E278E1-6467-4270-ADC6-21262B60420D}" type="slidenum">
              <a:rPr lang="en-US" smtClean="0"/>
              <a:t>12</a:t>
            </a:fld>
            <a:endParaRPr lang="en-US"/>
          </a:p>
        </p:txBody>
      </p:sp>
    </p:spTree>
    <p:extLst>
      <p:ext uri="{BB962C8B-B14F-4D97-AF65-F5344CB8AC3E}">
        <p14:creationId xmlns:p14="http://schemas.microsoft.com/office/powerpoint/2010/main" val="1916502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E278E1-6467-4270-ADC6-21262B60420D}" type="slidenum">
              <a:rPr lang="en-US" smtClean="0"/>
              <a:t>13</a:t>
            </a:fld>
            <a:endParaRPr lang="en-US"/>
          </a:p>
        </p:txBody>
      </p:sp>
    </p:spTree>
    <p:extLst>
      <p:ext uri="{BB962C8B-B14F-4D97-AF65-F5344CB8AC3E}">
        <p14:creationId xmlns:p14="http://schemas.microsoft.com/office/powerpoint/2010/main" val="23660517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9A748259-0102-46AB-A610-79B5DFF9E996}" type="slidenum">
              <a:rPr lang="en-US" smtClean="0"/>
              <a:t>14</a:t>
            </a:fld>
            <a:endParaRPr lang="en-US"/>
          </a:p>
        </p:txBody>
      </p:sp>
    </p:spTree>
    <p:extLst>
      <p:ext uri="{BB962C8B-B14F-4D97-AF65-F5344CB8AC3E}">
        <p14:creationId xmlns:p14="http://schemas.microsoft.com/office/powerpoint/2010/main" val="24151167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E278E1-6467-4270-ADC6-21262B60420D}" type="slidenum">
              <a:rPr lang="en-US" smtClean="0"/>
              <a:t>15</a:t>
            </a:fld>
            <a:endParaRPr lang="en-US"/>
          </a:p>
        </p:txBody>
      </p:sp>
    </p:spTree>
    <p:extLst>
      <p:ext uri="{BB962C8B-B14F-4D97-AF65-F5344CB8AC3E}">
        <p14:creationId xmlns:p14="http://schemas.microsoft.com/office/powerpoint/2010/main" val="41049865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EE278E1-6467-4270-ADC6-21262B60420D}" type="slidenum">
              <a:rPr lang="en-US" smtClean="0"/>
              <a:t>16</a:t>
            </a:fld>
            <a:endParaRPr lang="en-US"/>
          </a:p>
        </p:txBody>
      </p:sp>
    </p:spTree>
    <p:extLst>
      <p:ext uri="{BB962C8B-B14F-4D97-AF65-F5344CB8AC3E}">
        <p14:creationId xmlns:p14="http://schemas.microsoft.com/office/powerpoint/2010/main" val="31826731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p:txBody>
      </p:sp>
      <p:sp>
        <p:nvSpPr>
          <p:cNvPr id="4" name="Slide Number Placeholder 3"/>
          <p:cNvSpPr>
            <a:spLocks noGrp="1"/>
          </p:cNvSpPr>
          <p:nvPr>
            <p:ph type="sldNum" sz="quarter" idx="5"/>
          </p:nvPr>
        </p:nvSpPr>
        <p:spPr/>
        <p:txBody>
          <a:bodyPr/>
          <a:lstStyle/>
          <a:p>
            <a:fld id="{BEE278E1-6467-4270-ADC6-21262B60420D}" type="slidenum">
              <a:rPr lang="en-US" smtClean="0"/>
              <a:t>17</a:t>
            </a:fld>
            <a:endParaRPr lang="en-US"/>
          </a:p>
        </p:txBody>
      </p:sp>
    </p:spTree>
    <p:extLst>
      <p:ext uri="{BB962C8B-B14F-4D97-AF65-F5344CB8AC3E}">
        <p14:creationId xmlns:p14="http://schemas.microsoft.com/office/powerpoint/2010/main" val="5260946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E278E1-6467-4270-ADC6-21262B60420D}" type="slidenum">
              <a:rPr lang="en-US" smtClean="0"/>
              <a:t>18</a:t>
            </a:fld>
            <a:endParaRPr lang="en-US"/>
          </a:p>
        </p:txBody>
      </p:sp>
    </p:spTree>
    <p:extLst>
      <p:ext uri="{BB962C8B-B14F-4D97-AF65-F5344CB8AC3E}">
        <p14:creationId xmlns:p14="http://schemas.microsoft.com/office/powerpoint/2010/main" val="25979130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BEE278E1-6467-4270-ADC6-21262B60420D}" type="slidenum">
              <a:rPr lang="en-US" smtClean="0"/>
              <a:t>19</a:t>
            </a:fld>
            <a:endParaRPr lang="en-US"/>
          </a:p>
        </p:txBody>
      </p:sp>
    </p:spTree>
    <p:extLst>
      <p:ext uri="{BB962C8B-B14F-4D97-AF65-F5344CB8AC3E}">
        <p14:creationId xmlns:p14="http://schemas.microsoft.com/office/powerpoint/2010/main" val="1613345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accent4">
                  <a:lumMod val="50000"/>
                </a:schemeClr>
              </a:solidFill>
              <a:latin typeface="OWNPT Q+ Lucida Sans"/>
            </a:endParaRPr>
          </a:p>
        </p:txBody>
      </p:sp>
      <p:sp>
        <p:nvSpPr>
          <p:cNvPr id="4" name="Slide Number Placeholder 3"/>
          <p:cNvSpPr>
            <a:spLocks noGrp="1"/>
          </p:cNvSpPr>
          <p:nvPr>
            <p:ph type="sldNum" sz="quarter" idx="5"/>
          </p:nvPr>
        </p:nvSpPr>
        <p:spPr/>
        <p:txBody>
          <a:bodyPr/>
          <a:lstStyle/>
          <a:p>
            <a:fld id="{BEE278E1-6467-4270-ADC6-21262B60420D}" type="slidenum">
              <a:rPr lang="en-US" smtClean="0"/>
              <a:t>2</a:t>
            </a:fld>
            <a:endParaRPr lang="en-US"/>
          </a:p>
        </p:txBody>
      </p:sp>
    </p:spTree>
    <p:extLst>
      <p:ext uri="{BB962C8B-B14F-4D97-AF65-F5344CB8AC3E}">
        <p14:creationId xmlns:p14="http://schemas.microsoft.com/office/powerpoint/2010/main" val="793901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E278E1-6467-4270-ADC6-21262B60420D}" type="slidenum">
              <a:rPr lang="en-US" smtClean="0"/>
              <a:t>20</a:t>
            </a:fld>
            <a:endParaRPr lang="en-US"/>
          </a:p>
        </p:txBody>
      </p:sp>
    </p:spTree>
    <p:extLst>
      <p:ext uri="{BB962C8B-B14F-4D97-AF65-F5344CB8AC3E}">
        <p14:creationId xmlns:p14="http://schemas.microsoft.com/office/powerpoint/2010/main" val="36936233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E278E1-6467-4270-ADC6-21262B60420D}" type="slidenum">
              <a:rPr lang="en-US" smtClean="0"/>
              <a:t>21</a:t>
            </a:fld>
            <a:endParaRPr lang="en-US"/>
          </a:p>
        </p:txBody>
      </p:sp>
    </p:spTree>
    <p:extLst>
      <p:ext uri="{BB962C8B-B14F-4D97-AF65-F5344CB8AC3E}">
        <p14:creationId xmlns:p14="http://schemas.microsoft.com/office/powerpoint/2010/main" val="42819397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EE278E1-6467-4270-ADC6-21262B60420D}" type="slidenum">
              <a:rPr lang="en-US" smtClean="0"/>
              <a:t>22</a:t>
            </a:fld>
            <a:endParaRPr lang="en-US"/>
          </a:p>
        </p:txBody>
      </p:sp>
    </p:spTree>
    <p:extLst>
      <p:ext uri="{BB962C8B-B14F-4D97-AF65-F5344CB8AC3E}">
        <p14:creationId xmlns:p14="http://schemas.microsoft.com/office/powerpoint/2010/main" val="26913914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E278E1-6467-4270-ADC6-21262B60420D}" type="slidenum">
              <a:rPr lang="en-US" smtClean="0"/>
              <a:t>23</a:t>
            </a:fld>
            <a:endParaRPr lang="en-US"/>
          </a:p>
        </p:txBody>
      </p:sp>
    </p:spTree>
    <p:extLst>
      <p:ext uri="{BB962C8B-B14F-4D97-AF65-F5344CB8AC3E}">
        <p14:creationId xmlns:p14="http://schemas.microsoft.com/office/powerpoint/2010/main" val="6041947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E278E1-6467-4270-ADC6-21262B60420D}" type="slidenum">
              <a:rPr lang="en-US" smtClean="0"/>
              <a:t>24</a:t>
            </a:fld>
            <a:endParaRPr lang="en-US"/>
          </a:p>
        </p:txBody>
      </p:sp>
    </p:spTree>
    <p:extLst>
      <p:ext uri="{BB962C8B-B14F-4D97-AF65-F5344CB8AC3E}">
        <p14:creationId xmlns:p14="http://schemas.microsoft.com/office/powerpoint/2010/main" val="15184581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E278E1-6467-4270-ADC6-21262B60420D}" type="slidenum">
              <a:rPr lang="en-US" smtClean="0"/>
              <a:t>25</a:t>
            </a:fld>
            <a:endParaRPr lang="en-US"/>
          </a:p>
        </p:txBody>
      </p:sp>
    </p:spTree>
    <p:extLst>
      <p:ext uri="{BB962C8B-B14F-4D97-AF65-F5344CB8AC3E}">
        <p14:creationId xmlns:p14="http://schemas.microsoft.com/office/powerpoint/2010/main" val="31093204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E278E1-6467-4270-ADC6-21262B60420D}" type="slidenum">
              <a:rPr lang="en-US" smtClean="0"/>
              <a:t>26</a:t>
            </a:fld>
            <a:endParaRPr lang="en-US"/>
          </a:p>
        </p:txBody>
      </p:sp>
    </p:spTree>
    <p:extLst>
      <p:ext uri="{BB962C8B-B14F-4D97-AF65-F5344CB8AC3E}">
        <p14:creationId xmlns:p14="http://schemas.microsoft.com/office/powerpoint/2010/main" val="37817395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BEE278E1-6467-4270-ADC6-21262B60420D}" type="slidenum">
              <a:rPr lang="en-US" smtClean="0"/>
              <a:t>27</a:t>
            </a:fld>
            <a:endParaRPr lang="en-US"/>
          </a:p>
        </p:txBody>
      </p:sp>
    </p:spTree>
    <p:extLst>
      <p:ext uri="{BB962C8B-B14F-4D97-AF65-F5344CB8AC3E}">
        <p14:creationId xmlns:p14="http://schemas.microsoft.com/office/powerpoint/2010/main" val="26174070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BEE278E1-6467-4270-ADC6-21262B60420D}" type="slidenum">
              <a:rPr lang="en-US" smtClean="0"/>
              <a:t>28</a:t>
            </a:fld>
            <a:endParaRPr lang="en-US"/>
          </a:p>
        </p:txBody>
      </p:sp>
    </p:spTree>
    <p:extLst>
      <p:ext uri="{BB962C8B-B14F-4D97-AF65-F5344CB8AC3E}">
        <p14:creationId xmlns:p14="http://schemas.microsoft.com/office/powerpoint/2010/main" val="32103422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BEE278E1-6467-4270-ADC6-21262B60420D}" type="slidenum">
              <a:rPr lang="en-US" smtClean="0"/>
              <a:t>29</a:t>
            </a:fld>
            <a:endParaRPr lang="en-US"/>
          </a:p>
        </p:txBody>
      </p:sp>
    </p:spTree>
    <p:extLst>
      <p:ext uri="{BB962C8B-B14F-4D97-AF65-F5344CB8AC3E}">
        <p14:creationId xmlns:p14="http://schemas.microsoft.com/office/powerpoint/2010/main" val="2986285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748259-0102-46AB-A610-79B5DFF9E996}" type="slidenum">
              <a:rPr lang="en-US" smtClean="0"/>
              <a:t>3</a:t>
            </a:fld>
            <a:endParaRPr lang="en-US"/>
          </a:p>
        </p:txBody>
      </p:sp>
    </p:spTree>
    <p:extLst>
      <p:ext uri="{BB962C8B-B14F-4D97-AF65-F5344CB8AC3E}">
        <p14:creationId xmlns:p14="http://schemas.microsoft.com/office/powerpoint/2010/main" val="9242879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E278E1-6467-4270-ADC6-21262B60420D}" type="slidenum">
              <a:rPr lang="en-US" smtClean="0"/>
              <a:t>30</a:t>
            </a:fld>
            <a:endParaRPr lang="en-US"/>
          </a:p>
        </p:txBody>
      </p:sp>
    </p:spTree>
    <p:extLst>
      <p:ext uri="{BB962C8B-B14F-4D97-AF65-F5344CB8AC3E}">
        <p14:creationId xmlns:p14="http://schemas.microsoft.com/office/powerpoint/2010/main" val="36171566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E278E1-6467-4270-ADC6-21262B60420D}" type="slidenum">
              <a:rPr lang="en-US" smtClean="0"/>
              <a:t>31</a:t>
            </a:fld>
            <a:endParaRPr lang="en-US"/>
          </a:p>
        </p:txBody>
      </p:sp>
    </p:spTree>
    <p:extLst>
      <p:ext uri="{BB962C8B-B14F-4D97-AF65-F5344CB8AC3E}">
        <p14:creationId xmlns:p14="http://schemas.microsoft.com/office/powerpoint/2010/main" val="31945181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748259-0102-46AB-A610-79B5DFF9E996}" type="slidenum">
              <a:rPr lang="en-US" smtClean="0"/>
              <a:t>32</a:t>
            </a:fld>
            <a:endParaRPr lang="en-US"/>
          </a:p>
        </p:txBody>
      </p:sp>
    </p:spTree>
    <p:extLst>
      <p:ext uri="{BB962C8B-B14F-4D97-AF65-F5344CB8AC3E}">
        <p14:creationId xmlns:p14="http://schemas.microsoft.com/office/powerpoint/2010/main" val="31862609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EE278E1-6467-4270-ADC6-21262B60420D}" type="slidenum">
              <a:rPr lang="en-US" smtClean="0"/>
              <a:t>33</a:t>
            </a:fld>
            <a:endParaRPr lang="en-US"/>
          </a:p>
        </p:txBody>
      </p:sp>
    </p:spTree>
    <p:extLst>
      <p:ext uri="{BB962C8B-B14F-4D97-AF65-F5344CB8AC3E}">
        <p14:creationId xmlns:p14="http://schemas.microsoft.com/office/powerpoint/2010/main" val="38174944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E278E1-6467-4270-ADC6-21262B60420D}" type="slidenum">
              <a:rPr lang="en-US" smtClean="0"/>
              <a:t>34</a:t>
            </a:fld>
            <a:endParaRPr lang="en-US"/>
          </a:p>
        </p:txBody>
      </p:sp>
    </p:spTree>
    <p:extLst>
      <p:ext uri="{BB962C8B-B14F-4D97-AF65-F5344CB8AC3E}">
        <p14:creationId xmlns:p14="http://schemas.microsoft.com/office/powerpoint/2010/main" val="40950848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18" name="Google Shape;418;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3" name="Google Shape;30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D928C4-F054-4DB1-B620-EDC3F2AE72F5}" type="slidenum">
              <a:rPr lang="en-US" smtClean="0"/>
              <a:t>37</a:t>
            </a:fld>
            <a:endParaRPr lang="en-US"/>
          </a:p>
        </p:txBody>
      </p:sp>
    </p:spTree>
    <p:extLst>
      <p:ext uri="{BB962C8B-B14F-4D97-AF65-F5344CB8AC3E}">
        <p14:creationId xmlns:p14="http://schemas.microsoft.com/office/powerpoint/2010/main" val="9846943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10" name="Google Shape;31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718D8FA6-A8D0-46B1-A7CB-9CF8F6D9ECB1}" type="slidenum">
              <a:rPr lang="en-US" smtClean="0"/>
              <a:t>39</a:t>
            </a:fld>
            <a:endParaRPr lang="en-US"/>
          </a:p>
        </p:txBody>
      </p:sp>
    </p:spTree>
    <p:extLst>
      <p:ext uri="{BB962C8B-B14F-4D97-AF65-F5344CB8AC3E}">
        <p14:creationId xmlns:p14="http://schemas.microsoft.com/office/powerpoint/2010/main" val="3955066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solidFill>
                <a:schemeClr val="accent1">
                  <a:lumMod val="50000"/>
                </a:schemeClr>
              </a:solidFill>
            </a:endParaRPr>
          </a:p>
        </p:txBody>
      </p:sp>
      <p:sp>
        <p:nvSpPr>
          <p:cNvPr id="4" name="Slide Number Placeholder 3"/>
          <p:cNvSpPr>
            <a:spLocks noGrp="1"/>
          </p:cNvSpPr>
          <p:nvPr>
            <p:ph type="sldNum" sz="quarter" idx="5"/>
          </p:nvPr>
        </p:nvSpPr>
        <p:spPr/>
        <p:txBody>
          <a:bodyPr/>
          <a:lstStyle/>
          <a:p>
            <a:fld id="{BEE278E1-6467-4270-ADC6-21262B60420D}" type="slidenum">
              <a:rPr lang="en-US" smtClean="0"/>
              <a:t>4</a:t>
            </a:fld>
            <a:endParaRPr lang="en-US"/>
          </a:p>
        </p:txBody>
      </p:sp>
    </p:spTree>
    <p:extLst>
      <p:ext uri="{BB962C8B-B14F-4D97-AF65-F5344CB8AC3E}">
        <p14:creationId xmlns:p14="http://schemas.microsoft.com/office/powerpoint/2010/main" val="14346162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8D8FA6-A8D0-46B1-A7CB-9CF8F6D9ECB1}" type="slidenum">
              <a:rPr lang="en-US" smtClean="0"/>
              <a:t>40</a:t>
            </a:fld>
            <a:endParaRPr lang="en-US"/>
          </a:p>
        </p:txBody>
      </p:sp>
    </p:spTree>
    <p:extLst>
      <p:ext uri="{BB962C8B-B14F-4D97-AF65-F5344CB8AC3E}">
        <p14:creationId xmlns:p14="http://schemas.microsoft.com/office/powerpoint/2010/main" val="25370700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8D8FA6-A8D0-46B1-A7CB-9CF8F6D9ECB1}" type="slidenum">
              <a:rPr lang="en-US" smtClean="0"/>
              <a:t>41</a:t>
            </a:fld>
            <a:endParaRPr lang="en-US"/>
          </a:p>
        </p:txBody>
      </p:sp>
    </p:spTree>
    <p:extLst>
      <p:ext uri="{BB962C8B-B14F-4D97-AF65-F5344CB8AC3E}">
        <p14:creationId xmlns:p14="http://schemas.microsoft.com/office/powerpoint/2010/main" val="20681033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8D8FA6-A8D0-46B1-A7CB-9CF8F6D9EC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39828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8D8FA6-A8D0-46B1-A7CB-9CF8F6D9EC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13186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8D8FA6-A8D0-46B1-A7CB-9CF8F6D9EC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04710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8D8FA6-A8D0-46B1-A7CB-9CF8F6D9EC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87687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D37063-DEAF-484B-9802-D839F553A5DA}" type="slidenum">
              <a:rPr lang="en-US" smtClean="0"/>
              <a:t>46</a:t>
            </a:fld>
            <a:endParaRPr lang="en-US"/>
          </a:p>
        </p:txBody>
      </p:sp>
    </p:spTree>
    <p:extLst>
      <p:ext uri="{BB962C8B-B14F-4D97-AF65-F5344CB8AC3E}">
        <p14:creationId xmlns:p14="http://schemas.microsoft.com/office/powerpoint/2010/main" val="38290498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8D8FA6-A8D0-46B1-A7CB-9CF8F6D9EC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21678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18" name="Google Shape;418;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EE278E1-6467-4270-ADC6-21262B60420D}" type="slidenum">
              <a:rPr lang="en-US" smtClean="0"/>
              <a:t>5</a:t>
            </a:fld>
            <a:endParaRPr lang="en-US"/>
          </a:p>
        </p:txBody>
      </p:sp>
    </p:spTree>
    <p:extLst>
      <p:ext uri="{BB962C8B-B14F-4D97-AF65-F5344CB8AC3E}">
        <p14:creationId xmlns:p14="http://schemas.microsoft.com/office/powerpoint/2010/main" val="14863262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BEE278E1-6467-4270-ADC6-21262B60420D}" type="slidenum">
              <a:rPr lang="en-US" smtClean="0"/>
              <a:t>6</a:t>
            </a:fld>
            <a:endParaRPr lang="en-US"/>
          </a:p>
        </p:txBody>
      </p:sp>
    </p:spTree>
    <p:extLst>
      <p:ext uri="{BB962C8B-B14F-4D97-AF65-F5344CB8AC3E}">
        <p14:creationId xmlns:p14="http://schemas.microsoft.com/office/powerpoint/2010/main" val="1134610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9A748259-0102-46AB-A610-79B5DFF9E996}" type="slidenum">
              <a:rPr lang="en-US" smtClean="0"/>
              <a:t>7</a:t>
            </a:fld>
            <a:endParaRPr lang="en-US"/>
          </a:p>
        </p:txBody>
      </p:sp>
    </p:spTree>
    <p:extLst>
      <p:ext uri="{BB962C8B-B14F-4D97-AF65-F5344CB8AC3E}">
        <p14:creationId xmlns:p14="http://schemas.microsoft.com/office/powerpoint/2010/main" val="40598297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9A748259-0102-46AB-A610-79B5DFF9E996}" type="slidenum">
              <a:rPr lang="en-US" smtClean="0"/>
              <a:t>8</a:t>
            </a:fld>
            <a:endParaRPr lang="en-US"/>
          </a:p>
        </p:txBody>
      </p:sp>
    </p:spTree>
    <p:extLst>
      <p:ext uri="{BB962C8B-B14F-4D97-AF65-F5344CB8AC3E}">
        <p14:creationId xmlns:p14="http://schemas.microsoft.com/office/powerpoint/2010/main" val="943080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9A748259-0102-46AB-A610-79B5DFF9E996}" type="slidenum">
              <a:rPr lang="en-US" smtClean="0"/>
              <a:t>9</a:t>
            </a:fld>
            <a:endParaRPr lang="en-US"/>
          </a:p>
        </p:txBody>
      </p:sp>
    </p:spTree>
    <p:extLst>
      <p:ext uri="{BB962C8B-B14F-4D97-AF65-F5344CB8AC3E}">
        <p14:creationId xmlns:p14="http://schemas.microsoft.com/office/powerpoint/2010/main" val="33626161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4800">
                <a:solidFill>
                  <a:schemeClr val="accent5">
                    <a:lumMod val="7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714B2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745583" y="6260556"/>
            <a:ext cx="2743200" cy="365125"/>
          </a:xfrm>
          <a:prstGeom prst="rect">
            <a:avLst/>
          </a:prstGeom>
        </p:spPr>
        <p:txBody>
          <a:bodyPr/>
          <a:lstStyle>
            <a:lvl1pPr>
              <a:defRPr sz="1600">
                <a:solidFill>
                  <a:srgbClr val="714B25"/>
                </a:solidFill>
              </a:defRPr>
            </a:lvl1pPr>
          </a:lstStyle>
          <a:p>
            <a:endParaRPr lang="en-US"/>
          </a:p>
        </p:txBody>
      </p:sp>
      <p:sp>
        <p:nvSpPr>
          <p:cNvPr id="5" name="Footer Placeholder 4"/>
          <p:cNvSpPr>
            <a:spLocks noGrp="1"/>
          </p:cNvSpPr>
          <p:nvPr>
            <p:ph type="ftr" sz="quarter" idx="11"/>
          </p:nvPr>
        </p:nvSpPr>
        <p:spPr>
          <a:xfrm>
            <a:off x="261256" y="6347641"/>
            <a:ext cx="4302035" cy="365125"/>
          </a:xfrm>
          <a:prstGeom prst="rect">
            <a:avLst/>
          </a:prstGeom>
        </p:spPr>
        <p:txBody>
          <a:bodyPr/>
          <a:lstStyle>
            <a:lvl1pPr algn="ctr">
              <a:defRPr sz="1600">
                <a:solidFill>
                  <a:srgbClr val="714B25"/>
                </a:solidFill>
              </a:defRPr>
            </a:lvl1pPr>
          </a:lstStyle>
          <a:p>
            <a:endParaRPr lang="en-US"/>
          </a:p>
        </p:txBody>
      </p:sp>
    </p:spTree>
    <p:extLst>
      <p:ext uri="{BB962C8B-B14F-4D97-AF65-F5344CB8AC3E}">
        <p14:creationId xmlns:p14="http://schemas.microsoft.com/office/powerpoint/2010/main" val="2719894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25695529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28958960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3301322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7429975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21029858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24356651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19883988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3972734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12429021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272390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7051" y="0"/>
            <a:ext cx="4302035" cy="870857"/>
          </a:xfrm>
        </p:spPr>
        <p:txBody>
          <a:bodyPr>
            <a:noAutofit/>
          </a:bodyPr>
          <a:lstStyle>
            <a:lvl1pPr>
              <a:defRPr sz="3000"/>
            </a:lvl1pPr>
          </a:lstStyle>
          <a:p>
            <a:r>
              <a:rPr lang="en-US"/>
              <a:t>Click to edit Master title style</a:t>
            </a:r>
            <a:endParaRPr lang="en-US" dirty="0"/>
          </a:p>
        </p:txBody>
      </p:sp>
      <p:sp>
        <p:nvSpPr>
          <p:cNvPr id="3" name="Content Placeholder 2"/>
          <p:cNvSpPr>
            <a:spLocks noGrp="1"/>
          </p:cNvSpPr>
          <p:nvPr>
            <p:ph idx="1"/>
          </p:nvPr>
        </p:nvSpPr>
        <p:spPr>
          <a:xfrm>
            <a:off x="357051" y="940526"/>
            <a:ext cx="4302035" cy="5817325"/>
          </a:xfrm>
        </p:spPr>
        <p:txBody>
          <a:bodyPr/>
          <a:lstStyle>
            <a:lvl1pPr>
              <a:defRPr>
                <a:solidFill>
                  <a:srgbClr val="714B25"/>
                </a:solidFill>
              </a:defRPr>
            </a:lvl1pPr>
            <a:lvl2pPr>
              <a:defRPr>
                <a:solidFill>
                  <a:srgbClr val="714B25"/>
                </a:solidFill>
              </a:defRPr>
            </a:lvl2pPr>
            <a:lvl3pPr>
              <a:defRPr>
                <a:solidFill>
                  <a:srgbClr val="714B25"/>
                </a:solidFill>
              </a:defRPr>
            </a:lvl3pPr>
            <a:lvl4pPr marL="1371600" indent="0">
              <a:buNone/>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886037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3548559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57049" y="230977"/>
            <a:ext cx="4302035" cy="574242"/>
          </a:xfrm>
        </p:spPr>
        <p:txBody>
          <a:bodyPr>
            <a:normAutofit/>
          </a:bodyPr>
          <a:lstStyle>
            <a:lvl1pPr>
              <a:defRPr sz="2400"/>
            </a:lvl1pPr>
          </a:lstStyle>
          <a:p>
            <a:r>
              <a:rPr lang="en-US"/>
              <a:t>Click to edit Master title style</a:t>
            </a:r>
          </a:p>
        </p:txBody>
      </p:sp>
      <p:sp>
        <p:nvSpPr>
          <p:cNvPr id="3" name="Content Placeholder 2"/>
          <p:cNvSpPr>
            <a:spLocks noGrp="1"/>
          </p:cNvSpPr>
          <p:nvPr>
            <p:ph sz="half" idx="1"/>
          </p:nvPr>
        </p:nvSpPr>
        <p:spPr>
          <a:xfrm>
            <a:off x="357049" y="968991"/>
            <a:ext cx="3383280" cy="5486400"/>
          </a:xfrm>
        </p:spPr>
        <p:txBody>
          <a:bodyPr>
            <a:normAutofit/>
          </a:bodyPr>
          <a:lstStyle>
            <a:lvl1pPr marL="0" indent="0">
              <a:buFontTx/>
              <a:buNone/>
              <a:defRPr sz="1600"/>
            </a:lvl1pPr>
            <a:lvl2pPr marL="742950" indent="-285750">
              <a:buFont typeface="Arial" panose="020B0604020202020204" pitchFamily="34" charset="0"/>
              <a:buChar char="•"/>
              <a:defRPr sz="1600"/>
            </a:lvl2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261861" y="968991"/>
            <a:ext cx="3383280" cy="5486400"/>
          </a:xfrm>
        </p:spPr>
        <p:txBody>
          <a:bodyPr>
            <a:normAutofit/>
          </a:bodyPr>
          <a:lstStyle>
            <a:lvl1pPr marL="0" indent="0">
              <a:buFontTx/>
              <a:buNone/>
              <a:defRPr sz="1600"/>
            </a:lvl1pPr>
            <a:lvl2pPr marL="742950" indent="-285750">
              <a:buFont typeface="Arial" panose="020B0604020202020204" pitchFamily="34" charset="0"/>
              <a:buChar char="•"/>
              <a:defRPr sz="1600"/>
            </a:lvl2pPr>
          </a:lstStyle>
          <a:p>
            <a:pPr lvl="0"/>
            <a:r>
              <a:rPr lang="en-US"/>
              <a:t>Click to edit Master text styles</a:t>
            </a:r>
          </a:p>
          <a:p>
            <a:pPr lvl="1"/>
            <a:r>
              <a:rPr lang="en-US"/>
              <a:t>Second level</a:t>
            </a:r>
          </a:p>
        </p:txBody>
      </p:sp>
      <p:sp>
        <p:nvSpPr>
          <p:cNvPr id="7" name="Slide Number Placeholder 6"/>
          <p:cNvSpPr>
            <a:spLocks noGrp="1"/>
          </p:cNvSpPr>
          <p:nvPr>
            <p:ph type="sldNum" sz="quarter" idx="12"/>
          </p:nvPr>
        </p:nvSpPr>
        <p:spPr>
          <a:xfrm>
            <a:off x="11317942" y="6479227"/>
            <a:ext cx="815842" cy="365125"/>
          </a:xfrm>
          <a:prstGeom prst="rect">
            <a:avLst/>
          </a:prstGeom>
        </p:spPr>
        <p:txBody>
          <a:bodyPr/>
          <a:lstStyle/>
          <a:p>
            <a:fld id="{8E1DB306-9E6D-42A1-BBBE-5E1D096CBCCF}" type="slidenum">
              <a:rPr lang="en-US" smtClean="0"/>
              <a:t>‹#›</a:t>
            </a:fld>
            <a:endParaRPr lang="en-US"/>
          </a:p>
        </p:txBody>
      </p:sp>
      <p:sp>
        <p:nvSpPr>
          <p:cNvPr id="6" name="Content Placeholder 3"/>
          <p:cNvSpPr>
            <a:spLocks noGrp="1"/>
          </p:cNvSpPr>
          <p:nvPr>
            <p:ph sz="half" idx="13"/>
          </p:nvPr>
        </p:nvSpPr>
        <p:spPr>
          <a:xfrm>
            <a:off x="8166674" y="968991"/>
            <a:ext cx="3383280" cy="5486400"/>
          </a:xfrm>
        </p:spPr>
        <p:txBody>
          <a:bodyPr>
            <a:normAutofit/>
          </a:bodyPr>
          <a:lstStyle>
            <a:lvl1pPr marL="0" indent="0">
              <a:buFontTx/>
              <a:buNone/>
              <a:defRPr sz="1600"/>
            </a:lvl1pPr>
            <a:lvl2pPr marL="742950" indent="-285750">
              <a:buFont typeface="Arial" panose="020B0604020202020204" pitchFamily="34" charset="0"/>
              <a:buChar char="•"/>
              <a:defRPr sz="16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769194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9246326" y="6479540"/>
            <a:ext cx="2743200" cy="365125"/>
          </a:xfrm>
          <a:prstGeom prst="rect">
            <a:avLst/>
          </a:prstGeom>
        </p:spPr>
        <p:txBody>
          <a:bodyPr/>
          <a:lstStyle/>
          <a:p>
            <a:fld id="{7F396DA9-258F-4BFF-A0EB-D3E2E0841253}" type="slidenum">
              <a:rPr lang="en-US" smtClean="0"/>
              <a:t>‹#›</a:t>
            </a:fld>
            <a:endParaRPr lang="en-US"/>
          </a:p>
        </p:txBody>
      </p:sp>
    </p:spTree>
    <p:extLst>
      <p:ext uri="{BB962C8B-B14F-4D97-AF65-F5344CB8AC3E}">
        <p14:creationId xmlns:p14="http://schemas.microsoft.com/office/powerpoint/2010/main" val="292064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125528" y="6371953"/>
            <a:ext cx="2743200" cy="365125"/>
          </a:xfrm>
          <a:prstGeom prst="rect">
            <a:avLst/>
          </a:prstGeom>
        </p:spPr>
        <p:txBody>
          <a:bodyPr/>
          <a:lstStyle>
            <a:lvl1pPr>
              <a:defRPr>
                <a:solidFill>
                  <a:srgbClr val="714B25"/>
                </a:solidFill>
              </a:defRPr>
            </a:lvl1pPr>
          </a:lstStyle>
          <a:p>
            <a:endParaRPr lang="en-US"/>
          </a:p>
        </p:txBody>
      </p:sp>
      <p:sp>
        <p:nvSpPr>
          <p:cNvPr id="3" name="Footer Placeholder 2"/>
          <p:cNvSpPr>
            <a:spLocks noGrp="1"/>
          </p:cNvSpPr>
          <p:nvPr>
            <p:ph type="ftr" sz="quarter" idx="11"/>
          </p:nvPr>
        </p:nvSpPr>
        <p:spPr>
          <a:xfrm>
            <a:off x="357050" y="6371953"/>
            <a:ext cx="4302035" cy="365125"/>
          </a:xfrm>
          <a:prstGeom prst="rect">
            <a:avLst/>
          </a:prstGeom>
        </p:spPr>
        <p:txBody>
          <a:bodyPr/>
          <a:lstStyle>
            <a:lvl1pPr>
              <a:defRPr>
                <a:solidFill>
                  <a:srgbClr val="714B25"/>
                </a:solidFill>
              </a:defRPr>
            </a:lvl1pPr>
          </a:lstStyle>
          <a:p>
            <a:endParaRPr lang="en-US"/>
          </a:p>
        </p:txBody>
      </p:sp>
      <p:sp>
        <p:nvSpPr>
          <p:cNvPr id="4" name="Slide Number Placeholder 3"/>
          <p:cNvSpPr>
            <a:spLocks noGrp="1"/>
          </p:cNvSpPr>
          <p:nvPr>
            <p:ph type="sldNum" sz="quarter" idx="12"/>
          </p:nvPr>
        </p:nvSpPr>
        <p:spPr>
          <a:xfrm>
            <a:off x="8944402" y="6371952"/>
            <a:ext cx="2743200" cy="365125"/>
          </a:xfrm>
          <a:prstGeom prst="rect">
            <a:avLst/>
          </a:prstGeom>
        </p:spPr>
        <p:txBody>
          <a:bodyPr/>
          <a:lstStyle>
            <a:lvl1pPr>
              <a:defRPr>
                <a:solidFill>
                  <a:srgbClr val="714B25"/>
                </a:solidFill>
              </a:defRPr>
            </a:lvl1pPr>
          </a:lstStyle>
          <a:p>
            <a:fld id="{7F396DA9-258F-4BFF-A0EB-D3E2E0841253}" type="slidenum">
              <a:rPr lang="en-US" smtClean="0"/>
              <a:t>‹#›</a:t>
            </a:fld>
            <a:endParaRPr lang="en-US"/>
          </a:p>
        </p:txBody>
      </p:sp>
    </p:spTree>
    <p:extLst>
      <p:ext uri="{BB962C8B-B14F-4D97-AF65-F5344CB8AC3E}">
        <p14:creationId xmlns:p14="http://schemas.microsoft.com/office/powerpoint/2010/main" val="1617460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p:cNvSpPr>
          <p:nvPr>
            <p:ph type="pic" idx="1"/>
          </p:nvPr>
        </p:nvSpPr>
        <p:spPr>
          <a:xfrm>
            <a:off x="4959452" y="471859"/>
            <a:ext cx="7030074" cy="5919213"/>
          </a:xfrm>
        </p:spPr>
        <p:txBody>
          <a:bodyPr/>
          <a:lstStyle>
            <a:lvl1pPr marL="0" indent="0">
              <a:buNone/>
              <a:defRPr sz="3200">
                <a:solidFill>
                  <a:srgbClr val="714B2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714B25"/>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9246326" y="6479540"/>
            <a:ext cx="2743200" cy="365125"/>
          </a:xfrm>
          <a:prstGeom prst="rect">
            <a:avLst/>
          </a:prstGeom>
        </p:spPr>
        <p:txBody>
          <a:bodyPr/>
          <a:lstStyle/>
          <a:p>
            <a:fld id="{7F396DA9-258F-4BFF-A0EB-D3E2E0841253}" type="slidenum">
              <a:rPr lang="en-US" smtClean="0"/>
              <a:t>‹#›</a:t>
            </a:fld>
            <a:endParaRPr lang="en-US"/>
          </a:p>
        </p:txBody>
      </p:sp>
    </p:spTree>
    <p:extLst>
      <p:ext uri="{BB962C8B-B14F-4D97-AF65-F5344CB8AC3E}">
        <p14:creationId xmlns:p14="http://schemas.microsoft.com/office/powerpoint/2010/main" val="2565374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070076" y="365125"/>
            <a:ext cx="847928"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199" y="365125"/>
            <a:ext cx="9998413" cy="5811838"/>
          </a:xfrm>
        </p:spPr>
        <p:txBody>
          <a:bodyPr vert="eaVert"/>
          <a:lstStyle>
            <a:lvl1pPr>
              <a:defRPr b="1">
                <a:solidFill>
                  <a:schemeClr val="accent5">
                    <a:lumMod val="75000"/>
                  </a:schemeClr>
                </a:solidFill>
              </a:defRPr>
            </a:lvl1pPr>
            <a:lvl2pPr>
              <a:defRPr>
                <a:solidFill>
                  <a:srgbClr val="714B25"/>
                </a:solidFill>
              </a:defRPr>
            </a:lvl2pPr>
            <a:lvl4pPr>
              <a:defRPr>
                <a:solidFill>
                  <a:srgbClr val="714B25"/>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p:cNvSpPr>
            <a:spLocks noGrp="1"/>
          </p:cNvSpPr>
          <p:nvPr>
            <p:ph type="sldNum" sz="quarter" idx="12"/>
          </p:nvPr>
        </p:nvSpPr>
        <p:spPr>
          <a:xfrm>
            <a:off x="9246326" y="6479540"/>
            <a:ext cx="2743200" cy="365125"/>
          </a:xfrm>
          <a:prstGeom prst="rect">
            <a:avLst/>
          </a:prstGeom>
        </p:spPr>
        <p:txBody>
          <a:bodyPr/>
          <a:lstStyle/>
          <a:p>
            <a:fld id="{7F396DA9-258F-4BFF-A0EB-D3E2E0841253}" type="slidenum">
              <a:rPr lang="en-US" smtClean="0"/>
              <a:t>‹#›</a:t>
            </a:fld>
            <a:endParaRPr lang="en-US"/>
          </a:p>
        </p:txBody>
      </p:sp>
    </p:spTree>
    <p:extLst>
      <p:ext uri="{BB962C8B-B14F-4D97-AF65-F5344CB8AC3E}">
        <p14:creationId xmlns:p14="http://schemas.microsoft.com/office/powerpoint/2010/main" val="4267698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91262" y="1122363"/>
            <a:ext cx="7576738" cy="2387600"/>
          </a:xfrm>
        </p:spPr>
        <p:txBody>
          <a:bodyPr anchor="b">
            <a:normAutofit/>
          </a:bodyPr>
          <a:lstStyle>
            <a:lvl1pPr algn="ctr">
              <a:defRPr sz="4800">
                <a:solidFill>
                  <a:schemeClr val="accent5">
                    <a:lumMod val="75000"/>
                  </a:schemeClr>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3091260" y="3602038"/>
            <a:ext cx="7576739" cy="1655762"/>
          </a:xfrm>
        </p:spPr>
        <p:txBody>
          <a:bodyPr/>
          <a:lstStyle>
            <a:lvl1pPr marL="0" indent="0" algn="ctr">
              <a:buNone/>
              <a:defRPr sz="3600">
                <a:solidFill>
                  <a:srgbClr val="714B2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Content Placeholder 2">
            <a:extLst>
              <a:ext uri="{FF2B5EF4-FFF2-40B4-BE49-F238E27FC236}">
                <a16:creationId xmlns:a16="http://schemas.microsoft.com/office/drawing/2014/main" id="{1D7A591A-B2CF-4081-9661-B07C0BAB6762}"/>
              </a:ext>
            </a:extLst>
          </p:cNvPr>
          <p:cNvSpPr>
            <a:spLocks noGrp="1"/>
          </p:cNvSpPr>
          <p:nvPr>
            <p:ph idx="12" hasCustomPrompt="1"/>
          </p:nvPr>
        </p:nvSpPr>
        <p:spPr>
          <a:xfrm>
            <a:off x="518766" y="361266"/>
            <a:ext cx="1318437" cy="5817325"/>
          </a:xfr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p:spPr>
        <p:txBody>
          <a:bodyPr>
            <a:normAutofit/>
          </a:bodyPr>
          <a:lstStyle>
            <a:lvl1pPr>
              <a:defRPr sz="1200">
                <a:solidFill>
                  <a:schemeClr val="accent5">
                    <a:lumMod val="75000"/>
                  </a:schemeClr>
                </a:solidFill>
              </a:defRPr>
            </a:lvl1pPr>
            <a:lvl2pPr marL="457200" indent="0">
              <a:buNone/>
              <a:defRPr sz="1600">
                <a:solidFill>
                  <a:srgbClr val="714B25"/>
                </a:solidFill>
              </a:defRPr>
            </a:lvl2pPr>
            <a:lvl3pPr>
              <a:defRPr sz="1400">
                <a:solidFill>
                  <a:srgbClr val="714B25"/>
                </a:solidFill>
              </a:defRPr>
            </a:lvl3pPr>
            <a:lvl4pPr marL="1371600" indent="0">
              <a:buNone/>
              <a:defRPr/>
            </a:lvl4pPr>
          </a:lstStyle>
          <a:p>
            <a:pPr lvl="0"/>
            <a:r>
              <a:rPr lang="en-US" dirty="0"/>
              <a:t>TOC</a:t>
            </a:r>
          </a:p>
        </p:txBody>
      </p:sp>
    </p:spTree>
    <p:extLst>
      <p:ext uri="{BB962C8B-B14F-4D97-AF65-F5344CB8AC3E}">
        <p14:creationId xmlns:p14="http://schemas.microsoft.com/office/powerpoint/2010/main" val="23355296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7051" y="207335"/>
            <a:ext cx="4376463" cy="663522"/>
          </a:xfrm>
        </p:spPr>
        <p:txBody>
          <a:bodyPr>
            <a:no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1557670" y="1018954"/>
            <a:ext cx="3175844" cy="5817325"/>
          </a:xfrm>
        </p:spPr>
        <p:txBody>
          <a:bodyPr/>
          <a:lstStyle>
            <a:lvl1pPr>
              <a:defRPr sz="1400">
                <a:solidFill>
                  <a:srgbClr val="714B25"/>
                </a:solidFill>
              </a:defRPr>
            </a:lvl1pPr>
            <a:lvl2pPr>
              <a:defRPr sz="1400">
                <a:solidFill>
                  <a:srgbClr val="714B25"/>
                </a:solidFill>
              </a:defRPr>
            </a:lvl2pPr>
            <a:lvl3pPr>
              <a:defRPr sz="1400">
                <a:solidFill>
                  <a:srgbClr val="714B25"/>
                </a:solidFill>
              </a:defRPr>
            </a:lvl3pPr>
            <a:lvl4pPr marL="1371600" indent="0">
              <a:buNone/>
              <a:defRPr/>
            </a:lvl4pPr>
          </a:lstStyle>
          <a:p>
            <a:pPr lvl="0"/>
            <a:r>
              <a:rPr lang="en-US"/>
              <a:t>Click to edit Master text styles</a:t>
            </a:r>
          </a:p>
          <a:p>
            <a:pPr lvl="1"/>
            <a:r>
              <a:rPr lang="en-US"/>
              <a:t>Second level</a:t>
            </a:r>
          </a:p>
          <a:p>
            <a:pPr lvl="2"/>
            <a:r>
              <a:rPr lang="en-US"/>
              <a:t>Third level</a:t>
            </a:r>
          </a:p>
        </p:txBody>
      </p:sp>
      <p:sp>
        <p:nvSpPr>
          <p:cNvPr id="4" name="Content Placeholder 2">
            <a:extLst>
              <a:ext uri="{FF2B5EF4-FFF2-40B4-BE49-F238E27FC236}">
                <a16:creationId xmlns:a16="http://schemas.microsoft.com/office/drawing/2014/main" id="{26F873C5-7AA3-459C-A8B0-3A5D1E6C70F0}"/>
              </a:ext>
            </a:extLst>
          </p:cNvPr>
          <p:cNvSpPr>
            <a:spLocks noGrp="1"/>
          </p:cNvSpPr>
          <p:nvPr>
            <p:ph idx="10" hasCustomPrompt="1"/>
          </p:nvPr>
        </p:nvSpPr>
        <p:spPr>
          <a:xfrm>
            <a:off x="164805" y="1010195"/>
            <a:ext cx="1318437" cy="5817325"/>
          </a:xfr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p:spPr>
        <p:txBody>
          <a:bodyPr>
            <a:normAutofit/>
          </a:bodyPr>
          <a:lstStyle>
            <a:lvl1pPr>
              <a:defRPr sz="1200">
                <a:solidFill>
                  <a:schemeClr val="accent5">
                    <a:lumMod val="75000"/>
                  </a:schemeClr>
                </a:solidFill>
              </a:defRPr>
            </a:lvl1pPr>
            <a:lvl2pPr marL="457200" indent="0">
              <a:buNone/>
              <a:defRPr sz="1600">
                <a:solidFill>
                  <a:srgbClr val="714B25"/>
                </a:solidFill>
              </a:defRPr>
            </a:lvl2pPr>
            <a:lvl3pPr>
              <a:defRPr sz="1400">
                <a:solidFill>
                  <a:srgbClr val="714B25"/>
                </a:solidFill>
              </a:defRPr>
            </a:lvl3pPr>
            <a:lvl4pPr marL="1371600" indent="0">
              <a:buNone/>
              <a:defRPr/>
            </a:lvl4pPr>
          </a:lstStyle>
          <a:p>
            <a:pPr lvl="0"/>
            <a:r>
              <a:rPr lang="en-US" dirty="0"/>
              <a:t>TOC</a:t>
            </a:r>
          </a:p>
        </p:txBody>
      </p:sp>
    </p:spTree>
    <p:extLst>
      <p:ext uri="{BB962C8B-B14F-4D97-AF65-F5344CB8AC3E}">
        <p14:creationId xmlns:p14="http://schemas.microsoft.com/office/powerpoint/2010/main" val="886318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50000">
              <a:srgbClr val="F5EADB"/>
            </a:gs>
            <a:gs pos="0">
              <a:schemeClr val="accent5">
                <a:lumMod val="40000"/>
                <a:lumOff val="60000"/>
              </a:schemeClr>
            </a:gs>
            <a:gs pos="100000">
              <a:srgbClr val="EBD7C3"/>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7051" y="347708"/>
            <a:ext cx="430203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57051" y="1825624"/>
            <a:ext cx="4302035" cy="485384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4" name="Slide Number Placeholder 3">
            <a:extLst>
              <a:ext uri="{FF2B5EF4-FFF2-40B4-BE49-F238E27FC236}">
                <a16:creationId xmlns:a16="http://schemas.microsoft.com/office/drawing/2014/main" id="{9DC964C3-7AD6-4664-A835-0A128653573C}"/>
              </a:ext>
            </a:extLst>
          </p:cNvPr>
          <p:cNvSpPr>
            <a:spLocks noGrp="1"/>
          </p:cNvSpPr>
          <p:nvPr>
            <p:ph type="sldNum" sz="quarter" idx="4"/>
          </p:nvPr>
        </p:nvSpPr>
        <p:spPr>
          <a:xfrm>
            <a:off x="11566132" y="35983"/>
            <a:ext cx="53763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319B6-CA28-448F-B782-7FB30F35D14E}" type="slidenum">
              <a:rPr lang="en-US" smtClean="0"/>
              <a:t>‹#›</a:t>
            </a:fld>
            <a:endParaRPr lang="en-US"/>
          </a:p>
        </p:txBody>
      </p:sp>
    </p:spTree>
    <p:extLst>
      <p:ext uri="{BB962C8B-B14F-4D97-AF65-F5344CB8AC3E}">
        <p14:creationId xmlns:p14="http://schemas.microsoft.com/office/powerpoint/2010/main" val="93289082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813" r:id="rId8"/>
    <p:sldLayoutId id="2147483814" r:id="rId9"/>
  </p:sldLayoutIdLst>
  <p:hf hdr="0" ftr="0" dt="0"/>
  <p:txStyles>
    <p:titleStyle>
      <a:lvl1pPr algn="l" defTabSz="914400" rtl="0" eaLnBrk="1" latinLnBrk="0" hangingPunct="1">
        <a:lnSpc>
          <a:spcPct val="90000"/>
        </a:lnSpc>
        <a:spcBef>
          <a:spcPct val="0"/>
        </a:spcBef>
        <a:buNone/>
        <a:defRPr sz="3200" b="1" kern="1200">
          <a:solidFill>
            <a:schemeClr val="accent5">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kern="1200">
          <a:solidFill>
            <a:srgbClr val="714B2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kern="1200">
          <a:solidFill>
            <a:srgbClr val="714B2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5829" y="177838"/>
            <a:ext cx="5937173" cy="54927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724FFB-39D9-47CC-BE03-538A538BFEF7}" type="slidenum">
              <a:rPr lang="en-US" smtClean="0"/>
              <a:t>‹#›</a:t>
            </a:fld>
            <a:endParaRPr lang="en-US"/>
          </a:p>
        </p:txBody>
      </p:sp>
    </p:spTree>
    <p:extLst>
      <p:ext uri="{BB962C8B-B14F-4D97-AF65-F5344CB8AC3E}">
        <p14:creationId xmlns:p14="http://schemas.microsoft.com/office/powerpoint/2010/main" val="3572391038"/>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image" Target="../media/image1.png"/><Relationship Id="rId3" Type="http://schemas.openxmlformats.org/officeDocument/2006/relationships/notesSlide" Target="../notesSlides/notesSlide1.xml"/><Relationship Id="rId7" Type="http://schemas.openxmlformats.org/officeDocument/2006/relationships/slide" Target="slide16.xml"/><Relationship Id="rId12" Type="http://schemas.openxmlformats.org/officeDocument/2006/relationships/hyperlink" Target="https://www.cdc.gov/ncbddd/disabilityandhealth/disability.html" TargetMode="External"/><Relationship Id="rId2" Type="http://schemas.openxmlformats.org/officeDocument/2006/relationships/slideLayout" Target="../slideLayouts/slideLayout8.xml"/><Relationship Id="rId1" Type="http://schemas.openxmlformats.org/officeDocument/2006/relationships/tags" Target="../tags/tag2.xml"/><Relationship Id="rId6" Type="http://schemas.openxmlformats.org/officeDocument/2006/relationships/slide" Target="slide15.xml"/><Relationship Id="rId11" Type="http://schemas.openxmlformats.org/officeDocument/2006/relationships/slide" Target="slide34.xml"/><Relationship Id="rId5" Type="http://schemas.openxmlformats.org/officeDocument/2006/relationships/slide" Target="slide3.xml"/><Relationship Id="rId15" Type="http://schemas.openxmlformats.org/officeDocument/2006/relationships/image" Target="../media/image3.png"/><Relationship Id="rId10" Type="http://schemas.openxmlformats.org/officeDocument/2006/relationships/slide" Target="slide30.xml"/><Relationship Id="rId4" Type="http://schemas.openxmlformats.org/officeDocument/2006/relationships/slide" Target="slide2.xml"/><Relationship Id="rId9" Type="http://schemas.openxmlformats.org/officeDocument/2006/relationships/slide" Target="slide20.xml"/><Relationship Id="rId1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hyperlink" Target="https://soaportland.cupa.pdx.edu/overview/" TargetMode="Externa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slide" Target="slide35.xml"/><Relationship Id="rId5" Type="http://schemas.openxmlformats.org/officeDocument/2006/relationships/image" Target="../media/image27.png"/><Relationship Id="rId4" Type="http://schemas.openxmlformats.org/officeDocument/2006/relationships/slide" Target="slide45.xml"/></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hyperlink" Target="https://soaportland.cupa.pdx.edu/overview/" TargetMode="External"/><Relationship Id="rId3" Type="http://schemas.openxmlformats.org/officeDocument/2006/relationships/notesSlide" Target="../notesSlides/notesSlide11.xml"/><Relationship Id="rId7" Type="http://schemas.openxmlformats.org/officeDocument/2006/relationships/image" Target="../media/image31.png"/><Relationship Id="rId12" Type="http://schemas.openxmlformats.org/officeDocument/2006/relationships/slide" Target="slide35.xml"/><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slide" Target="slide35.xml"/><Relationship Id="rId3" Type="http://schemas.openxmlformats.org/officeDocument/2006/relationships/notesSlide" Target="../notesSlides/notesSlide12.xml"/><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hyperlink" Target="https://soaportland.cupa.pdx.edu/overview/"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slide" Target="slide35.xml"/><Relationship Id="rId3" Type="http://schemas.openxmlformats.org/officeDocument/2006/relationships/notesSlide" Target="../notesSlides/notesSlide13.xml"/><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hyperlink" Target="https://soaportland.cupa.pdx.edu/overview/" TargetMode="External"/></Relationships>
</file>

<file path=ppt/slides/_rels/slide14.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slide" Target="slide34.xml"/><Relationship Id="rId3" Type="http://schemas.openxmlformats.org/officeDocument/2006/relationships/notesSlide" Target="../notesSlides/notesSlide14.xml"/><Relationship Id="rId7" Type="http://schemas.openxmlformats.org/officeDocument/2006/relationships/slide" Target="slide3.xml"/><Relationship Id="rId12" Type="http://schemas.openxmlformats.org/officeDocument/2006/relationships/slide" Target="slide30.xml"/><Relationship Id="rId2" Type="http://schemas.openxmlformats.org/officeDocument/2006/relationships/slideLayout" Target="../slideLayouts/slideLayout9.xml"/><Relationship Id="rId16" Type="http://schemas.openxmlformats.org/officeDocument/2006/relationships/hyperlink" Target="https://soaportland.cupa.pdx.edu/overview/" TargetMode="External"/><Relationship Id="rId1" Type="http://schemas.openxmlformats.org/officeDocument/2006/relationships/tags" Target="../tags/tag15.xml"/><Relationship Id="rId6" Type="http://schemas.openxmlformats.org/officeDocument/2006/relationships/slide" Target="slide2.xml"/><Relationship Id="rId11" Type="http://schemas.openxmlformats.org/officeDocument/2006/relationships/slide" Target="slide20.xml"/><Relationship Id="rId5" Type="http://schemas.openxmlformats.org/officeDocument/2006/relationships/slide" Target="slide41.xml"/><Relationship Id="rId15" Type="http://schemas.openxmlformats.org/officeDocument/2006/relationships/slide" Target="slide35.xml"/><Relationship Id="rId10" Type="http://schemas.openxmlformats.org/officeDocument/2006/relationships/slide" Target="slide12.xml"/><Relationship Id="rId4" Type="http://schemas.openxmlformats.org/officeDocument/2006/relationships/slide" Target="slide46.xml"/><Relationship Id="rId9" Type="http://schemas.openxmlformats.org/officeDocument/2006/relationships/slide" Target="slide16.xml"/><Relationship Id="rId1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hyperlink" Target="https://soaportland.cupa.pdx.edu/overview/" TargetMode="External"/><Relationship Id="rId2" Type="http://schemas.openxmlformats.org/officeDocument/2006/relationships/slideLayout" Target="../slideLayouts/slideLayout9.xml"/><Relationship Id="rId1" Type="http://schemas.openxmlformats.org/officeDocument/2006/relationships/tags" Target="../tags/tag16.xml"/><Relationship Id="rId6" Type="http://schemas.openxmlformats.org/officeDocument/2006/relationships/slide" Target="slide35.xml"/><Relationship Id="rId5" Type="http://schemas.openxmlformats.org/officeDocument/2006/relationships/image" Target="../media/image55.png"/><Relationship Id="rId4" Type="http://schemas.openxmlformats.org/officeDocument/2006/relationships/slide" Target="slide41.xml"/></Relationships>
</file>

<file path=ppt/slides/_rels/slide16.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image" Target="../media/image56.png"/><Relationship Id="rId3" Type="http://schemas.openxmlformats.org/officeDocument/2006/relationships/notesSlide" Target="../notesSlides/notesSlide16.xml"/><Relationship Id="rId7" Type="http://schemas.openxmlformats.org/officeDocument/2006/relationships/slide" Target="slide15.xml"/><Relationship Id="rId12" Type="http://schemas.openxmlformats.org/officeDocument/2006/relationships/slide" Target="slide32.xml"/><Relationship Id="rId2" Type="http://schemas.openxmlformats.org/officeDocument/2006/relationships/slideLayout" Target="../slideLayouts/slideLayout9.xml"/><Relationship Id="rId16" Type="http://schemas.openxmlformats.org/officeDocument/2006/relationships/hyperlink" Target="https://soaportland.cupa.pdx.edu/overview/" TargetMode="External"/><Relationship Id="rId1" Type="http://schemas.openxmlformats.org/officeDocument/2006/relationships/tags" Target="../tags/tag17.xml"/><Relationship Id="rId6" Type="http://schemas.openxmlformats.org/officeDocument/2006/relationships/slide" Target="slide3.xml"/><Relationship Id="rId11" Type="http://schemas.openxmlformats.org/officeDocument/2006/relationships/slide" Target="slide28.xml"/><Relationship Id="rId5" Type="http://schemas.openxmlformats.org/officeDocument/2006/relationships/slide" Target="slide2.xml"/><Relationship Id="rId15" Type="http://schemas.openxmlformats.org/officeDocument/2006/relationships/slide" Target="slide35.xml"/><Relationship Id="rId10" Type="http://schemas.openxmlformats.org/officeDocument/2006/relationships/slide" Target="slide24.xml"/><Relationship Id="rId4" Type="http://schemas.openxmlformats.org/officeDocument/2006/relationships/slide" Target="slide47.xml"/><Relationship Id="rId9" Type="http://schemas.openxmlformats.org/officeDocument/2006/relationships/slide" Target="slide12.xml"/><Relationship Id="rId14" Type="http://schemas.openxmlformats.org/officeDocument/2006/relationships/image" Target="../media/image57.png"/></Relationships>
</file>

<file path=ppt/slides/_rels/slide1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17.xml"/><Relationship Id="rId7" Type="http://schemas.openxmlformats.org/officeDocument/2006/relationships/image" Target="../media/image61.png"/><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60.png"/><Relationship Id="rId11" Type="http://schemas.openxmlformats.org/officeDocument/2006/relationships/hyperlink" Target="https://soaportland.cupa.pdx.edu/overview/" TargetMode="External"/><Relationship Id="rId5" Type="http://schemas.openxmlformats.org/officeDocument/2006/relationships/image" Target="../media/image59.png"/><Relationship Id="rId10" Type="http://schemas.openxmlformats.org/officeDocument/2006/relationships/slide" Target="slide35.xml"/><Relationship Id="rId4" Type="http://schemas.openxmlformats.org/officeDocument/2006/relationships/image" Target="../media/image58.png"/><Relationship Id="rId9" Type="http://schemas.openxmlformats.org/officeDocument/2006/relationships/image" Target="../media/image63.png"/></Relationships>
</file>

<file path=ppt/slides/_rels/slide18.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3" Type="http://schemas.openxmlformats.org/officeDocument/2006/relationships/notesSlide" Target="../notesSlides/notesSlide18.xml"/><Relationship Id="rId7" Type="http://schemas.openxmlformats.org/officeDocument/2006/relationships/image" Target="../media/image67.png"/><Relationship Id="rId12" Type="http://schemas.openxmlformats.org/officeDocument/2006/relationships/image" Target="../media/image72.png"/><Relationship Id="rId17" Type="http://schemas.openxmlformats.org/officeDocument/2006/relationships/hyperlink" Target="https://soaportland.cupa.pdx.edu/overview/" TargetMode="External"/><Relationship Id="rId2" Type="http://schemas.openxmlformats.org/officeDocument/2006/relationships/slideLayout" Target="../slideLayouts/slideLayout2.xml"/><Relationship Id="rId16" Type="http://schemas.openxmlformats.org/officeDocument/2006/relationships/slide" Target="slide35.xml"/><Relationship Id="rId1" Type="http://schemas.openxmlformats.org/officeDocument/2006/relationships/tags" Target="../tags/tag19.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5" Type="http://schemas.openxmlformats.org/officeDocument/2006/relationships/image" Target="../media/image7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 Id="rId14" Type="http://schemas.openxmlformats.org/officeDocument/2006/relationships/image" Target="../media/image74.png"/></Relationships>
</file>

<file path=ppt/slides/_rels/slide19.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notesSlide" Target="../notesSlides/notesSlide19.xml"/><Relationship Id="rId7" Type="http://schemas.openxmlformats.org/officeDocument/2006/relationships/image" Target="../media/image79.png"/><Relationship Id="rId12" Type="http://schemas.openxmlformats.org/officeDocument/2006/relationships/hyperlink" Target="https://soaportland.cupa.pdx.edu/overview/" TargetMode="External"/><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78.png"/><Relationship Id="rId11" Type="http://schemas.openxmlformats.org/officeDocument/2006/relationships/slide" Target="slide35.xml"/><Relationship Id="rId5" Type="http://schemas.openxmlformats.org/officeDocument/2006/relationships/image" Target="../media/image77.png"/><Relationship Id="rId10" Type="http://schemas.openxmlformats.org/officeDocument/2006/relationships/image" Target="../media/image57.png"/><Relationship Id="rId4" Type="http://schemas.openxmlformats.org/officeDocument/2006/relationships/image" Target="../media/image76.png"/><Relationship Id="rId9" Type="http://schemas.openxmlformats.org/officeDocument/2006/relationships/image" Target="../media/image81.png"/></Relationships>
</file>

<file path=ppt/slides/_rels/slide2.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hyperlink" Target="https://www.census.gov/topics/health/disability/guidance/data-collection-acs.html" TargetMode="External"/><Relationship Id="rId3" Type="http://schemas.openxmlformats.org/officeDocument/2006/relationships/notesSlide" Target="../notesSlides/notesSlide2.xml"/><Relationship Id="rId7" Type="http://schemas.openxmlformats.org/officeDocument/2006/relationships/slide" Target="slide15.xml"/><Relationship Id="rId12" Type="http://schemas.openxmlformats.org/officeDocument/2006/relationships/slide" Target="slide34.xml"/><Relationship Id="rId2" Type="http://schemas.openxmlformats.org/officeDocument/2006/relationships/slideLayout" Target="../slideLayouts/slideLayout9.xml"/><Relationship Id="rId16" Type="http://schemas.openxmlformats.org/officeDocument/2006/relationships/hyperlink" Target="https://soaportland.cupa.pdx.edu/overview/" TargetMode="External"/><Relationship Id="rId1" Type="http://schemas.openxmlformats.org/officeDocument/2006/relationships/tags" Target="../tags/tag3.xml"/><Relationship Id="rId6" Type="http://schemas.openxmlformats.org/officeDocument/2006/relationships/slide" Target="slide3.xml"/><Relationship Id="rId11" Type="http://schemas.openxmlformats.org/officeDocument/2006/relationships/slide" Target="slide30.xml"/><Relationship Id="rId5" Type="http://schemas.openxmlformats.org/officeDocument/2006/relationships/slide" Target="slide2.xml"/><Relationship Id="rId15" Type="http://schemas.openxmlformats.org/officeDocument/2006/relationships/slide" Target="slide35.xml"/><Relationship Id="rId10" Type="http://schemas.openxmlformats.org/officeDocument/2006/relationships/slide" Target="slide20.xml"/><Relationship Id="rId4" Type="http://schemas.openxmlformats.org/officeDocument/2006/relationships/image" Target="../media/image4.png"/><Relationship Id="rId9" Type="http://schemas.openxmlformats.org/officeDocument/2006/relationships/slide" Target="slide12.xml"/><Relationship Id="rId14" Type="http://schemas.openxmlformats.org/officeDocument/2006/relationships/slide" Target="slide44.xml"/></Relationships>
</file>

<file path=ppt/slides/_rels/slide20.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slide" Target="slide34.xml"/><Relationship Id="rId3" Type="http://schemas.openxmlformats.org/officeDocument/2006/relationships/notesSlide" Target="../notesSlides/notesSlide20.xml"/><Relationship Id="rId7" Type="http://schemas.openxmlformats.org/officeDocument/2006/relationships/slide" Target="slide3.xml"/><Relationship Id="rId12" Type="http://schemas.openxmlformats.org/officeDocument/2006/relationships/slide" Target="slide30.xml"/><Relationship Id="rId2" Type="http://schemas.openxmlformats.org/officeDocument/2006/relationships/slideLayout" Target="../slideLayouts/slideLayout9.xml"/><Relationship Id="rId16" Type="http://schemas.openxmlformats.org/officeDocument/2006/relationships/hyperlink" Target="https://soaportland.cupa.pdx.edu/overview/" TargetMode="External"/><Relationship Id="rId1" Type="http://schemas.openxmlformats.org/officeDocument/2006/relationships/tags" Target="../tags/tag21.xml"/><Relationship Id="rId6" Type="http://schemas.openxmlformats.org/officeDocument/2006/relationships/slide" Target="slide2.xml"/><Relationship Id="rId11" Type="http://schemas.openxmlformats.org/officeDocument/2006/relationships/slide" Target="slide20.xml"/><Relationship Id="rId5" Type="http://schemas.openxmlformats.org/officeDocument/2006/relationships/slide" Target="slide39.xml"/><Relationship Id="rId15" Type="http://schemas.openxmlformats.org/officeDocument/2006/relationships/slide" Target="slide35.xml"/><Relationship Id="rId10" Type="http://schemas.openxmlformats.org/officeDocument/2006/relationships/slide" Target="slide12.xml"/><Relationship Id="rId4" Type="http://schemas.openxmlformats.org/officeDocument/2006/relationships/hyperlink" Target="https://www.census.gov/topics/health/disability/guidance/data-collection-acs.html" TargetMode="External"/><Relationship Id="rId9" Type="http://schemas.openxmlformats.org/officeDocument/2006/relationships/slide" Target="slide16.xml"/><Relationship Id="rId14" Type="http://schemas.openxmlformats.org/officeDocument/2006/relationships/image" Target="../media/image82.png"/></Relationships>
</file>

<file path=ppt/slides/_rels/slide21.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notesSlide" Target="../notesSlides/notesSlide21.xml"/><Relationship Id="rId7" Type="http://schemas.openxmlformats.org/officeDocument/2006/relationships/image" Target="../media/image85.png"/><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84.png"/><Relationship Id="rId5" Type="http://schemas.openxmlformats.org/officeDocument/2006/relationships/image" Target="../media/image83.png"/><Relationship Id="rId10" Type="http://schemas.openxmlformats.org/officeDocument/2006/relationships/hyperlink" Target="https://soaportland.cupa.pdx.edu/overview/" TargetMode="External"/><Relationship Id="rId4" Type="http://schemas.openxmlformats.org/officeDocument/2006/relationships/slide" Target="slide39.xml"/><Relationship Id="rId9" Type="http://schemas.openxmlformats.org/officeDocument/2006/relationships/slide" Target="slide35.xml"/></Relationships>
</file>

<file path=ppt/slides/_rels/slide22.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slide" Target="slide35.xml"/><Relationship Id="rId3" Type="http://schemas.openxmlformats.org/officeDocument/2006/relationships/notesSlide" Target="../notesSlides/notesSlide22.xml"/><Relationship Id="rId7" Type="http://schemas.openxmlformats.org/officeDocument/2006/relationships/image" Target="../media/image90.png"/><Relationship Id="rId12" Type="http://schemas.openxmlformats.org/officeDocument/2006/relationships/image" Target="../media/image95.png"/><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 Id="rId14" Type="http://schemas.openxmlformats.org/officeDocument/2006/relationships/hyperlink" Target="https://soaportland.cupa.pdx.edu/overview/"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23.xml"/><Relationship Id="rId7" Type="http://schemas.openxmlformats.org/officeDocument/2006/relationships/slide" Target="slide35.xml"/><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hyperlink" Target="https://soaportland.cupa.pdx.edu/overview/" TargetMode="External"/><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slide" Target="slide35.xml"/><Relationship Id="rId5" Type="http://schemas.openxmlformats.org/officeDocument/2006/relationships/image" Target="../media/image100.png"/><Relationship Id="rId4" Type="http://schemas.openxmlformats.org/officeDocument/2006/relationships/image" Target="../media/image99.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hyperlink" Target="https://soaportland.cupa.pdx.edu/overview/" TargetMode="External"/><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slide" Target="slide35.xml"/><Relationship Id="rId5" Type="http://schemas.openxmlformats.org/officeDocument/2006/relationships/image" Target="../media/image88.png"/><Relationship Id="rId4" Type="http://schemas.openxmlformats.org/officeDocument/2006/relationships/image" Target="../media/image101.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hyperlink" Target="https://soaportland.cupa.pdx.edu/overview/" TargetMode="External"/><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slide" Target="slide35.xml"/><Relationship Id="rId5" Type="http://schemas.openxmlformats.org/officeDocument/2006/relationships/image" Target="../media/image89.png"/><Relationship Id="rId4" Type="http://schemas.openxmlformats.org/officeDocument/2006/relationships/image" Target="../media/image10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hyperlink" Target="https://soaportland.cupa.pdx.edu/overview/" TargetMode="External"/><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slide" Target="slide35.xml"/><Relationship Id="rId5" Type="http://schemas.openxmlformats.org/officeDocument/2006/relationships/image" Target="../media/image103.png"/><Relationship Id="rId4" Type="http://schemas.openxmlformats.org/officeDocument/2006/relationships/image" Target="../media/image90.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hyperlink" Target="https://soaportland.cupa.pdx.edu/overview/" TargetMode="External"/><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slide" Target="slide35.xml"/><Relationship Id="rId5" Type="http://schemas.openxmlformats.org/officeDocument/2006/relationships/image" Target="../media/image92.png"/><Relationship Id="rId4" Type="http://schemas.openxmlformats.org/officeDocument/2006/relationships/image" Target="../media/image104.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hyperlink" Target="https://soaportland.cupa.pdx.edu/overview/" TargetMode="External"/><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slide" Target="slide35.xml"/><Relationship Id="rId5" Type="http://schemas.openxmlformats.org/officeDocument/2006/relationships/image" Target="../media/image93.png"/><Relationship Id="rId4" Type="http://schemas.openxmlformats.org/officeDocument/2006/relationships/image" Target="../media/image105.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hyperlink" Target="https://soaportland.cupa.pdx.edu/overview/" TargetMode="External"/><Relationship Id="rId3" Type="http://schemas.openxmlformats.org/officeDocument/2006/relationships/notesSlide" Target="../notesSlides/notesSlide3.xml"/><Relationship Id="rId7" Type="http://schemas.openxmlformats.org/officeDocument/2006/relationships/image" Target="../media/image8.png"/><Relationship Id="rId12" Type="http://schemas.openxmlformats.org/officeDocument/2006/relationships/slide" Target="slide35.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7.png"/><Relationship Id="rId11" Type="http://schemas.openxmlformats.org/officeDocument/2006/relationships/slide" Target="slide38.xml"/><Relationship Id="rId5" Type="http://schemas.openxmlformats.org/officeDocument/2006/relationships/image" Target="../media/image6.png"/><Relationship Id="rId10" Type="http://schemas.openxmlformats.org/officeDocument/2006/relationships/hyperlink" Target="https://www.jchs.harvard.edu/sites/default/files/harvard_jchs_housing_growing_population_2016.pdf" TargetMode="External"/><Relationship Id="rId4" Type="http://schemas.openxmlformats.org/officeDocument/2006/relationships/image" Target="../media/image5.pn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35.xml"/><Relationship Id="rId3" Type="http://schemas.openxmlformats.org/officeDocument/2006/relationships/notesSlide" Target="../notesSlides/notesSlide30.xml"/><Relationship Id="rId7" Type="http://schemas.openxmlformats.org/officeDocument/2006/relationships/slide" Target="slide16.xml"/><Relationship Id="rId12" Type="http://schemas.openxmlformats.org/officeDocument/2006/relationships/image" Target="../media/image106.png"/><Relationship Id="rId2" Type="http://schemas.openxmlformats.org/officeDocument/2006/relationships/slideLayout" Target="../slideLayouts/slideLayout9.xml"/><Relationship Id="rId1" Type="http://schemas.openxmlformats.org/officeDocument/2006/relationships/tags" Target="../tags/tag31.xml"/><Relationship Id="rId6" Type="http://schemas.openxmlformats.org/officeDocument/2006/relationships/slide" Target="slide15.xml"/><Relationship Id="rId11" Type="http://schemas.openxmlformats.org/officeDocument/2006/relationships/slide" Target="slide34.xml"/><Relationship Id="rId5" Type="http://schemas.openxmlformats.org/officeDocument/2006/relationships/slide" Target="slide3.xml"/><Relationship Id="rId10" Type="http://schemas.openxmlformats.org/officeDocument/2006/relationships/slide" Target="slide30.xml"/><Relationship Id="rId4" Type="http://schemas.openxmlformats.org/officeDocument/2006/relationships/slide" Target="slide2.xml"/><Relationship Id="rId9" Type="http://schemas.openxmlformats.org/officeDocument/2006/relationships/slide" Target="slide20.xml"/><Relationship Id="rId14" Type="http://schemas.openxmlformats.org/officeDocument/2006/relationships/hyperlink" Target="https://soaportland.cupa.pdx.edu/overview/" TargetMode="Externa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hyperlink" Target="https://soaportland.cupa.pdx.edu/overview/" TargetMode="External"/><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slide" Target="slide35.xml"/><Relationship Id="rId5" Type="http://schemas.openxmlformats.org/officeDocument/2006/relationships/image" Target="../media/image108.png"/><Relationship Id="rId4" Type="http://schemas.openxmlformats.org/officeDocument/2006/relationships/image" Target="../media/image107.png"/></Relationships>
</file>

<file path=ppt/slides/_rels/slide32.xml.rels><?xml version="1.0" encoding="UTF-8" standalone="yes"?>
<Relationships xmlns="http://schemas.openxmlformats.org/package/2006/relationships"><Relationship Id="rId8" Type="http://schemas.openxmlformats.org/officeDocument/2006/relationships/slide" Target="slide35.xml"/><Relationship Id="rId3" Type="http://schemas.openxmlformats.org/officeDocument/2006/relationships/notesSlide" Target="../notesSlides/notesSlide32.xml"/><Relationship Id="rId7" Type="http://schemas.openxmlformats.org/officeDocument/2006/relationships/image" Target="../media/image112.png"/><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 Id="rId9" Type="http://schemas.openxmlformats.org/officeDocument/2006/relationships/hyperlink" Target="https://soaportland.cupa.pdx.edu/overview/" TargetMode="External"/></Relationships>
</file>

<file path=ppt/slides/_rels/slide33.xml.rels><?xml version="1.0" encoding="UTF-8" standalone="yes"?>
<Relationships xmlns="http://schemas.openxmlformats.org/package/2006/relationships"><Relationship Id="rId8" Type="http://schemas.openxmlformats.org/officeDocument/2006/relationships/slide" Target="slide35.xml"/><Relationship Id="rId3" Type="http://schemas.openxmlformats.org/officeDocument/2006/relationships/notesSlide" Target="../notesSlides/notesSlide33.xml"/><Relationship Id="rId7" Type="http://schemas.openxmlformats.org/officeDocument/2006/relationships/image" Target="../media/image116.png"/><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 Id="rId9" Type="http://schemas.openxmlformats.org/officeDocument/2006/relationships/hyperlink" Target="https://soaportland.cupa.pdx.edu/overview/"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notesSlide" Target="../notesSlides/notesSlide34.xml"/><Relationship Id="rId7" Type="http://schemas.openxmlformats.org/officeDocument/2006/relationships/image" Target="../media/image120.png"/><Relationship Id="rId12" Type="http://schemas.openxmlformats.org/officeDocument/2006/relationships/hyperlink" Target="https://soaportland.cupa.pdx.edu/overview/" TargetMode="External"/><Relationship Id="rId2" Type="http://schemas.openxmlformats.org/officeDocument/2006/relationships/slideLayout" Target="../slideLayouts/slideLayout2.xml"/><Relationship Id="rId1" Type="http://schemas.openxmlformats.org/officeDocument/2006/relationships/tags" Target="../tags/tag35.xml"/><Relationship Id="rId6" Type="http://schemas.openxmlformats.org/officeDocument/2006/relationships/image" Target="../media/image119.png"/><Relationship Id="rId11" Type="http://schemas.openxmlformats.org/officeDocument/2006/relationships/slide" Target="slide35.xml"/><Relationship Id="rId5" Type="http://schemas.openxmlformats.org/officeDocument/2006/relationships/image" Target="../media/image118.png"/><Relationship Id="rId10" Type="http://schemas.openxmlformats.org/officeDocument/2006/relationships/image" Target="../media/image122.png"/><Relationship Id="rId4" Type="http://schemas.openxmlformats.org/officeDocument/2006/relationships/image" Target="../media/image117.png"/><Relationship Id="rId9" Type="http://schemas.openxmlformats.org/officeDocument/2006/relationships/image" Target="../media/image121.png"/></Relationships>
</file>

<file path=ppt/slides/_rels/slide35.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image" Target="../media/image123.png"/><Relationship Id="rId3" Type="http://schemas.openxmlformats.org/officeDocument/2006/relationships/notesSlide" Target="../notesSlides/notesSlide35.xml"/><Relationship Id="rId7" Type="http://schemas.openxmlformats.org/officeDocument/2006/relationships/slide" Target="slide15.xml"/><Relationship Id="rId12" Type="http://schemas.openxmlformats.org/officeDocument/2006/relationships/slide" Target="slide34.xml"/><Relationship Id="rId2" Type="http://schemas.openxmlformats.org/officeDocument/2006/relationships/slideLayout" Target="../slideLayouts/slideLayout8.xml"/><Relationship Id="rId1" Type="http://schemas.openxmlformats.org/officeDocument/2006/relationships/tags" Target="../tags/tag36.xml"/><Relationship Id="rId6" Type="http://schemas.openxmlformats.org/officeDocument/2006/relationships/slide" Target="slide3.xml"/><Relationship Id="rId11" Type="http://schemas.openxmlformats.org/officeDocument/2006/relationships/slide" Target="slide30.xml"/><Relationship Id="rId5" Type="http://schemas.openxmlformats.org/officeDocument/2006/relationships/slide" Target="slide2.xml"/><Relationship Id="rId15" Type="http://schemas.openxmlformats.org/officeDocument/2006/relationships/hyperlink" Target="https://soaportland.cupa.pdx.edu/overview/" TargetMode="External"/><Relationship Id="rId10" Type="http://schemas.openxmlformats.org/officeDocument/2006/relationships/slide" Target="slide20.xml"/><Relationship Id="rId4" Type="http://schemas.openxmlformats.org/officeDocument/2006/relationships/slide" Target="slide1.xml"/><Relationship Id="rId9" Type="http://schemas.openxmlformats.org/officeDocument/2006/relationships/slide" Target="slide12.xml"/><Relationship Id="rId14" Type="http://schemas.openxmlformats.org/officeDocument/2006/relationships/slide" Target="slide35.xml"/></Relationships>
</file>

<file path=ppt/slides/_rels/slide36.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45.xml"/><Relationship Id="rId3" Type="http://schemas.openxmlformats.org/officeDocument/2006/relationships/notesSlide" Target="../notesSlides/notesSlide36.xml"/><Relationship Id="rId7" Type="http://schemas.openxmlformats.org/officeDocument/2006/relationships/slide" Target="slide39.xml"/><Relationship Id="rId12" Type="http://schemas.openxmlformats.org/officeDocument/2006/relationships/slide" Target="slide44.xml"/><Relationship Id="rId17" Type="http://schemas.openxmlformats.org/officeDocument/2006/relationships/hyperlink" Target="https://soaportland.cupa.pdx.edu/overview/" TargetMode="External"/><Relationship Id="rId2" Type="http://schemas.openxmlformats.org/officeDocument/2006/relationships/slideLayout" Target="../slideLayouts/slideLayout1.xml"/><Relationship Id="rId16" Type="http://schemas.openxmlformats.org/officeDocument/2006/relationships/slide" Target="slide35.xml"/><Relationship Id="rId1" Type="http://schemas.openxmlformats.org/officeDocument/2006/relationships/tags" Target="../tags/tag37.xml"/><Relationship Id="rId6" Type="http://schemas.openxmlformats.org/officeDocument/2006/relationships/slide" Target="slide38.xml"/><Relationship Id="rId11" Type="http://schemas.openxmlformats.org/officeDocument/2006/relationships/slide" Target="slide43.xml"/><Relationship Id="rId5" Type="http://schemas.openxmlformats.org/officeDocument/2006/relationships/slide" Target="slide37.xml"/><Relationship Id="rId15" Type="http://schemas.openxmlformats.org/officeDocument/2006/relationships/slide" Target="slide47.xml"/><Relationship Id="rId10" Type="http://schemas.openxmlformats.org/officeDocument/2006/relationships/slide" Target="slide42.xml"/><Relationship Id="rId4" Type="http://schemas.openxmlformats.org/officeDocument/2006/relationships/image" Target="../media/image123.png"/><Relationship Id="rId9" Type="http://schemas.openxmlformats.org/officeDocument/2006/relationships/slide" Target="slide41.xml"/><Relationship Id="rId14" Type="http://schemas.openxmlformats.org/officeDocument/2006/relationships/slide" Target="slide46.xml"/></Relationships>
</file>

<file path=ppt/slides/_rels/slide37.xml.rels><?xml version="1.0" encoding="UTF-8" standalone="yes"?>
<Relationships xmlns="http://schemas.openxmlformats.org/package/2006/relationships"><Relationship Id="rId8" Type="http://schemas.openxmlformats.org/officeDocument/2006/relationships/hyperlink" Target="mailto:carderp@pdx.edu" TargetMode="External"/><Relationship Id="rId3" Type="http://schemas.openxmlformats.org/officeDocument/2006/relationships/notesSlide" Target="../notesSlides/notesSlide37.xml"/><Relationship Id="rId7" Type="http://schemas.openxmlformats.org/officeDocument/2006/relationships/hyperlink" Target="mailto:nealm@pdx.edu" TargetMode="External"/><Relationship Id="rId2" Type="http://schemas.openxmlformats.org/officeDocument/2006/relationships/slideLayout" Target="../slideLayouts/slideLayout2.xml"/><Relationship Id="rId1" Type="http://schemas.openxmlformats.org/officeDocument/2006/relationships/tags" Target="../tags/tag38.xml"/><Relationship Id="rId6" Type="http://schemas.openxmlformats.org/officeDocument/2006/relationships/hyperlink" Target="mailto:lycand@pdx.edu" TargetMode="External"/><Relationship Id="rId11" Type="http://schemas.openxmlformats.org/officeDocument/2006/relationships/slide" Target="slide34.xml"/><Relationship Id="rId5" Type="http://schemas.openxmlformats.org/officeDocument/2006/relationships/hyperlink" Target="mailto:Alan.DeLaTorre@portlandoregon.gov" TargetMode="External"/><Relationship Id="rId10" Type="http://schemas.openxmlformats.org/officeDocument/2006/relationships/image" Target="../media/image124.png"/><Relationship Id="rId4" Type="http://schemas.openxmlformats.org/officeDocument/2006/relationships/hyperlink" Target="mailto:aland@pdx.edu" TargetMode="External"/><Relationship Id="rId9" Type="http://schemas.openxmlformats.org/officeDocument/2006/relationships/hyperlink" Target="https://soaportland.cupa.pdx.edu/"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notesSlide" Target="../notesSlides/notesSlide38.xml"/><Relationship Id="rId7" Type="http://schemas.openxmlformats.org/officeDocument/2006/relationships/hyperlink" Target="https://demographics.coopercenter.org/guide-to-publicly-available-demographic-data" TargetMode="External"/><Relationship Id="rId2" Type="http://schemas.openxmlformats.org/officeDocument/2006/relationships/slideLayout" Target="../slideLayouts/slideLayout2.xml"/><Relationship Id="rId1" Type="http://schemas.openxmlformats.org/officeDocument/2006/relationships/tags" Target="../tags/tag39.xml"/><Relationship Id="rId6" Type="http://schemas.openxmlformats.org/officeDocument/2006/relationships/hyperlink" Target="https://data.census.gov/cedsci/" TargetMode="External"/><Relationship Id="rId5" Type="http://schemas.openxmlformats.org/officeDocument/2006/relationships/hyperlink" Target="https://www.census.gov/programs-surveys/decennial-census/decade/2020/2020-census-results.html" TargetMode="External"/><Relationship Id="rId4" Type="http://schemas.openxmlformats.org/officeDocument/2006/relationships/hyperlink" Target="https://www.census.gov/programs-surveys/decennial-census.html" TargetMode="External"/><Relationship Id="rId9" Type="http://schemas.openxmlformats.org/officeDocument/2006/relationships/slide" Target="slide34.xml"/></Relationships>
</file>

<file path=ppt/slides/_rels/slide39.xml.rels><?xml version="1.0" encoding="UTF-8" standalone="yes"?>
<Relationships xmlns="http://schemas.openxmlformats.org/package/2006/relationships"><Relationship Id="rId8" Type="http://schemas.openxmlformats.org/officeDocument/2006/relationships/hyperlink" Target="https://demographics.coopercenter.org/guide-to-publicly-available-demographic-data" TargetMode="External"/><Relationship Id="rId3" Type="http://schemas.openxmlformats.org/officeDocument/2006/relationships/notesSlide" Target="../notesSlides/notesSlide39.xml"/><Relationship Id="rId7" Type="http://schemas.openxmlformats.org/officeDocument/2006/relationships/slide" Target="slide46.xml"/><Relationship Id="rId2" Type="http://schemas.openxmlformats.org/officeDocument/2006/relationships/slideLayout" Target="../slideLayouts/slideLayout3.xml"/><Relationship Id="rId1" Type="http://schemas.openxmlformats.org/officeDocument/2006/relationships/tags" Target="../tags/tag40.xml"/><Relationship Id="rId6" Type="http://schemas.openxmlformats.org/officeDocument/2006/relationships/hyperlink" Target="https://data.census.gov/cedsci/" TargetMode="External"/><Relationship Id="rId5" Type="http://schemas.openxmlformats.org/officeDocument/2006/relationships/hyperlink" Target="https://www.census.gov/programs-surveys/acs/news/data-releases.html" TargetMode="External"/><Relationship Id="rId10" Type="http://schemas.openxmlformats.org/officeDocument/2006/relationships/slide" Target="slide34.xml"/><Relationship Id="rId4" Type="http://schemas.openxmlformats.org/officeDocument/2006/relationships/hyperlink" Target="http://www.census.gov/programs-surveys/acs/" TargetMode="External"/><Relationship Id="rId9" Type="http://schemas.openxmlformats.org/officeDocument/2006/relationships/image" Target="../media/image12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6" Type="http://schemas.openxmlformats.org/officeDocument/2006/relationships/hyperlink" Target="https://soaportland.cupa.pdx.edu/overview/" TargetMode="External"/><Relationship Id="rId5" Type="http://schemas.openxmlformats.org/officeDocument/2006/relationships/slide" Target="slide35.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notesSlide" Target="../notesSlides/notesSlide40.xml"/><Relationship Id="rId7" Type="http://schemas.openxmlformats.org/officeDocument/2006/relationships/image" Target="../media/image126.png"/><Relationship Id="rId2" Type="http://schemas.openxmlformats.org/officeDocument/2006/relationships/slideLayout" Target="../slideLayouts/slideLayout2.xml"/><Relationship Id="rId1" Type="http://schemas.openxmlformats.org/officeDocument/2006/relationships/tags" Target="../tags/tag41.xml"/><Relationship Id="rId6" Type="http://schemas.openxmlformats.org/officeDocument/2006/relationships/image" Target="../media/image125.png"/><Relationship Id="rId5" Type="http://schemas.openxmlformats.org/officeDocument/2006/relationships/hyperlink" Target="https://www.portlandonline.com/portlandplan/index.cfm?a=288098&amp;c=52256" TargetMode="External"/><Relationship Id="rId10" Type="http://schemas.openxmlformats.org/officeDocument/2006/relationships/slide" Target="slide34.xml"/><Relationship Id="rId4" Type="http://schemas.openxmlformats.org/officeDocument/2006/relationships/slide" Target="slide40.xml"/><Relationship Id="rId9" Type="http://schemas.openxmlformats.org/officeDocument/2006/relationships/image" Target="../media/image124.png"/></Relationships>
</file>

<file path=ppt/slides/_rels/slide41.xml.rels><?xml version="1.0" encoding="UTF-8" standalone="yes"?>
<Relationships xmlns="http://schemas.openxmlformats.org/package/2006/relationships"><Relationship Id="rId8" Type="http://schemas.openxmlformats.org/officeDocument/2006/relationships/slide" Target="slide34.xml"/><Relationship Id="rId3" Type="http://schemas.openxmlformats.org/officeDocument/2006/relationships/notesSlide" Target="../notesSlides/notesSlide41.xml"/><Relationship Id="rId7" Type="http://schemas.openxmlformats.org/officeDocument/2006/relationships/image" Target="../media/image124.png"/><Relationship Id="rId2" Type="http://schemas.openxmlformats.org/officeDocument/2006/relationships/slideLayout" Target="../slideLayouts/slideLayout2.xml"/><Relationship Id="rId1" Type="http://schemas.openxmlformats.org/officeDocument/2006/relationships/tags" Target="../tags/tag42.xml"/><Relationship Id="rId6" Type="http://schemas.openxmlformats.org/officeDocument/2006/relationships/hyperlink" Target="https://www.census.gov/programs-surveys/ahs/data/interactive/ahstablecreator.html?s_areas=38900&amp;s_year=2019&amp;s_tablename=TABLE1&amp;s_bygroup1=1&amp;s_bygroup2=1&amp;s_filtergroup1=1&amp;s_filtergroup2=1" TargetMode="External"/><Relationship Id="rId5" Type="http://schemas.openxmlformats.org/officeDocument/2006/relationships/hyperlink" Target="https://www.census.gov/programs-surveys/ahs/data/2019/ahs-2019-public-use-file--puf-.html" TargetMode="External"/><Relationship Id="rId4" Type="http://schemas.openxmlformats.org/officeDocument/2006/relationships/hyperlink" Target="https://www.census.gov/programs-surveys/ahs/about.html" TargetMode="External"/></Relationships>
</file>

<file path=ppt/slides/_rels/slide42.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notesSlide" Target="../notesSlides/notesSlide42.xml"/><Relationship Id="rId7" Type="http://schemas.openxmlformats.org/officeDocument/2006/relationships/image" Target="../media/image131.png"/><Relationship Id="rId2" Type="http://schemas.openxmlformats.org/officeDocument/2006/relationships/slideLayout" Target="../slideLayouts/slideLayout2.xml"/><Relationship Id="rId1" Type="http://schemas.openxmlformats.org/officeDocument/2006/relationships/tags" Target="../tags/tag43.xml"/><Relationship Id="rId6" Type="http://schemas.openxmlformats.org/officeDocument/2006/relationships/image" Target="../media/image130.png"/><Relationship Id="rId11" Type="http://schemas.openxmlformats.org/officeDocument/2006/relationships/image" Target="../media/image133.png"/><Relationship Id="rId5" Type="http://schemas.openxmlformats.org/officeDocument/2006/relationships/image" Target="../media/image129.png"/><Relationship Id="rId10" Type="http://schemas.openxmlformats.org/officeDocument/2006/relationships/slide" Target="slide34.xml"/><Relationship Id="rId4" Type="http://schemas.openxmlformats.org/officeDocument/2006/relationships/image" Target="../media/image128.png"/><Relationship Id="rId9" Type="http://schemas.openxmlformats.org/officeDocument/2006/relationships/image" Target="../media/image124.png"/></Relationships>
</file>

<file path=ppt/slides/_rels/slide43.xml.rels><?xml version="1.0" encoding="UTF-8" standalone="yes"?>
<Relationships xmlns="http://schemas.openxmlformats.org/package/2006/relationships"><Relationship Id="rId8" Type="http://schemas.openxmlformats.org/officeDocument/2006/relationships/image" Target="../media/image138.jpg"/><Relationship Id="rId3" Type="http://schemas.openxmlformats.org/officeDocument/2006/relationships/notesSlide" Target="../notesSlides/notesSlide43.xml"/><Relationship Id="rId7" Type="http://schemas.openxmlformats.org/officeDocument/2006/relationships/image" Target="../media/image137.emf"/><Relationship Id="rId2" Type="http://schemas.openxmlformats.org/officeDocument/2006/relationships/slideLayout" Target="../slideLayouts/slideLayout2.xml"/><Relationship Id="rId1" Type="http://schemas.openxmlformats.org/officeDocument/2006/relationships/tags" Target="../tags/tag44.xml"/><Relationship Id="rId6" Type="http://schemas.openxmlformats.org/officeDocument/2006/relationships/image" Target="../media/image136.png"/><Relationship Id="rId5" Type="http://schemas.openxmlformats.org/officeDocument/2006/relationships/image" Target="../media/image135.png"/><Relationship Id="rId10" Type="http://schemas.openxmlformats.org/officeDocument/2006/relationships/image" Target="../media/image124.png"/><Relationship Id="rId4" Type="http://schemas.openxmlformats.org/officeDocument/2006/relationships/image" Target="../media/image134.png"/><Relationship Id="rId9" Type="http://schemas.openxmlformats.org/officeDocument/2006/relationships/slide" Target="slide28.xml"/></Relationships>
</file>

<file path=ppt/slides/_rels/slide44.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notesSlide" Target="../notesSlides/notesSlide44.xml"/><Relationship Id="rId7" Type="http://schemas.openxmlformats.org/officeDocument/2006/relationships/image" Target="../media/image141.jpg"/><Relationship Id="rId2" Type="http://schemas.openxmlformats.org/officeDocument/2006/relationships/slideLayout" Target="../slideLayouts/slideLayout2.xml"/><Relationship Id="rId1" Type="http://schemas.openxmlformats.org/officeDocument/2006/relationships/tags" Target="../tags/tag45.xml"/><Relationship Id="rId6" Type="http://schemas.openxmlformats.org/officeDocument/2006/relationships/image" Target="../media/image140.jpg"/><Relationship Id="rId5" Type="http://schemas.openxmlformats.org/officeDocument/2006/relationships/image" Target="../media/image139.png"/><Relationship Id="rId4" Type="http://schemas.openxmlformats.org/officeDocument/2006/relationships/image" Target="../media/image138.jpg"/><Relationship Id="rId9" Type="http://schemas.openxmlformats.org/officeDocument/2006/relationships/image" Target="../media/image124.png"/></Relationships>
</file>

<file path=ppt/slides/_rels/slide45.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notesSlide" Target="../notesSlides/notesSlide45.xml"/><Relationship Id="rId7" Type="http://schemas.openxmlformats.org/officeDocument/2006/relationships/hyperlink" Target="https://ask.census.gov/prweb/PRServletCustom?pyActivity=pyMobileSnapStart&amp;ArticleID=KCP-2950" TargetMode="External"/><Relationship Id="rId2" Type="http://schemas.openxmlformats.org/officeDocument/2006/relationships/slideLayout" Target="../slideLayouts/slideLayout2.xml"/><Relationship Id="rId1" Type="http://schemas.openxmlformats.org/officeDocument/2006/relationships/tags" Target="../tags/tag46.xml"/><Relationship Id="rId6" Type="http://schemas.openxmlformats.org/officeDocument/2006/relationships/hyperlink" Target="https://usa.ipums.org/usa/index.shtml" TargetMode="External"/><Relationship Id="rId5" Type="http://schemas.openxmlformats.org/officeDocument/2006/relationships/hyperlink" Target="http://www2.census.gov/programs-surveys/acs/data/pums/" TargetMode="External"/><Relationship Id="rId10" Type="http://schemas.openxmlformats.org/officeDocument/2006/relationships/slide" Target="slide34.xml"/><Relationship Id="rId4" Type="http://schemas.openxmlformats.org/officeDocument/2006/relationships/hyperlink" Target="https://data.census.gov/mdat/#/" TargetMode="External"/><Relationship Id="rId9" Type="http://schemas.openxmlformats.org/officeDocument/2006/relationships/image" Target="../media/image124.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47.xml"/><Relationship Id="rId6" Type="http://schemas.openxmlformats.org/officeDocument/2006/relationships/slide" Target="slide34.xml"/><Relationship Id="rId5" Type="http://schemas.openxmlformats.org/officeDocument/2006/relationships/image" Target="../media/image124.png"/><Relationship Id="rId4" Type="http://schemas.openxmlformats.org/officeDocument/2006/relationships/hyperlink" Target="https://www.nabj.org/page/styleguide" TargetMode="Externa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7" Type="http://schemas.openxmlformats.org/officeDocument/2006/relationships/slide" Target="slide34.xml"/><Relationship Id="rId2" Type="http://schemas.openxmlformats.org/officeDocument/2006/relationships/slideLayout" Target="../slideLayouts/slideLayout2.xml"/><Relationship Id="rId1" Type="http://schemas.openxmlformats.org/officeDocument/2006/relationships/tags" Target="../tags/tag48.xml"/><Relationship Id="rId6" Type="http://schemas.openxmlformats.org/officeDocument/2006/relationships/image" Target="../media/image124.png"/><Relationship Id="rId5" Type="http://schemas.openxmlformats.org/officeDocument/2006/relationships/hyperlink" Target="https://www.census.gov/newsroom/blogs/random-samplings/2021/03/2020-census-group-quarters.html" TargetMode="External"/><Relationship Id="rId4" Type="http://schemas.openxmlformats.org/officeDocument/2006/relationships/hyperlink" Target="https://metrocouncil.org/Handbook/Files/Resources/Fact-Sheet/LAND-USE/Housing-Unit-vs-Group-Quarter.aspx" TargetMode="Externa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49.xml"/><Relationship Id="rId4" Type="http://schemas.openxmlformats.org/officeDocument/2006/relationships/image" Target="../media/image12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hyperlink" Target="https://soaportland.cupa.pdx.edu/overview/" TargetMode="Externa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slide" Target="slide35.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6.xml"/><Relationship Id="rId7" Type="http://schemas.openxmlformats.org/officeDocument/2006/relationships/slide" Target="slide35.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slide" Target="slide35.xml"/><Relationship Id="rId3" Type="http://schemas.openxmlformats.org/officeDocument/2006/relationships/notesSlide" Target="../notesSlides/notesSlide7.xml"/><Relationship Id="rId7"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hyperlink" Target="https://journals.plos.org/plosone/article?id=10.1371/journal.pone.0120077" TargetMode="External"/><Relationship Id="rId9" Type="http://schemas.openxmlformats.org/officeDocument/2006/relationships/hyperlink" Target="https://soaportland.cupa.pdx.edu/overview/" TargetMode="External"/></Relationships>
</file>

<file path=ppt/slides/_rels/slide8.xml.rels><?xml version="1.0" encoding="UTF-8" standalone="yes"?>
<Relationships xmlns="http://schemas.openxmlformats.org/package/2006/relationships"><Relationship Id="rId8" Type="http://schemas.openxmlformats.org/officeDocument/2006/relationships/slide" Target="slide35.xml"/><Relationship Id="rId3" Type="http://schemas.openxmlformats.org/officeDocument/2006/relationships/notesSlide" Target="../notesSlides/notesSlide8.xml"/><Relationship Id="rId7"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hyperlink" Target="https://soaportland.cupa.pdx.edu/overview/"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9.xml"/><Relationship Id="rId7" Type="http://schemas.openxmlformats.org/officeDocument/2006/relationships/slide" Target="slide35.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71570" y="194628"/>
            <a:ext cx="7576738" cy="783696"/>
          </a:xfrm>
        </p:spPr>
        <p:txBody>
          <a:bodyPr/>
          <a:lstStyle/>
          <a:p>
            <a:r>
              <a:rPr lang="en-US" b="1" dirty="0">
                <a:latin typeface="Calibri" panose="020F0502020204030204" pitchFamily="34" charset="0"/>
                <a:cs typeface="Calibri" panose="020F0502020204030204" pitchFamily="34" charset="0"/>
              </a:rPr>
              <a:t>The Atlas of Older</a:t>
            </a:r>
          </a:p>
        </p:txBody>
      </p:sp>
      <p:sp>
        <p:nvSpPr>
          <p:cNvPr id="3" name="Subtitle 2"/>
          <p:cNvSpPr>
            <a:spLocks noGrp="1"/>
          </p:cNvSpPr>
          <p:nvPr>
            <p:ph type="subTitle" idx="1"/>
          </p:nvPr>
        </p:nvSpPr>
        <p:spPr>
          <a:xfrm>
            <a:off x="3377252" y="1025894"/>
            <a:ext cx="5437496" cy="587023"/>
          </a:xfrm>
        </p:spPr>
        <p:txBody>
          <a:bodyPr>
            <a:normAutofit/>
          </a:bodyPr>
          <a:lstStyle/>
          <a:p>
            <a:r>
              <a:rPr lang="en-US" sz="3600" dirty="0"/>
              <a:t>Part 3 – Disabilities</a:t>
            </a:r>
          </a:p>
        </p:txBody>
      </p:sp>
      <p:sp>
        <p:nvSpPr>
          <p:cNvPr id="5" name="Content Placeholder 4">
            <a:extLst>
              <a:ext uri="{FF2B5EF4-FFF2-40B4-BE49-F238E27FC236}">
                <a16:creationId xmlns:a16="http://schemas.microsoft.com/office/drawing/2014/main" id="{121A44C8-B4D7-443D-BA1F-2EDB3C1591E7}"/>
              </a:ext>
            </a:extLst>
          </p:cNvPr>
          <p:cNvSpPr>
            <a:spLocks noGrp="1"/>
          </p:cNvSpPr>
          <p:nvPr>
            <p:ph idx="12"/>
          </p:nvPr>
        </p:nvSpPr>
        <p:spPr>
          <a:xfrm>
            <a:off x="854569" y="1874453"/>
            <a:ext cx="1500190" cy="3910362"/>
          </a:xfrm>
        </p:spPr>
        <p:txBody>
          <a:bodyPr>
            <a:normAutofit/>
          </a:bodyPr>
          <a:lstStyle/>
          <a:p>
            <a:pPr marL="0" indent="0" algn="ctr">
              <a:buNone/>
            </a:pPr>
            <a:r>
              <a:rPr lang="en-US" b="1" dirty="0"/>
              <a:t>Table of Contents</a:t>
            </a:r>
          </a:p>
          <a:p>
            <a:r>
              <a:rPr lang="en-US" dirty="0">
                <a:hlinkClick r:id="rId4" action="ppaction://hlinksldjump"/>
              </a:rPr>
              <a:t>What is a disability?</a:t>
            </a:r>
            <a:endParaRPr lang="en-US" dirty="0"/>
          </a:p>
          <a:p>
            <a:r>
              <a:rPr lang="en-US" dirty="0">
                <a:hlinkClick r:id="rId5" action="ppaction://hlinksldjump"/>
              </a:rPr>
              <a:t>Disability  by socioeconomic measures</a:t>
            </a:r>
            <a:endParaRPr lang="en-US" dirty="0"/>
          </a:p>
          <a:p>
            <a:r>
              <a:rPr lang="en-US" dirty="0">
                <a:hlinkClick r:id="rId6" action="ppaction://hlinksldjump"/>
              </a:rPr>
              <a:t>Comparison cities</a:t>
            </a:r>
            <a:endParaRPr lang="en-US" dirty="0"/>
          </a:p>
          <a:p>
            <a:r>
              <a:rPr lang="en-US" dirty="0">
                <a:hlinkClick r:id="rId7" action="ppaction://hlinksldjump"/>
              </a:rPr>
              <a:t>Housing type and tenure</a:t>
            </a:r>
            <a:endParaRPr lang="en-US" dirty="0"/>
          </a:p>
          <a:p>
            <a:r>
              <a:rPr lang="en-US" dirty="0">
                <a:hlinkClick r:id="rId8" action="ppaction://hlinksldjump"/>
              </a:rPr>
              <a:t>City-Suburb</a:t>
            </a:r>
            <a:endParaRPr lang="en-US" dirty="0"/>
          </a:p>
          <a:p>
            <a:r>
              <a:rPr lang="en-US" dirty="0">
                <a:hlinkClick r:id="rId9" action="ppaction://hlinksldjump"/>
              </a:rPr>
              <a:t>Mapping of disability</a:t>
            </a:r>
            <a:endParaRPr lang="en-US" dirty="0"/>
          </a:p>
          <a:p>
            <a:r>
              <a:rPr lang="en-US" dirty="0">
                <a:hlinkClick r:id="rId10" action="ppaction://hlinksldjump"/>
              </a:rPr>
              <a:t>Health insurance</a:t>
            </a:r>
            <a:endParaRPr lang="en-US" dirty="0"/>
          </a:p>
          <a:p>
            <a:r>
              <a:rPr lang="en-US" dirty="0">
                <a:hlinkClick r:id="rId11" action="ppaction://hlinksldjump"/>
              </a:rPr>
              <a:t>Hispanics and Blacks</a:t>
            </a:r>
            <a:endParaRPr lang="en-US" dirty="0"/>
          </a:p>
          <a:p>
            <a:endParaRPr lang="en-US" dirty="0"/>
          </a:p>
          <a:p>
            <a:pPr marL="0" indent="0">
              <a:buNone/>
            </a:pPr>
            <a:endParaRPr lang="en-US" dirty="0"/>
          </a:p>
        </p:txBody>
      </p:sp>
      <p:sp>
        <p:nvSpPr>
          <p:cNvPr id="6" name="TextBox 5">
            <a:extLst>
              <a:ext uri="{FF2B5EF4-FFF2-40B4-BE49-F238E27FC236}">
                <a16:creationId xmlns:a16="http://schemas.microsoft.com/office/drawing/2014/main" id="{4DCC3F0B-E53B-494A-A065-7D2F3EEFF16F}"/>
              </a:ext>
            </a:extLst>
          </p:cNvPr>
          <p:cNvSpPr txBox="1"/>
          <p:nvPr/>
        </p:nvSpPr>
        <p:spPr>
          <a:xfrm>
            <a:off x="3263068" y="1840761"/>
            <a:ext cx="4576503" cy="3785652"/>
          </a:xfrm>
          <a:prstGeom prst="rect">
            <a:avLst/>
          </a:prstGeom>
          <a:noFill/>
        </p:spPr>
        <p:txBody>
          <a:bodyPr wrap="square" rtlCol="0">
            <a:spAutoFit/>
          </a:bodyPr>
          <a:lstStyle/>
          <a:p>
            <a:r>
              <a:rPr lang="en-US" sz="1600" b="1" dirty="0">
                <a:solidFill>
                  <a:srgbClr val="714B25"/>
                </a:solidFill>
              </a:rPr>
              <a:t>A disability </a:t>
            </a:r>
            <a:r>
              <a:rPr lang="en-US" sz="1600" dirty="0">
                <a:solidFill>
                  <a:srgbClr val="714B25"/>
                </a:solidFill>
              </a:rPr>
              <a:t>is any condition of the body or mind that makes it more difficult for the person with the condition to do certain activities and interact with the world around them (</a:t>
            </a:r>
            <a:r>
              <a:rPr lang="en-US" sz="1600" dirty="0">
                <a:solidFill>
                  <a:srgbClr val="714B25"/>
                </a:solidFill>
                <a:hlinkClick r:id="rId12"/>
              </a:rPr>
              <a:t>Centers for Disease Control and Prevention</a:t>
            </a:r>
            <a:r>
              <a:rPr lang="en-US" sz="1600" dirty="0">
                <a:solidFill>
                  <a:srgbClr val="714B25"/>
                </a:solidFill>
              </a:rPr>
              <a:t>, 2020). </a:t>
            </a:r>
          </a:p>
          <a:p>
            <a:endParaRPr lang="en-US" sz="1600" dirty="0">
              <a:solidFill>
                <a:srgbClr val="714B25"/>
              </a:solidFill>
            </a:endParaRPr>
          </a:p>
          <a:p>
            <a:r>
              <a:rPr lang="en-US" sz="1600" dirty="0">
                <a:solidFill>
                  <a:srgbClr val="714B25"/>
                </a:solidFill>
              </a:rPr>
              <a:t>This section explores disability, mainly for older adults in the city of Portland, with respect to variables such as income, education, and other household characteristics. Disability-related comparisons are also presented to other cities of the same approximate size and comparing the city of Portland to its suburbs. Maps highlight the geographical distribution of disabilities in Portland Metropolitan area.</a:t>
            </a:r>
            <a:endParaRPr lang="en-US" sz="1600" dirty="0">
              <a:solidFill>
                <a:schemeClr val="accent4">
                  <a:lumMod val="50000"/>
                </a:schemeClr>
              </a:solidFill>
            </a:endParaRPr>
          </a:p>
        </p:txBody>
      </p:sp>
      <p:pic>
        <p:nvPicPr>
          <p:cNvPr id="8" name="Picture 7" descr="Text&#10;&#10;Description automatically generated">
            <a:extLst>
              <a:ext uri="{FF2B5EF4-FFF2-40B4-BE49-F238E27FC236}">
                <a16:creationId xmlns:a16="http://schemas.microsoft.com/office/drawing/2014/main" id="{0912CB25-BCC7-4F38-BB48-845D5F5B3BE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058200" y="5917984"/>
            <a:ext cx="2834640" cy="671915"/>
          </a:xfrm>
          <a:prstGeom prst="rect">
            <a:avLst/>
          </a:prstGeom>
        </p:spPr>
      </p:pic>
      <p:sp>
        <p:nvSpPr>
          <p:cNvPr id="4" name="TextBox 3">
            <a:extLst>
              <a:ext uri="{FF2B5EF4-FFF2-40B4-BE49-F238E27FC236}">
                <a16:creationId xmlns:a16="http://schemas.microsoft.com/office/drawing/2014/main" id="{911587AF-9D49-435B-842E-5BF688911842}"/>
              </a:ext>
            </a:extLst>
          </p:cNvPr>
          <p:cNvSpPr txBox="1"/>
          <p:nvPr/>
        </p:nvSpPr>
        <p:spPr>
          <a:xfrm>
            <a:off x="11791666" y="0"/>
            <a:ext cx="350292" cy="307777"/>
          </a:xfrm>
          <a:prstGeom prst="rect">
            <a:avLst/>
          </a:prstGeom>
          <a:noFill/>
        </p:spPr>
        <p:txBody>
          <a:bodyPr wrap="square" rtlCol="0">
            <a:spAutoFit/>
          </a:bodyPr>
          <a:lstStyle/>
          <a:p>
            <a:r>
              <a:rPr lang="en-US" sz="1400" dirty="0">
                <a:solidFill>
                  <a:srgbClr val="714B25"/>
                </a:solidFill>
              </a:rPr>
              <a:t>1</a:t>
            </a:r>
          </a:p>
        </p:txBody>
      </p:sp>
      <p:pic>
        <p:nvPicPr>
          <p:cNvPr id="9" name="Picture 8">
            <a:extLst>
              <a:ext uri="{FF2B5EF4-FFF2-40B4-BE49-F238E27FC236}">
                <a16:creationId xmlns:a16="http://schemas.microsoft.com/office/drawing/2014/main" id="{B5862DF0-ACC1-48F8-B88E-8081E1BE2A8C}"/>
              </a:ext>
            </a:extLst>
          </p:cNvPr>
          <p:cNvPicPr>
            <a:picLocks noChangeAspect="1"/>
          </p:cNvPicPr>
          <p:nvPr/>
        </p:nvPicPr>
        <p:blipFill>
          <a:blip r:embed="rId14"/>
          <a:stretch>
            <a:fillRect/>
          </a:stretch>
        </p:blipFill>
        <p:spPr>
          <a:xfrm>
            <a:off x="8736629" y="9307629"/>
            <a:ext cx="2623357" cy="2960001"/>
          </a:xfrm>
          <a:prstGeom prst="rect">
            <a:avLst/>
          </a:prstGeom>
        </p:spPr>
      </p:pic>
      <p:pic>
        <p:nvPicPr>
          <p:cNvPr id="10" name="Picture 9">
            <a:extLst>
              <a:ext uri="{FF2B5EF4-FFF2-40B4-BE49-F238E27FC236}">
                <a16:creationId xmlns:a16="http://schemas.microsoft.com/office/drawing/2014/main" id="{04A24449-896C-4069-94CC-F6E0190DCE00}"/>
              </a:ext>
            </a:extLst>
          </p:cNvPr>
          <p:cNvPicPr>
            <a:picLocks noChangeAspect="1"/>
          </p:cNvPicPr>
          <p:nvPr/>
        </p:nvPicPr>
        <p:blipFill>
          <a:blip r:embed="rId15"/>
          <a:stretch>
            <a:fillRect/>
          </a:stretch>
        </p:blipFill>
        <p:spPr>
          <a:xfrm>
            <a:off x="9058200" y="2779458"/>
            <a:ext cx="2682877" cy="2829827"/>
          </a:xfrm>
          <a:prstGeom prst="rect">
            <a:avLst/>
          </a:prstGeom>
        </p:spPr>
      </p:pic>
    </p:spTree>
    <p:custDataLst>
      <p:tags r:id="rId1"/>
    </p:custDataLst>
    <p:extLst>
      <p:ext uri="{BB962C8B-B14F-4D97-AF65-F5344CB8AC3E}">
        <p14:creationId xmlns:p14="http://schemas.microsoft.com/office/powerpoint/2010/main" val="38728230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9235A-B37F-4CF1-80E7-8C5810BA2DC7}"/>
              </a:ext>
            </a:extLst>
          </p:cNvPr>
          <p:cNvSpPr>
            <a:spLocks noGrp="1"/>
          </p:cNvSpPr>
          <p:nvPr>
            <p:ph type="title"/>
          </p:nvPr>
        </p:nvSpPr>
        <p:spPr>
          <a:xfrm>
            <a:off x="522342" y="435615"/>
            <a:ext cx="6543076" cy="870857"/>
          </a:xfrm>
        </p:spPr>
        <p:txBody>
          <a:bodyPr/>
          <a:lstStyle/>
          <a:p>
            <a:r>
              <a:rPr lang="en-US" sz="3200" dirty="0"/>
              <a:t>Disability from Public Use Microsample of the American Community Survey</a:t>
            </a:r>
          </a:p>
        </p:txBody>
      </p:sp>
      <p:sp>
        <p:nvSpPr>
          <p:cNvPr id="3" name="Content Placeholder 2">
            <a:extLst>
              <a:ext uri="{FF2B5EF4-FFF2-40B4-BE49-F238E27FC236}">
                <a16:creationId xmlns:a16="http://schemas.microsoft.com/office/drawing/2014/main" id="{BF631567-BBB7-439F-987A-7A5B2C8D0D4A}"/>
              </a:ext>
            </a:extLst>
          </p:cNvPr>
          <p:cNvSpPr>
            <a:spLocks noGrp="1"/>
          </p:cNvSpPr>
          <p:nvPr>
            <p:ph idx="1"/>
          </p:nvPr>
        </p:nvSpPr>
        <p:spPr>
          <a:xfrm>
            <a:off x="620216" y="1429978"/>
            <a:ext cx="5299498" cy="5252618"/>
          </a:xfrm>
        </p:spPr>
        <p:txBody>
          <a:bodyPr>
            <a:normAutofit/>
          </a:bodyPr>
          <a:lstStyle/>
          <a:p>
            <a:pPr>
              <a:lnSpc>
                <a:spcPct val="100000"/>
              </a:lnSpc>
            </a:pPr>
            <a:r>
              <a:rPr lang="en-US" sz="1600" dirty="0"/>
              <a:t>The next slides show data tabulated for the city of Portland from the five years of data in the 2013-2017 </a:t>
            </a:r>
            <a:r>
              <a:rPr lang="en-US" sz="1600" dirty="0">
                <a:hlinkClick r:id="rId4" action="ppaction://hlinksldjump"/>
              </a:rPr>
              <a:t>Public Use Micro Sample of the American Community Survey </a:t>
            </a:r>
            <a:r>
              <a:rPr lang="en-US" sz="1600" dirty="0"/>
              <a:t>(ACS/PUMS) for those with a </a:t>
            </a:r>
            <a:r>
              <a:rPr lang="en-US" sz="1600" b="1" i="1" dirty="0"/>
              <a:t>cognitive disability</a:t>
            </a:r>
            <a:r>
              <a:rPr lang="en-US" sz="1600" dirty="0"/>
              <a:t>.</a:t>
            </a:r>
          </a:p>
          <a:p>
            <a:pPr>
              <a:lnSpc>
                <a:spcPct val="100000"/>
              </a:lnSpc>
            </a:pPr>
            <a:r>
              <a:rPr lang="en-US" sz="1600" dirty="0"/>
              <a:t>The </a:t>
            </a:r>
            <a:r>
              <a:rPr lang="en-US" sz="1600" b="1" dirty="0">
                <a:solidFill>
                  <a:schemeClr val="accent5">
                    <a:lumMod val="50000"/>
                  </a:schemeClr>
                </a:solidFill>
              </a:rPr>
              <a:t>weighted values </a:t>
            </a:r>
            <a:r>
              <a:rPr lang="en-US" sz="1600" dirty="0"/>
              <a:t>columns of this table show the tabulation of the numbers of persons reported to have a </a:t>
            </a:r>
            <a:r>
              <a:rPr lang="en-US" sz="1600" i="1" dirty="0"/>
              <a:t>cognitive disability, </a:t>
            </a:r>
            <a:r>
              <a:rPr lang="en-US" sz="1600" dirty="0"/>
              <a:t>up to 30.6% for persons age 95+.</a:t>
            </a:r>
          </a:p>
          <a:p>
            <a:pPr>
              <a:lnSpc>
                <a:spcPct val="100000"/>
              </a:lnSpc>
            </a:pPr>
            <a:r>
              <a:rPr lang="en-US" sz="1600" dirty="0"/>
              <a:t>The values in the </a:t>
            </a:r>
            <a:r>
              <a:rPr lang="en-US" sz="1600" b="1" dirty="0">
                <a:solidFill>
                  <a:srgbClr val="C00000"/>
                </a:solidFill>
              </a:rPr>
              <a:t>raw sample </a:t>
            </a:r>
            <a:r>
              <a:rPr lang="en-US" sz="1600" dirty="0"/>
              <a:t>columns of the table show the number in the PUMS subset of persons in the interviewed households.</a:t>
            </a:r>
          </a:p>
          <a:p>
            <a:pPr>
              <a:lnSpc>
                <a:spcPct val="100000"/>
              </a:lnSpc>
            </a:pPr>
            <a:r>
              <a:rPr lang="en-US" sz="1600" dirty="0"/>
              <a:t>Note that for those age 80+ the numbers in the sample reported to have a cognitive disability are particularly small, suggesting that the proportions disabled in the weighted percentages are subject to large sampling errors.</a:t>
            </a:r>
          </a:p>
        </p:txBody>
      </p:sp>
      <p:pic>
        <p:nvPicPr>
          <p:cNvPr id="9" name="Picture 8">
            <a:extLst>
              <a:ext uri="{FF2B5EF4-FFF2-40B4-BE49-F238E27FC236}">
                <a16:creationId xmlns:a16="http://schemas.microsoft.com/office/drawing/2014/main" id="{58D748C6-AF45-4A20-88BD-4F72337AF71D}"/>
              </a:ext>
            </a:extLst>
          </p:cNvPr>
          <p:cNvPicPr>
            <a:picLocks noChangeAspect="1"/>
          </p:cNvPicPr>
          <p:nvPr/>
        </p:nvPicPr>
        <p:blipFill>
          <a:blip r:embed="rId5"/>
          <a:stretch>
            <a:fillRect/>
          </a:stretch>
        </p:blipFill>
        <p:spPr>
          <a:xfrm>
            <a:off x="6376606" y="1212611"/>
            <a:ext cx="5750943" cy="4594328"/>
          </a:xfrm>
          <a:prstGeom prst="rect">
            <a:avLst/>
          </a:prstGeom>
        </p:spPr>
      </p:pic>
      <p:sp>
        <p:nvSpPr>
          <p:cNvPr id="10" name="Rectangle 9">
            <a:extLst>
              <a:ext uri="{FF2B5EF4-FFF2-40B4-BE49-F238E27FC236}">
                <a16:creationId xmlns:a16="http://schemas.microsoft.com/office/drawing/2014/main" id="{33515DEF-B670-4EC3-BB18-9B636CBB8029}"/>
              </a:ext>
            </a:extLst>
          </p:cNvPr>
          <p:cNvSpPr/>
          <p:nvPr/>
        </p:nvSpPr>
        <p:spPr>
          <a:xfrm>
            <a:off x="10341692" y="4825950"/>
            <a:ext cx="448680" cy="794420"/>
          </a:xfrm>
          <a:prstGeom prst="rect">
            <a:avLst/>
          </a:prstGeom>
          <a:no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52E46E9F-ADBC-4B16-88B4-087D6293188F}"/>
              </a:ext>
            </a:extLst>
          </p:cNvPr>
          <p:cNvSpPr txBox="1">
            <a:spLocks/>
          </p:cNvSpPr>
          <p:nvPr/>
        </p:nvSpPr>
        <p:spPr>
          <a:xfrm>
            <a:off x="6171255" y="5278280"/>
            <a:ext cx="5526164" cy="14043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b="0" kern="1200">
                <a:solidFill>
                  <a:srgbClr val="714B2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600" dirty="0"/>
          </a:p>
        </p:txBody>
      </p:sp>
      <p:sp>
        <p:nvSpPr>
          <p:cNvPr id="4" name="TextBox 3">
            <a:extLst>
              <a:ext uri="{FF2B5EF4-FFF2-40B4-BE49-F238E27FC236}">
                <a16:creationId xmlns:a16="http://schemas.microsoft.com/office/drawing/2014/main" id="{8B68F1DF-3554-4A12-85DB-A4984066779B}"/>
              </a:ext>
            </a:extLst>
          </p:cNvPr>
          <p:cNvSpPr txBox="1"/>
          <p:nvPr/>
        </p:nvSpPr>
        <p:spPr>
          <a:xfrm>
            <a:off x="8157512" y="6028436"/>
            <a:ext cx="2093190" cy="461665"/>
          </a:xfrm>
          <a:prstGeom prst="rect">
            <a:avLst/>
          </a:prstGeom>
          <a:noFill/>
        </p:spPr>
        <p:txBody>
          <a:bodyPr wrap="square" rtlCol="0">
            <a:spAutoFit/>
          </a:bodyPr>
          <a:lstStyle/>
          <a:p>
            <a:r>
              <a:rPr lang="en-US" sz="1200" dirty="0"/>
              <a:t>Source: ACS 2017 5-year data,  Public Use Microdata</a:t>
            </a:r>
          </a:p>
        </p:txBody>
      </p:sp>
      <p:sp>
        <p:nvSpPr>
          <p:cNvPr id="5" name="Rectangle 4">
            <a:extLst>
              <a:ext uri="{FF2B5EF4-FFF2-40B4-BE49-F238E27FC236}">
                <a16:creationId xmlns:a16="http://schemas.microsoft.com/office/drawing/2014/main" id="{909C9EBB-5FC4-4006-9067-58F661405FDE}"/>
              </a:ext>
            </a:extLst>
          </p:cNvPr>
          <p:cNvSpPr/>
          <p:nvPr/>
        </p:nvSpPr>
        <p:spPr>
          <a:xfrm>
            <a:off x="7065418" y="1340820"/>
            <a:ext cx="2185987" cy="4466119"/>
          </a:xfrm>
          <a:prstGeom prst="rect">
            <a:avLst/>
          </a:prstGeom>
          <a:solidFill>
            <a:srgbClr val="5B9BD5">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510C9D6-F815-4E7F-997D-17619E430435}"/>
              </a:ext>
            </a:extLst>
          </p:cNvPr>
          <p:cNvSpPr/>
          <p:nvPr/>
        </p:nvSpPr>
        <p:spPr>
          <a:xfrm>
            <a:off x="9398362" y="1340820"/>
            <a:ext cx="2047516" cy="4466119"/>
          </a:xfrm>
          <a:prstGeom prst="rect">
            <a:avLst/>
          </a:prstGeom>
          <a:solidFill>
            <a:srgbClr val="C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6BC829F-B418-4810-AF29-44286E5C97E6}"/>
              </a:ext>
            </a:extLst>
          </p:cNvPr>
          <p:cNvSpPr txBox="1"/>
          <p:nvPr/>
        </p:nvSpPr>
        <p:spPr>
          <a:xfrm>
            <a:off x="11697419" y="0"/>
            <a:ext cx="444539" cy="307777"/>
          </a:xfrm>
          <a:prstGeom prst="rect">
            <a:avLst/>
          </a:prstGeom>
          <a:noFill/>
        </p:spPr>
        <p:txBody>
          <a:bodyPr wrap="square" rtlCol="0">
            <a:spAutoFit/>
          </a:bodyPr>
          <a:lstStyle/>
          <a:p>
            <a:r>
              <a:rPr lang="en-US" sz="1400" dirty="0">
                <a:solidFill>
                  <a:srgbClr val="714B25"/>
                </a:solidFill>
              </a:rPr>
              <a:t>10</a:t>
            </a:r>
          </a:p>
        </p:txBody>
      </p:sp>
      <p:grpSp>
        <p:nvGrpSpPr>
          <p:cNvPr id="20" name="Group 19">
            <a:extLst>
              <a:ext uri="{FF2B5EF4-FFF2-40B4-BE49-F238E27FC236}">
                <a16:creationId xmlns:a16="http://schemas.microsoft.com/office/drawing/2014/main" id="{19429C15-7046-444E-952B-44E7C378F0A1}"/>
              </a:ext>
            </a:extLst>
          </p:cNvPr>
          <p:cNvGrpSpPr/>
          <p:nvPr/>
        </p:nvGrpSpPr>
        <p:grpSpPr>
          <a:xfrm>
            <a:off x="87067" y="6452900"/>
            <a:ext cx="2006049" cy="365760"/>
            <a:chOff x="87067" y="6452900"/>
            <a:chExt cx="2006049" cy="365760"/>
          </a:xfrm>
        </p:grpSpPr>
        <p:sp>
          <p:nvSpPr>
            <p:cNvPr id="21" name="Action Button: Go to Beginning 20">
              <a:hlinkClick r:id="" action="ppaction://hlinkshowjump?jump=firstslide" highlightClick="1"/>
              <a:extLst>
                <a:ext uri="{FF2B5EF4-FFF2-40B4-BE49-F238E27FC236}">
                  <a16:creationId xmlns:a16="http://schemas.microsoft.com/office/drawing/2014/main" id="{EE2B1567-BE7D-4B97-B8BC-CBD834569F40}"/>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ction Button: Go Back or Previous 21">
              <a:hlinkClick r:id="" action="ppaction://hlinkshowjump?jump=previousslide" highlightClick="1"/>
              <a:extLst>
                <a:ext uri="{FF2B5EF4-FFF2-40B4-BE49-F238E27FC236}">
                  <a16:creationId xmlns:a16="http://schemas.microsoft.com/office/drawing/2014/main" id="{513EFEE5-77C2-476F-9261-B43775D9E594}"/>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ction Button: Go Forward or Next 22">
              <a:hlinkClick r:id="" action="ppaction://hlinkshowjump?jump=nextslide" highlightClick="1"/>
              <a:extLst>
                <a:ext uri="{FF2B5EF4-FFF2-40B4-BE49-F238E27FC236}">
                  <a16:creationId xmlns:a16="http://schemas.microsoft.com/office/drawing/2014/main" id="{2AD95B49-906B-4980-BD4C-E128C6543A5E}"/>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ction Button: Go to End 23">
              <a:hlinkClick r:id="rId6" action="ppaction://hlinksldjump" highlightClick="1"/>
              <a:extLst>
                <a:ext uri="{FF2B5EF4-FFF2-40B4-BE49-F238E27FC236}">
                  <a16:creationId xmlns:a16="http://schemas.microsoft.com/office/drawing/2014/main" id="{233C6183-FDD2-4321-AC61-33702C737589}"/>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hlinkClick r:id="rId7"/>
              <a:extLst>
                <a:ext uri="{FF2B5EF4-FFF2-40B4-BE49-F238E27FC236}">
                  <a16:creationId xmlns:a16="http://schemas.microsoft.com/office/drawing/2014/main" id="{C51244B7-3FCC-4F56-B3E9-E0A16EEF22B7}"/>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74131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nodePh="1">
                                  <p:stCondLst>
                                    <p:cond delay="0"/>
                                  </p:stCondLst>
                                  <p:endCondLst>
                                    <p:cond evt="begin" delay="0">
                                      <p:tn val="31"/>
                                    </p:cond>
                                  </p:endCondLst>
                                  <p:childTnLst>
                                    <p:set>
                                      <p:cBhvr>
                                        <p:cTn id="3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p:bldP spid="5"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9011B77C-F08E-473F-8D8D-84915FE19A2B}"/>
              </a:ext>
            </a:extLst>
          </p:cNvPr>
          <p:cNvPicPr>
            <a:picLocks noChangeAspect="1"/>
          </p:cNvPicPr>
          <p:nvPr/>
        </p:nvPicPr>
        <p:blipFill>
          <a:blip r:embed="rId4"/>
          <a:stretch>
            <a:fillRect/>
          </a:stretch>
        </p:blipFill>
        <p:spPr>
          <a:xfrm>
            <a:off x="4928563" y="367608"/>
            <a:ext cx="7235190" cy="5726430"/>
          </a:xfrm>
          <a:prstGeom prst="rect">
            <a:avLst/>
          </a:prstGeom>
        </p:spPr>
      </p:pic>
      <p:pic>
        <p:nvPicPr>
          <p:cNvPr id="54" name="Picture 53">
            <a:extLst>
              <a:ext uri="{FF2B5EF4-FFF2-40B4-BE49-F238E27FC236}">
                <a16:creationId xmlns:a16="http://schemas.microsoft.com/office/drawing/2014/main" id="{A836BCC5-0BE7-4FEF-A0DB-623178448F64}"/>
              </a:ext>
            </a:extLst>
          </p:cNvPr>
          <p:cNvPicPr>
            <a:picLocks noChangeAspect="1"/>
          </p:cNvPicPr>
          <p:nvPr/>
        </p:nvPicPr>
        <p:blipFill>
          <a:blip r:embed="rId5"/>
          <a:stretch>
            <a:fillRect/>
          </a:stretch>
        </p:blipFill>
        <p:spPr>
          <a:xfrm>
            <a:off x="4928563" y="361147"/>
            <a:ext cx="7235190" cy="5726430"/>
          </a:xfrm>
          <a:prstGeom prst="rect">
            <a:avLst/>
          </a:prstGeom>
        </p:spPr>
      </p:pic>
      <p:pic>
        <p:nvPicPr>
          <p:cNvPr id="56" name="Picture 55">
            <a:extLst>
              <a:ext uri="{FF2B5EF4-FFF2-40B4-BE49-F238E27FC236}">
                <a16:creationId xmlns:a16="http://schemas.microsoft.com/office/drawing/2014/main" id="{B2D912C7-327D-4FC7-908D-294070BD3BFF}"/>
              </a:ext>
            </a:extLst>
          </p:cNvPr>
          <p:cNvPicPr>
            <a:picLocks noChangeAspect="1"/>
          </p:cNvPicPr>
          <p:nvPr/>
        </p:nvPicPr>
        <p:blipFill>
          <a:blip r:embed="rId6"/>
          <a:stretch>
            <a:fillRect/>
          </a:stretch>
        </p:blipFill>
        <p:spPr>
          <a:xfrm>
            <a:off x="4928563" y="361147"/>
            <a:ext cx="7235190" cy="5726430"/>
          </a:xfrm>
          <a:prstGeom prst="rect">
            <a:avLst/>
          </a:prstGeom>
        </p:spPr>
      </p:pic>
      <p:pic>
        <p:nvPicPr>
          <p:cNvPr id="52" name="Picture 51">
            <a:extLst>
              <a:ext uri="{FF2B5EF4-FFF2-40B4-BE49-F238E27FC236}">
                <a16:creationId xmlns:a16="http://schemas.microsoft.com/office/drawing/2014/main" id="{C5A43447-8AE6-44E1-A108-226E33436CAB}"/>
              </a:ext>
            </a:extLst>
          </p:cNvPr>
          <p:cNvPicPr>
            <a:picLocks noChangeAspect="1"/>
          </p:cNvPicPr>
          <p:nvPr/>
        </p:nvPicPr>
        <p:blipFill>
          <a:blip r:embed="rId7"/>
          <a:stretch>
            <a:fillRect/>
          </a:stretch>
        </p:blipFill>
        <p:spPr>
          <a:xfrm>
            <a:off x="4928563" y="361147"/>
            <a:ext cx="7235190" cy="5726430"/>
          </a:xfrm>
          <a:prstGeom prst="rect">
            <a:avLst/>
          </a:prstGeom>
        </p:spPr>
      </p:pic>
      <p:pic>
        <p:nvPicPr>
          <p:cNvPr id="58" name="Picture 57">
            <a:extLst>
              <a:ext uri="{FF2B5EF4-FFF2-40B4-BE49-F238E27FC236}">
                <a16:creationId xmlns:a16="http://schemas.microsoft.com/office/drawing/2014/main" id="{0D3AD9F2-0E0D-4C84-91AF-E7D18B451C46}"/>
              </a:ext>
            </a:extLst>
          </p:cNvPr>
          <p:cNvPicPr>
            <a:picLocks noChangeAspect="1"/>
          </p:cNvPicPr>
          <p:nvPr/>
        </p:nvPicPr>
        <p:blipFill>
          <a:blip r:embed="rId8"/>
          <a:stretch>
            <a:fillRect/>
          </a:stretch>
        </p:blipFill>
        <p:spPr>
          <a:xfrm>
            <a:off x="4928563" y="361147"/>
            <a:ext cx="7235190" cy="5726430"/>
          </a:xfrm>
          <a:prstGeom prst="rect">
            <a:avLst/>
          </a:prstGeom>
        </p:spPr>
      </p:pic>
      <p:pic>
        <p:nvPicPr>
          <p:cNvPr id="60" name="Picture 59">
            <a:extLst>
              <a:ext uri="{FF2B5EF4-FFF2-40B4-BE49-F238E27FC236}">
                <a16:creationId xmlns:a16="http://schemas.microsoft.com/office/drawing/2014/main" id="{C17AD779-365F-43DC-AF00-E1D413C9BB36}"/>
              </a:ext>
            </a:extLst>
          </p:cNvPr>
          <p:cNvPicPr>
            <a:picLocks noChangeAspect="1"/>
          </p:cNvPicPr>
          <p:nvPr/>
        </p:nvPicPr>
        <p:blipFill>
          <a:blip r:embed="rId9"/>
          <a:stretch>
            <a:fillRect/>
          </a:stretch>
        </p:blipFill>
        <p:spPr>
          <a:xfrm>
            <a:off x="4928563" y="361147"/>
            <a:ext cx="7235190" cy="5726430"/>
          </a:xfrm>
          <a:prstGeom prst="rect">
            <a:avLst/>
          </a:prstGeom>
        </p:spPr>
      </p:pic>
      <p:sp>
        <p:nvSpPr>
          <p:cNvPr id="2" name="Title 1">
            <a:extLst>
              <a:ext uri="{FF2B5EF4-FFF2-40B4-BE49-F238E27FC236}">
                <a16:creationId xmlns:a16="http://schemas.microsoft.com/office/drawing/2014/main" id="{C5002B47-4353-4819-ADB1-60180AF3783C}"/>
              </a:ext>
            </a:extLst>
          </p:cNvPr>
          <p:cNvSpPr>
            <a:spLocks noGrp="1"/>
          </p:cNvSpPr>
          <p:nvPr>
            <p:ph type="title"/>
          </p:nvPr>
        </p:nvSpPr>
        <p:spPr>
          <a:xfrm>
            <a:off x="266652" y="367608"/>
            <a:ext cx="4302035" cy="870857"/>
          </a:xfrm>
        </p:spPr>
        <p:txBody>
          <a:bodyPr/>
          <a:lstStyle/>
          <a:p>
            <a:r>
              <a:rPr lang="en-US" sz="3200" dirty="0"/>
              <a:t>Disability, Income, and Age for the City</a:t>
            </a:r>
          </a:p>
        </p:txBody>
      </p:sp>
      <p:sp>
        <p:nvSpPr>
          <p:cNvPr id="3" name="Content Placeholder 2">
            <a:extLst>
              <a:ext uri="{FF2B5EF4-FFF2-40B4-BE49-F238E27FC236}">
                <a16:creationId xmlns:a16="http://schemas.microsoft.com/office/drawing/2014/main" id="{B24C90CE-76DE-4292-A82A-0E65C2454B72}"/>
              </a:ext>
            </a:extLst>
          </p:cNvPr>
          <p:cNvSpPr>
            <a:spLocks noGrp="1"/>
          </p:cNvSpPr>
          <p:nvPr>
            <p:ph idx="1"/>
          </p:nvPr>
        </p:nvSpPr>
        <p:spPr>
          <a:xfrm>
            <a:off x="137220" y="1403130"/>
            <a:ext cx="4781625" cy="4900267"/>
          </a:xfrm>
        </p:spPr>
        <p:txBody>
          <a:bodyPr>
            <a:normAutofit/>
          </a:bodyPr>
          <a:lstStyle/>
          <a:p>
            <a:r>
              <a:rPr lang="en-US" sz="1600" dirty="0"/>
              <a:t>Ambulatory disability shows the greatest difference in incidence by income, higher by  13.4% for the 60-69 age group with lower incomes. </a:t>
            </a:r>
          </a:p>
          <a:p>
            <a:r>
              <a:rPr lang="en-US" sz="1600" dirty="0"/>
              <a:t>For the other disabilities, the differences in incidence by income range downward from independent living at 8.2% to hearing at 2.8% .</a:t>
            </a:r>
          </a:p>
          <a:p>
            <a:r>
              <a:rPr lang="en-US" sz="1600" dirty="0"/>
              <a:t>The two disability types most different in the incidence by age and income are hearing and cognitive. For cognitive disability, the difference in incidence by income is large across all age groups.</a:t>
            </a:r>
          </a:p>
          <a:p>
            <a:r>
              <a:rPr lang="en-US" sz="1600" dirty="0"/>
              <a:t>For hearing disability, differences in incidence by income are small for all age groups.</a:t>
            </a:r>
          </a:p>
          <a:p>
            <a:r>
              <a:rPr lang="en-US" sz="1600" dirty="0"/>
              <a:t>The following slides show results for a</a:t>
            </a:r>
            <a:r>
              <a:rPr lang="en-US" sz="1600" i="1" dirty="0"/>
              <a:t>mbulatory</a:t>
            </a:r>
            <a:r>
              <a:rPr lang="en-US" sz="1600" dirty="0"/>
              <a:t>, i</a:t>
            </a:r>
            <a:r>
              <a:rPr lang="en-US" sz="1600" i="1" dirty="0"/>
              <a:t>ndependent living, self-care</a:t>
            </a:r>
            <a:r>
              <a:rPr lang="en-US" sz="1600" dirty="0"/>
              <a:t>, c</a:t>
            </a:r>
            <a:r>
              <a:rPr lang="en-US" sz="1600" i="1" dirty="0"/>
              <a:t>ognitive, hearing and vision disabilitie</a:t>
            </a:r>
            <a:r>
              <a:rPr lang="en-US" sz="1600" dirty="0"/>
              <a:t>s. They show values for Portland and its inner and outer suburbs and the variation in disability rates by income and housing type and tenure.</a:t>
            </a:r>
          </a:p>
          <a:p>
            <a:endParaRPr lang="en-US" sz="1600" dirty="0"/>
          </a:p>
          <a:p>
            <a:endParaRPr lang="en-US" sz="1400" dirty="0"/>
          </a:p>
          <a:p>
            <a:endParaRPr lang="en-US" sz="1500" dirty="0"/>
          </a:p>
        </p:txBody>
      </p:sp>
      <p:pic>
        <p:nvPicPr>
          <p:cNvPr id="5" name="Picture 4">
            <a:extLst>
              <a:ext uri="{FF2B5EF4-FFF2-40B4-BE49-F238E27FC236}">
                <a16:creationId xmlns:a16="http://schemas.microsoft.com/office/drawing/2014/main" id="{EF48FC4C-CF67-43B9-A44A-F26664E43F63}"/>
              </a:ext>
            </a:extLst>
          </p:cNvPr>
          <p:cNvPicPr>
            <a:picLocks noChangeAspect="1"/>
          </p:cNvPicPr>
          <p:nvPr/>
        </p:nvPicPr>
        <p:blipFill>
          <a:blip r:embed="rId10"/>
          <a:stretch>
            <a:fillRect/>
          </a:stretch>
        </p:blipFill>
        <p:spPr>
          <a:xfrm>
            <a:off x="4928563" y="361147"/>
            <a:ext cx="7236579" cy="5730737"/>
          </a:xfrm>
          <a:prstGeom prst="rect">
            <a:avLst/>
          </a:prstGeom>
        </p:spPr>
      </p:pic>
      <p:pic>
        <p:nvPicPr>
          <p:cNvPr id="7" name="Picture 6">
            <a:extLst>
              <a:ext uri="{FF2B5EF4-FFF2-40B4-BE49-F238E27FC236}">
                <a16:creationId xmlns:a16="http://schemas.microsoft.com/office/drawing/2014/main" id="{8AADA48F-3C65-44A8-8142-5A7A4F5FA5C3}"/>
              </a:ext>
            </a:extLst>
          </p:cNvPr>
          <p:cNvPicPr>
            <a:picLocks noChangeAspect="1"/>
          </p:cNvPicPr>
          <p:nvPr/>
        </p:nvPicPr>
        <p:blipFill>
          <a:blip r:embed="rId11"/>
          <a:stretch>
            <a:fillRect/>
          </a:stretch>
        </p:blipFill>
        <p:spPr>
          <a:xfrm>
            <a:off x="4927174" y="362937"/>
            <a:ext cx="7236579" cy="5724640"/>
          </a:xfrm>
          <a:prstGeom prst="rect">
            <a:avLst/>
          </a:prstGeom>
        </p:spPr>
      </p:pic>
      <p:sp>
        <p:nvSpPr>
          <p:cNvPr id="12" name="TextBox 11">
            <a:extLst>
              <a:ext uri="{FF2B5EF4-FFF2-40B4-BE49-F238E27FC236}">
                <a16:creationId xmlns:a16="http://schemas.microsoft.com/office/drawing/2014/main" id="{C038D0A8-ADD1-4D0B-80FE-3E2CEB5D94F4}"/>
              </a:ext>
            </a:extLst>
          </p:cNvPr>
          <p:cNvSpPr txBox="1"/>
          <p:nvPr/>
        </p:nvSpPr>
        <p:spPr>
          <a:xfrm>
            <a:off x="7493927" y="6259559"/>
            <a:ext cx="2103071" cy="461665"/>
          </a:xfrm>
          <a:prstGeom prst="rect">
            <a:avLst/>
          </a:prstGeom>
          <a:noFill/>
        </p:spPr>
        <p:txBody>
          <a:bodyPr wrap="square" rtlCol="0">
            <a:spAutoFit/>
          </a:bodyPr>
          <a:lstStyle/>
          <a:p>
            <a:r>
              <a:rPr lang="en-US" sz="1200" dirty="0"/>
              <a:t>Source: ACS 2017 5-year data,  Public Use Microdata</a:t>
            </a:r>
          </a:p>
        </p:txBody>
      </p:sp>
      <p:sp>
        <p:nvSpPr>
          <p:cNvPr id="4" name="Rectangle 3">
            <a:extLst>
              <a:ext uri="{FF2B5EF4-FFF2-40B4-BE49-F238E27FC236}">
                <a16:creationId xmlns:a16="http://schemas.microsoft.com/office/drawing/2014/main" id="{2326593C-439E-4A04-9486-68E3F23A9D4C}"/>
              </a:ext>
            </a:extLst>
          </p:cNvPr>
          <p:cNvSpPr/>
          <p:nvPr/>
        </p:nvSpPr>
        <p:spPr>
          <a:xfrm>
            <a:off x="6086573" y="5047368"/>
            <a:ext cx="956153" cy="16432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6332FF8C-91AF-48C1-B50D-6BB1CE5056CD}"/>
              </a:ext>
            </a:extLst>
          </p:cNvPr>
          <p:cNvSpPr txBox="1"/>
          <p:nvPr/>
        </p:nvSpPr>
        <p:spPr>
          <a:xfrm>
            <a:off x="11723427" y="0"/>
            <a:ext cx="418531" cy="307777"/>
          </a:xfrm>
          <a:prstGeom prst="rect">
            <a:avLst/>
          </a:prstGeom>
          <a:noFill/>
        </p:spPr>
        <p:txBody>
          <a:bodyPr wrap="square" rtlCol="0">
            <a:spAutoFit/>
          </a:bodyPr>
          <a:lstStyle/>
          <a:p>
            <a:r>
              <a:rPr lang="en-US" sz="1400" dirty="0">
                <a:solidFill>
                  <a:srgbClr val="714B25"/>
                </a:solidFill>
              </a:rPr>
              <a:t>11</a:t>
            </a:r>
          </a:p>
        </p:txBody>
      </p:sp>
      <p:grpSp>
        <p:nvGrpSpPr>
          <p:cNvPr id="21" name="Group 20">
            <a:extLst>
              <a:ext uri="{FF2B5EF4-FFF2-40B4-BE49-F238E27FC236}">
                <a16:creationId xmlns:a16="http://schemas.microsoft.com/office/drawing/2014/main" id="{A039F952-C845-463C-8247-100692F5FC9C}"/>
              </a:ext>
            </a:extLst>
          </p:cNvPr>
          <p:cNvGrpSpPr/>
          <p:nvPr/>
        </p:nvGrpSpPr>
        <p:grpSpPr>
          <a:xfrm>
            <a:off x="87067" y="6452900"/>
            <a:ext cx="2006049" cy="365760"/>
            <a:chOff x="87067" y="6452900"/>
            <a:chExt cx="2006049" cy="365760"/>
          </a:xfrm>
        </p:grpSpPr>
        <p:sp>
          <p:nvSpPr>
            <p:cNvPr id="22" name="Action Button: Go to Beginning 21">
              <a:hlinkClick r:id="" action="ppaction://hlinkshowjump?jump=firstslide" highlightClick="1"/>
              <a:extLst>
                <a:ext uri="{FF2B5EF4-FFF2-40B4-BE49-F238E27FC236}">
                  <a16:creationId xmlns:a16="http://schemas.microsoft.com/office/drawing/2014/main" id="{61B7D32D-DEA4-4763-8668-24BD27839C59}"/>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ction Button: Go Back or Previous 22">
              <a:hlinkClick r:id="" action="ppaction://hlinkshowjump?jump=previousslide" highlightClick="1"/>
              <a:extLst>
                <a:ext uri="{FF2B5EF4-FFF2-40B4-BE49-F238E27FC236}">
                  <a16:creationId xmlns:a16="http://schemas.microsoft.com/office/drawing/2014/main" id="{EA120FBE-4A93-40A0-9F8A-74A625BE176E}"/>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ction Button: Go Forward or Next 23">
              <a:hlinkClick r:id="" action="ppaction://hlinkshowjump?jump=nextslide" highlightClick="1"/>
              <a:extLst>
                <a:ext uri="{FF2B5EF4-FFF2-40B4-BE49-F238E27FC236}">
                  <a16:creationId xmlns:a16="http://schemas.microsoft.com/office/drawing/2014/main" id="{236CAA76-7540-4A1B-BBD7-C899BD74EB8B}"/>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ction Button: Go to End 24">
              <a:hlinkClick r:id="rId12" action="ppaction://hlinksldjump" highlightClick="1"/>
              <a:extLst>
                <a:ext uri="{FF2B5EF4-FFF2-40B4-BE49-F238E27FC236}">
                  <a16:creationId xmlns:a16="http://schemas.microsoft.com/office/drawing/2014/main" id="{34F08A52-FF7D-426C-A2F3-339D274DD217}"/>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hlinkClick r:id="rId13"/>
              <a:extLst>
                <a:ext uri="{FF2B5EF4-FFF2-40B4-BE49-F238E27FC236}">
                  <a16:creationId xmlns:a16="http://schemas.microsoft.com/office/drawing/2014/main" id="{D35CA8A4-4509-4AEF-872E-257DE66286B5}"/>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3769375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
                                            <p:txEl>
                                              <p:pRg st="2" end="2"/>
                                            </p:txEl>
                                          </p:spTgt>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60"/>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3">
                                            <p:txEl>
                                              <p:pRg st="4" end="4"/>
                                            </p:txEl>
                                          </p:spTgt>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B677E-401E-443A-B70C-96D95F4FC9BF}"/>
              </a:ext>
            </a:extLst>
          </p:cNvPr>
          <p:cNvSpPr>
            <a:spLocks noGrp="1"/>
          </p:cNvSpPr>
          <p:nvPr>
            <p:ph type="title"/>
          </p:nvPr>
        </p:nvSpPr>
        <p:spPr>
          <a:xfrm>
            <a:off x="220717" y="259843"/>
            <a:ext cx="8613529" cy="870857"/>
          </a:xfrm>
        </p:spPr>
        <p:txBody>
          <a:bodyPr/>
          <a:lstStyle/>
          <a:p>
            <a:r>
              <a:rPr lang="en-US" sz="3200" dirty="0"/>
              <a:t>City-Suburb Differences by Income:</a:t>
            </a:r>
            <a:br>
              <a:rPr lang="en-US" sz="3200" dirty="0"/>
            </a:br>
            <a:r>
              <a:rPr lang="en-US" sz="3200" dirty="0"/>
              <a:t>Ambulatory, Self-Care, Independent Living Disability</a:t>
            </a:r>
          </a:p>
        </p:txBody>
      </p:sp>
      <p:sp>
        <p:nvSpPr>
          <p:cNvPr id="3" name="Content Placeholder 2">
            <a:extLst>
              <a:ext uri="{FF2B5EF4-FFF2-40B4-BE49-F238E27FC236}">
                <a16:creationId xmlns:a16="http://schemas.microsoft.com/office/drawing/2014/main" id="{43813CD9-1991-431A-8D28-D060867277D7}"/>
              </a:ext>
            </a:extLst>
          </p:cNvPr>
          <p:cNvSpPr>
            <a:spLocks noGrp="1"/>
          </p:cNvSpPr>
          <p:nvPr>
            <p:ph idx="1"/>
          </p:nvPr>
        </p:nvSpPr>
        <p:spPr>
          <a:xfrm>
            <a:off x="220717" y="1310926"/>
            <a:ext cx="3352540" cy="4498166"/>
          </a:xfrm>
        </p:spPr>
        <p:txBody>
          <a:bodyPr>
            <a:normAutofit/>
          </a:bodyPr>
          <a:lstStyle/>
          <a:p>
            <a:r>
              <a:rPr lang="en-US" sz="1600" dirty="0"/>
              <a:t>The general observable pattern is that all 9 charts share some similarities, including: </a:t>
            </a:r>
          </a:p>
          <a:p>
            <a:pPr lvl="1">
              <a:buFont typeface="Courier New" panose="02070309020205020404" pitchFamily="49" charset="0"/>
              <a:buChar char="o"/>
            </a:pPr>
            <a:r>
              <a:rPr lang="en-US" sz="1600" dirty="0"/>
              <a:t>There is a peak in the incidence of disability for the age 60-69 group with low incomes.</a:t>
            </a:r>
          </a:p>
          <a:p>
            <a:pPr lvl="1">
              <a:buFont typeface="Courier New" panose="02070309020205020404" pitchFamily="49" charset="0"/>
              <a:buChar char="o"/>
            </a:pPr>
            <a:r>
              <a:rPr lang="en-US" sz="1600" dirty="0"/>
              <a:t>The incidence of disability for lower income persons flattens for the 70-79 age group and steepens for the 80+ age group.</a:t>
            </a:r>
          </a:p>
          <a:p>
            <a:r>
              <a:rPr lang="en-US" sz="1600" dirty="0"/>
              <a:t>The impact of income on incidence of disability appears to be greater for the older age groups in Portland (top row of charts) compared to those in the inner and outer suburbs.</a:t>
            </a:r>
          </a:p>
        </p:txBody>
      </p:sp>
      <p:grpSp>
        <p:nvGrpSpPr>
          <p:cNvPr id="42" name="Group 41">
            <a:extLst>
              <a:ext uri="{FF2B5EF4-FFF2-40B4-BE49-F238E27FC236}">
                <a16:creationId xmlns:a16="http://schemas.microsoft.com/office/drawing/2014/main" id="{9C63E7AE-035C-484A-98CF-D687E242E832}"/>
              </a:ext>
            </a:extLst>
          </p:cNvPr>
          <p:cNvGrpSpPr>
            <a:grpSpLocks noChangeAspect="1"/>
          </p:cNvGrpSpPr>
          <p:nvPr/>
        </p:nvGrpSpPr>
        <p:grpSpPr>
          <a:xfrm>
            <a:off x="3673109" y="1305503"/>
            <a:ext cx="8503920" cy="5227052"/>
            <a:chOff x="4841571" y="1376441"/>
            <a:chExt cx="7097836" cy="4362781"/>
          </a:xfrm>
        </p:grpSpPr>
        <p:pic>
          <p:nvPicPr>
            <p:cNvPr id="19" name="Picture 18">
              <a:extLst>
                <a:ext uri="{FF2B5EF4-FFF2-40B4-BE49-F238E27FC236}">
                  <a16:creationId xmlns:a16="http://schemas.microsoft.com/office/drawing/2014/main" id="{9F56F5A5-1E97-45DC-9A30-13CFFA57120D}"/>
                </a:ext>
              </a:extLst>
            </p:cNvPr>
            <p:cNvPicPr>
              <a:picLocks noChangeAspect="1"/>
            </p:cNvPicPr>
            <p:nvPr/>
          </p:nvPicPr>
          <p:blipFill>
            <a:blip r:embed="rId4"/>
            <a:stretch>
              <a:fillRect/>
            </a:stretch>
          </p:blipFill>
          <p:spPr>
            <a:xfrm>
              <a:off x="4848644" y="2864411"/>
              <a:ext cx="2310384" cy="1386840"/>
            </a:xfrm>
            <a:prstGeom prst="rect">
              <a:avLst/>
            </a:prstGeom>
          </p:spPr>
        </p:pic>
        <p:pic>
          <p:nvPicPr>
            <p:cNvPr id="21" name="Picture 20">
              <a:extLst>
                <a:ext uri="{FF2B5EF4-FFF2-40B4-BE49-F238E27FC236}">
                  <a16:creationId xmlns:a16="http://schemas.microsoft.com/office/drawing/2014/main" id="{D4E66CD5-FD75-4D63-B8A9-2DFE0205BB08}"/>
                </a:ext>
              </a:extLst>
            </p:cNvPr>
            <p:cNvPicPr>
              <a:picLocks noChangeAspect="1"/>
            </p:cNvPicPr>
            <p:nvPr/>
          </p:nvPicPr>
          <p:blipFill>
            <a:blip r:embed="rId5"/>
            <a:stretch>
              <a:fillRect/>
            </a:stretch>
          </p:blipFill>
          <p:spPr>
            <a:xfrm>
              <a:off x="4848644" y="4352382"/>
              <a:ext cx="2310384" cy="1386840"/>
            </a:xfrm>
            <a:prstGeom prst="rect">
              <a:avLst/>
            </a:prstGeom>
          </p:spPr>
        </p:pic>
        <p:pic>
          <p:nvPicPr>
            <p:cNvPr id="23" name="Picture 22">
              <a:extLst>
                <a:ext uri="{FF2B5EF4-FFF2-40B4-BE49-F238E27FC236}">
                  <a16:creationId xmlns:a16="http://schemas.microsoft.com/office/drawing/2014/main" id="{7134B56C-5614-419D-AB95-EDBC1E4399C9}"/>
                </a:ext>
              </a:extLst>
            </p:cNvPr>
            <p:cNvPicPr>
              <a:picLocks noChangeAspect="1"/>
            </p:cNvPicPr>
            <p:nvPr/>
          </p:nvPicPr>
          <p:blipFill>
            <a:blip r:embed="rId6"/>
            <a:stretch>
              <a:fillRect/>
            </a:stretch>
          </p:blipFill>
          <p:spPr>
            <a:xfrm>
              <a:off x="7235297" y="1376441"/>
              <a:ext cx="2310384" cy="1386840"/>
            </a:xfrm>
            <a:prstGeom prst="rect">
              <a:avLst/>
            </a:prstGeom>
          </p:spPr>
        </p:pic>
        <p:pic>
          <p:nvPicPr>
            <p:cNvPr id="25" name="Picture 24">
              <a:extLst>
                <a:ext uri="{FF2B5EF4-FFF2-40B4-BE49-F238E27FC236}">
                  <a16:creationId xmlns:a16="http://schemas.microsoft.com/office/drawing/2014/main" id="{6C049E38-5DF4-4077-B3E8-4DF1BB96DB62}"/>
                </a:ext>
              </a:extLst>
            </p:cNvPr>
            <p:cNvPicPr>
              <a:picLocks noChangeAspect="1"/>
            </p:cNvPicPr>
            <p:nvPr/>
          </p:nvPicPr>
          <p:blipFill>
            <a:blip r:embed="rId7"/>
            <a:stretch>
              <a:fillRect/>
            </a:stretch>
          </p:blipFill>
          <p:spPr>
            <a:xfrm>
              <a:off x="7235297" y="2864411"/>
              <a:ext cx="2310384" cy="1386840"/>
            </a:xfrm>
            <a:prstGeom prst="rect">
              <a:avLst/>
            </a:prstGeom>
          </p:spPr>
        </p:pic>
        <p:pic>
          <p:nvPicPr>
            <p:cNvPr id="31" name="Picture 30">
              <a:extLst>
                <a:ext uri="{FF2B5EF4-FFF2-40B4-BE49-F238E27FC236}">
                  <a16:creationId xmlns:a16="http://schemas.microsoft.com/office/drawing/2014/main" id="{43FFDCDC-847E-4B21-8935-4070BDAE7545}"/>
                </a:ext>
              </a:extLst>
            </p:cNvPr>
            <p:cNvPicPr>
              <a:picLocks noChangeAspect="1"/>
            </p:cNvPicPr>
            <p:nvPr/>
          </p:nvPicPr>
          <p:blipFill>
            <a:blip r:embed="rId8"/>
            <a:stretch>
              <a:fillRect/>
            </a:stretch>
          </p:blipFill>
          <p:spPr>
            <a:xfrm>
              <a:off x="7235297" y="4352382"/>
              <a:ext cx="2310384" cy="1386840"/>
            </a:xfrm>
            <a:prstGeom prst="rect">
              <a:avLst/>
            </a:prstGeom>
          </p:spPr>
        </p:pic>
        <p:pic>
          <p:nvPicPr>
            <p:cNvPr id="34" name="Picture 33">
              <a:extLst>
                <a:ext uri="{FF2B5EF4-FFF2-40B4-BE49-F238E27FC236}">
                  <a16:creationId xmlns:a16="http://schemas.microsoft.com/office/drawing/2014/main" id="{06F35FF7-EAD5-463B-BBA6-8BAE7DA12D89}"/>
                </a:ext>
              </a:extLst>
            </p:cNvPr>
            <p:cNvPicPr>
              <a:picLocks noChangeAspect="1"/>
            </p:cNvPicPr>
            <p:nvPr/>
          </p:nvPicPr>
          <p:blipFill>
            <a:blip r:embed="rId9"/>
            <a:stretch>
              <a:fillRect/>
            </a:stretch>
          </p:blipFill>
          <p:spPr>
            <a:xfrm>
              <a:off x="4841571" y="1376441"/>
              <a:ext cx="2310384" cy="1386840"/>
            </a:xfrm>
            <a:prstGeom prst="rect">
              <a:avLst/>
            </a:prstGeom>
          </p:spPr>
        </p:pic>
        <p:pic>
          <p:nvPicPr>
            <p:cNvPr id="37" name="Picture 36">
              <a:extLst>
                <a:ext uri="{FF2B5EF4-FFF2-40B4-BE49-F238E27FC236}">
                  <a16:creationId xmlns:a16="http://schemas.microsoft.com/office/drawing/2014/main" id="{CC374CA6-13E3-4A9F-A393-57DA3FEB6A86}"/>
                </a:ext>
              </a:extLst>
            </p:cNvPr>
            <p:cNvPicPr>
              <a:picLocks noChangeAspect="1"/>
            </p:cNvPicPr>
            <p:nvPr/>
          </p:nvPicPr>
          <p:blipFill>
            <a:blip r:embed="rId10"/>
            <a:stretch>
              <a:fillRect/>
            </a:stretch>
          </p:blipFill>
          <p:spPr>
            <a:xfrm>
              <a:off x="9629023" y="1376441"/>
              <a:ext cx="2310384" cy="1386840"/>
            </a:xfrm>
            <a:prstGeom prst="rect">
              <a:avLst/>
            </a:prstGeom>
          </p:spPr>
        </p:pic>
        <p:pic>
          <p:nvPicPr>
            <p:cNvPr id="39" name="Picture 38">
              <a:extLst>
                <a:ext uri="{FF2B5EF4-FFF2-40B4-BE49-F238E27FC236}">
                  <a16:creationId xmlns:a16="http://schemas.microsoft.com/office/drawing/2014/main" id="{7A2777E5-6FF8-4BDC-A8B7-217C0CB6D7FF}"/>
                </a:ext>
              </a:extLst>
            </p:cNvPr>
            <p:cNvPicPr>
              <a:picLocks noChangeAspect="1"/>
            </p:cNvPicPr>
            <p:nvPr/>
          </p:nvPicPr>
          <p:blipFill>
            <a:blip r:embed="rId11"/>
            <a:stretch>
              <a:fillRect/>
            </a:stretch>
          </p:blipFill>
          <p:spPr>
            <a:xfrm>
              <a:off x="9629023" y="2864411"/>
              <a:ext cx="2310384" cy="1386840"/>
            </a:xfrm>
            <a:prstGeom prst="rect">
              <a:avLst/>
            </a:prstGeom>
          </p:spPr>
        </p:pic>
        <p:pic>
          <p:nvPicPr>
            <p:cNvPr id="41" name="Picture 40">
              <a:extLst>
                <a:ext uri="{FF2B5EF4-FFF2-40B4-BE49-F238E27FC236}">
                  <a16:creationId xmlns:a16="http://schemas.microsoft.com/office/drawing/2014/main" id="{C5481957-B702-421E-8418-2E84610B7680}"/>
                </a:ext>
              </a:extLst>
            </p:cNvPr>
            <p:cNvPicPr>
              <a:picLocks noChangeAspect="1"/>
            </p:cNvPicPr>
            <p:nvPr/>
          </p:nvPicPr>
          <p:blipFill>
            <a:blip r:embed="rId12"/>
            <a:stretch>
              <a:fillRect/>
            </a:stretch>
          </p:blipFill>
          <p:spPr>
            <a:xfrm>
              <a:off x="9629023" y="4352382"/>
              <a:ext cx="2310384" cy="1386840"/>
            </a:xfrm>
            <a:prstGeom prst="rect">
              <a:avLst/>
            </a:prstGeom>
          </p:spPr>
        </p:pic>
      </p:grpSp>
      <p:sp>
        <p:nvSpPr>
          <p:cNvPr id="14" name="TextBox 13">
            <a:extLst>
              <a:ext uri="{FF2B5EF4-FFF2-40B4-BE49-F238E27FC236}">
                <a16:creationId xmlns:a16="http://schemas.microsoft.com/office/drawing/2014/main" id="{4E82B56C-0AD5-46B7-8261-645C086C985B}"/>
              </a:ext>
            </a:extLst>
          </p:cNvPr>
          <p:cNvSpPr txBox="1"/>
          <p:nvPr/>
        </p:nvSpPr>
        <p:spPr>
          <a:xfrm>
            <a:off x="373360" y="5758485"/>
            <a:ext cx="2054610" cy="461665"/>
          </a:xfrm>
          <a:prstGeom prst="rect">
            <a:avLst/>
          </a:prstGeom>
          <a:noFill/>
        </p:spPr>
        <p:txBody>
          <a:bodyPr wrap="square" rtlCol="0">
            <a:spAutoFit/>
          </a:bodyPr>
          <a:lstStyle/>
          <a:p>
            <a:r>
              <a:rPr lang="en-US" sz="1200" dirty="0"/>
              <a:t>Source: ACS 2017 5-year data,  Public Use Microdata</a:t>
            </a:r>
          </a:p>
        </p:txBody>
      </p:sp>
      <p:sp>
        <p:nvSpPr>
          <p:cNvPr id="24" name="TextBox 23">
            <a:extLst>
              <a:ext uri="{FF2B5EF4-FFF2-40B4-BE49-F238E27FC236}">
                <a16:creationId xmlns:a16="http://schemas.microsoft.com/office/drawing/2014/main" id="{DE6159D7-2525-4221-B8C5-6486A48EB4CB}"/>
              </a:ext>
            </a:extLst>
          </p:cNvPr>
          <p:cNvSpPr txBox="1"/>
          <p:nvPr/>
        </p:nvSpPr>
        <p:spPr>
          <a:xfrm>
            <a:off x="11741624" y="0"/>
            <a:ext cx="400334" cy="307777"/>
          </a:xfrm>
          <a:prstGeom prst="rect">
            <a:avLst/>
          </a:prstGeom>
          <a:noFill/>
        </p:spPr>
        <p:txBody>
          <a:bodyPr wrap="square" rtlCol="0">
            <a:spAutoFit/>
          </a:bodyPr>
          <a:lstStyle/>
          <a:p>
            <a:r>
              <a:rPr lang="en-US" sz="1400" dirty="0">
                <a:solidFill>
                  <a:srgbClr val="714B25"/>
                </a:solidFill>
              </a:rPr>
              <a:t>12</a:t>
            </a:r>
          </a:p>
        </p:txBody>
      </p:sp>
      <p:grpSp>
        <p:nvGrpSpPr>
          <p:cNvPr id="26" name="Group 25">
            <a:extLst>
              <a:ext uri="{FF2B5EF4-FFF2-40B4-BE49-F238E27FC236}">
                <a16:creationId xmlns:a16="http://schemas.microsoft.com/office/drawing/2014/main" id="{99F1C547-796C-4683-B82A-EC9CAA1E86C1}"/>
              </a:ext>
            </a:extLst>
          </p:cNvPr>
          <p:cNvGrpSpPr/>
          <p:nvPr/>
        </p:nvGrpSpPr>
        <p:grpSpPr>
          <a:xfrm>
            <a:off x="87067" y="6452900"/>
            <a:ext cx="2006049" cy="365760"/>
            <a:chOff x="87067" y="6452900"/>
            <a:chExt cx="2006049" cy="365760"/>
          </a:xfrm>
        </p:grpSpPr>
        <p:sp>
          <p:nvSpPr>
            <p:cNvPr id="27" name="Action Button: Go to Beginning 26">
              <a:hlinkClick r:id="" action="ppaction://hlinkshowjump?jump=firstslide" highlightClick="1"/>
              <a:extLst>
                <a:ext uri="{FF2B5EF4-FFF2-40B4-BE49-F238E27FC236}">
                  <a16:creationId xmlns:a16="http://schemas.microsoft.com/office/drawing/2014/main" id="{BFB1BC5B-FC88-4CD7-8CF0-A62F99A83554}"/>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ction Button: Go Back or Previous 27">
              <a:hlinkClick r:id="" action="ppaction://hlinkshowjump?jump=previousslide" highlightClick="1"/>
              <a:extLst>
                <a:ext uri="{FF2B5EF4-FFF2-40B4-BE49-F238E27FC236}">
                  <a16:creationId xmlns:a16="http://schemas.microsoft.com/office/drawing/2014/main" id="{EB8F5C1E-95FA-4BFC-92F6-73FE918F9641}"/>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ction Button: Go Forward or Next 28">
              <a:hlinkClick r:id="" action="ppaction://hlinkshowjump?jump=nextslide" highlightClick="1"/>
              <a:extLst>
                <a:ext uri="{FF2B5EF4-FFF2-40B4-BE49-F238E27FC236}">
                  <a16:creationId xmlns:a16="http://schemas.microsoft.com/office/drawing/2014/main" id="{BEB097D1-B2AC-4813-9FAB-F3A6ED452966}"/>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ction Button: Go to End 29">
              <a:hlinkClick r:id="rId13" action="ppaction://hlinksldjump" highlightClick="1"/>
              <a:extLst>
                <a:ext uri="{FF2B5EF4-FFF2-40B4-BE49-F238E27FC236}">
                  <a16:creationId xmlns:a16="http://schemas.microsoft.com/office/drawing/2014/main" id="{ED809F7A-8119-41F7-BD97-BC1AF12AD27E}"/>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hlinkClick r:id="rId14"/>
              <a:extLst>
                <a:ext uri="{FF2B5EF4-FFF2-40B4-BE49-F238E27FC236}">
                  <a16:creationId xmlns:a16="http://schemas.microsoft.com/office/drawing/2014/main" id="{3C41D268-38BE-40EC-98D1-6A804D912461}"/>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71935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6B083-D81A-406A-B61C-2D7230FF7E0B}"/>
              </a:ext>
            </a:extLst>
          </p:cNvPr>
          <p:cNvSpPr>
            <a:spLocks noGrp="1"/>
          </p:cNvSpPr>
          <p:nvPr>
            <p:ph type="title"/>
          </p:nvPr>
        </p:nvSpPr>
        <p:spPr>
          <a:xfrm>
            <a:off x="382261" y="282737"/>
            <a:ext cx="6838346" cy="870857"/>
          </a:xfrm>
        </p:spPr>
        <p:txBody>
          <a:bodyPr/>
          <a:lstStyle/>
          <a:p>
            <a:r>
              <a:rPr lang="en-US" sz="3200" dirty="0"/>
              <a:t>City-Suburb Differences by Income:</a:t>
            </a:r>
            <a:br>
              <a:rPr lang="en-US" sz="3200" dirty="0"/>
            </a:br>
            <a:r>
              <a:rPr lang="en-US" sz="3200" dirty="0"/>
              <a:t>Cognitive, Vision, and Hearing Disability</a:t>
            </a:r>
          </a:p>
        </p:txBody>
      </p:sp>
      <p:sp>
        <p:nvSpPr>
          <p:cNvPr id="3" name="Content Placeholder 2">
            <a:extLst>
              <a:ext uri="{FF2B5EF4-FFF2-40B4-BE49-F238E27FC236}">
                <a16:creationId xmlns:a16="http://schemas.microsoft.com/office/drawing/2014/main" id="{FC0C223E-12AC-42F4-A2F9-4EE7C5E13045}"/>
              </a:ext>
            </a:extLst>
          </p:cNvPr>
          <p:cNvSpPr>
            <a:spLocks noGrp="1"/>
          </p:cNvSpPr>
          <p:nvPr>
            <p:ph idx="1"/>
          </p:nvPr>
        </p:nvSpPr>
        <p:spPr>
          <a:xfrm>
            <a:off x="382261" y="1376948"/>
            <a:ext cx="3685242" cy="4087578"/>
          </a:xfrm>
        </p:spPr>
        <p:txBody>
          <a:bodyPr>
            <a:normAutofit/>
          </a:bodyPr>
          <a:lstStyle/>
          <a:p>
            <a:r>
              <a:rPr lang="en-US" sz="1600" dirty="0"/>
              <a:t>The charts for these three types of disability appear to show the same patterns as those for the previous three types.</a:t>
            </a:r>
          </a:p>
          <a:p>
            <a:r>
              <a:rPr lang="en-US" sz="1600" dirty="0"/>
              <a:t>In general, the differences in percentages with disability by income tend to be greater for those in the city of Portland compared with those in the inner and outer suburbs.</a:t>
            </a:r>
          </a:p>
          <a:p>
            <a:r>
              <a:rPr lang="en-US" sz="1600" dirty="0"/>
              <a:t>The impact of income on incidence of disability among these categories appears to be most pronounced for cognitive disability (left row of charts) for those in the 40s, 50s and 60s.</a:t>
            </a:r>
          </a:p>
        </p:txBody>
      </p:sp>
      <p:grpSp>
        <p:nvGrpSpPr>
          <p:cNvPr id="22" name="Group 21">
            <a:extLst>
              <a:ext uri="{FF2B5EF4-FFF2-40B4-BE49-F238E27FC236}">
                <a16:creationId xmlns:a16="http://schemas.microsoft.com/office/drawing/2014/main" id="{774E6507-0388-465D-A532-9993958CA815}"/>
              </a:ext>
            </a:extLst>
          </p:cNvPr>
          <p:cNvGrpSpPr/>
          <p:nvPr/>
        </p:nvGrpSpPr>
        <p:grpSpPr>
          <a:xfrm>
            <a:off x="4398082" y="1343146"/>
            <a:ext cx="7322728" cy="4468229"/>
            <a:chOff x="4782674" y="704561"/>
            <a:chExt cx="7322728" cy="4468229"/>
          </a:xfrm>
        </p:grpSpPr>
        <p:pic>
          <p:nvPicPr>
            <p:cNvPr id="5" name="Picture 4">
              <a:extLst>
                <a:ext uri="{FF2B5EF4-FFF2-40B4-BE49-F238E27FC236}">
                  <a16:creationId xmlns:a16="http://schemas.microsoft.com/office/drawing/2014/main" id="{3F226D6D-752A-4005-B7B6-71EC3D63E5EE}"/>
                </a:ext>
              </a:extLst>
            </p:cNvPr>
            <p:cNvPicPr>
              <a:picLocks noChangeAspect="1"/>
            </p:cNvPicPr>
            <p:nvPr/>
          </p:nvPicPr>
          <p:blipFill>
            <a:blip r:embed="rId4"/>
            <a:stretch>
              <a:fillRect/>
            </a:stretch>
          </p:blipFill>
          <p:spPr>
            <a:xfrm>
              <a:off x="4782674" y="716863"/>
              <a:ext cx="2382584" cy="1430179"/>
            </a:xfrm>
            <a:prstGeom prst="rect">
              <a:avLst/>
            </a:prstGeom>
          </p:spPr>
        </p:pic>
        <p:pic>
          <p:nvPicPr>
            <p:cNvPr id="7" name="Picture 6">
              <a:extLst>
                <a:ext uri="{FF2B5EF4-FFF2-40B4-BE49-F238E27FC236}">
                  <a16:creationId xmlns:a16="http://schemas.microsoft.com/office/drawing/2014/main" id="{086F3E04-9D0D-4FD3-A945-52E5D1228F27}"/>
                </a:ext>
              </a:extLst>
            </p:cNvPr>
            <p:cNvPicPr>
              <a:picLocks noChangeAspect="1"/>
            </p:cNvPicPr>
            <p:nvPr/>
          </p:nvPicPr>
          <p:blipFill>
            <a:blip r:embed="rId5"/>
            <a:stretch>
              <a:fillRect/>
            </a:stretch>
          </p:blipFill>
          <p:spPr>
            <a:xfrm>
              <a:off x="4782674" y="2240572"/>
              <a:ext cx="2382584" cy="1430179"/>
            </a:xfrm>
            <a:prstGeom prst="rect">
              <a:avLst/>
            </a:prstGeom>
          </p:spPr>
        </p:pic>
        <p:pic>
          <p:nvPicPr>
            <p:cNvPr id="9" name="Picture 8">
              <a:extLst>
                <a:ext uri="{FF2B5EF4-FFF2-40B4-BE49-F238E27FC236}">
                  <a16:creationId xmlns:a16="http://schemas.microsoft.com/office/drawing/2014/main" id="{3522997C-B8F5-4501-BBA6-93253F73BA60}"/>
                </a:ext>
              </a:extLst>
            </p:cNvPr>
            <p:cNvPicPr>
              <a:picLocks noChangeAspect="1"/>
            </p:cNvPicPr>
            <p:nvPr/>
          </p:nvPicPr>
          <p:blipFill>
            <a:blip r:embed="rId6"/>
            <a:stretch>
              <a:fillRect/>
            </a:stretch>
          </p:blipFill>
          <p:spPr>
            <a:xfrm>
              <a:off x="4818774" y="3764281"/>
              <a:ext cx="2310384" cy="1386840"/>
            </a:xfrm>
            <a:prstGeom prst="rect">
              <a:avLst/>
            </a:prstGeom>
          </p:spPr>
        </p:pic>
        <p:pic>
          <p:nvPicPr>
            <p:cNvPr id="11" name="Picture 10">
              <a:extLst>
                <a:ext uri="{FF2B5EF4-FFF2-40B4-BE49-F238E27FC236}">
                  <a16:creationId xmlns:a16="http://schemas.microsoft.com/office/drawing/2014/main" id="{23A90ABE-F0B5-49D4-AB8A-1C3E6822919D}"/>
                </a:ext>
              </a:extLst>
            </p:cNvPr>
            <p:cNvPicPr>
              <a:picLocks noChangeAspect="1"/>
            </p:cNvPicPr>
            <p:nvPr/>
          </p:nvPicPr>
          <p:blipFill>
            <a:blip r:embed="rId7"/>
            <a:stretch>
              <a:fillRect/>
            </a:stretch>
          </p:blipFill>
          <p:spPr>
            <a:xfrm>
              <a:off x="7288846" y="704561"/>
              <a:ext cx="2310384" cy="1386840"/>
            </a:xfrm>
            <a:prstGeom prst="rect">
              <a:avLst/>
            </a:prstGeom>
          </p:spPr>
        </p:pic>
        <p:pic>
          <p:nvPicPr>
            <p:cNvPr id="13" name="Picture 12">
              <a:extLst>
                <a:ext uri="{FF2B5EF4-FFF2-40B4-BE49-F238E27FC236}">
                  <a16:creationId xmlns:a16="http://schemas.microsoft.com/office/drawing/2014/main" id="{ADB980DE-2ABE-40C8-B581-2E6EB0E72252}"/>
                </a:ext>
              </a:extLst>
            </p:cNvPr>
            <p:cNvPicPr>
              <a:picLocks noChangeAspect="1"/>
            </p:cNvPicPr>
            <p:nvPr/>
          </p:nvPicPr>
          <p:blipFill>
            <a:blip r:embed="rId8"/>
            <a:stretch>
              <a:fillRect/>
            </a:stretch>
          </p:blipFill>
          <p:spPr>
            <a:xfrm>
              <a:off x="7288846" y="2216222"/>
              <a:ext cx="2310384" cy="1386840"/>
            </a:xfrm>
            <a:prstGeom prst="rect">
              <a:avLst/>
            </a:prstGeom>
          </p:spPr>
        </p:pic>
        <p:pic>
          <p:nvPicPr>
            <p:cNvPr id="15" name="Picture 14">
              <a:extLst>
                <a:ext uri="{FF2B5EF4-FFF2-40B4-BE49-F238E27FC236}">
                  <a16:creationId xmlns:a16="http://schemas.microsoft.com/office/drawing/2014/main" id="{4E2737BA-ED2A-4A0E-8C4F-445FA39713E3}"/>
                </a:ext>
              </a:extLst>
            </p:cNvPr>
            <p:cNvPicPr>
              <a:picLocks noChangeAspect="1"/>
            </p:cNvPicPr>
            <p:nvPr/>
          </p:nvPicPr>
          <p:blipFill>
            <a:blip r:embed="rId9"/>
            <a:stretch>
              <a:fillRect/>
            </a:stretch>
          </p:blipFill>
          <p:spPr>
            <a:xfrm>
              <a:off x="7288846" y="3727883"/>
              <a:ext cx="2310384" cy="1386840"/>
            </a:xfrm>
            <a:prstGeom prst="rect">
              <a:avLst/>
            </a:prstGeom>
          </p:spPr>
        </p:pic>
        <p:pic>
          <p:nvPicPr>
            <p:cNvPr id="17" name="Picture 16">
              <a:extLst>
                <a:ext uri="{FF2B5EF4-FFF2-40B4-BE49-F238E27FC236}">
                  <a16:creationId xmlns:a16="http://schemas.microsoft.com/office/drawing/2014/main" id="{2CDA4E81-149B-4467-8D0C-837D53618769}"/>
                </a:ext>
              </a:extLst>
            </p:cNvPr>
            <p:cNvPicPr>
              <a:picLocks noChangeAspect="1"/>
            </p:cNvPicPr>
            <p:nvPr/>
          </p:nvPicPr>
          <p:blipFill>
            <a:blip r:embed="rId10"/>
            <a:stretch>
              <a:fillRect/>
            </a:stretch>
          </p:blipFill>
          <p:spPr>
            <a:xfrm>
              <a:off x="9722818" y="704561"/>
              <a:ext cx="2382584" cy="1430179"/>
            </a:xfrm>
            <a:prstGeom prst="rect">
              <a:avLst/>
            </a:prstGeom>
          </p:spPr>
        </p:pic>
        <p:pic>
          <p:nvPicPr>
            <p:cNvPr id="19" name="Picture 18">
              <a:extLst>
                <a:ext uri="{FF2B5EF4-FFF2-40B4-BE49-F238E27FC236}">
                  <a16:creationId xmlns:a16="http://schemas.microsoft.com/office/drawing/2014/main" id="{5933F54E-34ED-40E5-91E3-04E8FBB46BC3}"/>
                </a:ext>
              </a:extLst>
            </p:cNvPr>
            <p:cNvPicPr>
              <a:picLocks noChangeAspect="1"/>
            </p:cNvPicPr>
            <p:nvPr/>
          </p:nvPicPr>
          <p:blipFill>
            <a:blip r:embed="rId11"/>
            <a:stretch>
              <a:fillRect/>
            </a:stretch>
          </p:blipFill>
          <p:spPr>
            <a:xfrm>
              <a:off x="9722818" y="2194552"/>
              <a:ext cx="2382584" cy="1430179"/>
            </a:xfrm>
            <a:prstGeom prst="rect">
              <a:avLst/>
            </a:prstGeom>
          </p:spPr>
        </p:pic>
        <p:pic>
          <p:nvPicPr>
            <p:cNvPr id="21" name="Picture 20">
              <a:extLst>
                <a:ext uri="{FF2B5EF4-FFF2-40B4-BE49-F238E27FC236}">
                  <a16:creationId xmlns:a16="http://schemas.microsoft.com/office/drawing/2014/main" id="{761FD1EE-D734-40CA-B126-FCAB23E37E86}"/>
                </a:ext>
              </a:extLst>
            </p:cNvPr>
            <p:cNvPicPr>
              <a:picLocks noChangeAspect="1"/>
            </p:cNvPicPr>
            <p:nvPr/>
          </p:nvPicPr>
          <p:blipFill>
            <a:blip r:embed="rId12"/>
            <a:stretch>
              <a:fillRect/>
            </a:stretch>
          </p:blipFill>
          <p:spPr>
            <a:xfrm>
              <a:off x="9722818" y="3742611"/>
              <a:ext cx="2382584" cy="1430179"/>
            </a:xfrm>
            <a:prstGeom prst="rect">
              <a:avLst/>
            </a:prstGeom>
          </p:spPr>
        </p:pic>
      </p:grpSp>
      <p:sp>
        <p:nvSpPr>
          <p:cNvPr id="14" name="TextBox 13">
            <a:extLst>
              <a:ext uri="{FF2B5EF4-FFF2-40B4-BE49-F238E27FC236}">
                <a16:creationId xmlns:a16="http://schemas.microsoft.com/office/drawing/2014/main" id="{A8293623-2C2F-4D5A-803D-3B617FF40424}"/>
              </a:ext>
            </a:extLst>
          </p:cNvPr>
          <p:cNvSpPr txBox="1"/>
          <p:nvPr/>
        </p:nvSpPr>
        <p:spPr>
          <a:xfrm>
            <a:off x="7131703" y="5990062"/>
            <a:ext cx="2098812" cy="461665"/>
          </a:xfrm>
          <a:prstGeom prst="rect">
            <a:avLst/>
          </a:prstGeom>
          <a:noFill/>
        </p:spPr>
        <p:txBody>
          <a:bodyPr wrap="square" rtlCol="0">
            <a:spAutoFit/>
          </a:bodyPr>
          <a:lstStyle/>
          <a:p>
            <a:r>
              <a:rPr lang="en-US" sz="1200" dirty="0"/>
              <a:t>Source: ACS 2017 5-year data,  Public Use Microdata</a:t>
            </a:r>
          </a:p>
        </p:txBody>
      </p:sp>
      <p:sp>
        <p:nvSpPr>
          <p:cNvPr id="26" name="TextBox 25">
            <a:extLst>
              <a:ext uri="{FF2B5EF4-FFF2-40B4-BE49-F238E27FC236}">
                <a16:creationId xmlns:a16="http://schemas.microsoft.com/office/drawing/2014/main" id="{CCB2AD16-4C6B-43FC-9583-D3482DC53144}"/>
              </a:ext>
            </a:extLst>
          </p:cNvPr>
          <p:cNvSpPr txBox="1"/>
          <p:nvPr/>
        </p:nvSpPr>
        <p:spPr>
          <a:xfrm>
            <a:off x="11720810" y="0"/>
            <a:ext cx="421148" cy="307777"/>
          </a:xfrm>
          <a:prstGeom prst="rect">
            <a:avLst/>
          </a:prstGeom>
          <a:noFill/>
        </p:spPr>
        <p:txBody>
          <a:bodyPr wrap="square" rtlCol="0">
            <a:spAutoFit/>
          </a:bodyPr>
          <a:lstStyle/>
          <a:p>
            <a:r>
              <a:rPr lang="en-US" sz="1400" dirty="0">
                <a:solidFill>
                  <a:srgbClr val="714B25"/>
                </a:solidFill>
              </a:rPr>
              <a:t>13</a:t>
            </a:r>
          </a:p>
        </p:txBody>
      </p:sp>
      <p:grpSp>
        <p:nvGrpSpPr>
          <p:cNvPr id="27" name="Group 26">
            <a:extLst>
              <a:ext uri="{FF2B5EF4-FFF2-40B4-BE49-F238E27FC236}">
                <a16:creationId xmlns:a16="http://schemas.microsoft.com/office/drawing/2014/main" id="{46CD75AF-EDC2-4554-A700-9E72FA3DD3D8}"/>
              </a:ext>
            </a:extLst>
          </p:cNvPr>
          <p:cNvGrpSpPr/>
          <p:nvPr/>
        </p:nvGrpSpPr>
        <p:grpSpPr>
          <a:xfrm>
            <a:off x="87067" y="6452900"/>
            <a:ext cx="2006049" cy="365760"/>
            <a:chOff x="87067" y="6452900"/>
            <a:chExt cx="2006049" cy="365760"/>
          </a:xfrm>
        </p:grpSpPr>
        <p:sp>
          <p:nvSpPr>
            <p:cNvPr id="28" name="Action Button: Go to Beginning 27">
              <a:hlinkClick r:id="" action="ppaction://hlinkshowjump?jump=firstslide" highlightClick="1"/>
              <a:extLst>
                <a:ext uri="{FF2B5EF4-FFF2-40B4-BE49-F238E27FC236}">
                  <a16:creationId xmlns:a16="http://schemas.microsoft.com/office/drawing/2014/main" id="{45F8D4EF-BA9F-475F-9212-CA2E4F3C29EA}"/>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ction Button: Go Back or Previous 28">
              <a:hlinkClick r:id="" action="ppaction://hlinkshowjump?jump=previousslide" highlightClick="1"/>
              <a:extLst>
                <a:ext uri="{FF2B5EF4-FFF2-40B4-BE49-F238E27FC236}">
                  <a16:creationId xmlns:a16="http://schemas.microsoft.com/office/drawing/2014/main" id="{09E0C5F8-15B8-4497-A701-91FAA6A0201A}"/>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ction Button: Go Forward or Next 29">
              <a:hlinkClick r:id="" action="ppaction://hlinkshowjump?jump=nextslide" highlightClick="1"/>
              <a:extLst>
                <a:ext uri="{FF2B5EF4-FFF2-40B4-BE49-F238E27FC236}">
                  <a16:creationId xmlns:a16="http://schemas.microsoft.com/office/drawing/2014/main" id="{AA54804D-803D-4A5E-B053-D15DB9234F59}"/>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ction Button: Go to End 30">
              <a:hlinkClick r:id="rId13" action="ppaction://hlinksldjump" highlightClick="1"/>
              <a:extLst>
                <a:ext uri="{FF2B5EF4-FFF2-40B4-BE49-F238E27FC236}">
                  <a16:creationId xmlns:a16="http://schemas.microsoft.com/office/drawing/2014/main" id="{0A50E92F-A942-4B9D-9DC0-7CBF89371463}"/>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hlinkClick r:id="rId14"/>
              <a:extLst>
                <a:ext uri="{FF2B5EF4-FFF2-40B4-BE49-F238E27FC236}">
                  <a16:creationId xmlns:a16="http://schemas.microsoft.com/office/drawing/2014/main" id="{A30013B3-7700-43C3-A0F8-374602519E31}"/>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2216281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E8AAD-1B93-4205-B3AB-ECB5ECE348AB}"/>
              </a:ext>
            </a:extLst>
          </p:cNvPr>
          <p:cNvSpPr>
            <a:spLocks noGrp="1"/>
          </p:cNvSpPr>
          <p:nvPr>
            <p:ph type="title"/>
          </p:nvPr>
        </p:nvSpPr>
        <p:spPr>
          <a:xfrm>
            <a:off x="853441" y="598151"/>
            <a:ext cx="4700319" cy="663522"/>
          </a:xfrm>
        </p:spPr>
        <p:txBody>
          <a:bodyPr/>
          <a:lstStyle/>
          <a:p>
            <a:r>
              <a:rPr lang="en-US" sz="3200" dirty="0"/>
              <a:t>Calculating City Differences for Disability, Age 65+</a:t>
            </a:r>
          </a:p>
        </p:txBody>
      </p:sp>
      <p:sp>
        <p:nvSpPr>
          <p:cNvPr id="3" name="Content Placeholder 2">
            <a:extLst>
              <a:ext uri="{FF2B5EF4-FFF2-40B4-BE49-F238E27FC236}">
                <a16:creationId xmlns:a16="http://schemas.microsoft.com/office/drawing/2014/main" id="{5852C4B2-5975-40A5-837B-4414BC8D8F8F}"/>
              </a:ext>
            </a:extLst>
          </p:cNvPr>
          <p:cNvSpPr>
            <a:spLocks noGrp="1"/>
          </p:cNvSpPr>
          <p:nvPr>
            <p:ph idx="1"/>
          </p:nvPr>
        </p:nvSpPr>
        <p:spPr>
          <a:xfrm>
            <a:off x="1815310" y="1520171"/>
            <a:ext cx="4700319" cy="4076156"/>
          </a:xfrm>
        </p:spPr>
        <p:txBody>
          <a:bodyPr>
            <a:normAutofit/>
          </a:bodyPr>
          <a:lstStyle/>
          <a:p>
            <a:r>
              <a:rPr lang="en-US" sz="1600" dirty="0"/>
              <a:t>The averaged MAPE (Mean Absolute Percentage Error), on the top line, was used to rank the difference between Portland and each of the</a:t>
            </a:r>
            <a:r>
              <a:rPr lang="en-US" sz="1600" dirty="0">
                <a:hlinkClick r:id="rId4" action="ppaction://hlinksldjump"/>
              </a:rPr>
              <a:t> </a:t>
            </a:r>
            <a:r>
              <a:rPr lang="en-US" sz="1600" dirty="0">
                <a:hlinkClick r:id="rId5" action="ppaction://hlinksldjump"/>
              </a:rPr>
              <a:t>20 comparison cities</a:t>
            </a:r>
            <a:r>
              <a:rPr lang="en-US" sz="1600" dirty="0">
                <a:hlinkClick r:id="" action="ppaction://noaction"/>
              </a:rPr>
              <a:t>.</a:t>
            </a:r>
            <a:endParaRPr lang="en-US" sz="1600" dirty="0"/>
          </a:p>
          <a:p>
            <a:r>
              <a:rPr lang="en-US" sz="1600" dirty="0"/>
              <a:t>The values in </a:t>
            </a:r>
            <a:r>
              <a:rPr lang="en-US" sz="1600" b="1" dirty="0">
                <a:solidFill>
                  <a:srgbClr val="C00000"/>
                </a:solidFill>
              </a:rPr>
              <a:t>red</a:t>
            </a:r>
            <a:r>
              <a:rPr lang="en-US" sz="1600" dirty="0"/>
              <a:t> on the blue bars are the MAPE values. MAPE is the averaged of the sum of the </a:t>
            </a:r>
            <a:r>
              <a:rPr lang="en-US" sz="1600" i="1" dirty="0"/>
              <a:t>absolute</a:t>
            </a:r>
            <a:r>
              <a:rPr lang="en-US" sz="1600" dirty="0"/>
              <a:t> differences in percent between Portland and the six cities most and least like Portland.</a:t>
            </a:r>
          </a:p>
          <a:p>
            <a:r>
              <a:rPr lang="en-US" sz="1600" dirty="0"/>
              <a:t>The numbers in</a:t>
            </a:r>
            <a:r>
              <a:rPr lang="en-US" sz="1600" dirty="0">
                <a:solidFill>
                  <a:schemeClr val="tx1"/>
                </a:solidFill>
              </a:rPr>
              <a:t> </a:t>
            </a:r>
            <a:r>
              <a:rPr lang="en-US" sz="1600" b="1" dirty="0">
                <a:solidFill>
                  <a:schemeClr val="tx1"/>
                </a:solidFill>
              </a:rPr>
              <a:t>black</a:t>
            </a:r>
            <a:r>
              <a:rPr lang="en-US" sz="1600" dirty="0">
                <a:solidFill>
                  <a:schemeClr val="tx1"/>
                </a:solidFill>
              </a:rPr>
              <a:t> </a:t>
            </a:r>
            <a:r>
              <a:rPr lang="en-US" sz="1600" dirty="0"/>
              <a:t>are the detailed disability rates for all age groups by sex, race/Hispanic origin, age, and for those age 65+ by type of disability.</a:t>
            </a:r>
          </a:p>
          <a:p>
            <a:r>
              <a:rPr lang="en-US" sz="1600" dirty="0"/>
              <a:t>Portland is most similar to Las Vegas, Minneapolis, and Sacramento.  </a:t>
            </a:r>
          </a:p>
          <a:p>
            <a:r>
              <a:rPr lang="en-US" sz="1600" dirty="0"/>
              <a:t>Portland is least similar to Fresno, Charlotte, and Detroit.</a:t>
            </a:r>
          </a:p>
        </p:txBody>
      </p:sp>
      <p:sp>
        <p:nvSpPr>
          <p:cNvPr id="13" name="Content Placeholder 12">
            <a:extLst>
              <a:ext uri="{FF2B5EF4-FFF2-40B4-BE49-F238E27FC236}">
                <a16:creationId xmlns:a16="http://schemas.microsoft.com/office/drawing/2014/main" id="{150212A7-179B-4B97-AAE4-11A7C394205B}"/>
              </a:ext>
            </a:extLst>
          </p:cNvPr>
          <p:cNvSpPr>
            <a:spLocks noGrp="1"/>
          </p:cNvSpPr>
          <p:nvPr>
            <p:ph idx="10"/>
          </p:nvPr>
        </p:nvSpPr>
        <p:spPr>
          <a:xfrm>
            <a:off x="248564" y="1485517"/>
            <a:ext cx="1392864" cy="4076155"/>
          </a:xfrm>
        </p:spPr>
        <p:txBody>
          <a:bodyPr/>
          <a:lstStyle/>
          <a:p>
            <a:pPr marL="0" indent="0" algn="ctr">
              <a:buNone/>
            </a:pPr>
            <a:r>
              <a:rPr lang="en-US" b="1" dirty="0"/>
              <a:t>Table of Contents</a:t>
            </a:r>
          </a:p>
          <a:p>
            <a:r>
              <a:rPr lang="en-US" dirty="0">
                <a:hlinkClick r:id="rId6" action="ppaction://hlinksldjump"/>
              </a:rPr>
              <a:t>What is a disability?</a:t>
            </a:r>
            <a:endParaRPr lang="en-US" dirty="0"/>
          </a:p>
          <a:p>
            <a:r>
              <a:rPr lang="en-US" dirty="0">
                <a:hlinkClick r:id="rId7" action="ppaction://hlinksldjump"/>
              </a:rPr>
              <a:t>Disability  by socioeconomic measures</a:t>
            </a:r>
            <a:endParaRPr lang="en-US" dirty="0"/>
          </a:p>
          <a:p>
            <a:r>
              <a:rPr lang="en-US" dirty="0">
                <a:hlinkClick r:id="rId8" action="ppaction://hlinksldjump"/>
              </a:rPr>
              <a:t>Comparison cities</a:t>
            </a:r>
            <a:endParaRPr lang="en-US" dirty="0"/>
          </a:p>
          <a:p>
            <a:r>
              <a:rPr lang="en-US" dirty="0">
                <a:hlinkClick r:id="rId9" action="ppaction://hlinksldjump"/>
              </a:rPr>
              <a:t>Housing type and tenure</a:t>
            </a:r>
            <a:endParaRPr lang="en-US" dirty="0"/>
          </a:p>
          <a:p>
            <a:r>
              <a:rPr lang="en-US" dirty="0">
                <a:hlinkClick r:id="rId10" action="ppaction://hlinksldjump"/>
              </a:rPr>
              <a:t>City-Suburb</a:t>
            </a:r>
            <a:endParaRPr lang="en-US" dirty="0"/>
          </a:p>
          <a:p>
            <a:r>
              <a:rPr lang="en-US" dirty="0">
                <a:hlinkClick r:id="rId11" action="ppaction://hlinksldjump"/>
              </a:rPr>
              <a:t>Mapping of disability</a:t>
            </a:r>
            <a:endParaRPr lang="en-US" dirty="0"/>
          </a:p>
          <a:p>
            <a:r>
              <a:rPr lang="en-US" dirty="0">
                <a:hlinkClick r:id="rId12" action="ppaction://hlinksldjump"/>
              </a:rPr>
              <a:t>Health insurance</a:t>
            </a:r>
            <a:endParaRPr lang="en-US" dirty="0"/>
          </a:p>
          <a:p>
            <a:r>
              <a:rPr lang="en-US" dirty="0">
                <a:hlinkClick r:id="rId13" action="ppaction://hlinksldjump"/>
              </a:rPr>
              <a:t>Hispanics and Blacks</a:t>
            </a:r>
            <a:endParaRPr lang="en-US" dirty="0"/>
          </a:p>
          <a:p>
            <a:endParaRPr lang="en-US" dirty="0"/>
          </a:p>
        </p:txBody>
      </p:sp>
      <p:pic>
        <p:nvPicPr>
          <p:cNvPr id="5" name="Picture 4">
            <a:extLst>
              <a:ext uri="{FF2B5EF4-FFF2-40B4-BE49-F238E27FC236}">
                <a16:creationId xmlns:a16="http://schemas.microsoft.com/office/drawing/2014/main" id="{5450E403-7A6E-4D71-979C-2F7598EA12DD}"/>
              </a:ext>
            </a:extLst>
          </p:cNvPr>
          <p:cNvPicPr>
            <a:picLocks noChangeAspect="1"/>
          </p:cNvPicPr>
          <p:nvPr/>
        </p:nvPicPr>
        <p:blipFill>
          <a:blip r:embed="rId14"/>
          <a:stretch>
            <a:fillRect/>
          </a:stretch>
        </p:blipFill>
        <p:spPr>
          <a:xfrm>
            <a:off x="6863394" y="359282"/>
            <a:ext cx="4366008" cy="6328627"/>
          </a:xfrm>
          <a:prstGeom prst="rect">
            <a:avLst/>
          </a:prstGeom>
        </p:spPr>
      </p:pic>
      <p:sp>
        <p:nvSpPr>
          <p:cNvPr id="7" name="Arrow: Right 6">
            <a:extLst>
              <a:ext uri="{FF2B5EF4-FFF2-40B4-BE49-F238E27FC236}">
                <a16:creationId xmlns:a16="http://schemas.microsoft.com/office/drawing/2014/main" id="{07333191-8388-4104-9938-B350FF3381E2}"/>
              </a:ext>
            </a:extLst>
          </p:cNvPr>
          <p:cNvSpPr/>
          <p:nvPr/>
        </p:nvSpPr>
        <p:spPr>
          <a:xfrm>
            <a:off x="5782831" y="645932"/>
            <a:ext cx="1002425" cy="467619"/>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t>Average</a:t>
            </a:r>
          </a:p>
        </p:txBody>
      </p:sp>
      <p:sp>
        <p:nvSpPr>
          <p:cNvPr id="10" name="TextBox 9">
            <a:extLst>
              <a:ext uri="{FF2B5EF4-FFF2-40B4-BE49-F238E27FC236}">
                <a16:creationId xmlns:a16="http://schemas.microsoft.com/office/drawing/2014/main" id="{4613C1F4-0C3C-4523-964B-75C997A2C1B1}"/>
              </a:ext>
            </a:extLst>
          </p:cNvPr>
          <p:cNvSpPr txBox="1"/>
          <p:nvPr/>
        </p:nvSpPr>
        <p:spPr>
          <a:xfrm>
            <a:off x="3037163" y="6356995"/>
            <a:ext cx="2256612" cy="461665"/>
          </a:xfrm>
          <a:prstGeom prst="rect">
            <a:avLst/>
          </a:prstGeom>
          <a:noFill/>
        </p:spPr>
        <p:txBody>
          <a:bodyPr wrap="square" rtlCol="0">
            <a:spAutoFit/>
          </a:bodyPr>
          <a:lstStyle/>
          <a:p>
            <a:r>
              <a:rPr lang="en-US" sz="1200" dirty="0"/>
              <a:t>Source: 2018 ACS five-year data, table S1810</a:t>
            </a:r>
          </a:p>
        </p:txBody>
      </p:sp>
      <p:sp>
        <p:nvSpPr>
          <p:cNvPr id="14" name="Rectangle 13">
            <a:extLst>
              <a:ext uri="{FF2B5EF4-FFF2-40B4-BE49-F238E27FC236}">
                <a16:creationId xmlns:a16="http://schemas.microsoft.com/office/drawing/2014/main" id="{2E9FD056-03B5-4304-966B-2F4B631AA91B}"/>
              </a:ext>
            </a:extLst>
          </p:cNvPr>
          <p:cNvSpPr/>
          <p:nvPr/>
        </p:nvSpPr>
        <p:spPr>
          <a:xfrm>
            <a:off x="8797953" y="494227"/>
            <a:ext cx="1158701" cy="475488"/>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8D87E9E-DD17-479E-99C8-E98B5C43B723}"/>
              </a:ext>
            </a:extLst>
          </p:cNvPr>
          <p:cNvSpPr/>
          <p:nvPr/>
        </p:nvSpPr>
        <p:spPr>
          <a:xfrm>
            <a:off x="9956654" y="494227"/>
            <a:ext cx="1256306" cy="47548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9128910-8FDE-43DF-AB02-1619C22F250B}"/>
              </a:ext>
            </a:extLst>
          </p:cNvPr>
          <p:cNvSpPr/>
          <p:nvPr/>
        </p:nvSpPr>
        <p:spPr>
          <a:xfrm>
            <a:off x="6973755" y="1388979"/>
            <a:ext cx="4114800" cy="13716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88E4A77-5A8B-4977-A336-6586E876FF0B}"/>
              </a:ext>
            </a:extLst>
          </p:cNvPr>
          <p:cNvSpPr/>
          <p:nvPr/>
        </p:nvSpPr>
        <p:spPr>
          <a:xfrm>
            <a:off x="6863393" y="1523528"/>
            <a:ext cx="4375467" cy="98425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88D1AC0-7511-4BB1-BF03-DBF75A467694}"/>
              </a:ext>
            </a:extLst>
          </p:cNvPr>
          <p:cNvSpPr txBox="1"/>
          <p:nvPr/>
        </p:nvSpPr>
        <p:spPr>
          <a:xfrm>
            <a:off x="11212960" y="1522330"/>
            <a:ext cx="1015093" cy="369332"/>
          </a:xfrm>
          <a:prstGeom prst="rect">
            <a:avLst/>
          </a:prstGeom>
          <a:noFill/>
        </p:spPr>
        <p:txBody>
          <a:bodyPr wrap="square" rtlCol="0">
            <a:spAutoFit/>
          </a:bodyPr>
          <a:lstStyle/>
          <a:p>
            <a:r>
              <a:rPr lang="en-US" b="1" dirty="0">
                <a:solidFill>
                  <a:srgbClr val="714B25"/>
                </a:solidFill>
              </a:rPr>
              <a:t>Example</a:t>
            </a:r>
          </a:p>
        </p:txBody>
      </p:sp>
      <p:sp>
        <p:nvSpPr>
          <p:cNvPr id="25" name="TextBox 24">
            <a:extLst>
              <a:ext uri="{FF2B5EF4-FFF2-40B4-BE49-F238E27FC236}">
                <a16:creationId xmlns:a16="http://schemas.microsoft.com/office/drawing/2014/main" id="{AB3EE3E1-5F16-479A-920B-37D136E4F085}"/>
              </a:ext>
            </a:extLst>
          </p:cNvPr>
          <p:cNvSpPr txBox="1"/>
          <p:nvPr/>
        </p:nvSpPr>
        <p:spPr>
          <a:xfrm>
            <a:off x="11759823" y="0"/>
            <a:ext cx="383764" cy="307777"/>
          </a:xfrm>
          <a:prstGeom prst="rect">
            <a:avLst/>
          </a:prstGeom>
          <a:noFill/>
        </p:spPr>
        <p:txBody>
          <a:bodyPr wrap="square" rtlCol="0">
            <a:spAutoFit/>
          </a:bodyPr>
          <a:lstStyle/>
          <a:p>
            <a:r>
              <a:rPr lang="en-US" sz="1400" dirty="0">
                <a:solidFill>
                  <a:srgbClr val="714B25"/>
                </a:solidFill>
              </a:rPr>
              <a:t>14</a:t>
            </a:r>
          </a:p>
        </p:txBody>
      </p:sp>
      <p:grpSp>
        <p:nvGrpSpPr>
          <p:cNvPr id="26" name="Group 25">
            <a:extLst>
              <a:ext uri="{FF2B5EF4-FFF2-40B4-BE49-F238E27FC236}">
                <a16:creationId xmlns:a16="http://schemas.microsoft.com/office/drawing/2014/main" id="{BE44D340-D074-41E3-AB6A-EF6C27354246}"/>
              </a:ext>
            </a:extLst>
          </p:cNvPr>
          <p:cNvGrpSpPr/>
          <p:nvPr/>
        </p:nvGrpSpPr>
        <p:grpSpPr>
          <a:xfrm>
            <a:off x="87067" y="6452900"/>
            <a:ext cx="2006049" cy="365760"/>
            <a:chOff x="87067" y="6452900"/>
            <a:chExt cx="2006049" cy="365760"/>
          </a:xfrm>
        </p:grpSpPr>
        <p:sp>
          <p:nvSpPr>
            <p:cNvPr id="27" name="Action Button: Go to Beginning 26">
              <a:hlinkClick r:id="" action="ppaction://hlinkshowjump?jump=firstslide" highlightClick="1"/>
              <a:extLst>
                <a:ext uri="{FF2B5EF4-FFF2-40B4-BE49-F238E27FC236}">
                  <a16:creationId xmlns:a16="http://schemas.microsoft.com/office/drawing/2014/main" id="{F17CC184-4A80-4D11-9A9D-30BD2A190873}"/>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ction Button: Go Back or Previous 27">
              <a:hlinkClick r:id="" action="ppaction://hlinkshowjump?jump=previousslide" highlightClick="1"/>
              <a:extLst>
                <a:ext uri="{FF2B5EF4-FFF2-40B4-BE49-F238E27FC236}">
                  <a16:creationId xmlns:a16="http://schemas.microsoft.com/office/drawing/2014/main" id="{CAECDA97-32E4-488C-B3BA-472B455CA513}"/>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ction Button: Go Forward or Next 28">
              <a:hlinkClick r:id="" action="ppaction://hlinkshowjump?jump=nextslide" highlightClick="1"/>
              <a:extLst>
                <a:ext uri="{FF2B5EF4-FFF2-40B4-BE49-F238E27FC236}">
                  <a16:creationId xmlns:a16="http://schemas.microsoft.com/office/drawing/2014/main" id="{3565D73B-D027-4602-91F0-70C2AEF7E869}"/>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ction Button: Go to End 29">
              <a:hlinkClick r:id="rId15" action="ppaction://hlinksldjump" highlightClick="1"/>
              <a:extLst>
                <a:ext uri="{FF2B5EF4-FFF2-40B4-BE49-F238E27FC236}">
                  <a16:creationId xmlns:a16="http://schemas.microsoft.com/office/drawing/2014/main" id="{C800CC3D-A4F3-48CA-8D5A-AAAA7A5FA7FC}"/>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hlinkClick r:id="rId16"/>
              <a:extLst>
                <a:ext uri="{FF2B5EF4-FFF2-40B4-BE49-F238E27FC236}">
                  <a16:creationId xmlns:a16="http://schemas.microsoft.com/office/drawing/2014/main" id="{3B23B0AD-14A0-450D-BD73-C35911ECBE30}"/>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34300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21">
                                            <p:txEl>
                                              <p:pRg st="0" end="0"/>
                                            </p:txEl>
                                          </p:spTgt>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4" grpId="0" animBg="1"/>
      <p:bldP spid="15" grpId="0" animBg="1"/>
      <p:bldP spid="19" grpId="0" animBg="1"/>
      <p:bldP spid="20" grpId="0" animBg="1"/>
      <p:bldP spid="21" grpId="0"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ED6E8-0A17-4CA0-9F65-AC37669F4B8C}"/>
              </a:ext>
            </a:extLst>
          </p:cNvPr>
          <p:cNvSpPr>
            <a:spLocks noGrp="1"/>
          </p:cNvSpPr>
          <p:nvPr>
            <p:ph type="title"/>
          </p:nvPr>
        </p:nvSpPr>
        <p:spPr>
          <a:xfrm>
            <a:off x="338654" y="577526"/>
            <a:ext cx="4376463" cy="663522"/>
          </a:xfrm>
        </p:spPr>
        <p:txBody>
          <a:bodyPr/>
          <a:lstStyle/>
          <a:p>
            <a:r>
              <a:rPr lang="en-US" sz="3200" dirty="0"/>
              <a:t>The 20 Comparison Cities by Disability for Aged 65+</a:t>
            </a:r>
          </a:p>
        </p:txBody>
      </p:sp>
      <p:sp>
        <p:nvSpPr>
          <p:cNvPr id="3" name="Content Placeholder 2">
            <a:extLst>
              <a:ext uri="{FF2B5EF4-FFF2-40B4-BE49-F238E27FC236}">
                <a16:creationId xmlns:a16="http://schemas.microsoft.com/office/drawing/2014/main" id="{A8C39514-287C-4D88-9CF4-62BE33575837}"/>
              </a:ext>
            </a:extLst>
          </p:cNvPr>
          <p:cNvSpPr>
            <a:spLocks noGrp="1"/>
          </p:cNvSpPr>
          <p:nvPr>
            <p:ph idx="1"/>
          </p:nvPr>
        </p:nvSpPr>
        <p:spPr>
          <a:xfrm>
            <a:off x="338654" y="1467709"/>
            <a:ext cx="4376463" cy="4005388"/>
          </a:xfrm>
        </p:spPr>
        <p:txBody>
          <a:bodyPr>
            <a:normAutofit/>
          </a:bodyPr>
          <a:lstStyle/>
          <a:p>
            <a:r>
              <a:rPr lang="en-US" sz="1600" dirty="0"/>
              <a:t>Here is a summary of the MAPE data on the previous slide but for all </a:t>
            </a:r>
            <a:r>
              <a:rPr lang="en-US" sz="1600" dirty="0">
                <a:hlinkClick r:id="rId4" action="ppaction://hlinksldjump"/>
              </a:rPr>
              <a:t>20 comparison cities</a:t>
            </a:r>
            <a:r>
              <a:rPr lang="en-US" sz="1600" dirty="0">
                <a:hlinkClick r:id="" action="ppaction://noaction"/>
              </a:rPr>
              <a:t>.</a:t>
            </a:r>
            <a:endParaRPr lang="en-US" sz="1600" dirty="0"/>
          </a:p>
          <a:p>
            <a:r>
              <a:rPr lang="en-US" sz="1600" dirty="0"/>
              <a:t>Portland </a:t>
            </a:r>
            <a:r>
              <a:rPr lang="en-US" sz="1600" dirty="0">
                <a:solidFill>
                  <a:schemeClr val="accent6">
                    <a:lumMod val="50000"/>
                  </a:schemeClr>
                </a:solidFill>
              </a:rPr>
              <a:t>was most </a:t>
            </a:r>
            <a:r>
              <a:rPr lang="en-US" sz="1600" dirty="0"/>
              <a:t>like Las Vegas, Minneapolis, and Sacramento.</a:t>
            </a:r>
          </a:p>
          <a:p>
            <a:r>
              <a:rPr lang="en-US" sz="1600" dirty="0"/>
              <a:t>Portland was</a:t>
            </a:r>
            <a:r>
              <a:rPr lang="en-US" sz="1600" dirty="0">
                <a:solidFill>
                  <a:schemeClr val="accent6">
                    <a:lumMod val="50000"/>
                  </a:schemeClr>
                </a:solidFill>
              </a:rPr>
              <a:t> </a:t>
            </a:r>
            <a:r>
              <a:rPr lang="en-US" sz="1600" dirty="0">
                <a:solidFill>
                  <a:srgbClr val="C00000"/>
                </a:solidFill>
              </a:rPr>
              <a:t>least like </a:t>
            </a:r>
            <a:r>
              <a:rPr lang="en-US" sz="1600" dirty="0"/>
              <a:t>Fresno, Charlotte, and Detroit.</a:t>
            </a:r>
          </a:p>
          <a:p>
            <a:r>
              <a:rPr lang="en-US" sz="1600" dirty="0"/>
              <a:t>Disability rates by age, race/Hispanic origin, and sex resulted in high difference measures Detroit and Charlotte and Portland.</a:t>
            </a:r>
          </a:p>
          <a:p>
            <a:r>
              <a:rPr lang="en-US" sz="1600" dirty="0"/>
              <a:t>Among the disability measures ambulatory, self-care, ambulatory, and independent living differentiated Fresno, Charlotte, and Detroit from Portland.</a:t>
            </a:r>
          </a:p>
        </p:txBody>
      </p:sp>
      <p:pic>
        <p:nvPicPr>
          <p:cNvPr id="5" name="Picture 4">
            <a:extLst>
              <a:ext uri="{FF2B5EF4-FFF2-40B4-BE49-F238E27FC236}">
                <a16:creationId xmlns:a16="http://schemas.microsoft.com/office/drawing/2014/main" id="{2582F76E-B84C-45D8-BF44-228C594DBDD9}"/>
              </a:ext>
            </a:extLst>
          </p:cNvPr>
          <p:cNvPicPr>
            <a:picLocks noChangeAspect="1"/>
          </p:cNvPicPr>
          <p:nvPr/>
        </p:nvPicPr>
        <p:blipFill>
          <a:blip r:embed="rId5"/>
          <a:stretch>
            <a:fillRect/>
          </a:stretch>
        </p:blipFill>
        <p:spPr>
          <a:xfrm>
            <a:off x="5009791" y="909287"/>
            <a:ext cx="6986366" cy="4928663"/>
          </a:xfrm>
          <a:prstGeom prst="rect">
            <a:avLst/>
          </a:prstGeom>
        </p:spPr>
      </p:pic>
      <p:sp>
        <p:nvSpPr>
          <p:cNvPr id="6" name="TextBox 5">
            <a:extLst>
              <a:ext uri="{FF2B5EF4-FFF2-40B4-BE49-F238E27FC236}">
                <a16:creationId xmlns:a16="http://schemas.microsoft.com/office/drawing/2014/main" id="{00C2C74F-A873-4C5E-BFE7-D421963BFE71}"/>
              </a:ext>
            </a:extLst>
          </p:cNvPr>
          <p:cNvSpPr txBox="1"/>
          <p:nvPr/>
        </p:nvSpPr>
        <p:spPr>
          <a:xfrm>
            <a:off x="7599108" y="6140640"/>
            <a:ext cx="2290841" cy="461665"/>
          </a:xfrm>
          <a:prstGeom prst="rect">
            <a:avLst/>
          </a:prstGeom>
          <a:noFill/>
        </p:spPr>
        <p:txBody>
          <a:bodyPr wrap="square" rtlCol="0">
            <a:spAutoFit/>
          </a:bodyPr>
          <a:lstStyle/>
          <a:p>
            <a:r>
              <a:rPr lang="en-US" sz="1200" dirty="0"/>
              <a:t>Source: 2018 ACS five-year data, table S1810</a:t>
            </a:r>
          </a:p>
        </p:txBody>
      </p:sp>
      <p:cxnSp>
        <p:nvCxnSpPr>
          <p:cNvPr id="7" name="Straight Connector 6">
            <a:extLst>
              <a:ext uri="{FF2B5EF4-FFF2-40B4-BE49-F238E27FC236}">
                <a16:creationId xmlns:a16="http://schemas.microsoft.com/office/drawing/2014/main" id="{2AD9B8B4-B54E-48BB-B0C8-E7348F28F893}"/>
              </a:ext>
            </a:extLst>
          </p:cNvPr>
          <p:cNvCxnSpPr/>
          <p:nvPr/>
        </p:nvCxnSpPr>
        <p:spPr>
          <a:xfrm>
            <a:off x="5073651" y="1797681"/>
            <a:ext cx="0" cy="519143"/>
          </a:xfrm>
          <a:prstGeom prst="line">
            <a:avLst/>
          </a:prstGeom>
          <a:ln w="28575">
            <a:solidFill>
              <a:schemeClr val="accent6">
                <a:lumMod val="75000"/>
              </a:schemeClr>
            </a:solidFill>
          </a:ln>
        </p:spPr>
        <p:style>
          <a:lnRef idx="3">
            <a:schemeClr val="accent2"/>
          </a:lnRef>
          <a:fillRef idx="0">
            <a:schemeClr val="accent2"/>
          </a:fillRef>
          <a:effectRef idx="2">
            <a:schemeClr val="accent2"/>
          </a:effectRef>
          <a:fontRef idx="minor">
            <a:schemeClr val="tx1"/>
          </a:fontRef>
        </p:style>
      </p:cxnSp>
      <p:cxnSp>
        <p:nvCxnSpPr>
          <p:cNvPr id="8" name="Straight Connector 7">
            <a:extLst>
              <a:ext uri="{FF2B5EF4-FFF2-40B4-BE49-F238E27FC236}">
                <a16:creationId xmlns:a16="http://schemas.microsoft.com/office/drawing/2014/main" id="{7527616C-FD61-49D1-943B-D311E3018DFC}"/>
              </a:ext>
            </a:extLst>
          </p:cNvPr>
          <p:cNvCxnSpPr/>
          <p:nvPr/>
        </p:nvCxnSpPr>
        <p:spPr>
          <a:xfrm>
            <a:off x="5073651" y="5182002"/>
            <a:ext cx="0" cy="519143"/>
          </a:xfrm>
          <a:prstGeom prst="line">
            <a:avLst/>
          </a:prstGeom>
          <a:ln w="28575">
            <a:solidFill>
              <a:srgbClr val="C00000"/>
            </a:solidFill>
          </a:ln>
        </p:spPr>
        <p:style>
          <a:lnRef idx="3">
            <a:schemeClr val="accent2"/>
          </a:lnRef>
          <a:fillRef idx="0">
            <a:schemeClr val="accent2"/>
          </a:fillRef>
          <a:effectRef idx="2">
            <a:schemeClr val="accent2"/>
          </a:effectRef>
          <a:fontRef idx="minor">
            <a:schemeClr val="tx1"/>
          </a:fontRef>
        </p:style>
      </p:cxnSp>
      <p:sp>
        <p:nvSpPr>
          <p:cNvPr id="13" name="Rectangle 12">
            <a:extLst>
              <a:ext uri="{FF2B5EF4-FFF2-40B4-BE49-F238E27FC236}">
                <a16:creationId xmlns:a16="http://schemas.microsoft.com/office/drawing/2014/main" id="{8204DD39-8C97-404F-85A0-E0D63957F2CC}"/>
              </a:ext>
            </a:extLst>
          </p:cNvPr>
          <p:cNvSpPr/>
          <p:nvPr/>
        </p:nvSpPr>
        <p:spPr>
          <a:xfrm>
            <a:off x="7299437" y="5319004"/>
            <a:ext cx="1518854" cy="43891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CDB06946-9EA5-4630-9BDA-47E23D75AD91}"/>
              </a:ext>
            </a:extLst>
          </p:cNvPr>
          <p:cNvSpPr/>
          <p:nvPr/>
        </p:nvSpPr>
        <p:spPr>
          <a:xfrm>
            <a:off x="10372418" y="5182002"/>
            <a:ext cx="1480927" cy="58219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D806397-92B1-4837-94E8-5D79B4D970AB}"/>
              </a:ext>
            </a:extLst>
          </p:cNvPr>
          <p:cNvSpPr txBox="1"/>
          <p:nvPr/>
        </p:nvSpPr>
        <p:spPr>
          <a:xfrm>
            <a:off x="11718878" y="0"/>
            <a:ext cx="423080" cy="307777"/>
          </a:xfrm>
          <a:prstGeom prst="rect">
            <a:avLst/>
          </a:prstGeom>
          <a:noFill/>
        </p:spPr>
        <p:txBody>
          <a:bodyPr wrap="square" rtlCol="0">
            <a:spAutoFit/>
          </a:bodyPr>
          <a:lstStyle/>
          <a:p>
            <a:r>
              <a:rPr lang="en-US" sz="1400" dirty="0">
                <a:solidFill>
                  <a:srgbClr val="714B25"/>
                </a:solidFill>
              </a:rPr>
              <a:t>15</a:t>
            </a:r>
          </a:p>
        </p:txBody>
      </p:sp>
      <p:grpSp>
        <p:nvGrpSpPr>
          <p:cNvPr id="19" name="Group 18">
            <a:extLst>
              <a:ext uri="{FF2B5EF4-FFF2-40B4-BE49-F238E27FC236}">
                <a16:creationId xmlns:a16="http://schemas.microsoft.com/office/drawing/2014/main" id="{5B3E6E0D-2F7B-4FD9-880E-C654179AECB3}"/>
              </a:ext>
            </a:extLst>
          </p:cNvPr>
          <p:cNvGrpSpPr/>
          <p:nvPr/>
        </p:nvGrpSpPr>
        <p:grpSpPr>
          <a:xfrm>
            <a:off x="87067" y="6452900"/>
            <a:ext cx="2006049" cy="365760"/>
            <a:chOff x="87067" y="6452900"/>
            <a:chExt cx="2006049" cy="365760"/>
          </a:xfrm>
        </p:grpSpPr>
        <p:sp>
          <p:nvSpPr>
            <p:cNvPr id="20" name="Action Button: Go to Beginning 19">
              <a:hlinkClick r:id="" action="ppaction://hlinkshowjump?jump=firstslide" highlightClick="1"/>
              <a:extLst>
                <a:ext uri="{FF2B5EF4-FFF2-40B4-BE49-F238E27FC236}">
                  <a16:creationId xmlns:a16="http://schemas.microsoft.com/office/drawing/2014/main" id="{485A85DE-7BD5-4CEB-856B-28EF9B645E9E}"/>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ction Button: Go Back or Previous 20">
              <a:hlinkClick r:id="" action="ppaction://hlinkshowjump?jump=previousslide" highlightClick="1"/>
              <a:extLst>
                <a:ext uri="{FF2B5EF4-FFF2-40B4-BE49-F238E27FC236}">
                  <a16:creationId xmlns:a16="http://schemas.microsoft.com/office/drawing/2014/main" id="{19332D68-A0AA-4112-B16A-3F8253817551}"/>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ction Button: Go Forward or Next 21">
              <a:hlinkClick r:id="" action="ppaction://hlinkshowjump?jump=nextslide" highlightClick="1"/>
              <a:extLst>
                <a:ext uri="{FF2B5EF4-FFF2-40B4-BE49-F238E27FC236}">
                  <a16:creationId xmlns:a16="http://schemas.microsoft.com/office/drawing/2014/main" id="{EA98E899-EC00-4AB9-A8D8-7F68CD1F0A19}"/>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ction Button: Go to End 22">
              <a:hlinkClick r:id="rId6" action="ppaction://hlinksldjump" highlightClick="1"/>
              <a:extLst>
                <a:ext uri="{FF2B5EF4-FFF2-40B4-BE49-F238E27FC236}">
                  <a16:creationId xmlns:a16="http://schemas.microsoft.com/office/drawing/2014/main" id="{003FCF1B-A839-4A56-B170-22E6969EF12F}"/>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hlinkClick r:id="rId7"/>
              <a:extLst>
                <a:ext uri="{FF2B5EF4-FFF2-40B4-BE49-F238E27FC236}">
                  <a16:creationId xmlns:a16="http://schemas.microsoft.com/office/drawing/2014/main" id="{4EBB0A53-A1C9-4097-B513-BF11FDFF048F}"/>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1667462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CA385-6B8E-4C18-82EE-F129B103DCDE}"/>
              </a:ext>
            </a:extLst>
          </p:cNvPr>
          <p:cNvSpPr>
            <a:spLocks noGrp="1"/>
          </p:cNvSpPr>
          <p:nvPr>
            <p:ph type="title"/>
          </p:nvPr>
        </p:nvSpPr>
        <p:spPr/>
        <p:txBody>
          <a:bodyPr/>
          <a:lstStyle/>
          <a:p>
            <a:r>
              <a:rPr lang="en-US" sz="2800" dirty="0"/>
              <a:t>Disability by Housing Type and Tenure</a:t>
            </a:r>
          </a:p>
        </p:txBody>
      </p:sp>
      <p:sp>
        <p:nvSpPr>
          <p:cNvPr id="3" name="Content Placeholder 2">
            <a:extLst>
              <a:ext uri="{FF2B5EF4-FFF2-40B4-BE49-F238E27FC236}">
                <a16:creationId xmlns:a16="http://schemas.microsoft.com/office/drawing/2014/main" id="{82B3ECC4-3535-4BE8-9053-506B5329B450}"/>
              </a:ext>
            </a:extLst>
          </p:cNvPr>
          <p:cNvSpPr>
            <a:spLocks noGrp="1"/>
          </p:cNvSpPr>
          <p:nvPr>
            <p:ph idx="1"/>
          </p:nvPr>
        </p:nvSpPr>
        <p:spPr>
          <a:xfrm>
            <a:off x="1584552" y="1001059"/>
            <a:ext cx="3400213" cy="5817325"/>
          </a:xfrm>
        </p:spPr>
        <p:txBody>
          <a:bodyPr>
            <a:noAutofit/>
          </a:bodyPr>
          <a:lstStyle/>
          <a:p>
            <a:r>
              <a:rPr lang="en-US" sz="1500" dirty="0"/>
              <a:t>This series of slides shows disability rates by housing type and tenure.</a:t>
            </a:r>
          </a:p>
          <a:p>
            <a:r>
              <a:rPr lang="en-US" sz="1500" dirty="0"/>
              <a:t>Results on this slide are for the 7-county Portland Metropolitan Area and the city of Portland.</a:t>
            </a:r>
          </a:p>
          <a:p>
            <a:r>
              <a:rPr lang="en-US" sz="1500" dirty="0"/>
              <a:t>Broad housing classes shown are:</a:t>
            </a:r>
          </a:p>
          <a:p>
            <a:pPr lvl="1"/>
            <a:r>
              <a:rPr lang="en-US" sz="1500" dirty="0"/>
              <a:t>GRP – </a:t>
            </a:r>
            <a:r>
              <a:rPr lang="en-US" sz="1500" dirty="0">
                <a:hlinkClick r:id="rId4" action="ppaction://hlinksldjump"/>
              </a:rPr>
              <a:t>Group quarters</a:t>
            </a:r>
            <a:r>
              <a:rPr lang="en-US" sz="1500" dirty="0"/>
              <a:t>, long-term care/nursing homes</a:t>
            </a:r>
          </a:p>
          <a:p>
            <a:pPr lvl="1"/>
            <a:r>
              <a:rPr lang="en-US" sz="1500" dirty="0"/>
              <a:t>CND – Condominiums</a:t>
            </a:r>
          </a:p>
          <a:p>
            <a:pPr lvl="1"/>
            <a:r>
              <a:rPr lang="en-US" sz="1500" dirty="0"/>
              <a:t>APT – Rented apartments</a:t>
            </a:r>
          </a:p>
          <a:p>
            <a:pPr lvl="1"/>
            <a:r>
              <a:rPr lang="en-US" sz="1500" dirty="0"/>
              <a:t>SFR – Single family, rented</a:t>
            </a:r>
          </a:p>
          <a:p>
            <a:pPr lvl="1"/>
            <a:r>
              <a:rPr lang="en-US" sz="1500" dirty="0"/>
              <a:t>SFO – Single family, owned</a:t>
            </a:r>
          </a:p>
          <a:p>
            <a:r>
              <a:rPr lang="en-US" sz="1500" dirty="0"/>
              <a:t>The housing mixes are shown for those with:</a:t>
            </a:r>
          </a:p>
          <a:p>
            <a:pPr lvl="1"/>
            <a:r>
              <a:rPr lang="en-US" sz="1500" dirty="0"/>
              <a:t>a disability </a:t>
            </a:r>
          </a:p>
          <a:p>
            <a:pPr lvl="1"/>
            <a:r>
              <a:rPr lang="en-US" sz="1500" dirty="0"/>
              <a:t>no disability</a:t>
            </a:r>
          </a:p>
          <a:p>
            <a:r>
              <a:rPr lang="en-US" sz="1500" dirty="0"/>
              <a:t>Two versions of the chart are shown:</a:t>
            </a:r>
          </a:p>
          <a:p>
            <a:pPr lvl="1"/>
            <a:r>
              <a:rPr lang="en-US" sz="1500" dirty="0"/>
              <a:t>numbers</a:t>
            </a:r>
          </a:p>
          <a:p>
            <a:pPr lvl="1"/>
            <a:r>
              <a:rPr lang="en-US" sz="1500" dirty="0"/>
              <a:t>percent of the total</a:t>
            </a:r>
          </a:p>
        </p:txBody>
      </p:sp>
      <p:sp>
        <p:nvSpPr>
          <p:cNvPr id="15" name="Content Placeholder 14">
            <a:extLst>
              <a:ext uri="{FF2B5EF4-FFF2-40B4-BE49-F238E27FC236}">
                <a16:creationId xmlns:a16="http://schemas.microsoft.com/office/drawing/2014/main" id="{9F5AE382-9129-4DA0-8CE9-C438ECAE79E1}"/>
              </a:ext>
            </a:extLst>
          </p:cNvPr>
          <p:cNvSpPr>
            <a:spLocks noGrp="1"/>
          </p:cNvSpPr>
          <p:nvPr>
            <p:ph idx="10"/>
          </p:nvPr>
        </p:nvSpPr>
        <p:spPr>
          <a:xfrm>
            <a:off x="133057" y="1441299"/>
            <a:ext cx="1392865" cy="4062319"/>
          </a:xfrm>
        </p:spPr>
        <p:txBody>
          <a:bodyPr/>
          <a:lstStyle/>
          <a:p>
            <a:pPr marL="0" indent="0" algn="ctr">
              <a:buNone/>
            </a:pPr>
            <a:r>
              <a:rPr lang="en-US" b="1" dirty="0"/>
              <a:t>Table of Contents</a:t>
            </a:r>
          </a:p>
          <a:p>
            <a:r>
              <a:rPr lang="en-US" dirty="0">
                <a:hlinkClick r:id="rId5" action="ppaction://hlinksldjump"/>
              </a:rPr>
              <a:t>What is a disability?</a:t>
            </a:r>
            <a:endParaRPr lang="en-US" dirty="0"/>
          </a:p>
          <a:p>
            <a:r>
              <a:rPr lang="en-US" dirty="0">
                <a:hlinkClick r:id="rId6" action="ppaction://hlinksldjump"/>
              </a:rPr>
              <a:t>Disability  by socioeconomic measures</a:t>
            </a:r>
            <a:endParaRPr lang="en-US" dirty="0"/>
          </a:p>
          <a:p>
            <a:r>
              <a:rPr lang="en-US" dirty="0">
                <a:hlinkClick r:id="rId7" action="ppaction://hlinksldjump"/>
              </a:rPr>
              <a:t>Comparison cities</a:t>
            </a:r>
            <a:endParaRPr lang="en-US" dirty="0"/>
          </a:p>
          <a:p>
            <a:r>
              <a:rPr lang="en-US" dirty="0">
                <a:hlinkClick r:id="rId8" action="ppaction://hlinksldjump"/>
              </a:rPr>
              <a:t>Housing type and tenure</a:t>
            </a:r>
            <a:endParaRPr lang="en-US" dirty="0"/>
          </a:p>
          <a:p>
            <a:r>
              <a:rPr lang="en-US" dirty="0">
                <a:hlinkClick r:id="rId9" action="ppaction://hlinksldjump"/>
              </a:rPr>
              <a:t>City-Suburb</a:t>
            </a:r>
            <a:endParaRPr lang="en-US" dirty="0"/>
          </a:p>
          <a:p>
            <a:r>
              <a:rPr lang="en-US" dirty="0">
                <a:hlinkClick r:id="rId10" action="ppaction://hlinksldjump"/>
              </a:rPr>
              <a:t>Mapping of disability</a:t>
            </a:r>
            <a:endParaRPr lang="en-US" dirty="0"/>
          </a:p>
          <a:p>
            <a:r>
              <a:rPr lang="en-US" dirty="0">
                <a:hlinkClick r:id="rId11" action="ppaction://hlinksldjump"/>
              </a:rPr>
              <a:t>Health insurance</a:t>
            </a:r>
            <a:endParaRPr lang="en-US" dirty="0"/>
          </a:p>
          <a:p>
            <a:r>
              <a:rPr lang="en-US" dirty="0">
                <a:hlinkClick r:id="rId12" action="ppaction://hlinksldjump"/>
              </a:rPr>
              <a:t>Hispanics and Blacks</a:t>
            </a:r>
            <a:endParaRPr lang="en-US" dirty="0"/>
          </a:p>
          <a:p>
            <a:endParaRPr lang="en-US" dirty="0"/>
          </a:p>
        </p:txBody>
      </p:sp>
      <p:sp>
        <p:nvSpPr>
          <p:cNvPr id="10" name="Arrow: Right 9">
            <a:extLst>
              <a:ext uri="{FF2B5EF4-FFF2-40B4-BE49-F238E27FC236}">
                <a16:creationId xmlns:a16="http://schemas.microsoft.com/office/drawing/2014/main" id="{468EE0F9-B301-4A82-83B6-5E8D73AA8A60}"/>
              </a:ext>
            </a:extLst>
          </p:cNvPr>
          <p:cNvSpPr/>
          <p:nvPr/>
        </p:nvSpPr>
        <p:spPr>
          <a:xfrm>
            <a:off x="5048261" y="1486806"/>
            <a:ext cx="265044" cy="390939"/>
          </a:xfrm>
          <a:prstGeom prst="rightArrow">
            <a:avLst/>
          </a:prstGeom>
          <a:solidFill>
            <a:schemeClr val="accent5"/>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Arrow: Right 10">
            <a:extLst>
              <a:ext uri="{FF2B5EF4-FFF2-40B4-BE49-F238E27FC236}">
                <a16:creationId xmlns:a16="http://schemas.microsoft.com/office/drawing/2014/main" id="{96044F46-630A-4DC4-8FA8-1E867B37A5C9}"/>
              </a:ext>
            </a:extLst>
          </p:cNvPr>
          <p:cNvSpPr/>
          <p:nvPr/>
        </p:nvSpPr>
        <p:spPr>
          <a:xfrm>
            <a:off x="5032632" y="4242053"/>
            <a:ext cx="265044" cy="390939"/>
          </a:xfrm>
          <a:prstGeom prst="rightArrow">
            <a:avLst/>
          </a:prstGeom>
          <a:solidFill>
            <a:schemeClr val="accent5"/>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82255481-90FE-4A4B-8A5F-29664C9057AA}"/>
              </a:ext>
            </a:extLst>
          </p:cNvPr>
          <p:cNvPicPr>
            <a:picLocks noChangeAspect="1"/>
          </p:cNvPicPr>
          <p:nvPr/>
        </p:nvPicPr>
        <p:blipFill>
          <a:blip r:embed="rId13"/>
          <a:stretch>
            <a:fillRect/>
          </a:stretch>
        </p:blipFill>
        <p:spPr>
          <a:xfrm>
            <a:off x="5299512" y="325412"/>
            <a:ext cx="6892488" cy="5574403"/>
          </a:xfrm>
          <a:prstGeom prst="rect">
            <a:avLst/>
          </a:prstGeom>
        </p:spPr>
      </p:pic>
      <p:sp>
        <p:nvSpPr>
          <p:cNvPr id="9" name="Arrow: Right 8">
            <a:extLst>
              <a:ext uri="{FF2B5EF4-FFF2-40B4-BE49-F238E27FC236}">
                <a16:creationId xmlns:a16="http://schemas.microsoft.com/office/drawing/2014/main" id="{66E8E2FD-FBC2-4CB7-8C65-8043B43A2CD9}"/>
              </a:ext>
            </a:extLst>
          </p:cNvPr>
          <p:cNvSpPr/>
          <p:nvPr/>
        </p:nvSpPr>
        <p:spPr>
          <a:xfrm>
            <a:off x="8480712" y="3329754"/>
            <a:ext cx="265044" cy="390939"/>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FF163A32-D5E8-43AB-A6E6-6F5833662F54}"/>
              </a:ext>
            </a:extLst>
          </p:cNvPr>
          <p:cNvSpPr/>
          <p:nvPr/>
        </p:nvSpPr>
        <p:spPr>
          <a:xfrm>
            <a:off x="5030796" y="3329754"/>
            <a:ext cx="265044" cy="390939"/>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BA6FD1D-2895-47DC-A48D-0E5E1FA9E40A}"/>
              </a:ext>
            </a:extLst>
          </p:cNvPr>
          <p:cNvSpPr txBox="1"/>
          <p:nvPr/>
        </p:nvSpPr>
        <p:spPr>
          <a:xfrm>
            <a:off x="5499022" y="6059714"/>
            <a:ext cx="4884057" cy="584775"/>
          </a:xfrm>
          <a:prstGeom prst="rect">
            <a:avLst/>
          </a:prstGeom>
          <a:noFill/>
        </p:spPr>
        <p:txBody>
          <a:bodyPr wrap="square" rtlCol="0">
            <a:spAutoFit/>
          </a:bodyPr>
          <a:lstStyle/>
          <a:p>
            <a:r>
              <a:rPr lang="en-US" sz="1600" b="1" dirty="0">
                <a:solidFill>
                  <a:schemeClr val="accent5">
                    <a:lumMod val="75000"/>
                  </a:schemeClr>
                </a:solidFill>
              </a:rPr>
              <a:t>In the following animations refer to the percent with disability for context (upper right chart).</a:t>
            </a:r>
          </a:p>
        </p:txBody>
      </p:sp>
      <p:sp>
        <p:nvSpPr>
          <p:cNvPr id="13" name="TextBox 12">
            <a:extLst>
              <a:ext uri="{FF2B5EF4-FFF2-40B4-BE49-F238E27FC236}">
                <a16:creationId xmlns:a16="http://schemas.microsoft.com/office/drawing/2014/main" id="{833A315D-AF84-4306-82B7-F55EB67AE39D}"/>
              </a:ext>
            </a:extLst>
          </p:cNvPr>
          <p:cNvSpPr txBox="1"/>
          <p:nvPr/>
        </p:nvSpPr>
        <p:spPr>
          <a:xfrm>
            <a:off x="2727672" y="6211669"/>
            <a:ext cx="1622537" cy="646331"/>
          </a:xfrm>
          <a:prstGeom prst="rect">
            <a:avLst/>
          </a:prstGeom>
          <a:noFill/>
        </p:spPr>
        <p:txBody>
          <a:bodyPr wrap="square" rtlCol="0">
            <a:spAutoFit/>
          </a:bodyPr>
          <a:lstStyle/>
          <a:p>
            <a:r>
              <a:rPr lang="en-US" sz="1200" dirty="0"/>
              <a:t>Source: ACS 2017 5-year data, Public Use  Microdata</a:t>
            </a:r>
          </a:p>
        </p:txBody>
      </p:sp>
      <p:pic>
        <p:nvPicPr>
          <p:cNvPr id="8" name="Picture 7">
            <a:extLst>
              <a:ext uri="{FF2B5EF4-FFF2-40B4-BE49-F238E27FC236}">
                <a16:creationId xmlns:a16="http://schemas.microsoft.com/office/drawing/2014/main" id="{125039D7-3FE3-4047-9ECE-016AD0BE4923}"/>
              </a:ext>
            </a:extLst>
          </p:cNvPr>
          <p:cNvPicPr>
            <a:picLocks noChangeAspect="1"/>
          </p:cNvPicPr>
          <p:nvPr/>
        </p:nvPicPr>
        <p:blipFill>
          <a:blip r:embed="rId14"/>
          <a:stretch>
            <a:fillRect/>
          </a:stretch>
        </p:blipFill>
        <p:spPr>
          <a:xfrm>
            <a:off x="8745756" y="1357624"/>
            <a:ext cx="265044" cy="605101"/>
          </a:xfrm>
          <a:prstGeom prst="rect">
            <a:avLst/>
          </a:prstGeom>
        </p:spPr>
      </p:pic>
      <p:pic>
        <p:nvPicPr>
          <p:cNvPr id="16" name="Picture 15">
            <a:extLst>
              <a:ext uri="{FF2B5EF4-FFF2-40B4-BE49-F238E27FC236}">
                <a16:creationId xmlns:a16="http://schemas.microsoft.com/office/drawing/2014/main" id="{3BBBD304-5E5E-4582-9D10-16CF030EDC2A}"/>
              </a:ext>
            </a:extLst>
          </p:cNvPr>
          <p:cNvPicPr>
            <a:picLocks noChangeAspect="1"/>
          </p:cNvPicPr>
          <p:nvPr/>
        </p:nvPicPr>
        <p:blipFill>
          <a:blip r:embed="rId14"/>
          <a:stretch>
            <a:fillRect/>
          </a:stretch>
        </p:blipFill>
        <p:spPr>
          <a:xfrm>
            <a:off x="8732473" y="4134971"/>
            <a:ext cx="265044" cy="605101"/>
          </a:xfrm>
          <a:prstGeom prst="rect">
            <a:avLst/>
          </a:prstGeom>
        </p:spPr>
      </p:pic>
      <p:sp>
        <p:nvSpPr>
          <p:cNvPr id="12" name="Rectangle 11">
            <a:extLst>
              <a:ext uri="{FF2B5EF4-FFF2-40B4-BE49-F238E27FC236}">
                <a16:creationId xmlns:a16="http://schemas.microsoft.com/office/drawing/2014/main" id="{7BD75B2D-85EF-4B54-BD0A-37176874F26A}"/>
              </a:ext>
            </a:extLst>
          </p:cNvPr>
          <p:cNvSpPr/>
          <p:nvPr/>
        </p:nvSpPr>
        <p:spPr>
          <a:xfrm>
            <a:off x="8745756" y="325412"/>
            <a:ext cx="3446244" cy="276203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AEB2C87-7EF7-4967-8ECF-F2F47CE28670}"/>
              </a:ext>
            </a:extLst>
          </p:cNvPr>
          <p:cNvSpPr txBox="1"/>
          <p:nvPr/>
        </p:nvSpPr>
        <p:spPr>
          <a:xfrm>
            <a:off x="1850652" y="4155142"/>
            <a:ext cx="3006718" cy="784830"/>
          </a:xfrm>
          <a:prstGeom prst="rect">
            <a:avLst/>
          </a:prstGeom>
          <a:noFill/>
        </p:spPr>
        <p:txBody>
          <a:bodyPr wrap="square" rtlCol="0">
            <a:spAutoFit/>
          </a:bodyPr>
          <a:lstStyle/>
          <a:p>
            <a:r>
              <a:rPr lang="en-US" sz="1500" dirty="0"/>
              <a:t>Note: Most assisted living and independent living units are captured in the APT category. </a:t>
            </a:r>
          </a:p>
        </p:txBody>
      </p:sp>
      <p:sp>
        <p:nvSpPr>
          <p:cNvPr id="24" name="TextBox 23">
            <a:extLst>
              <a:ext uri="{FF2B5EF4-FFF2-40B4-BE49-F238E27FC236}">
                <a16:creationId xmlns:a16="http://schemas.microsoft.com/office/drawing/2014/main" id="{317AFB05-30B2-43E3-9D1C-A1E86936ACDF}"/>
              </a:ext>
            </a:extLst>
          </p:cNvPr>
          <p:cNvSpPr txBox="1"/>
          <p:nvPr/>
        </p:nvSpPr>
        <p:spPr>
          <a:xfrm>
            <a:off x="11709779" y="0"/>
            <a:ext cx="432179" cy="307777"/>
          </a:xfrm>
          <a:prstGeom prst="rect">
            <a:avLst/>
          </a:prstGeom>
          <a:noFill/>
        </p:spPr>
        <p:txBody>
          <a:bodyPr wrap="square" rtlCol="0">
            <a:spAutoFit/>
          </a:bodyPr>
          <a:lstStyle/>
          <a:p>
            <a:r>
              <a:rPr lang="en-US" sz="1400" dirty="0">
                <a:solidFill>
                  <a:srgbClr val="714B25"/>
                </a:solidFill>
              </a:rPr>
              <a:t>16</a:t>
            </a:r>
          </a:p>
        </p:txBody>
      </p:sp>
      <p:grpSp>
        <p:nvGrpSpPr>
          <p:cNvPr id="25" name="Group 24">
            <a:extLst>
              <a:ext uri="{FF2B5EF4-FFF2-40B4-BE49-F238E27FC236}">
                <a16:creationId xmlns:a16="http://schemas.microsoft.com/office/drawing/2014/main" id="{4ECA1CF3-E681-4410-B4DD-547A257AF898}"/>
              </a:ext>
            </a:extLst>
          </p:cNvPr>
          <p:cNvGrpSpPr/>
          <p:nvPr/>
        </p:nvGrpSpPr>
        <p:grpSpPr>
          <a:xfrm>
            <a:off x="87067" y="6452900"/>
            <a:ext cx="2006049" cy="365760"/>
            <a:chOff x="87067" y="6452900"/>
            <a:chExt cx="2006049" cy="365760"/>
          </a:xfrm>
        </p:grpSpPr>
        <p:sp>
          <p:nvSpPr>
            <p:cNvPr id="26" name="Action Button: Go to Beginning 25">
              <a:hlinkClick r:id="" action="ppaction://hlinkshowjump?jump=firstslide" highlightClick="1"/>
              <a:extLst>
                <a:ext uri="{FF2B5EF4-FFF2-40B4-BE49-F238E27FC236}">
                  <a16:creationId xmlns:a16="http://schemas.microsoft.com/office/drawing/2014/main" id="{CD00DE10-3553-4016-B844-26566CF90200}"/>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ction Button: Go Back or Previous 26">
              <a:hlinkClick r:id="" action="ppaction://hlinkshowjump?jump=previousslide" highlightClick="1"/>
              <a:extLst>
                <a:ext uri="{FF2B5EF4-FFF2-40B4-BE49-F238E27FC236}">
                  <a16:creationId xmlns:a16="http://schemas.microsoft.com/office/drawing/2014/main" id="{E61157F6-053A-43AA-BBA5-087E75A141EB}"/>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ction Button: Go Forward or Next 27">
              <a:hlinkClick r:id="" action="ppaction://hlinkshowjump?jump=nextslide" highlightClick="1"/>
              <a:extLst>
                <a:ext uri="{FF2B5EF4-FFF2-40B4-BE49-F238E27FC236}">
                  <a16:creationId xmlns:a16="http://schemas.microsoft.com/office/drawing/2014/main" id="{34BFCC37-68AF-409D-AD26-D95D73E78FDF}"/>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ction Button: Go to End 28">
              <a:hlinkClick r:id="rId15" action="ppaction://hlinksldjump" highlightClick="1"/>
              <a:extLst>
                <a:ext uri="{FF2B5EF4-FFF2-40B4-BE49-F238E27FC236}">
                  <a16:creationId xmlns:a16="http://schemas.microsoft.com/office/drawing/2014/main" id="{44A21496-933A-4265-A487-5EF630F5EAC9}"/>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hlinkClick r:id="rId16"/>
              <a:extLst>
                <a:ext uri="{FF2B5EF4-FFF2-40B4-BE49-F238E27FC236}">
                  <a16:creationId xmlns:a16="http://schemas.microsoft.com/office/drawing/2014/main" id="{79DE4015-52EB-448F-95F2-59F1639E4540}"/>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308136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xEl>
                                              <p:pRg st="0" end="0"/>
                                            </p:txEl>
                                          </p:spTgt>
                                        </p:tgtEl>
                                        <p:attrNameLst>
                                          <p:attrName>style.visibility</p:attrName>
                                        </p:attrNameLst>
                                      </p:cBhvr>
                                      <p:to>
                                        <p:strVal val="visible"/>
                                      </p:to>
                                    </p:set>
                                  </p:childTnLst>
                                  <p:subTnLst>
                                    <p:set>
                                      <p:cBhvr override="childStyle">
                                        <p:cTn dur="1" fill="hold" display="0" masterRel="nextClick" afterEffect="1"/>
                                        <p:tgtEl>
                                          <p:spTgt spid="17">
                                            <p:txEl>
                                              <p:pRg st="0" end="0"/>
                                            </p:txEl>
                                          </p:spTgt>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2" end="12"/>
                                            </p:tx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
                                            <p:txEl>
                                              <p:pRg st="13" end="13"/>
                                            </p:txEl>
                                          </p:spTgt>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9" grpId="0" animBg="1"/>
      <p:bldP spid="7" grpId="0" animBg="1"/>
      <p:bldP spid="13" grpId="0"/>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EADDD-B608-4B4B-BADC-2E222F97A2A5}"/>
              </a:ext>
            </a:extLst>
          </p:cNvPr>
          <p:cNvSpPr>
            <a:spLocks noGrp="1"/>
          </p:cNvSpPr>
          <p:nvPr>
            <p:ph type="title"/>
          </p:nvPr>
        </p:nvSpPr>
        <p:spPr>
          <a:xfrm>
            <a:off x="181997" y="87619"/>
            <a:ext cx="4380242" cy="870857"/>
          </a:xfrm>
        </p:spPr>
        <p:txBody>
          <a:bodyPr/>
          <a:lstStyle/>
          <a:p>
            <a:r>
              <a:rPr lang="en-US" sz="3200" dirty="0"/>
              <a:t>Disability by Housing Type and Tenure for the City</a:t>
            </a:r>
          </a:p>
        </p:txBody>
      </p:sp>
      <p:sp>
        <p:nvSpPr>
          <p:cNvPr id="3" name="Content Placeholder 2">
            <a:extLst>
              <a:ext uri="{FF2B5EF4-FFF2-40B4-BE49-F238E27FC236}">
                <a16:creationId xmlns:a16="http://schemas.microsoft.com/office/drawing/2014/main" id="{6DF9108A-91CB-4CCA-A993-582036FB976E}"/>
              </a:ext>
            </a:extLst>
          </p:cNvPr>
          <p:cNvSpPr>
            <a:spLocks noGrp="1"/>
          </p:cNvSpPr>
          <p:nvPr>
            <p:ph idx="1"/>
          </p:nvPr>
        </p:nvSpPr>
        <p:spPr>
          <a:xfrm>
            <a:off x="203982" y="1057894"/>
            <a:ext cx="3924313" cy="4627714"/>
          </a:xfrm>
        </p:spPr>
        <p:txBody>
          <a:bodyPr>
            <a:noAutofit/>
          </a:bodyPr>
          <a:lstStyle/>
          <a:p>
            <a:r>
              <a:rPr lang="en-US" sz="1600" dirty="0"/>
              <a:t>For persons age 50+ progressing from ambulatory, to independent living, to self-care:</a:t>
            </a:r>
          </a:p>
          <a:p>
            <a:pPr lvl="1"/>
            <a:r>
              <a:rPr lang="en-US" sz="1500" dirty="0"/>
              <a:t>The proportion of older persons with a disability residing in group quarters grows.</a:t>
            </a:r>
          </a:p>
          <a:p>
            <a:pPr lvl="1"/>
            <a:r>
              <a:rPr lang="en-US" sz="1500" dirty="0"/>
              <a:t>The proportion in single-family owner-occupied is lowest for people with a self-care disability.</a:t>
            </a:r>
          </a:p>
          <a:p>
            <a:r>
              <a:rPr lang="en-US" sz="1600" dirty="0"/>
              <a:t>Cognitive disability is high for younger persons as compared to ambulatory,  independent living, and self-care. </a:t>
            </a:r>
          </a:p>
          <a:p>
            <a:r>
              <a:rPr lang="en-US" sz="1600" dirty="0"/>
              <a:t>The numbers for older persons with a cognitive disability increase with age, as does the proportion of people living in group quarters. </a:t>
            </a:r>
          </a:p>
          <a:p>
            <a:r>
              <a:rPr lang="en-US" sz="1600" dirty="0"/>
              <a:t>For people with hearing and vision disabilities, the number of older persons in single-family housing is higher than for other types of disability.</a:t>
            </a:r>
          </a:p>
        </p:txBody>
      </p:sp>
      <p:pic>
        <p:nvPicPr>
          <p:cNvPr id="5" name="Ambulatory">
            <a:extLst>
              <a:ext uri="{FF2B5EF4-FFF2-40B4-BE49-F238E27FC236}">
                <a16:creationId xmlns:a16="http://schemas.microsoft.com/office/drawing/2014/main" id="{9568C66A-E62E-4D85-9D3D-CE0E7245F9B2}"/>
              </a:ext>
            </a:extLst>
          </p:cNvPr>
          <p:cNvPicPr>
            <a:picLocks noChangeAspect="1"/>
          </p:cNvPicPr>
          <p:nvPr/>
        </p:nvPicPr>
        <p:blipFill>
          <a:blip r:embed="rId4"/>
          <a:stretch>
            <a:fillRect/>
          </a:stretch>
        </p:blipFill>
        <p:spPr>
          <a:xfrm>
            <a:off x="4382902" y="582405"/>
            <a:ext cx="7651143" cy="6181880"/>
          </a:xfrm>
          <a:prstGeom prst="rect">
            <a:avLst/>
          </a:prstGeom>
        </p:spPr>
      </p:pic>
      <p:pic>
        <p:nvPicPr>
          <p:cNvPr id="9" name="Independent">
            <a:extLst>
              <a:ext uri="{FF2B5EF4-FFF2-40B4-BE49-F238E27FC236}">
                <a16:creationId xmlns:a16="http://schemas.microsoft.com/office/drawing/2014/main" id="{9DC89ED0-9E0F-4A9B-8C6C-0FAA3157EE45}"/>
              </a:ext>
            </a:extLst>
          </p:cNvPr>
          <p:cNvPicPr>
            <a:picLocks noChangeAspect="1"/>
          </p:cNvPicPr>
          <p:nvPr/>
        </p:nvPicPr>
        <p:blipFill>
          <a:blip r:embed="rId5"/>
          <a:stretch>
            <a:fillRect/>
          </a:stretch>
        </p:blipFill>
        <p:spPr>
          <a:xfrm>
            <a:off x="4382902" y="582405"/>
            <a:ext cx="7651143" cy="6187976"/>
          </a:xfrm>
          <a:prstGeom prst="rect">
            <a:avLst/>
          </a:prstGeom>
        </p:spPr>
      </p:pic>
      <p:pic>
        <p:nvPicPr>
          <p:cNvPr id="7" name="SelfCare">
            <a:extLst>
              <a:ext uri="{FF2B5EF4-FFF2-40B4-BE49-F238E27FC236}">
                <a16:creationId xmlns:a16="http://schemas.microsoft.com/office/drawing/2014/main" id="{EE5F3D51-5610-4DC3-A309-CF48F7A29EA2}"/>
              </a:ext>
            </a:extLst>
          </p:cNvPr>
          <p:cNvPicPr>
            <a:picLocks noChangeAspect="1"/>
          </p:cNvPicPr>
          <p:nvPr/>
        </p:nvPicPr>
        <p:blipFill>
          <a:blip r:embed="rId6"/>
          <a:stretch>
            <a:fillRect/>
          </a:stretch>
        </p:blipFill>
        <p:spPr>
          <a:xfrm>
            <a:off x="4382902" y="582405"/>
            <a:ext cx="7651143" cy="6187976"/>
          </a:xfrm>
          <a:prstGeom prst="rect">
            <a:avLst/>
          </a:prstGeom>
        </p:spPr>
      </p:pic>
      <p:pic>
        <p:nvPicPr>
          <p:cNvPr id="11" name="Cognitive">
            <a:extLst>
              <a:ext uri="{FF2B5EF4-FFF2-40B4-BE49-F238E27FC236}">
                <a16:creationId xmlns:a16="http://schemas.microsoft.com/office/drawing/2014/main" id="{F49A8DA3-32A0-4D23-A303-15F83E68E088}"/>
              </a:ext>
            </a:extLst>
          </p:cNvPr>
          <p:cNvPicPr>
            <a:picLocks noChangeAspect="1"/>
          </p:cNvPicPr>
          <p:nvPr/>
        </p:nvPicPr>
        <p:blipFill>
          <a:blip r:embed="rId7"/>
          <a:stretch>
            <a:fillRect/>
          </a:stretch>
        </p:blipFill>
        <p:spPr>
          <a:xfrm>
            <a:off x="4382902" y="582405"/>
            <a:ext cx="7651143" cy="6187976"/>
          </a:xfrm>
          <a:prstGeom prst="rect">
            <a:avLst/>
          </a:prstGeom>
        </p:spPr>
      </p:pic>
      <p:pic>
        <p:nvPicPr>
          <p:cNvPr id="13" name="Hearing">
            <a:extLst>
              <a:ext uri="{FF2B5EF4-FFF2-40B4-BE49-F238E27FC236}">
                <a16:creationId xmlns:a16="http://schemas.microsoft.com/office/drawing/2014/main" id="{0BF051A8-0A52-41D2-853D-05CF3FC2C8CE}"/>
              </a:ext>
            </a:extLst>
          </p:cNvPr>
          <p:cNvPicPr>
            <a:picLocks noChangeAspect="1"/>
          </p:cNvPicPr>
          <p:nvPr/>
        </p:nvPicPr>
        <p:blipFill>
          <a:blip r:embed="rId8"/>
          <a:stretch>
            <a:fillRect/>
          </a:stretch>
        </p:blipFill>
        <p:spPr>
          <a:xfrm>
            <a:off x="4382902" y="582405"/>
            <a:ext cx="7651143" cy="6187976"/>
          </a:xfrm>
          <a:prstGeom prst="rect">
            <a:avLst/>
          </a:prstGeom>
        </p:spPr>
      </p:pic>
      <p:pic>
        <p:nvPicPr>
          <p:cNvPr id="15" name="Vision">
            <a:extLst>
              <a:ext uri="{FF2B5EF4-FFF2-40B4-BE49-F238E27FC236}">
                <a16:creationId xmlns:a16="http://schemas.microsoft.com/office/drawing/2014/main" id="{DCBB67FD-BED0-41C5-9B6E-144D55DE986C}"/>
              </a:ext>
            </a:extLst>
          </p:cNvPr>
          <p:cNvPicPr>
            <a:picLocks noChangeAspect="1"/>
          </p:cNvPicPr>
          <p:nvPr/>
        </p:nvPicPr>
        <p:blipFill>
          <a:blip r:embed="rId9"/>
          <a:stretch>
            <a:fillRect/>
          </a:stretch>
        </p:blipFill>
        <p:spPr>
          <a:xfrm>
            <a:off x="4382902" y="582405"/>
            <a:ext cx="7651143" cy="6187976"/>
          </a:xfrm>
          <a:prstGeom prst="rect">
            <a:avLst/>
          </a:prstGeom>
        </p:spPr>
      </p:pic>
      <p:sp>
        <p:nvSpPr>
          <p:cNvPr id="10" name="TextBox 9">
            <a:extLst>
              <a:ext uri="{FF2B5EF4-FFF2-40B4-BE49-F238E27FC236}">
                <a16:creationId xmlns:a16="http://schemas.microsoft.com/office/drawing/2014/main" id="{9842D6CC-EB8B-4683-B8AA-1B27F1B2CA08}"/>
              </a:ext>
            </a:extLst>
          </p:cNvPr>
          <p:cNvSpPr txBox="1"/>
          <p:nvPr/>
        </p:nvSpPr>
        <p:spPr>
          <a:xfrm>
            <a:off x="2304318" y="6211669"/>
            <a:ext cx="1612589" cy="646331"/>
          </a:xfrm>
          <a:prstGeom prst="rect">
            <a:avLst/>
          </a:prstGeom>
          <a:noFill/>
        </p:spPr>
        <p:txBody>
          <a:bodyPr wrap="square" rtlCol="0">
            <a:spAutoFit/>
          </a:bodyPr>
          <a:lstStyle/>
          <a:p>
            <a:r>
              <a:rPr lang="en-US" sz="1200" dirty="0"/>
              <a:t>Source: ACS 2017 5-year data,  Public Use Microdata</a:t>
            </a:r>
          </a:p>
        </p:txBody>
      </p:sp>
      <p:sp>
        <p:nvSpPr>
          <p:cNvPr id="4" name="Arrow: Left 3">
            <a:extLst>
              <a:ext uri="{FF2B5EF4-FFF2-40B4-BE49-F238E27FC236}">
                <a16:creationId xmlns:a16="http://schemas.microsoft.com/office/drawing/2014/main" id="{1A69BC2E-8FB0-4A52-A238-4E683A952A71}"/>
              </a:ext>
            </a:extLst>
          </p:cNvPr>
          <p:cNvSpPr/>
          <p:nvPr/>
        </p:nvSpPr>
        <p:spPr>
          <a:xfrm>
            <a:off x="11856631" y="990737"/>
            <a:ext cx="432021" cy="347269"/>
          </a:xfrm>
          <a:prstGeom prst="leftArrow">
            <a:avLst/>
          </a:prstGeom>
          <a:solidFill>
            <a:schemeClr val="accent3"/>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Left 11">
            <a:extLst>
              <a:ext uri="{FF2B5EF4-FFF2-40B4-BE49-F238E27FC236}">
                <a16:creationId xmlns:a16="http://schemas.microsoft.com/office/drawing/2014/main" id="{9647F583-1F19-4C80-9334-18C0CD55ECD2}"/>
              </a:ext>
            </a:extLst>
          </p:cNvPr>
          <p:cNvSpPr/>
          <p:nvPr/>
        </p:nvSpPr>
        <p:spPr>
          <a:xfrm>
            <a:off x="11856631" y="2448084"/>
            <a:ext cx="432021" cy="347269"/>
          </a:xfrm>
          <a:prstGeom prst="leftArrow">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Left 13">
            <a:extLst>
              <a:ext uri="{FF2B5EF4-FFF2-40B4-BE49-F238E27FC236}">
                <a16:creationId xmlns:a16="http://schemas.microsoft.com/office/drawing/2014/main" id="{9732768E-01D9-4A7D-93A1-8C586FD2BF1A}"/>
              </a:ext>
            </a:extLst>
          </p:cNvPr>
          <p:cNvSpPr/>
          <p:nvPr/>
        </p:nvSpPr>
        <p:spPr>
          <a:xfrm>
            <a:off x="11856631" y="1164372"/>
            <a:ext cx="432021" cy="347269"/>
          </a:xfrm>
          <a:prstGeom prst="lef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Down 5">
            <a:extLst>
              <a:ext uri="{FF2B5EF4-FFF2-40B4-BE49-F238E27FC236}">
                <a16:creationId xmlns:a16="http://schemas.microsoft.com/office/drawing/2014/main" id="{69A27D2C-0628-4656-988F-463FADD43DCA}"/>
              </a:ext>
            </a:extLst>
          </p:cNvPr>
          <p:cNvSpPr/>
          <p:nvPr/>
        </p:nvSpPr>
        <p:spPr>
          <a:xfrm>
            <a:off x="5606385" y="1107468"/>
            <a:ext cx="364210" cy="319504"/>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83B4D4F9-141D-41D2-97BA-9D8282EE58C5}"/>
              </a:ext>
            </a:extLst>
          </p:cNvPr>
          <p:cNvSpPr txBox="1"/>
          <p:nvPr/>
        </p:nvSpPr>
        <p:spPr>
          <a:xfrm>
            <a:off x="11750722" y="0"/>
            <a:ext cx="391236" cy="307777"/>
          </a:xfrm>
          <a:prstGeom prst="rect">
            <a:avLst/>
          </a:prstGeom>
          <a:noFill/>
        </p:spPr>
        <p:txBody>
          <a:bodyPr wrap="square" rtlCol="0">
            <a:spAutoFit/>
          </a:bodyPr>
          <a:lstStyle/>
          <a:p>
            <a:r>
              <a:rPr lang="en-US" sz="1400" dirty="0">
                <a:solidFill>
                  <a:srgbClr val="714B25"/>
                </a:solidFill>
              </a:rPr>
              <a:t>17</a:t>
            </a:r>
          </a:p>
        </p:txBody>
      </p:sp>
      <p:grpSp>
        <p:nvGrpSpPr>
          <p:cNvPr id="23" name="Group 22">
            <a:extLst>
              <a:ext uri="{FF2B5EF4-FFF2-40B4-BE49-F238E27FC236}">
                <a16:creationId xmlns:a16="http://schemas.microsoft.com/office/drawing/2014/main" id="{225E9EFF-0A1C-41D5-8FC9-55316CFD126F}"/>
              </a:ext>
            </a:extLst>
          </p:cNvPr>
          <p:cNvGrpSpPr/>
          <p:nvPr/>
        </p:nvGrpSpPr>
        <p:grpSpPr>
          <a:xfrm>
            <a:off x="87067" y="6452900"/>
            <a:ext cx="2006049" cy="365760"/>
            <a:chOff x="87067" y="6452900"/>
            <a:chExt cx="2006049" cy="365760"/>
          </a:xfrm>
        </p:grpSpPr>
        <p:sp>
          <p:nvSpPr>
            <p:cNvPr id="24" name="Action Button: Go to Beginning 23">
              <a:hlinkClick r:id="" action="ppaction://hlinkshowjump?jump=firstslide" highlightClick="1"/>
              <a:extLst>
                <a:ext uri="{FF2B5EF4-FFF2-40B4-BE49-F238E27FC236}">
                  <a16:creationId xmlns:a16="http://schemas.microsoft.com/office/drawing/2014/main" id="{96088448-4F97-4A68-A497-B6582A54F1A3}"/>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ction Button: Go Back or Previous 24">
              <a:hlinkClick r:id="" action="ppaction://hlinkshowjump?jump=previousslide" highlightClick="1"/>
              <a:extLst>
                <a:ext uri="{FF2B5EF4-FFF2-40B4-BE49-F238E27FC236}">
                  <a16:creationId xmlns:a16="http://schemas.microsoft.com/office/drawing/2014/main" id="{45B066C4-253C-4D1C-BEA3-94763D754B8D}"/>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ction Button: Go Forward or Next 25">
              <a:hlinkClick r:id="" action="ppaction://hlinkshowjump?jump=nextslide" highlightClick="1"/>
              <a:extLst>
                <a:ext uri="{FF2B5EF4-FFF2-40B4-BE49-F238E27FC236}">
                  <a16:creationId xmlns:a16="http://schemas.microsoft.com/office/drawing/2014/main" id="{7252199E-D50C-4DA5-88F1-2A7F4A49D854}"/>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ction Button: Go to End 26">
              <a:hlinkClick r:id="rId10" action="ppaction://hlinksldjump" highlightClick="1"/>
              <a:extLst>
                <a:ext uri="{FF2B5EF4-FFF2-40B4-BE49-F238E27FC236}">
                  <a16:creationId xmlns:a16="http://schemas.microsoft.com/office/drawing/2014/main" id="{905E7340-39BB-45A1-9BC8-D3BAD355D298}"/>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hlinkClick r:id="rId11"/>
              <a:extLst>
                <a:ext uri="{FF2B5EF4-FFF2-40B4-BE49-F238E27FC236}">
                  <a16:creationId xmlns:a16="http://schemas.microsoft.com/office/drawing/2014/main" id="{07C8DC4A-404B-4460-AFB7-56B2CCCD46E5}"/>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3247809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par>
                                <p:cTn id="41" presetID="1" presetClass="exit" presetSubtype="0" fill="hold" grpId="1" nodeType="withEffect">
                                  <p:stCondLst>
                                    <p:cond delay="0"/>
                                  </p:stCondLst>
                                  <p:childTnLst>
                                    <p:set>
                                      <p:cBhvr>
                                        <p:cTn id="42" dur="1" fill="hold">
                                          <p:stCondLst>
                                            <p:cond delay="0"/>
                                          </p:stCondLst>
                                        </p:cTn>
                                        <p:tgtEl>
                                          <p:spTgt spid="4"/>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2"/>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5" end="5"/>
                                            </p:txEl>
                                          </p:spTgt>
                                        </p:tgtEl>
                                        <p:attrNameLst>
                                          <p:attrName>style.visibility</p:attrName>
                                        </p:attrNameLst>
                                      </p:cBhvr>
                                      <p:to>
                                        <p:strVal val="visible"/>
                                      </p:to>
                                    </p:set>
                                  </p:childTnLst>
                                </p:cTn>
                              </p:par>
                              <p:par>
                                <p:cTn id="51" presetID="1" presetClass="exit" presetSubtype="0" fill="hold" grpId="1" nodeType="withEffect">
                                  <p:stCondLst>
                                    <p:cond delay="0"/>
                                  </p:stCondLst>
                                  <p:childTnLst>
                                    <p:set>
                                      <p:cBhvr>
                                        <p:cTn id="52" dur="1" fill="hold">
                                          <p:stCondLst>
                                            <p:cond delay="0"/>
                                          </p:stCondLst>
                                        </p:cTn>
                                        <p:tgtEl>
                                          <p:spTgt spid="14"/>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animBg="1"/>
      <p:bldP spid="4" grpId="1" animBg="1"/>
      <p:bldP spid="12" grpId="0" animBg="1"/>
      <p:bldP spid="12" grpId="1" animBg="1"/>
      <p:bldP spid="14" grpId="0" animBg="1"/>
      <p:bldP spid="14" grpId="1"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B75E2-6550-4C01-98F0-B882152B4ACB}"/>
              </a:ext>
            </a:extLst>
          </p:cNvPr>
          <p:cNvSpPr>
            <a:spLocks noGrp="1"/>
          </p:cNvSpPr>
          <p:nvPr>
            <p:ph type="title"/>
          </p:nvPr>
        </p:nvSpPr>
        <p:spPr>
          <a:xfrm>
            <a:off x="256406" y="411672"/>
            <a:ext cx="3952678" cy="1251713"/>
          </a:xfrm>
        </p:spPr>
        <p:txBody>
          <a:bodyPr/>
          <a:lstStyle/>
          <a:p>
            <a:r>
              <a:rPr lang="en-US" sz="3200" dirty="0"/>
              <a:t>Disability and Housing, City and Metropolitan Area Comparison</a:t>
            </a:r>
          </a:p>
        </p:txBody>
      </p:sp>
      <p:sp>
        <p:nvSpPr>
          <p:cNvPr id="3" name="Content Placeholder 2">
            <a:extLst>
              <a:ext uri="{FF2B5EF4-FFF2-40B4-BE49-F238E27FC236}">
                <a16:creationId xmlns:a16="http://schemas.microsoft.com/office/drawing/2014/main" id="{90372228-DCF5-4C14-807B-E0B10633A44D}"/>
              </a:ext>
            </a:extLst>
          </p:cNvPr>
          <p:cNvSpPr>
            <a:spLocks noGrp="1"/>
          </p:cNvSpPr>
          <p:nvPr>
            <p:ph idx="1"/>
          </p:nvPr>
        </p:nvSpPr>
        <p:spPr>
          <a:xfrm>
            <a:off x="254071" y="1799884"/>
            <a:ext cx="4130293" cy="4510085"/>
          </a:xfrm>
        </p:spPr>
        <p:txBody>
          <a:bodyPr>
            <a:normAutofit/>
          </a:bodyPr>
          <a:lstStyle/>
          <a:p>
            <a:r>
              <a:rPr lang="en-US" sz="1600" dirty="0"/>
              <a:t>This set of slides compares the city of Portland and the metropolitan area with respect to housing arrangements for people with each of the six types of disability.</a:t>
            </a:r>
          </a:p>
          <a:p>
            <a:r>
              <a:rPr lang="en-US" sz="1600" dirty="0"/>
              <a:t>The two upper charts for </a:t>
            </a:r>
            <a:r>
              <a:rPr lang="en-US" sz="1600" i="1" dirty="0"/>
              <a:t>with disability </a:t>
            </a:r>
            <a:r>
              <a:rPr lang="en-US" sz="1600" dirty="0"/>
              <a:t>are the best for comparison.</a:t>
            </a:r>
          </a:p>
          <a:p>
            <a:r>
              <a:rPr lang="en-US" sz="1600" dirty="0"/>
              <a:t>Do you see any major differences for older persons in the groups age 60+?</a:t>
            </a:r>
          </a:p>
          <a:p>
            <a:r>
              <a:rPr lang="en-US" sz="1600" dirty="0"/>
              <a:t>Housing type by disability appears to be affected by the opportunities, with more condominiums and apartments existing in the city of Portland, but otherwise, the city and its enclosing metropolitan area are similar.</a:t>
            </a:r>
          </a:p>
          <a:p>
            <a:pPr marL="0" indent="0">
              <a:buNone/>
            </a:pPr>
            <a:endParaRPr lang="en-US" sz="1600" dirty="0"/>
          </a:p>
        </p:txBody>
      </p:sp>
      <p:grpSp>
        <p:nvGrpSpPr>
          <p:cNvPr id="29" name="Group 28">
            <a:extLst>
              <a:ext uri="{FF2B5EF4-FFF2-40B4-BE49-F238E27FC236}">
                <a16:creationId xmlns:a16="http://schemas.microsoft.com/office/drawing/2014/main" id="{BB04013A-1D85-4E2D-9E18-B4B9831926E9}"/>
              </a:ext>
            </a:extLst>
          </p:cNvPr>
          <p:cNvGrpSpPr/>
          <p:nvPr/>
        </p:nvGrpSpPr>
        <p:grpSpPr>
          <a:xfrm>
            <a:off x="4449282" y="395906"/>
            <a:ext cx="7691388" cy="6172200"/>
            <a:chOff x="4500612" y="685800"/>
            <a:chExt cx="7691388" cy="6172200"/>
          </a:xfrm>
        </p:grpSpPr>
        <p:pic>
          <p:nvPicPr>
            <p:cNvPr id="25" name="Picture 24">
              <a:extLst>
                <a:ext uri="{FF2B5EF4-FFF2-40B4-BE49-F238E27FC236}">
                  <a16:creationId xmlns:a16="http://schemas.microsoft.com/office/drawing/2014/main" id="{CCE2E621-0C02-404B-8161-7DF28B76D347}"/>
                </a:ext>
              </a:extLst>
            </p:cNvPr>
            <p:cNvPicPr>
              <a:picLocks noChangeAspect="1"/>
            </p:cNvPicPr>
            <p:nvPr/>
          </p:nvPicPr>
          <p:blipFill>
            <a:blip r:embed="rId4"/>
            <a:stretch>
              <a:fillRect/>
            </a:stretch>
          </p:blipFill>
          <p:spPr>
            <a:xfrm>
              <a:off x="4500612" y="685800"/>
              <a:ext cx="3802380" cy="6172200"/>
            </a:xfrm>
            <a:prstGeom prst="rect">
              <a:avLst/>
            </a:prstGeom>
          </p:spPr>
        </p:pic>
        <p:pic>
          <p:nvPicPr>
            <p:cNvPr id="27" name="Picture 26">
              <a:extLst>
                <a:ext uri="{FF2B5EF4-FFF2-40B4-BE49-F238E27FC236}">
                  <a16:creationId xmlns:a16="http://schemas.microsoft.com/office/drawing/2014/main" id="{CCF1354B-FBFB-4DFA-9988-1AD04B203B87}"/>
                </a:ext>
              </a:extLst>
            </p:cNvPr>
            <p:cNvPicPr>
              <a:picLocks noChangeAspect="1"/>
            </p:cNvPicPr>
            <p:nvPr/>
          </p:nvPicPr>
          <p:blipFill>
            <a:blip r:embed="rId5"/>
            <a:stretch>
              <a:fillRect/>
            </a:stretch>
          </p:blipFill>
          <p:spPr>
            <a:xfrm>
              <a:off x="8389620" y="685800"/>
              <a:ext cx="3802380" cy="6172200"/>
            </a:xfrm>
            <a:prstGeom prst="rect">
              <a:avLst/>
            </a:prstGeom>
          </p:spPr>
        </p:pic>
      </p:grpSp>
      <p:grpSp>
        <p:nvGrpSpPr>
          <p:cNvPr id="34" name="Group 33">
            <a:extLst>
              <a:ext uri="{FF2B5EF4-FFF2-40B4-BE49-F238E27FC236}">
                <a16:creationId xmlns:a16="http://schemas.microsoft.com/office/drawing/2014/main" id="{9ECA2F31-B885-4968-B7D1-077464453E5F}"/>
              </a:ext>
            </a:extLst>
          </p:cNvPr>
          <p:cNvGrpSpPr/>
          <p:nvPr/>
        </p:nvGrpSpPr>
        <p:grpSpPr>
          <a:xfrm>
            <a:off x="4449282" y="395906"/>
            <a:ext cx="7688999" cy="6172200"/>
            <a:chOff x="4504855" y="685800"/>
            <a:chExt cx="7688999" cy="6172200"/>
          </a:xfrm>
        </p:grpSpPr>
        <p:pic>
          <p:nvPicPr>
            <p:cNvPr id="31" name="Picture 30">
              <a:extLst>
                <a:ext uri="{FF2B5EF4-FFF2-40B4-BE49-F238E27FC236}">
                  <a16:creationId xmlns:a16="http://schemas.microsoft.com/office/drawing/2014/main" id="{21D14711-CDED-4FE4-A497-E69A3FEBBA5D}"/>
                </a:ext>
              </a:extLst>
            </p:cNvPr>
            <p:cNvPicPr>
              <a:picLocks noChangeAspect="1"/>
            </p:cNvPicPr>
            <p:nvPr/>
          </p:nvPicPr>
          <p:blipFill>
            <a:blip r:embed="rId6"/>
            <a:stretch>
              <a:fillRect/>
            </a:stretch>
          </p:blipFill>
          <p:spPr>
            <a:xfrm>
              <a:off x="4504855" y="685800"/>
              <a:ext cx="3798137" cy="6169687"/>
            </a:xfrm>
            <a:prstGeom prst="rect">
              <a:avLst/>
            </a:prstGeom>
          </p:spPr>
        </p:pic>
        <p:pic>
          <p:nvPicPr>
            <p:cNvPr id="33" name="Picture 32">
              <a:extLst>
                <a:ext uri="{FF2B5EF4-FFF2-40B4-BE49-F238E27FC236}">
                  <a16:creationId xmlns:a16="http://schemas.microsoft.com/office/drawing/2014/main" id="{4270FE75-2E1B-4D6D-85C4-E402C36C6F2E}"/>
                </a:ext>
              </a:extLst>
            </p:cNvPr>
            <p:cNvPicPr>
              <a:picLocks noChangeAspect="1"/>
            </p:cNvPicPr>
            <p:nvPr/>
          </p:nvPicPr>
          <p:blipFill>
            <a:blip r:embed="rId7"/>
            <a:stretch>
              <a:fillRect/>
            </a:stretch>
          </p:blipFill>
          <p:spPr>
            <a:xfrm>
              <a:off x="8389620" y="688313"/>
              <a:ext cx="3804234" cy="6169687"/>
            </a:xfrm>
            <a:prstGeom prst="rect">
              <a:avLst/>
            </a:prstGeom>
          </p:spPr>
        </p:pic>
      </p:grpSp>
      <p:grpSp>
        <p:nvGrpSpPr>
          <p:cNvPr id="39" name="Group 38">
            <a:extLst>
              <a:ext uri="{FF2B5EF4-FFF2-40B4-BE49-F238E27FC236}">
                <a16:creationId xmlns:a16="http://schemas.microsoft.com/office/drawing/2014/main" id="{4904124F-C585-41A2-B3C4-26DE91F6A849}"/>
              </a:ext>
            </a:extLst>
          </p:cNvPr>
          <p:cNvGrpSpPr/>
          <p:nvPr/>
        </p:nvGrpSpPr>
        <p:grpSpPr>
          <a:xfrm>
            <a:off x="4449282" y="395906"/>
            <a:ext cx="7676148" cy="6200969"/>
            <a:chOff x="4520095" y="683287"/>
            <a:chExt cx="7676148" cy="6200969"/>
          </a:xfrm>
        </p:grpSpPr>
        <p:pic>
          <p:nvPicPr>
            <p:cNvPr id="36" name="Picture 35">
              <a:extLst>
                <a:ext uri="{FF2B5EF4-FFF2-40B4-BE49-F238E27FC236}">
                  <a16:creationId xmlns:a16="http://schemas.microsoft.com/office/drawing/2014/main" id="{583C96F4-DAD4-4300-9D76-125AE681220D}"/>
                </a:ext>
              </a:extLst>
            </p:cNvPr>
            <p:cNvPicPr>
              <a:picLocks noChangeAspect="1"/>
            </p:cNvPicPr>
            <p:nvPr/>
          </p:nvPicPr>
          <p:blipFill>
            <a:blip r:embed="rId8"/>
            <a:stretch>
              <a:fillRect/>
            </a:stretch>
          </p:blipFill>
          <p:spPr>
            <a:xfrm>
              <a:off x="4520095" y="683287"/>
              <a:ext cx="3794760" cy="6172200"/>
            </a:xfrm>
            <a:prstGeom prst="rect">
              <a:avLst/>
            </a:prstGeom>
          </p:spPr>
        </p:pic>
        <p:pic>
          <p:nvPicPr>
            <p:cNvPr id="38" name="Picture 37">
              <a:extLst>
                <a:ext uri="{FF2B5EF4-FFF2-40B4-BE49-F238E27FC236}">
                  <a16:creationId xmlns:a16="http://schemas.microsoft.com/office/drawing/2014/main" id="{D40CE6C5-8661-410A-B37F-BAB2912AB010}"/>
                </a:ext>
              </a:extLst>
            </p:cNvPr>
            <p:cNvPicPr>
              <a:picLocks noChangeAspect="1"/>
            </p:cNvPicPr>
            <p:nvPr/>
          </p:nvPicPr>
          <p:blipFill>
            <a:blip r:embed="rId9"/>
            <a:stretch>
              <a:fillRect/>
            </a:stretch>
          </p:blipFill>
          <p:spPr>
            <a:xfrm>
              <a:off x="8401483" y="712056"/>
              <a:ext cx="3794760" cy="6172200"/>
            </a:xfrm>
            <a:prstGeom prst="rect">
              <a:avLst/>
            </a:prstGeom>
          </p:spPr>
        </p:pic>
      </p:grpSp>
      <p:grpSp>
        <p:nvGrpSpPr>
          <p:cNvPr id="46" name="Group 45">
            <a:extLst>
              <a:ext uri="{FF2B5EF4-FFF2-40B4-BE49-F238E27FC236}">
                <a16:creationId xmlns:a16="http://schemas.microsoft.com/office/drawing/2014/main" id="{93A910F3-4284-498B-9E41-2767BECDF5C1}"/>
              </a:ext>
            </a:extLst>
          </p:cNvPr>
          <p:cNvGrpSpPr/>
          <p:nvPr/>
        </p:nvGrpSpPr>
        <p:grpSpPr>
          <a:xfrm>
            <a:off x="4449282" y="395906"/>
            <a:ext cx="7668510" cy="6172200"/>
            <a:chOff x="4294983" y="511629"/>
            <a:chExt cx="7668510" cy="6172200"/>
          </a:xfrm>
        </p:grpSpPr>
        <p:pic>
          <p:nvPicPr>
            <p:cNvPr id="41" name="Picture 40">
              <a:extLst>
                <a:ext uri="{FF2B5EF4-FFF2-40B4-BE49-F238E27FC236}">
                  <a16:creationId xmlns:a16="http://schemas.microsoft.com/office/drawing/2014/main" id="{18D17B27-CAD7-4C6C-A5EA-DA31CA193C32}"/>
                </a:ext>
              </a:extLst>
            </p:cNvPr>
            <p:cNvPicPr>
              <a:picLocks noChangeAspect="1"/>
            </p:cNvPicPr>
            <p:nvPr/>
          </p:nvPicPr>
          <p:blipFill>
            <a:blip r:embed="rId10"/>
            <a:stretch>
              <a:fillRect/>
            </a:stretch>
          </p:blipFill>
          <p:spPr>
            <a:xfrm>
              <a:off x="8168733" y="511629"/>
              <a:ext cx="3794760" cy="6172200"/>
            </a:xfrm>
            <a:prstGeom prst="rect">
              <a:avLst/>
            </a:prstGeom>
          </p:spPr>
        </p:pic>
        <p:pic>
          <p:nvPicPr>
            <p:cNvPr id="45" name="Picture 44">
              <a:extLst>
                <a:ext uri="{FF2B5EF4-FFF2-40B4-BE49-F238E27FC236}">
                  <a16:creationId xmlns:a16="http://schemas.microsoft.com/office/drawing/2014/main" id="{EBF66DF8-813C-4FE0-8405-D8B567029839}"/>
                </a:ext>
              </a:extLst>
            </p:cNvPr>
            <p:cNvPicPr>
              <a:picLocks noChangeAspect="1"/>
            </p:cNvPicPr>
            <p:nvPr/>
          </p:nvPicPr>
          <p:blipFill>
            <a:blip r:embed="rId11"/>
            <a:stretch>
              <a:fillRect/>
            </a:stretch>
          </p:blipFill>
          <p:spPr>
            <a:xfrm>
              <a:off x="4294983" y="511629"/>
              <a:ext cx="3794760" cy="6172200"/>
            </a:xfrm>
            <a:prstGeom prst="rect">
              <a:avLst/>
            </a:prstGeom>
          </p:spPr>
        </p:pic>
      </p:grpSp>
      <p:grpSp>
        <p:nvGrpSpPr>
          <p:cNvPr id="51" name="Group 50">
            <a:extLst>
              <a:ext uri="{FF2B5EF4-FFF2-40B4-BE49-F238E27FC236}">
                <a16:creationId xmlns:a16="http://schemas.microsoft.com/office/drawing/2014/main" id="{CCC8EFD6-74B8-4BC9-8079-C6D6B075DF56}"/>
              </a:ext>
            </a:extLst>
          </p:cNvPr>
          <p:cNvGrpSpPr/>
          <p:nvPr/>
        </p:nvGrpSpPr>
        <p:grpSpPr>
          <a:xfrm>
            <a:off x="4449282" y="395906"/>
            <a:ext cx="7685041" cy="6172436"/>
            <a:chOff x="4323978" y="552643"/>
            <a:chExt cx="7685041" cy="6172436"/>
          </a:xfrm>
        </p:grpSpPr>
        <p:pic>
          <p:nvPicPr>
            <p:cNvPr id="48" name="Picture 47">
              <a:extLst>
                <a:ext uri="{FF2B5EF4-FFF2-40B4-BE49-F238E27FC236}">
                  <a16:creationId xmlns:a16="http://schemas.microsoft.com/office/drawing/2014/main" id="{6D3CDAF8-87D6-4C8D-ADEE-7BDD3270061A}"/>
                </a:ext>
              </a:extLst>
            </p:cNvPr>
            <p:cNvPicPr>
              <a:picLocks noChangeAspect="1"/>
            </p:cNvPicPr>
            <p:nvPr/>
          </p:nvPicPr>
          <p:blipFill>
            <a:blip r:embed="rId12"/>
            <a:stretch>
              <a:fillRect/>
            </a:stretch>
          </p:blipFill>
          <p:spPr>
            <a:xfrm>
              <a:off x="4323978" y="552879"/>
              <a:ext cx="3794760" cy="6172200"/>
            </a:xfrm>
            <a:prstGeom prst="rect">
              <a:avLst/>
            </a:prstGeom>
          </p:spPr>
        </p:pic>
        <p:pic>
          <p:nvPicPr>
            <p:cNvPr id="50" name="Picture 49">
              <a:extLst>
                <a:ext uri="{FF2B5EF4-FFF2-40B4-BE49-F238E27FC236}">
                  <a16:creationId xmlns:a16="http://schemas.microsoft.com/office/drawing/2014/main" id="{79657B32-6168-4BE7-AD85-E86CFA71B23B}"/>
                </a:ext>
              </a:extLst>
            </p:cNvPr>
            <p:cNvPicPr>
              <a:picLocks noChangeAspect="1"/>
            </p:cNvPicPr>
            <p:nvPr/>
          </p:nvPicPr>
          <p:blipFill>
            <a:blip r:embed="rId13"/>
            <a:stretch>
              <a:fillRect/>
            </a:stretch>
          </p:blipFill>
          <p:spPr>
            <a:xfrm>
              <a:off x="8214259" y="552643"/>
              <a:ext cx="3794760" cy="6172200"/>
            </a:xfrm>
            <a:prstGeom prst="rect">
              <a:avLst/>
            </a:prstGeom>
          </p:spPr>
        </p:pic>
      </p:grpSp>
      <p:grpSp>
        <p:nvGrpSpPr>
          <p:cNvPr id="56" name="Group 55">
            <a:extLst>
              <a:ext uri="{FF2B5EF4-FFF2-40B4-BE49-F238E27FC236}">
                <a16:creationId xmlns:a16="http://schemas.microsoft.com/office/drawing/2014/main" id="{1A264B55-29C9-442E-A1DF-74E725519B29}"/>
              </a:ext>
            </a:extLst>
          </p:cNvPr>
          <p:cNvGrpSpPr/>
          <p:nvPr/>
        </p:nvGrpSpPr>
        <p:grpSpPr>
          <a:xfrm>
            <a:off x="4449282" y="395906"/>
            <a:ext cx="7661138" cy="6178716"/>
            <a:chOff x="4301349" y="546127"/>
            <a:chExt cx="7661138" cy="6178716"/>
          </a:xfrm>
        </p:grpSpPr>
        <p:pic>
          <p:nvPicPr>
            <p:cNvPr id="53" name="Picture 52">
              <a:extLst>
                <a:ext uri="{FF2B5EF4-FFF2-40B4-BE49-F238E27FC236}">
                  <a16:creationId xmlns:a16="http://schemas.microsoft.com/office/drawing/2014/main" id="{EB09B9A7-3F60-4D60-8910-28C0F1513369}"/>
                </a:ext>
              </a:extLst>
            </p:cNvPr>
            <p:cNvPicPr>
              <a:picLocks noChangeAspect="1"/>
            </p:cNvPicPr>
            <p:nvPr/>
          </p:nvPicPr>
          <p:blipFill>
            <a:blip r:embed="rId14"/>
            <a:stretch>
              <a:fillRect/>
            </a:stretch>
          </p:blipFill>
          <p:spPr>
            <a:xfrm>
              <a:off x="8167727" y="546127"/>
              <a:ext cx="3794760" cy="6172200"/>
            </a:xfrm>
            <a:prstGeom prst="rect">
              <a:avLst/>
            </a:prstGeom>
          </p:spPr>
        </p:pic>
        <p:pic>
          <p:nvPicPr>
            <p:cNvPr id="55" name="Picture 54">
              <a:extLst>
                <a:ext uri="{FF2B5EF4-FFF2-40B4-BE49-F238E27FC236}">
                  <a16:creationId xmlns:a16="http://schemas.microsoft.com/office/drawing/2014/main" id="{EA83A661-A9D8-489B-9FD5-3E20D10AD47A}"/>
                </a:ext>
              </a:extLst>
            </p:cNvPr>
            <p:cNvPicPr>
              <a:picLocks noChangeAspect="1"/>
            </p:cNvPicPr>
            <p:nvPr/>
          </p:nvPicPr>
          <p:blipFill>
            <a:blip r:embed="rId15"/>
            <a:stretch>
              <a:fillRect/>
            </a:stretch>
          </p:blipFill>
          <p:spPr>
            <a:xfrm>
              <a:off x="4301349" y="552643"/>
              <a:ext cx="3794760" cy="6172200"/>
            </a:xfrm>
            <a:prstGeom prst="rect">
              <a:avLst/>
            </a:prstGeom>
          </p:spPr>
        </p:pic>
      </p:grpSp>
      <p:sp>
        <p:nvSpPr>
          <p:cNvPr id="22" name="TextBox 21">
            <a:extLst>
              <a:ext uri="{FF2B5EF4-FFF2-40B4-BE49-F238E27FC236}">
                <a16:creationId xmlns:a16="http://schemas.microsoft.com/office/drawing/2014/main" id="{9C6F277B-FC49-42F8-93FB-02EBC9E2BF58}"/>
              </a:ext>
            </a:extLst>
          </p:cNvPr>
          <p:cNvSpPr txBox="1"/>
          <p:nvPr/>
        </p:nvSpPr>
        <p:spPr>
          <a:xfrm>
            <a:off x="2372823" y="6172329"/>
            <a:ext cx="1488508" cy="646331"/>
          </a:xfrm>
          <a:prstGeom prst="rect">
            <a:avLst/>
          </a:prstGeom>
          <a:noFill/>
        </p:spPr>
        <p:txBody>
          <a:bodyPr wrap="square" rtlCol="0">
            <a:spAutoFit/>
          </a:bodyPr>
          <a:lstStyle/>
          <a:p>
            <a:r>
              <a:rPr lang="en-US" sz="1200" dirty="0"/>
              <a:t>Source: ACS 2017 5-year data,  Public Use Microdata</a:t>
            </a:r>
          </a:p>
        </p:txBody>
      </p:sp>
      <p:sp>
        <p:nvSpPr>
          <p:cNvPr id="35" name="TextBox 34">
            <a:extLst>
              <a:ext uri="{FF2B5EF4-FFF2-40B4-BE49-F238E27FC236}">
                <a16:creationId xmlns:a16="http://schemas.microsoft.com/office/drawing/2014/main" id="{8CE600B2-5745-4B02-9595-653233690652}"/>
              </a:ext>
            </a:extLst>
          </p:cNvPr>
          <p:cNvSpPr txBox="1"/>
          <p:nvPr/>
        </p:nvSpPr>
        <p:spPr>
          <a:xfrm>
            <a:off x="11696131" y="0"/>
            <a:ext cx="445827" cy="307777"/>
          </a:xfrm>
          <a:prstGeom prst="rect">
            <a:avLst/>
          </a:prstGeom>
          <a:noFill/>
        </p:spPr>
        <p:txBody>
          <a:bodyPr wrap="square" rtlCol="0">
            <a:spAutoFit/>
          </a:bodyPr>
          <a:lstStyle/>
          <a:p>
            <a:r>
              <a:rPr lang="en-US" sz="1400" dirty="0">
                <a:solidFill>
                  <a:srgbClr val="714B25"/>
                </a:solidFill>
              </a:rPr>
              <a:t>18</a:t>
            </a:r>
          </a:p>
        </p:txBody>
      </p:sp>
      <p:grpSp>
        <p:nvGrpSpPr>
          <p:cNvPr id="37" name="Group 36">
            <a:extLst>
              <a:ext uri="{FF2B5EF4-FFF2-40B4-BE49-F238E27FC236}">
                <a16:creationId xmlns:a16="http://schemas.microsoft.com/office/drawing/2014/main" id="{9A13F946-20BA-48BA-9E0A-367ECCF7C79A}"/>
              </a:ext>
            </a:extLst>
          </p:cNvPr>
          <p:cNvGrpSpPr/>
          <p:nvPr/>
        </p:nvGrpSpPr>
        <p:grpSpPr>
          <a:xfrm>
            <a:off x="87067" y="6452900"/>
            <a:ext cx="2006049" cy="365760"/>
            <a:chOff x="87067" y="6452900"/>
            <a:chExt cx="2006049" cy="365760"/>
          </a:xfrm>
        </p:grpSpPr>
        <p:sp>
          <p:nvSpPr>
            <p:cNvPr id="40" name="Action Button: Go to Beginning 39">
              <a:hlinkClick r:id="" action="ppaction://hlinkshowjump?jump=firstslide" highlightClick="1"/>
              <a:extLst>
                <a:ext uri="{FF2B5EF4-FFF2-40B4-BE49-F238E27FC236}">
                  <a16:creationId xmlns:a16="http://schemas.microsoft.com/office/drawing/2014/main" id="{4F88C9AC-A4F6-4EA2-8CB3-B6B62F526AD9}"/>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Action Button: Go Back or Previous 41">
              <a:hlinkClick r:id="" action="ppaction://hlinkshowjump?jump=previousslide" highlightClick="1"/>
              <a:extLst>
                <a:ext uri="{FF2B5EF4-FFF2-40B4-BE49-F238E27FC236}">
                  <a16:creationId xmlns:a16="http://schemas.microsoft.com/office/drawing/2014/main" id="{A61E581A-164D-4973-B51A-FACF77BE44A2}"/>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Action Button: Go Forward or Next 42">
              <a:hlinkClick r:id="" action="ppaction://hlinkshowjump?jump=nextslide" highlightClick="1"/>
              <a:extLst>
                <a:ext uri="{FF2B5EF4-FFF2-40B4-BE49-F238E27FC236}">
                  <a16:creationId xmlns:a16="http://schemas.microsoft.com/office/drawing/2014/main" id="{B6F4FF3B-AB96-465B-89C8-EE779057C35C}"/>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Action Button: Go to End 43">
              <a:hlinkClick r:id="rId16" action="ppaction://hlinksldjump" highlightClick="1"/>
              <a:extLst>
                <a:ext uri="{FF2B5EF4-FFF2-40B4-BE49-F238E27FC236}">
                  <a16:creationId xmlns:a16="http://schemas.microsoft.com/office/drawing/2014/main" id="{533D287F-D439-4179-8E54-CC1FE8D09F2A}"/>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hlinkClick r:id="rId17"/>
              <a:extLst>
                <a:ext uri="{FF2B5EF4-FFF2-40B4-BE49-F238E27FC236}">
                  <a16:creationId xmlns:a16="http://schemas.microsoft.com/office/drawing/2014/main" id="{A972B257-C03A-4815-8087-B5DCA88C34C0}"/>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670595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05742F-F6B6-4BA5-81F0-C7AE13187D2F}"/>
              </a:ext>
            </a:extLst>
          </p:cNvPr>
          <p:cNvPicPr>
            <a:picLocks noChangeAspect="1"/>
          </p:cNvPicPr>
          <p:nvPr/>
        </p:nvPicPr>
        <p:blipFill>
          <a:blip r:embed="rId4"/>
          <a:stretch>
            <a:fillRect/>
          </a:stretch>
        </p:blipFill>
        <p:spPr>
          <a:xfrm>
            <a:off x="4241298" y="388474"/>
            <a:ext cx="7650480" cy="6187440"/>
          </a:xfrm>
          <a:prstGeom prst="rect">
            <a:avLst/>
          </a:prstGeom>
        </p:spPr>
      </p:pic>
      <p:pic>
        <p:nvPicPr>
          <p:cNvPr id="5" name="Picture 4">
            <a:extLst>
              <a:ext uri="{FF2B5EF4-FFF2-40B4-BE49-F238E27FC236}">
                <a16:creationId xmlns:a16="http://schemas.microsoft.com/office/drawing/2014/main" id="{3632AA5F-1CE2-4F55-A558-C7419C6D46D9}"/>
              </a:ext>
            </a:extLst>
          </p:cNvPr>
          <p:cNvPicPr>
            <a:picLocks noChangeAspect="1"/>
          </p:cNvPicPr>
          <p:nvPr/>
        </p:nvPicPr>
        <p:blipFill>
          <a:blip r:embed="rId5"/>
          <a:stretch>
            <a:fillRect/>
          </a:stretch>
        </p:blipFill>
        <p:spPr>
          <a:xfrm>
            <a:off x="4241298" y="395720"/>
            <a:ext cx="7650480" cy="6187440"/>
          </a:xfrm>
          <a:prstGeom prst="rect">
            <a:avLst/>
          </a:prstGeom>
        </p:spPr>
      </p:pic>
      <p:pic>
        <p:nvPicPr>
          <p:cNvPr id="4" name="Picture 3">
            <a:extLst>
              <a:ext uri="{FF2B5EF4-FFF2-40B4-BE49-F238E27FC236}">
                <a16:creationId xmlns:a16="http://schemas.microsoft.com/office/drawing/2014/main" id="{06FE367A-FB42-4530-947B-E3D6733B7927}"/>
              </a:ext>
            </a:extLst>
          </p:cNvPr>
          <p:cNvPicPr>
            <a:picLocks noChangeAspect="1"/>
          </p:cNvPicPr>
          <p:nvPr/>
        </p:nvPicPr>
        <p:blipFill>
          <a:blip r:embed="rId6"/>
          <a:stretch>
            <a:fillRect/>
          </a:stretch>
        </p:blipFill>
        <p:spPr>
          <a:xfrm>
            <a:off x="4241298" y="392284"/>
            <a:ext cx="7650480" cy="6179820"/>
          </a:xfrm>
          <a:prstGeom prst="rect">
            <a:avLst/>
          </a:prstGeom>
        </p:spPr>
      </p:pic>
      <p:pic>
        <p:nvPicPr>
          <p:cNvPr id="7" name="Picture 6">
            <a:extLst>
              <a:ext uri="{FF2B5EF4-FFF2-40B4-BE49-F238E27FC236}">
                <a16:creationId xmlns:a16="http://schemas.microsoft.com/office/drawing/2014/main" id="{0FD43DFB-725E-4543-B4BC-92C4490F8CC9}"/>
              </a:ext>
            </a:extLst>
          </p:cNvPr>
          <p:cNvPicPr>
            <a:picLocks noChangeAspect="1"/>
          </p:cNvPicPr>
          <p:nvPr/>
        </p:nvPicPr>
        <p:blipFill>
          <a:blip r:embed="rId7"/>
          <a:stretch>
            <a:fillRect/>
          </a:stretch>
        </p:blipFill>
        <p:spPr>
          <a:xfrm>
            <a:off x="4241298" y="402650"/>
            <a:ext cx="7650480" cy="6187440"/>
          </a:xfrm>
          <a:prstGeom prst="rect">
            <a:avLst/>
          </a:prstGeom>
        </p:spPr>
      </p:pic>
      <p:pic>
        <p:nvPicPr>
          <p:cNvPr id="8" name="Picture 7">
            <a:extLst>
              <a:ext uri="{FF2B5EF4-FFF2-40B4-BE49-F238E27FC236}">
                <a16:creationId xmlns:a16="http://schemas.microsoft.com/office/drawing/2014/main" id="{C62F1ACE-EC81-4CB9-A733-D83CF185ED45}"/>
              </a:ext>
            </a:extLst>
          </p:cNvPr>
          <p:cNvPicPr>
            <a:picLocks noChangeAspect="1"/>
          </p:cNvPicPr>
          <p:nvPr/>
        </p:nvPicPr>
        <p:blipFill>
          <a:blip r:embed="rId8"/>
          <a:stretch>
            <a:fillRect/>
          </a:stretch>
        </p:blipFill>
        <p:spPr>
          <a:xfrm>
            <a:off x="4241298" y="414590"/>
            <a:ext cx="7650480" cy="6187440"/>
          </a:xfrm>
          <a:prstGeom prst="rect">
            <a:avLst/>
          </a:prstGeom>
        </p:spPr>
      </p:pic>
      <p:pic>
        <p:nvPicPr>
          <p:cNvPr id="9" name="Picture 8">
            <a:extLst>
              <a:ext uri="{FF2B5EF4-FFF2-40B4-BE49-F238E27FC236}">
                <a16:creationId xmlns:a16="http://schemas.microsoft.com/office/drawing/2014/main" id="{1BF81896-A3ED-4F39-B465-C9694D11756B}"/>
              </a:ext>
            </a:extLst>
          </p:cNvPr>
          <p:cNvPicPr>
            <a:picLocks noChangeAspect="1"/>
          </p:cNvPicPr>
          <p:nvPr/>
        </p:nvPicPr>
        <p:blipFill>
          <a:blip r:embed="rId9"/>
          <a:stretch>
            <a:fillRect/>
          </a:stretch>
        </p:blipFill>
        <p:spPr>
          <a:xfrm>
            <a:off x="4247335" y="412675"/>
            <a:ext cx="7650480" cy="6187440"/>
          </a:xfrm>
          <a:prstGeom prst="rect">
            <a:avLst/>
          </a:prstGeom>
        </p:spPr>
      </p:pic>
      <p:sp>
        <p:nvSpPr>
          <p:cNvPr id="10" name="Title 9">
            <a:extLst>
              <a:ext uri="{FF2B5EF4-FFF2-40B4-BE49-F238E27FC236}">
                <a16:creationId xmlns:a16="http://schemas.microsoft.com/office/drawing/2014/main" id="{A53F8821-B902-4ABE-972E-7B311C15F8AD}"/>
              </a:ext>
            </a:extLst>
          </p:cNvPr>
          <p:cNvSpPr>
            <a:spLocks noGrp="1"/>
          </p:cNvSpPr>
          <p:nvPr>
            <p:ph type="title"/>
          </p:nvPr>
        </p:nvSpPr>
        <p:spPr>
          <a:xfrm>
            <a:off x="294185" y="284080"/>
            <a:ext cx="3331031" cy="870857"/>
          </a:xfrm>
        </p:spPr>
        <p:txBody>
          <a:bodyPr/>
          <a:lstStyle/>
          <a:p>
            <a:r>
              <a:rPr lang="en-US" sz="3200" dirty="0"/>
              <a:t>Disability by Housing Type</a:t>
            </a:r>
          </a:p>
        </p:txBody>
      </p:sp>
      <p:sp>
        <p:nvSpPr>
          <p:cNvPr id="11" name="Content Placeholder 10">
            <a:extLst>
              <a:ext uri="{FF2B5EF4-FFF2-40B4-BE49-F238E27FC236}">
                <a16:creationId xmlns:a16="http://schemas.microsoft.com/office/drawing/2014/main" id="{DC3FD971-729D-48CD-9CBE-C67A66FBE1E7}"/>
              </a:ext>
            </a:extLst>
          </p:cNvPr>
          <p:cNvSpPr>
            <a:spLocks noGrp="1"/>
          </p:cNvSpPr>
          <p:nvPr>
            <p:ph idx="1"/>
          </p:nvPr>
        </p:nvSpPr>
        <p:spPr>
          <a:xfrm flipH="1">
            <a:off x="172034" y="1271151"/>
            <a:ext cx="3991717" cy="4315697"/>
          </a:xfrm>
        </p:spPr>
        <p:txBody>
          <a:bodyPr>
            <a:noAutofit/>
          </a:bodyPr>
          <a:lstStyle/>
          <a:p>
            <a:r>
              <a:rPr lang="en-US" sz="1600" dirty="0"/>
              <a:t>These charts are for the city of Portland and display the number and proportion of people with and without the six disability types.</a:t>
            </a:r>
          </a:p>
          <a:p>
            <a:r>
              <a:rPr lang="en-US" sz="1600" dirty="0"/>
              <a:t> General trend: People with a disability are more likely to live in an apartment, rather than a single-family home that is owned. </a:t>
            </a:r>
          </a:p>
          <a:p>
            <a:r>
              <a:rPr lang="en-US" sz="1600" dirty="0"/>
              <a:t>People in the 70s and later with a disability are more likely to live in group quarters than </a:t>
            </a:r>
            <a:r>
              <a:rPr lang="en-US" sz="1600"/>
              <a:t>those without </a:t>
            </a:r>
            <a:r>
              <a:rPr lang="en-US" sz="1600" dirty="0"/>
              <a:t>a disability. </a:t>
            </a:r>
          </a:p>
          <a:p>
            <a:r>
              <a:rPr lang="en-US" sz="1600" dirty="0"/>
              <a:t>Those with independent living, self-care, or cognitive disabilities are more likely to live in group quarters beginning in their 60s.</a:t>
            </a:r>
          </a:p>
          <a:p>
            <a:endParaRPr lang="en-US" sz="1600" dirty="0"/>
          </a:p>
        </p:txBody>
      </p:sp>
      <p:pic>
        <p:nvPicPr>
          <p:cNvPr id="12" name="Picture 11">
            <a:extLst>
              <a:ext uri="{FF2B5EF4-FFF2-40B4-BE49-F238E27FC236}">
                <a16:creationId xmlns:a16="http://schemas.microsoft.com/office/drawing/2014/main" id="{DF0A2D52-2B31-4875-9712-91128762FF90}"/>
              </a:ext>
            </a:extLst>
          </p:cNvPr>
          <p:cNvPicPr>
            <a:picLocks noChangeAspect="1"/>
          </p:cNvPicPr>
          <p:nvPr/>
        </p:nvPicPr>
        <p:blipFill>
          <a:blip r:embed="rId10"/>
          <a:stretch>
            <a:fillRect/>
          </a:stretch>
        </p:blipFill>
        <p:spPr>
          <a:xfrm>
            <a:off x="8071883" y="1595674"/>
            <a:ext cx="265044" cy="605101"/>
          </a:xfrm>
          <a:prstGeom prst="rect">
            <a:avLst/>
          </a:prstGeom>
        </p:spPr>
      </p:pic>
      <p:pic>
        <p:nvPicPr>
          <p:cNvPr id="13" name="Picture 12">
            <a:extLst>
              <a:ext uri="{FF2B5EF4-FFF2-40B4-BE49-F238E27FC236}">
                <a16:creationId xmlns:a16="http://schemas.microsoft.com/office/drawing/2014/main" id="{801A288D-0F4E-4502-9563-C1AEF4EC6441}"/>
              </a:ext>
            </a:extLst>
          </p:cNvPr>
          <p:cNvPicPr>
            <a:picLocks noChangeAspect="1"/>
          </p:cNvPicPr>
          <p:nvPr/>
        </p:nvPicPr>
        <p:blipFill>
          <a:blip r:embed="rId10"/>
          <a:stretch>
            <a:fillRect/>
          </a:stretch>
        </p:blipFill>
        <p:spPr>
          <a:xfrm>
            <a:off x="8071883" y="4602936"/>
            <a:ext cx="265044" cy="605101"/>
          </a:xfrm>
          <a:prstGeom prst="rect">
            <a:avLst/>
          </a:prstGeom>
        </p:spPr>
      </p:pic>
      <p:sp>
        <p:nvSpPr>
          <p:cNvPr id="14" name="TextBox 13">
            <a:extLst>
              <a:ext uri="{FF2B5EF4-FFF2-40B4-BE49-F238E27FC236}">
                <a16:creationId xmlns:a16="http://schemas.microsoft.com/office/drawing/2014/main" id="{8776C79D-2AA1-49C9-A012-D744D44E7773}"/>
              </a:ext>
            </a:extLst>
          </p:cNvPr>
          <p:cNvSpPr txBox="1"/>
          <p:nvPr/>
        </p:nvSpPr>
        <p:spPr>
          <a:xfrm>
            <a:off x="2338913" y="6129734"/>
            <a:ext cx="1416843" cy="646331"/>
          </a:xfrm>
          <a:prstGeom prst="rect">
            <a:avLst/>
          </a:prstGeom>
          <a:noFill/>
        </p:spPr>
        <p:txBody>
          <a:bodyPr wrap="square" rtlCol="0">
            <a:spAutoFit/>
          </a:bodyPr>
          <a:lstStyle/>
          <a:p>
            <a:r>
              <a:rPr lang="en-US" sz="1200" dirty="0"/>
              <a:t>Source: ACS 2017 5-year data,  Public Use Microdata</a:t>
            </a:r>
          </a:p>
        </p:txBody>
      </p:sp>
      <p:sp>
        <p:nvSpPr>
          <p:cNvPr id="21" name="TextBox 20">
            <a:extLst>
              <a:ext uri="{FF2B5EF4-FFF2-40B4-BE49-F238E27FC236}">
                <a16:creationId xmlns:a16="http://schemas.microsoft.com/office/drawing/2014/main" id="{C7457B6F-6E87-4F74-BCD9-4D6038448F85}"/>
              </a:ext>
            </a:extLst>
          </p:cNvPr>
          <p:cNvSpPr txBox="1"/>
          <p:nvPr/>
        </p:nvSpPr>
        <p:spPr>
          <a:xfrm>
            <a:off x="11687033" y="0"/>
            <a:ext cx="454925" cy="307777"/>
          </a:xfrm>
          <a:prstGeom prst="rect">
            <a:avLst/>
          </a:prstGeom>
          <a:noFill/>
        </p:spPr>
        <p:txBody>
          <a:bodyPr wrap="square" rtlCol="0">
            <a:spAutoFit/>
          </a:bodyPr>
          <a:lstStyle/>
          <a:p>
            <a:r>
              <a:rPr lang="en-US" sz="1400" dirty="0">
                <a:solidFill>
                  <a:srgbClr val="714B25"/>
                </a:solidFill>
              </a:rPr>
              <a:t>19</a:t>
            </a:r>
          </a:p>
        </p:txBody>
      </p:sp>
      <p:grpSp>
        <p:nvGrpSpPr>
          <p:cNvPr id="22" name="Group 21">
            <a:extLst>
              <a:ext uri="{FF2B5EF4-FFF2-40B4-BE49-F238E27FC236}">
                <a16:creationId xmlns:a16="http://schemas.microsoft.com/office/drawing/2014/main" id="{BD3EC518-C335-4D75-8345-E096A74A1A2B}"/>
              </a:ext>
            </a:extLst>
          </p:cNvPr>
          <p:cNvGrpSpPr/>
          <p:nvPr/>
        </p:nvGrpSpPr>
        <p:grpSpPr>
          <a:xfrm>
            <a:off x="87067" y="6452900"/>
            <a:ext cx="2006049" cy="365760"/>
            <a:chOff x="87067" y="6452900"/>
            <a:chExt cx="2006049" cy="365760"/>
          </a:xfrm>
        </p:grpSpPr>
        <p:sp>
          <p:nvSpPr>
            <p:cNvPr id="23" name="Action Button: Go to Beginning 22">
              <a:hlinkClick r:id="" action="ppaction://hlinkshowjump?jump=firstslide" highlightClick="1"/>
              <a:extLst>
                <a:ext uri="{FF2B5EF4-FFF2-40B4-BE49-F238E27FC236}">
                  <a16:creationId xmlns:a16="http://schemas.microsoft.com/office/drawing/2014/main" id="{AF345A42-35D5-4189-830E-28438CE1D1F1}"/>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ction Button: Go Back or Previous 23">
              <a:hlinkClick r:id="" action="ppaction://hlinkshowjump?jump=previousslide" highlightClick="1"/>
              <a:extLst>
                <a:ext uri="{FF2B5EF4-FFF2-40B4-BE49-F238E27FC236}">
                  <a16:creationId xmlns:a16="http://schemas.microsoft.com/office/drawing/2014/main" id="{21124D2C-3AB8-4925-9597-41556167ADF0}"/>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ction Button: Go Forward or Next 24">
              <a:hlinkClick r:id="" action="ppaction://hlinkshowjump?jump=nextslide" highlightClick="1"/>
              <a:extLst>
                <a:ext uri="{FF2B5EF4-FFF2-40B4-BE49-F238E27FC236}">
                  <a16:creationId xmlns:a16="http://schemas.microsoft.com/office/drawing/2014/main" id="{B388730A-3192-4C8E-BF2C-3ED325662959}"/>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ction Button: Go to End 25">
              <a:hlinkClick r:id="rId11" action="ppaction://hlinksldjump" highlightClick="1"/>
              <a:extLst>
                <a:ext uri="{FF2B5EF4-FFF2-40B4-BE49-F238E27FC236}">
                  <a16:creationId xmlns:a16="http://schemas.microsoft.com/office/drawing/2014/main" id="{9FCC8A01-5FA6-4877-A36E-B4A353FD8C06}"/>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hlinkClick r:id="rId12"/>
              <a:extLst>
                <a:ext uri="{FF2B5EF4-FFF2-40B4-BE49-F238E27FC236}">
                  <a16:creationId xmlns:a16="http://schemas.microsoft.com/office/drawing/2014/main" id="{93A61C8E-B64D-4567-995C-08A42132D7A2}"/>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383876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2D00EA2-2DE5-428F-A5B7-40FE655DD083}"/>
              </a:ext>
            </a:extLst>
          </p:cNvPr>
          <p:cNvPicPr>
            <a:picLocks noChangeAspect="1"/>
          </p:cNvPicPr>
          <p:nvPr/>
        </p:nvPicPr>
        <p:blipFill>
          <a:blip r:embed="rId4"/>
          <a:stretch>
            <a:fillRect/>
          </a:stretch>
        </p:blipFill>
        <p:spPr>
          <a:xfrm>
            <a:off x="5752544" y="1545963"/>
            <a:ext cx="6248817" cy="4176076"/>
          </a:xfrm>
          <a:prstGeom prst="rect">
            <a:avLst/>
          </a:prstGeom>
        </p:spPr>
      </p:pic>
      <p:sp>
        <p:nvSpPr>
          <p:cNvPr id="2" name="Title 1">
            <a:extLst>
              <a:ext uri="{FF2B5EF4-FFF2-40B4-BE49-F238E27FC236}">
                <a16:creationId xmlns:a16="http://schemas.microsoft.com/office/drawing/2014/main" id="{F205284F-5957-46C3-A5DB-9C1586B2F234}"/>
              </a:ext>
            </a:extLst>
          </p:cNvPr>
          <p:cNvSpPr>
            <a:spLocks noGrp="1"/>
          </p:cNvSpPr>
          <p:nvPr>
            <p:ph type="title"/>
          </p:nvPr>
        </p:nvSpPr>
        <p:spPr>
          <a:xfrm>
            <a:off x="1695588" y="276115"/>
            <a:ext cx="4376463" cy="663522"/>
          </a:xfrm>
        </p:spPr>
        <p:txBody>
          <a:bodyPr/>
          <a:lstStyle/>
          <a:p>
            <a:r>
              <a:rPr lang="en-US" sz="3200" dirty="0"/>
              <a:t>Measuring Disability</a:t>
            </a:r>
          </a:p>
        </p:txBody>
      </p:sp>
      <p:sp>
        <p:nvSpPr>
          <p:cNvPr id="7" name="Content Placeholder 4">
            <a:extLst>
              <a:ext uri="{FF2B5EF4-FFF2-40B4-BE49-F238E27FC236}">
                <a16:creationId xmlns:a16="http://schemas.microsoft.com/office/drawing/2014/main" id="{F248AE99-8238-428A-8FC0-B5AF4B2DCFF3}"/>
              </a:ext>
            </a:extLst>
          </p:cNvPr>
          <p:cNvSpPr>
            <a:spLocks noGrp="1"/>
          </p:cNvSpPr>
          <p:nvPr>
            <p:ph idx="1"/>
          </p:nvPr>
        </p:nvSpPr>
        <p:spPr>
          <a:xfrm>
            <a:off x="190639" y="1242800"/>
            <a:ext cx="1504950" cy="3201200"/>
          </a:xfrm>
        </p:spPr>
        <p:txBody>
          <a:bodyPr>
            <a:normAutofit fontScale="85000" lnSpcReduction="20000"/>
          </a:bodyPr>
          <a:lstStyle/>
          <a:p>
            <a:pPr marL="0" indent="0" algn="ctr">
              <a:buNone/>
            </a:pPr>
            <a:r>
              <a:rPr lang="en-US" b="1" dirty="0"/>
              <a:t>Table of Contents</a:t>
            </a:r>
            <a:endParaRPr lang="en-US" dirty="0">
              <a:hlinkClick r:id="rId5" action="ppaction://hlinksldjump"/>
            </a:endParaRPr>
          </a:p>
          <a:p>
            <a:r>
              <a:rPr lang="en-US" dirty="0">
                <a:hlinkClick r:id="rId5" action="ppaction://hlinksldjump"/>
              </a:rPr>
              <a:t>What is a disability?</a:t>
            </a:r>
            <a:endParaRPr lang="en-US" dirty="0"/>
          </a:p>
          <a:p>
            <a:r>
              <a:rPr lang="en-US" dirty="0">
                <a:hlinkClick r:id="rId6" action="ppaction://hlinksldjump"/>
              </a:rPr>
              <a:t>Disability  by socioeconomic measures</a:t>
            </a:r>
            <a:endParaRPr lang="en-US" dirty="0"/>
          </a:p>
          <a:p>
            <a:r>
              <a:rPr lang="en-US" dirty="0">
                <a:hlinkClick r:id="rId7" action="ppaction://hlinksldjump"/>
              </a:rPr>
              <a:t>Comparison cities</a:t>
            </a:r>
            <a:endParaRPr lang="en-US" dirty="0"/>
          </a:p>
          <a:p>
            <a:r>
              <a:rPr lang="en-US" dirty="0">
                <a:hlinkClick r:id="rId8" action="ppaction://hlinksldjump"/>
              </a:rPr>
              <a:t>Housing type and tenure</a:t>
            </a:r>
            <a:endParaRPr lang="en-US" dirty="0"/>
          </a:p>
          <a:p>
            <a:r>
              <a:rPr lang="en-US" dirty="0">
                <a:hlinkClick r:id="rId9" action="ppaction://hlinksldjump"/>
              </a:rPr>
              <a:t>City-Suburb</a:t>
            </a:r>
            <a:endParaRPr lang="en-US" dirty="0"/>
          </a:p>
          <a:p>
            <a:r>
              <a:rPr lang="en-US" dirty="0">
                <a:hlinkClick r:id="rId10" action="ppaction://hlinksldjump"/>
              </a:rPr>
              <a:t>Mapping of disability</a:t>
            </a:r>
            <a:endParaRPr lang="en-US" dirty="0"/>
          </a:p>
          <a:p>
            <a:r>
              <a:rPr lang="en-US" dirty="0">
                <a:hlinkClick r:id="rId11" action="ppaction://hlinksldjump"/>
              </a:rPr>
              <a:t>Health insurance</a:t>
            </a:r>
            <a:endParaRPr lang="en-US" dirty="0"/>
          </a:p>
          <a:p>
            <a:r>
              <a:rPr lang="en-US" dirty="0">
                <a:hlinkClick r:id="rId12" action="ppaction://hlinksldjump"/>
              </a:rPr>
              <a:t>Hispanics and Blacks</a:t>
            </a:r>
            <a:endParaRPr lang="en-US" dirty="0"/>
          </a:p>
          <a:p>
            <a:pPr marL="0" indent="0">
              <a:buNone/>
            </a:pPr>
            <a:endParaRPr lang="en-US" dirty="0"/>
          </a:p>
        </p:txBody>
      </p:sp>
      <p:sp>
        <p:nvSpPr>
          <p:cNvPr id="4" name="TextBox 3">
            <a:extLst>
              <a:ext uri="{FF2B5EF4-FFF2-40B4-BE49-F238E27FC236}">
                <a16:creationId xmlns:a16="http://schemas.microsoft.com/office/drawing/2014/main" id="{B26BBAA1-DD12-4F21-AC72-89997F2F680F}"/>
              </a:ext>
            </a:extLst>
          </p:cNvPr>
          <p:cNvSpPr txBox="1"/>
          <p:nvPr/>
        </p:nvSpPr>
        <p:spPr>
          <a:xfrm>
            <a:off x="7623308" y="5964249"/>
            <a:ext cx="2910580" cy="430887"/>
          </a:xfrm>
          <a:prstGeom prst="rect">
            <a:avLst/>
          </a:prstGeom>
          <a:noFill/>
        </p:spPr>
        <p:txBody>
          <a:bodyPr wrap="square" rtlCol="0">
            <a:spAutoFit/>
          </a:bodyPr>
          <a:lstStyle/>
          <a:p>
            <a:r>
              <a:rPr lang="en-US" sz="1100" dirty="0">
                <a:solidFill>
                  <a:schemeClr val="accent1">
                    <a:lumMod val="50000"/>
                  </a:schemeClr>
                </a:solidFill>
                <a:hlinkClick r:id="rId13">
                  <a:extLst>
                    <a:ext uri="{A12FA001-AC4F-418D-AE19-62706E023703}">
                      <ahyp:hlinkClr xmlns:ahyp="http://schemas.microsoft.com/office/drawing/2018/hyperlinkcolor" val="tx"/>
                    </a:ext>
                  </a:extLst>
                </a:hlinkClick>
              </a:rPr>
              <a:t>Source: How Disability Data are Collected from the American Community Survey</a:t>
            </a:r>
            <a:endParaRPr lang="en-US" sz="1100" dirty="0">
              <a:solidFill>
                <a:schemeClr val="accent1">
                  <a:lumMod val="50000"/>
                </a:schemeClr>
              </a:solidFill>
            </a:endParaRPr>
          </a:p>
        </p:txBody>
      </p:sp>
      <p:sp>
        <p:nvSpPr>
          <p:cNvPr id="8" name="Title 1">
            <a:extLst>
              <a:ext uri="{FF2B5EF4-FFF2-40B4-BE49-F238E27FC236}">
                <a16:creationId xmlns:a16="http://schemas.microsoft.com/office/drawing/2014/main" id="{1CE4A523-E0E7-4DFF-97E1-F2D4AF9F6232}"/>
              </a:ext>
            </a:extLst>
          </p:cNvPr>
          <p:cNvSpPr txBox="1">
            <a:spLocks/>
          </p:cNvSpPr>
          <p:nvPr/>
        </p:nvSpPr>
        <p:spPr>
          <a:xfrm>
            <a:off x="5752544" y="955679"/>
            <a:ext cx="6248817" cy="5742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a:solidFill>
                  <a:schemeClr val="accent5">
                    <a:lumMod val="75000"/>
                  </a:schemeClr>
                </a:solidFill>
                <a:latin typeface="+mj-lt"/>
                <a:ea typeface="+mj-ea"/>
                <a:cs typeface="+mj-cs"/>
              </a:defRPr>
            </a:lvl1pPr>
          </a:lstStyle>
          <a:p>
            <a:pPr algn="ctr"/>
            <a:r>
              <a:rPr lang="en-US" sz="2000" dirty="0"/>
              <a:t>Disability Questions from the American Community Survey</a:t>
            </a:r>
          </a:p>
        </p:txBody>
      </p:sp>
      <p:sp>
        <p:nvSpPr>
          <p:cNvPr id="9" name="Content Placeholder 2">
            <a:extLst>
              <a:ext uri="{FF2B5EF4-FFF2-40B4-BE49-F238E27FC236}">
                <a16:creationId xmlns:a16="http://schemas.microsoft.com/office/drawing/2014/main" id="{D97A57A9-19BA-4AB3-A6CF-848C3FD9B52A}"/>
              </a:ext>
            </a:extLst>
          </p:cNvPr>
          <p:cNvSpPr txBox="1">
            <a:spLocks/>
          </p:cNvSpPr>
          <p:nvPr/>
        </p:nvSpPr>
        <p:spPr>
          <a:xfrm>
            <a:off x="1695589" y="955679"/>
            <a:ext cx="3916936" cy="58415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b="0" kern="1200">
                <a:solidFill>
                  <a:srgbClr val="714B2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SzPct val="150000"/>
            </a:pPr>
            <a:r>
              <a:rPr lang="en-US" sz="1600" dirty="0">
                <a:solidFill>
                  <a:schemeClr val="accent4">
                    <a:lumMod val="50000"/>
                  </a:schemeClr>
                </a:solidFill>
              </a:rPr>
              <a:t>The American Community Survey (ACS) asks the respondent in each household about six possible impairments for each person in the household </a:t>
            </a:r>
            <a:r>
              <a:rPr lang="en-US" sz="1600" dirty="0">
                <a:solidFill>
                  <a:schemeClr val="accent1">
                    <a:lumMod val="75000"/>
                  </a:schemeClr>
                </a:solidFill>
              </a:rPr>
              <a:t>(</a:t>
            </a:r>
            <a:r>
              <a:rPr lang="en-US" sz="1600" dirty="0">
                <a:solidFill>
                  <a:schemeClr val="accent4">
                    <a:lumMod val="50000"/>
                  </a:schemeClr>
                </a:solidFill>
                <a:hlinkClick r:id="rId13"/>
              </a:rPr>
              <a:t>2017, U.S. Census Bureau). </a:t>
            </a:r>
            <a:endParaRPr lang="en-US" sz="1600" dirty="0">
              <a:solidFill>
                <a:schemeClr val="accent4">
                  <a:lumMod val="50000"/>
                </a:schemeClr>
              </a:solidFill>
            </a:endParaRPr>
          </a:p>
          <a:p>
            <a:pPr marL="285750" indent="-285750">
              <a:buSzPct val="150000"/>
            </a:pPr>
            <a:r>
              <a:rPr lang="en-US" sz="1600" dirty="0">
                <a:solidFill>
                  <a:schemeClr val="accent4">
                    <a:lumMod val="50000"/>
                  </a:schemeClr>
                </a:solidFill>
              </a:rPr>
              <a:t>ACS data can be accessed in published tables cross-tabulated by age, household type, and other socioeconomic measures. </a:t>
            </a:r>
          </a:p>
          <a:p>
            <a:pPr marL="285750" indent="-285750">
              <a:buSzPct val="150000"/>
            </a:pPr>
            <a:r>
              <a:rPr lang="en-US" sz="1600" dirty="0">
                <a:solidFill>
                  <a:schemeClr val="accent4">
                    <a:lumMod val="50000"/>
                  </a:schemeClr>
                </a:solidFill>
              </a:rPr>
              <a:t>Data are available at the Census block group level of geography (1,421 in the seven county Portland-Hillsboro-Vancouver Metropolitan Area) or in the Public Use Microsample (PUMs), where one can create special tabulations of interest but only for large areas of at least 100,000 persons.</a:t>
            </a:r>
          </a:p>
          <a:p>
            <a:pPr marL="285750" indent="-285750">
              <a:buSzPct val="150000"/>
            </a:pPr>
            <a:r>
              <a:rPr lang="en-US" sz="1600" dirty="0">
                <a:solidFill>
                  <a:schemeClr val="accent4">
                    <a:lumMod val="50000"/>
                  </a:schemeClr>
                </a:solidFill>
              </a:rPr>
              <a:t>There are 5 </a:t>
            </a:r>
            <a:r>
              <a:rPr lang="en-US" sz="1600" dirty="0">
                <a:solidFill>
                  <a:schemeClr val="accent4">
                    <a:lumMod val="50000"/>
                  </a:schemeClr>
                </a:solidFill>
                <a:hlinkClick r:id="rId14" action="ppaction://hlinksldjump"/>
              </a:rPr>
              <a:t>Public Use Microdata Areas </a:t>
            </a:r>
            <a:r>
              <a:rPr lang="en-US" sz="1600" dirty="0">
                <a:solidFill>
                  <a:schemeClr val="accent4">
                    <a:lumMod val="50000"/>
                  </a:schemeClr>
                </a:solidFill>
              </a:rPr>
              <a:t>(PUMAs) that approximately cover the city of Portland geography.</a:t>
            </a:r>
            <a:endParaRPr lang="en-US" sz="1600" dirty="0"/>
          </a:p>
        </p:txBody>
      </p:sp>
      <p:sp>
        <p:nvSpPr>
          <p:cNvPr id="3" name="Arrow: Right 2">
            <a:extLst>
              <a:ext uri="{FF2B5EF4-FFF2-40B4-BE49-F238E27FC236}">
                <a16:creationId xmlns:a16="http://schemas.microsoft.com/office/drawing/2014/main" id="{D21D9405-E4B9-46F1-B412-BDF36B26260A}"/>
              </a:ext>
            </a:extLst>
          </p:cNvPr>
          <p:cNvSpPr/>
          <p:nvPr/>
        </p:nvSpPr>
        <p:spPr>
          <a:xfrm>
            <a:off x="3533347" y="1947042"/>
            <a:ext cx="1765737" cy="1103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763AD272-D32E-408D-BCF7-D65260C89F24}"/>
              </a:ext>
            </a:extLst>
          </p:cNvPr>
          <p:cNvGrpSpPr/>
          <p:nvPr/>
        </p:nvGrpSpPr>
        <p:grpSpPr>
          <a:xfrm>
            <a:off x="87067" y="6452900"/>
            <a:ext cx="2006049" cy="365760"/>
            <a:chOff x="87067" y="6452900"/>
            <a:chExt cx="2006049" cy="365760"/>
          </a:xfrm>
        </p:grpSpPr>
        <p:sp>
          <p:nvSpPr>
            <p:cNvPr id="11" name="Action Button: Go to Beginning 10">
              <a:hlinkClick r:id="" action="ppaction://hlinkshowjump?jump=firstslide" highlightClick="1"/>
              <a:extLst>
                <a:ext uri="{FF2B5EF4-FFF2-40B4-BE49-F238E27FC236}">
                  <a16:creationId xmlns:a16="http://schemas.microsoft.com/office/drawing/2014/main" id="{BD624258-F6F7-4F67-99DB-9819D0DEE860}"/>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ction Button: Go Back or Previous 12">
              <a:hlinkClick r:id="" action="ppaction://hlinkshowjump?jump=previousslide" highlightClick="1"/>
              <a:extLst>
                <a:ext uri="{FF2B5EF4-FFF2-40B4-BE49-F238E27FC236}">
                  <a16:creationId xmlns:a16="http://schemas.microsoft.com/office/drawing/2014/main" id="{46AA2E4D-AE94-4695-B1F1-B4562AFCA73B}"/>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ction Button: Go Forward or Next 13">
              <a:hlinkClick r:id="" action="ppaction://hlinkshowjump?jump=nextslide" highlightClick="1"/>
              <a:extLst>
                <a:ext uri="{FF2B5EF4-FFF2-40B4-BE49-F238E27FC236}">
                  <a16:creationId xmlns:a16="http://schemas.microsoft.com/office/drawing/2014/main" id="{9BE1E857-9DD9-4E7B-AC51-AFEF141DA594}"/>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tion Button: Go to End 14">
              <a:hlinkClick r:id="rId15" action="ppaction://hlinksldjump" highlightClick="1"/>
              <a:extLst>
                <a:ext uri="{FF2B5EF4-FFF2-40B4-BE49-F238E27FC236}">
                  <a16:creationId xmlns:a16="http://schemas.microsoft.com/office/drawing/2014/main" id="{54FE2D7F-92DB-401A-9451-7302213FF54F}"/>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hlinkClick r:id="rId16"/>
              <a:extLst>
                <a:ext uri="{FF2B5EF4-FFF2-40B4-BE49-F238E27FC236}">
                  <a16:creationId xmlns:a16="http://schemas.microsoft.com/office/drawing/2014/main" id="{B30D36EB-393B-47C3-BD38-E56FF5A606F2}"/>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
        <p:nvSpPr>
          <p:cNvPr id="17" name="TextBox 16">
            <a:extLst>
              <a:ext uri="{FF2B5EF4-FFF2-40B4-BE49-F238E27FC236}">
                <a16:creationId xmlns:a16="http://schemas.microsoft.com/office/drawing/2014/main" id="{679454E0-7AFD-4643-8C03-D328779D9A06}"/>
              </a:ext>
            </a:extLst>
          </p:cNvPr>
          <p:cNvSpPr txBox="1"/>
          <p:nvPr/>
        </p:nvSpPr>
        <p:spPr>
          <a:xfrm>
            <a:off x="11791666" y="0"/>
            <a:ext cx="350292" cy="307777"/>
          </a:xfrm>
          <a:prstGeom prst="rect">
            <a:avLst/>
          </a:prstGeom>
          <a:noFill/>
        </p:spPr>
        <p:txBody>
          <a:bodyPr wrap="square" rtlCol="0">
            <a:spAutoFit/>
          </a:bodyPr>
          <a:lstStyle/>
          <a:p>
            <a:r>
              <a:rPr lang="en-US" sz="1400" dirty="0">
                <a:solidFill>
                  <a:srgbClr val="714B25"/>
                </a:solidFill>
              </a:rPr>
              <a:t>2</a:t>
            </a:r>
          </a:p>
        </p:txBody>
      </p:sp>
    </p:spTree>
    <p:custDataLst>
      <p:tags r:id="rId1"/>
    </p:custDataLst>
    <p:extLst>
      <p:ext uri="{BB962C8B-B14F-4D97-AF65-F5344CB8AC3E}">
        <p14:creationId xmlns:p14="http://schemas.microsoft.com/office/powerpoint/2010/main" val="1280580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p:bldP spid="9" grpId="0" uiExpand="1" build="p"/>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BEB2E-036D-4AEC-B618-73A156489FBA}"/>
              </a:ext>
            </a:extLst>
          </p:cNvPr>
          <p:cNvSpPr>
            <a:spLocks noGrp="1"/>
          </p:cNvSpPr>
          <p:nvPr>
            <p:ph type="title"/>
          </p:nvPr>
        </p:nvSpPr>
        <p:spPr>
          <a:xfrm>
            <a:off x="1483242" y="374044"/>
            <a:ext cx="4376463" cy="663522"/>
          </a:xfrm>
        </p:spPr>
        <p:txBody>
          <a:bodyPr/>
          <a:lstStyle/>
          <a:p>
            <a:r>
              <a:rPr lang="en-US" sz="3200" dirty="0"/>
              <a:t>Mapping of Disability</a:t>
            </a:r>
          </a:p>
        </p:txBody>
      </p:sp>
      <p:sp>
        <p:nvSpPr>
          <p:cNvPr id="3" name="Content Placeholder 2">
            <a:extLst>
              <a:ext uri="{FF2B5EF4-FFF2-40B4-BE49-F238E27FC236}">
                <a16:creationId xmlns:a16="http://schemas.microsoft.com/office/drawing/2014/main" id="{8720581D-8105-46E9-940F-7D2269AB1649}"/>
              </a:ext>
            </a:extLst>
          </p:cNvPr>
          <p:cNvSpPr>
            <a:spLocks noGrp="1"/>
          </p:cNvSpPr>
          <p:nvPr>
            <p:ph idx="1"/>
          </p:nvPr>
        </p:nvSpPr>
        <p:spPr>
          <a:xfrm>
            <a:off x="1483242" y="1010196"/>
            <a:ext cx="4917558" cy="4920600"/>
          </a:xfrm>
        </p:spPr>
        <p:txBody>
          <a:bodyPr>
            <a:noAutofit/>
          </a:bodyPr>
          <a:lstStyle/>
          <a:p>
            <a:r>
              <a:rPr lang="en-US" sz="1600" dirty="0"/>
              <a:t>The next section shows maps of the </a:t>
            </a:r>
            <a:r>
              <a:rPr lang="en-US" sz="1600" dirty="0">
                <a:hlinkClick r:id="rId4"/>
              </a:rPr>
              <a:t>six types of disabilities </a:t>
            </a:r>
            <a:r>
              <a:rPr lang="en-US" sz="1600" dirty="0"/>
              <a:t>reported in the American Community Survey.</a:t>
            </a:r>
          </a:p>
          <a:p>
            <a:r>
              <a:rPr lang="en-US" sz="1600" dirty="0">
                <a:solidFill>
                  <a:schemeClr val="accent5">
                    <a:lumMod val="75000"/>
                  </a:schemeClr>
                </a:solidFill>
              </a:rPr>
              <a:t>All of the maps are for the age 65+ population.</a:t>
            </a:r>
          </a:p>
          <a:p>
            <a:r>
              <a:rPr lang="en-US" sz="1600" dirty="0"/>
              <a:t>Because we are showing small subgroups (e.g., age 65+, with a disability, in the city) the sampling errors are relatively large.</a:t>
            </a:r>
          </a:p>
          <a:p>
            <a:r>
              <a:rPr lang="en-US" sz="1600" dirty="0"/>
              <a:t>To partly overcome the problem of sampling variation we group 6-8 of the tracts into </a:t>
            </a:r>
            <a:r>
              <a:rPr lang="en-US" sz="1600" i="1" dirty="0"/>
              <a:t>supertracts</a:t>
            </a:r>
            <a:r>
              <a:rPr lang="en-US" sz="1600" i="1" dirty="0">
                <a:hlinkClick r:id="rId5" action="ppaction://hlinksldjump"/>
              </a:rPr>
              <a:t> </a:t>
            </a:r>
            <a:r>
              <a:rPr lang="en-US" sz="1600" dirty="0">
                <a:solidFill>
                  <a:srgbClr val="8A3636"/>
                </a:solidFill>
              </a:rPr>
              <a:t>(red-brown borders)</a:t>
            </a:r>
            <a:r>
              <a:rPr lang="en-US" sz="1600" dirty="0"/>
              <a:t>, which approximate the City of Portland’s 20</a:t>
            </a:r>
            <a:r>
              <a:rPr lang="en-US" sz="1600" i="1" dirty="0"/>
              <a:t>-minute neighborhoods </a:t>
            </a:r>
            <a:r>
              <a:rPr lang="en-US" sz="1600" dirty="0"/>
              <a:t>(e.g., MLK-Alberta, Gateway).</a:t>
            </a:r>
          </a:p>
          <a:p>
            <a:r>
              <a:rPr lang="en-US" sz="1600" dirty="0"/>
              <a:t>So that the tract and supertract maps may be more easily compared, both use the same class boundaries and color shades.</a:t>
            </a:r>
          </a:p>
          <a:p>
            <a:r>
              <a:rPr lang="en-US" sz="1600" dirty="0"/>
              <a:t>The city of Portland boundary is shown a </a:t>
            </a:r>
            <a:r>
              <a:rPr lang="en-US" sz="1600" dirty="0">
                <a:solidFill>
                  <a:schemeClr val="tx1"/>
                </a:solidFill>
              </a:rPr>
              <a:t>black dashed line</a:t>
            </a:r>
            <a:r>
              <a:rPr lang="en-US" sz="1600" dirty="0"/>
              <a:t>. </a:t>
            </a:r>
          </a:p>
          <a:p>
            <a:r>
              <a:rPr lang="en-US" sz="1600" dirty="0"/>
              <a:t>The </a:t>
            </a:r>
            <a:r>
              <a:rPr lang="en-US" sz="1600" b="1" dirty="0">
                <a:solidFill>
                  <a:srgbClr val="F2B800"/>
                </a:solidFill>
              </a:rPr>
              <a:t>darker orange shade </a:t>
            </a:r>
            <a:r>
              <a:rPr lang="en-US" sz="1600" dirty="0"/>
              <a:t>shows the census tracts and supertracts that best approximate the City. </a:t>
            </a:r>
          </a:p>
        </p:txBody>
      </p:sp>
      <p:sp>
        <p:nvSpPr>
          <p:cNvPr id="4" name="Content Placeholder 3">
            <a:extLst>
              <a:ext uri="{FF2B5EF4-FFF2-40B4-BE49-F238E27FC236}">
                <a16:creationId xmlns:a16="http://schemas.microsoft.com/office/drawing/2014/main" id="{B1D59FA7-584C-4E26-B8E1-A42AE5821DCD}"/>
              </a:ext>
            </a:extLst>
          </p:cNvPr>
          <p:cNvSpPr>
            <a:spLocks noGrp="1"/>
          </p:cNvSpPr>
          <p:nvPr>
            <p:ph idx="10"/>
          </p:nvPr>
        </p:nvSpPr>
        <p:spPr>
          <a:xfrm>
            <a:off x="164805" y="1561989"/>
            <a:ext cx="1318437" cy="3438860"/>
          </a:xfrm>
        </p:spPr>
        <p:txBody>
          <a:bodyPr>
            <a:normAutofit fontScale="92500" lnSpcReduction="10000"/>
          </a:bodyPr>
          <a:lstStyle/>
          <a:p>
            <a:pPr marL="0" indent="0" algn="ctr">
              <a:buNone/>
            </a:pPr>
            <a:r>
              <a:rPr lang="en-US" b="1" dirty="0"/>
              <a:t>Table of Contents</a:t>
            </a:r>
          </a:p>
          <a:p>
            <a:r>
              <a:rPr lang="en-US" dirty="0">
                <a:hlinkClick r:id="rId6" action="ppaction://hlinksldjump"/>
              </a:rPr>
              <a:t>What is a disability?</a:t>
            </a:r>
            <a:endParaRPr lang="en-US" dirty="0"/>
          </a:p>
          <a:p>
            <a:r>
              <a:rPr lang="en-US" dirty="0">
                <a:hlinkClick r:id="rId7" action="ppaction://hlinksldjump"/>
              </a:rPr>
              <a:t>Disability  by socioeconomic measures</a:t>
            </a:r>
            <a:endParaRPr lang="en-US" dirty="0"/>
          </a:p>
          <a:p>
            <a:r>
              <a:rPr lang="en-US" dirty="0">
                <a:hlinkClick r:id="rId8" action="ppaction://hlinksldjump"/>
              </a:rPr>
              <a:t>Comparison cities</a:t>
            </a:r>
            <a:endParaRPr lang="en-US" dirty="0"/>
          </a:p>
          <a:p>
            <a:r>
              <a:rPr lang="en-US" dirty="0">
                <a:hlinkClick r:id="rId9" action="ppaction://hlinksldjump"/>
              </a:rPr>
              <a:t>Housing type and tenure</a:t>
            </a:r>
            <a:endParaRPr lang="en-US" dirty="0"/>
          </a:p>
          <a:p>
            <a:r>
              <a:rPr lang="en-US" dirty="0">
                <a:hlinkClick r:id="rId10" action="ppaction://hlinksldjump"/>
              </a:rPr>
              <a:t>City-Suburb</a:t>
            </a:r>
            <a:endParaRPr lang="en-US" dirty="0"/>
          </a:p>
          <a:p>
            <a:r>
              <a:rPr lang="en-US" dirty="0">
                <a:hlinkClick r:id="rId11" action="ppaction://hlinksldjump"/>
              </a:rPr>
              <a:t>Mapping of disability</a:t>
            </a:r>
            <a:endParaRPr lang="en-US" dirty="0"/>
          </a:p>
          <a:p>
            <a:r>
              <a:rPr lang="en-US" dirty="0">
                <a:hlinkClick r:id="rId12" action="ppaction://hlinksldjump"/>
              </a:rPr>
              <a:t>Health insurance</a:t>
            </a:r>
            <a:endParaRPr lang="en-US" dirty="0"/>
          </a:p>
          <a:p>
            <a:r>
              <a:rPr lang="en-US" dirty="0">
                <a:hlinkClick r:id="rId13" action="ppaction://hlinksldjump"/>
              </a:rPr>
              <a:t>Hispanics and Blacks</a:t>
            </a:r>
            <a:endParaRPr lang="en-US" dirty="0"/>
          </a:p>
          <a:p>
            <a:pPr marL="0" indent="0">
              <a:buNone/>
            </a:pPr>
            <a:endParaRPr lang="en-US" dirty="0"/>
          </a:p>
        </p:txBody>
      </p:sp>
      <p:pic>
        <p:nvPicPr>
          <p:cNvPr id="7" name="Picture 6">
            <a:extLst>
              <a:ext uri="{FF2B5EF4-FFF2-40B4-BE49-F238E27FC236}">
                <a16:creationId xmlns:a16="http://schemas.microsoft.com/office/drawing/2014/main" id="{63442C60-FE62-4690-9810-ACD1402FDE50}"/>
              </a:ext>
            </a:extLst>
          </p:cNvPr>
          <p:cNvPicPr preferRelativeResize="0">
            <a:picLocks noChangeAspect="1"/>
          </p:cNvPicPr>
          <p:nvPr/>
        </p:nvPicPr>
        <p:blipFill>
          <a:blip r:embed="rId14" cstate="print">
            <a:extLst>
              <a:ext uri="{28A0092B-C50C-407E-A947-70E740481C1C}">
                <a14:useLocalDpi xmlns:a14="http://schemas.microsoft.com/office/drawing/2010/main" val="0"/>
              </a:ext>
            </a:extLst>
          </a:blip>
          <a:srcRect/>
          <a:stretch/>
        </p:blipFill>
        <p:spPr>
          <a:xfrm>
            <a:off x="6556507" y="729402"/>
            <a:ext cx="5486454" cy="5486454"/>
          </a:xfrm>
          <a:prstGeom prst="rect">
            <a:avLst/>
          </a:prstGeom>
        </p:spPr>
      </p:pic>
      <p:sp>
        <p:nvSpPr>
          <p:cNvPr id="13" name="TextBox 12">
            <a:extLst>
              <a:ext uri="{FF2B5EF4-FFF2-40B4-BE49-F238E27FC236}">
                <a16:creationId xmlns:a16="http://schemas.microsoft.com/office/drawing/2014/main" id="{B9593CFF-314F-4F9D-93D2-F242A0D4A96C}"/>
              </a:ext>
            </a:extLst>
          </p:cNvPr>
          <p:cNvSpPr txBox="1"/>
          <p:nvPr/>
        </p:nvSpPr>
        <p:spPr>
          <a:xfrm>
            <a:off x="11737075" y="0"/>
            <a:ext cx="404883" cy="307777"/>
          </a:xfrm>
          <a:prstGeom prst="rect">
            <a:avLst/>
          </a:prstGeom>
          <a:noFill/>
        </p:spPr>
        <p:txBody>
          <a:bodyPr wrap="square" rtlCol="0">
            <a:spAutoFit/>
          </a:bodyPr>
          <a:lstStyle/>
          <a:p>
            <a:r>
              <a:rPr lang="en-US" sz="1400" dirty="0">
                <a:solidFill>
                  <a:srgbClr val="714B25"/>
                </a:solidFill>
              </a:rPr>
              <a:t>20</a:t>
            </a:r>
          </a:p>
        </p:txBody>
      </p:sp>
      <p:grpSp>
        <p:nvGrpSpPr>
          <p:cNvPr id="14" name="Group 13">
            <a:extLst>
              <a:ext uri="{FF2B5EF4-FFF2-40B4-BE49-F238E27FC236}">
                <a16:creationId xmlns:a16="http://schemas.microsoft.com/office/drawing/2014/main" id="{8AE98E5E-A39C-4685-B385-AAE85125C4F5}"/>
              </a:ext>
            </a:extLst>
          </p:cNvPr>
          <p:cNvGrpSpPr/>
          <p:nvPr/>
        </p:nvGrpSpPr>
        <p:grpSpPr>
          <a:xfrm>
            <a:off x="87067" y="6452900"/>
            <a:ext cx="2006049" cy="365760"/>
            <a:chOff x="87067" y="6452900"/>
            <a:chExt cx="2006049" cy="365760"/>
          </a:xfrm>
        </p:grpSpPr>
        <p:sp>
          <p:nvSpPr>
            <p:cNvPr id="15" name="Action Button: Go to Beginning 14">
              <a:hlinkClick r:id="" action="ppaction://hlinkshowjump?jump=firstslide" highlightClick="1"/>
              <a:extLst>
                <a:ext uri="{FF2B5EF4-FFF2-40B4-BE49-F238E27FC236}">
                  <a16:creationId xmlns:a16="http://schemas.microsoft.com/office/drawing/2014/main" id="{D1FBF9C4-F1EE-4F97-87B0-73892D3B2B75}"/>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ction Button: Go Back or Previous 15">
              <a:hlinkClick r:id="" action="ppaction://hlinkshowjump?jump=previousslide" highlightClick="1"/>
              <a:extLst>
                <a:ext uri="{FF2B5EF4-FFF2-40B4-BE49-F238E27FC236}">
                  <a16:creationId xmlns:a16="http://schemas.microsoft.com/office/drawing/2014/main" id="{3B18C901-0F3A-42C2-977D-1172E4089A38}"/>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ction Button: Go Forward or Next 16">
              <a:hlinkClick r:id="" action="ppaction://hlinkshowjump?jump=nextslide" highlightClick="1"/>
              <a:extLst>
                <a:ext uri="{FF2B5EF4-FFF2-40B4-BE49-F238E27FC236}">
                  <a16:creationId xmlns:a16="http://schemas.microsoft.com/office/drawing/2014/main" id="{8E729856-F153-40B7-9685-796138F7BC9C}"/>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ction Button: Go to End 17">
              <a:hlinkClick r:id="rId15" action="ppaction://hlinksldjump" highlightClick="1"/>
              <a:extLst>
                <a:ext uri="{FF2B5EF4-FFF2-40B4-BE49-F238E27FC236}">
                  <a16:creationId xmlns:a16="http://schemas.microsoft.com/office/drawing/2014/main" id="{605065DB-5052-435D-89CD-6D3F90188806}"/>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hlinkClick r:id="rId16"/>
              <a:extLst>
                <a:ext uri="{FF2B5EF4-FFF2-40B4-BE49-F238E27FC236}">
                  <a16:creationId xmlns:a16="http://schemas.microsoft.com/office/drawing/2014/main" id="{2EA9B8AF-3E79-424D-8E31-193440CD7F05}"/>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139145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CE36D361-C989-419E-BDD1-C8588FAC9A6D}"/>
              </a:ext>
            </a:extLst>
          </p:cNvPr>
          <p:cNvSpPr>
            <a:spLocks noGrp="1"/>
          </p:cNvSpPr>
          <p:nvPr>
            <p:ph type="title"/>
          </p:nvPr>
        </p:nvSpPr>
        <p:spPr>
          <a:xfrm>
            <a:off x="404349" y="283764"/>
            <a:ext cx="4302035" cy="870857"/>
          </a:xfrm>
        </p:spPr>
        <p:txBody>
          <a:bodyPr/>
          <a:lstStyle/>
          <a:p>
            <a:r>
              <a:rPr lang="en-US" sz="3200" dirty="0"/>
              <a:t>Census Tract or </a:t>
            </a:r>
            <a:r>
              <a:rPr lang="en-US" sz="3200" dirty="0" err="1"/>
              <a:t>Supertract</a:t>
            </a:r>
            <a:r>
              <a:rPr lang="en-US" sz="3200" dirty="0"/>
              <a:t>?</a:t>
            </a:r>
          </a:p>
        </p:txBody>
      </p:sp>
      <p:sp>
        <p:nvSpPr>
          <p:cNvPr id="13" name="Content Placeholder 12">
            <a:extLst>
              <a:ext uri="{FF2B5EF4-FFF2-40B4-BE49-F238E27FC236}">
                <a16:creationId xmlns:a16="http://schemas.microsoft.com/office/drawing/2014/main" id="{B88FA181-741C-461E-8050-9EB934082580}"/>
              </a:ext>
            </a:extLst>
          </p:cNvPr>
          <p:cNvSpPr>
            <a:spLocks noGrp="1"/>
          </p:cNvSpPr>
          <p:nvPr>
            <p:ph idx="1"/>
          </p:nvPr>
        </p:nvSpPr>
        <p:spPr>
          <a:xfrm>
            <a:off x="357051" y="1228153"/>
            <a:ext cx="4550569" cy="4863356"/>
          </a:xfrm>
        </p:spPr>
        <p:txBody>
          <a:bodyPr>
            <a:normAutofit/>
          </a:bodyPr>
          <a:lstStyle/>
          <a:p>
            <a:r>
              <a:rPr lang="en-US" sz="1600" dirty="0"/>
              <a:t>These maps show the proportions of residents age 65+ with ambulatory and cognitive disabilities, the most (ambulatory) and least common types of disability (cognitive), by census tract (CT) and for</a:t>
            </a:r>
            <a:r>
              <a:rPr lang="en-US" sz="1600" dirty="0">
                <a:hlinkClick r:id="" action="ppaction://noaction"/>
              </a:rPr>
              <a:t> </a:t>
            </a:r>
            <a:r>
              <a:rPr lang="en-US" sz="1600" i="1" dirty="0">
                <a:hlinkClick r:id="rId4" action="ppaction://hlinksldjump"/>
              </a:rPr>
              <a:t>supertracts </a:t>
            </a:r>
            <a:r>
              <a:rPr lang="en-US" sz="1600" dirty="0"/>
              <a:t>(ST) aggregations of 6-8 census tracts.</a:t>
            </a:r>
          </a:p>
          <a:p>
            <a:r>
              <a:rPr lang="en-US" sz="1600" dirty="0"/>
              <a:t>Aggregating the data from census tracts to supertracts reduces the sampling variability for the more and less common disabilities.</a:t>
            </a:r>
          </a:p>
          <a:p>
            <a:r>
              <a:rPr lang="en-US" sz="1600" dirty="0"/>
              <a:t>However, the aggregation to supertracts helps more for cognitive disability, where the numbers observed in the sample are smaller.</a:t>
            </a:r>
          </a:p>
          <a:p>
            <a:r>
              <a:rPr lang="en-US" sz="1600" dirty="0"/>
              <a:t>A hint regarding the extent of sampling error on the census tract maps is the large variability between adjacent tracts. Back up and see if you can see this pattern (e.g., </a:t>
            </a:r>
            <a:r>
              <a:rPr lang="en-US" sz="1600" dirty="0" err="1"/>
              <a:t>Roseway</a:t>
            </a:r>
            <a:r>
              <a:rPr lang="en-US" sz="1600" dirty="0"/>
              <a:t> Cully tracts).</a:t>
            </a:r>
          </a:p>
        </p:txBody>
      </p:sp>
      <p:pic>
        <p:nvPicPr>
          <p:cNvPr id="3" name="Picture 2">
            <a:extLst>
              <a:ext uri="{FF2B5EF4-FFF2-40B4-BE49-F238E27FC236}">
                <a16:creationId xmlns:a16="http://schemas.microsoft.com/office/drawing/2014/main" id="{DB368309-4B36-4640-8A7B-CB909AA2721F}"/>
              </a:ext>
            </a:extLst>
          </p:cNvPr>
          <p:cNvPicPr>
            <a:picLocks noChangeAspect="1"/>
          </p:cNvPicPr>
          <p:nvPr/>
        </p:nvPicPr>
        <p:blipFill>
          <a:blip r:embed="rId5"/>
          <a:stretch>
            <a:fillRect/>
          </a:stretch>
        </p:blipFill>
        <p:spPr>
          <a:xfrm>
            <a:off x="4976949" y="0"/>
            <a:ext cx="6858000" cy="6858000"/>
          </a:xfrm>
          <a:prstGeom prst="rect">
            <a:avLst/>
          </a:prstGeom>
        </p:spPr>
      </p:pic>
      <p:pic>
        <p:nvPicPr>
          <p:cNvPr id="5" name="Picture 4">
            <a:extLst>
              <a:ext uri="{FF2B5EF4-FFF2-40B4-BE49-F238E27FC236}">
                <a16:creationId xmlns:a16="http://schemas.microsoft.com/office/drawing/2014/main" id="{B7E1E785-F8D7-489E-83EE-EA0239697A01}"/>
              </a:ext>
            </a:extLst>
          </p:cNvPr>
          <p:cNvPicPr>
            <a:picLocks noChangeAspect="1"/>
          </p:cNvPicPr>
          <p:nvPr/>
        </p:nvPicPr>
        <p:blipFill>
          <a:blip r:embed="rId6"/>
          <a:stretch>
            <a:fillRect/>
          </a:stretch>
        </p:blipFill>
        <p:spPr>
          <a:xfrm>
            <a:off x="4976949" y="0"/>
            <a:ext cx="6858000" cy="6858000"/>
          </a:xfrm>
          <a:prstGeom prst="rect">
            <a:avLst/>
          </a:prstGeom>
        </p:spPr>
      </p:pic>
      <p:sp>
        <p:nvSpPr>
          <p:cNvPr id="8" name="TextBox 7">
            <a:extLst>
              <a:ext uri="{FF2B5EF4-FFF2-40B4-BE49-F238E27FC236}">
                <a16:creationId xmlns:a16="http://schemas.microsoft.com/office/drawing/2014/main" id="{4D64CA48-D9D5-4482-8285-1496BC4FDA90}"/>
              </a:ext>
            </a:extLst>
          </p:cNvPr>
          <p:cNvSpPr txBox="1"/>
          <p:nvPr/>
        </p:nvSpPr>
        <p:spPr>
          <a:xfrm>
            <a:off x="2720732" y="6129734"/>
            <a:ext cx="1475362" cy="646331"/>
          </a:xfrm>
          <a:prstGeom prst="rect">
            <a:avLst/>
          </a:prstGeom>
          <a:noFill/>
        </p:spPr>
        <p:txBody>
          <a:bodyPr wrap="square" rtlCol="0">
            <a:spAutoFit/>
          </a:bodyPr>
          <a:lstStyle/>
          <a:p>
            <a:r>
              <a:rPr lang="en-US" sz="1200" dirty="0"/>
              <a:t>Source: ACS 2018 5-year data, Tables B18002 and B18005</a:t>
            </a:r>
          </a:p>
        </p:txBody>
      </p:sp>
      <p:pic>
        <p:nvPicPr>
          <p:cNvPr id="14" name="Picture 13">
            <a:extLst>
              <a:ext uri="{FF2B5EF4-FFF2-40B4-BE49-F238E27FC236}">
                <a16:creationId xmlns:a16="http://schemas.microsoft.com/office/drawing/2014/main" id="{E8490A10-7B02-418F-BA5E-056BE85A6867}"/>
              </a:ext>
            </a:extLst>
          </p:cNvPr>
          <p:cNvPicPr>
            <a:picLocks noChangeAspect="1"/>
          </p:cNvPicPr>
          <p:nvPr/>
        </p:nvPicPr>
        <p:blipFill>
          <a:blip r:embed="rId7"/>
          <a:stretch>
            <a:fillRect/>
          </a:stretch>
        </p:blipFill>
        <p:spPr>
          <a:xfrm>
            <a:off x="4976949" y="0"/>
            <a:ext cx="6858000" cy="6858000"/>
          </a:xfrm>
          <a:prstGeom prst="rect">
            <a:avLst/>
          </a:prstGeom>
        </p:spPr>
      </p:pic>
      <p:pic>
        <p:nvPicPr>
          <p:cNvPr id="16" name="Picture 15">
            <a:extLst>
              <a:ext uri="{FF2B5EF4-FFF2-40B4-BE49-F238E27FC236}">
                <a16:creationId xmlns:a16="http://schemas.microsoft.com/office/drawing/2014/main" id="{F7EC1CAF-8187-44B2-8BC4-849E9CD2C64F}"/>
              </a:ext>
            </a:extLst>
          </p:cNvPr>
          <p:cNvPicPr>
            <a:picLocks noChangeAspect="1"/>
          </p:cNvPicPr>
          <p:nvPr/>
        </p:nvPicPr>
        <p:blipFill>
          <a:blip r:embed="rId8"/>
          <a:stretch>
            <a:fillRect/>
          </a:stretch>
        </p:blipFill>
        <p:spPr>
          <a:xfrm>
            <a:off x="4976949" y="0"/>
            <a:ext cx="6858000" cy="6858000"/>
          </a:xfrm>
          <a:prstGeom prst="rect">
            <a:avLst/>
          </a:prstGeom>
        </p:spPr>
      </p:pic>
      <p:sp>
        <p:nvSpPr>
          <p:cNvPr id="19" name="TextBox 18">
            <a:extLst>
              <a:ext uri="{FF2B5EF4-FFF2-40B4-BE49-F238E27FC236}">
                <a16:creationId xmlns:a16="http://schemas.microsoft.com/office/drawing/2014/main" id="{5012C586-4C9F-44E3-A947-38005DC79888}"/>
              </a:ext>
            </a:extLst>
          </p:cNvPr>
          <p:cNvSpPr txBox="1"/>
          <p:nvPr/>
        </p:nvSpPr>
        <p:spPr>
          <a:xfrm>
            <a:off x="11834949" y="0"/>
            <a:ext cx="432179" cy="307777"/>
          </a:xfrm>
          <a:prstGeom prst="rect">
            <a:avLst/>
          </a:prstGeom>
          <a:noFill/>
        </p:spPr>
        <p:txBody>
          <a:bodyPr wrap="square" rtlCol="0">
            <a:spAutoFit/>
          </a:bodyPr>
          <a:lstStyle/>
          <a:p>
            <a:r>
              <a:rPr lang="en-US" sz="1400" dirty="0">
                <a:solidFill>
                  <a:srgbClr val="714B25"/>
                </a:solidFill>
              </a:rPr>
              <a:t>21</a:t>
            </a:r>
          </a:p>
        </p:txBody>
      </p:sp>
      <p:grpSp>
        <p:nvGrpSpPr>
          <p:cNvPr id="20" name="Group 19">
            <a:extLst>
              <a:ext uri="{FF2B5EF4-FFF2-40B4-BE49-F238E27FC236}">
                <a16:creationId xmlns:a16="http://schemas.microsoft.com/office/drawing/2014/main" id="{83660C5D-F3D1-4FA7-933F-F4F4E8AB819F}"/>
              </a:ext>
            </a:extLst>
          </p:cNvPr>
          <p:cNvGrpSpPr/>
          <p:nvPr/>
        </p:nvGrpSpPr>
        <p:grpSpPr>
          <a:xfrm>
            <a:off x="87067" y="6452900"/>
            <a:ext cx="2006049" cy="365760"/>
            <a:chOff x="87067" y="6452900"/>
            <a:chExt cx="2006049" cy="365760"/>
          </a:xfrm>
        </p:grpSpPr>
        <p:sp>
          <p:nvSpPr>
            <p:cNvPr id="21" name="Action Button: Go to Beginning 20">
              <a:hlinkClick r:id="" action="ppaction://hlinkshowjump?jump=firstslide" highlightClick="1"/>
              <a:extLst>
                <a:ext uri="{FF2B5EF4-FFF2-40B4-BE49-F238E27FC236}">
                  <a16:creationId xmlns:a16="http://schemas.microsoft.com/office/drawing/2014/main" id="{9ED83ED5-AB7B-4551-9D50-9FCBCB3CA619}"/>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ction Button: Go Back or Previous 21">
              <a:hlinkClick r:id="" action="ppaction://hlinkshowjump?jump=previousslide" highlightClick="1"/>
              <a:extLst>
                <a:ext uri="{FF2B5EF4-FFF2-40B4-BE49-F238E27FC236}">
                  <a16:creationId xmlns:a16="http://schemas.microsoft.com/office/drawing/2014/main" id="{D3041024-0C89-4B82-9334-666667AE05B9}"/>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ction Button: Go Forward or Next 22">
              <a:hlinkClick r:id="" action="ppaction://hlinkshowjump?jump=nextslide" highlightClick="1"/>
              <a:extLst>
                <a:ext uri="{FF2B5EF4-FFF2-40B4-BE49-F238E27FC236}">
                  <a16:creationId xmlns:a16="http://schemas.microsoft.com/office/drawing/2014/main" id="{B847DFCB-A998-4951-9E4F-58F1AC34763D}"/>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ction Button: Go to End 23">
              <a:hlinkClick r:id="rId9" action="ppaction://hlinksldjump" highlightClick="1"/>
              <a:extLst>
                <a:ext uri="{FF2B5EF4-FFF2-40B4-BE49-F238E27FC236}">
                  <a16:creationId xmlns:a16="http://schemas.microsoft.com/office/drawing/2014/main" id="{183FD71C-AD7B-49D8-8921-10F891B72674}"/>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hlinkClick r:id="rId10"/>
              <a:extLst>
                <a:ext uri="{FF2B5EF4-FFF2-40B4-BE49-F238E27FC236}">
                  <a16:creationId xmlns:a16="http://schemas.microsoft.com/office/drawing/2014/main" id="{1ED50D0D-72C4-4B20-9B6B-433A6ACCB55D}"/>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4131800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map&#10;&#10;Description automatically generated">
            <a:extLst>
              <a:ext uri="{FF2B5EF4-FFF2-40B4-BE49-F238E27FC236}">
                <a16:creationId xmlns:a16="http://schemas.microsoft.com/office/drawing/2014/main" id="{0C876E62-9A94-440B-B48C-30A87972CD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0658" y="0"/>
            <a:ext cx="6858000" cy="6858000"/>
          </a:xfrm>
          <a:prstGeom prst="rect">
            <a:avLst/>
          </a:prstGeom>
        </p:spPr>
      </p:pic>
      <p:pic>
        <p:nvPicPr>
          <p:cNvPr id="7" name="Picture 6" descr="A close up of a map&#10;&#10;Description automatically generated">
            <a:extLst>
              <a:ext uri="{FF2B5EF4-FFF2-40B4-BE49-F238E27FC236}">
                <a16:creationId xmlns:a16="http://schemas.microsoft.com/office/drawing/2014/main" id="{817C3A63-EF8F-47A2-B48D-17C9047535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30658" y="0"/>
            <a:ext cx="6858000" cy="6858000"/>
          </a:xfrm>
          <a:prstGeom prst="rect">
            <a:avLst/>
          </a:prstGeom>
        </p:spPr>
      </p:pic>
      <p:pic>
        <p:nvPicPr>
          <p:cNvPr id="5" name="Picture 4" descr="A picture containing text, map, puzzle&#10;&#10;Description automatically generated">
            <a:extLst>
              <a:ext uri="{FF2B5EF4-FFF2-40B4-BE49-F238E27FC236}">
                <a16:creationId xmlns:a16="http://schemas.microsoft.com/office/drawing/2014/main" id="{526ECC60-B3F0-4D03-98BA-8AA7E6D83C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30658" y="0"/>
            <a:ext cx="6858000" cy="6858000"/>
          </a:xfrm>
          <a:prstGeom prst="rect">
            <a:avLst/>
          </a:prstGeom>
        </p:spPr>
      </p:pic>
      <p:pic>
        <p:nvPicPr>
          <p:cNvPr id="3" name="Picture 2" descr="A close up of a map&#10;&#10;Description automatically generated">
            <a:extLst>
              <a:ext uri="{FF2B5EF4-FFF2-40B4-BE49-F238E27FC236}">
                <a16:creationId xmlns:a16="http://schemas.microsoft.com/office/drawing/2014/main" id="{0BEB6FFA-063C-44F3-B951-5B571C4101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30658" y="0"/>
            <a:ext cx="6858000" cy="6858000"/>
          </a:xfrm>
          <a:prstGeom prst="rect">
            <a:avLst/>
          </a:prstGeom>
        </p:spPr>
      </p:pic>
      <p:pic>
        <p:nvPicPr>
          <p:cNvPr id="9" name="Picture 8" descr="A picture containing text, map&#10;&#10;Description automatically generated">
            <a:extLst>
              <a:ext uri="{FF2B5EF4-FFF2-40B4-BE49-F238E27FC236}">
                <a16:creationId xmlns:a16="http://schemas.microsoft.com/office/drawing/2014/main" id="{20F75E8A-6A31-4A8F-A7B9-E550F1FDF21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30658" y="0"/>
            <a:ext cx="6858000" cy="6858000"/>
          </a:xfrm>
          <a:prstGeom prst="rect">
            <a:avLst/>
          </a:prstGeom>
        </p:spPr>
      </p:pic>
      <p:pic>
        <p:nvPicPr>
          <p:cNvPr id="11" name="Picture 10" descr="A close up of a map&#10;&#10;Description automatically generated">
            <a:extLst>
              <a:ext uri="{FF2B5EF4-FFF2-40B4-BE49-F238E27FC236}">
                <a16:creationId xmlns:a16="http://schemas.microsoft.com/office/drawing/2014/main" id="{1B177926-2B89-4994-9BC8-5178D4C0E31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30658" y="0"/>
            <a:ext cx="6858000" cy="6858000"/>
          </a:xfrm>
          <a:prstGeom prst="rect">
            <a:avLst/>
          </a:prstGeom>
        </p:spPr>
      </p:pic>
      <p:pic>
        <p:nvPicPr>
          <p:cNvPr id="13" name="Picture 12" descr="A picture containing text, map&#10;&#10;Description automatically generated">
            <a:extLst>
              <a:ext uri="{FF2B5EF4-FFF2-40B4-BE49-F238E27FC236}">
                <a16:creationId xmlns:a16="http://schemas.microsoft.com/office/drawing/2014/main" id="{0716790F-2A44-456E-B7A0-F37A3733431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30658" y="0"/>
            <a:ext cx="6858000" cy="6858000"/>
          </a:xfrm>
          <a:prstGeom prst="rect">
            <a:avLst/>
          </a:prstGeom>
        </p:spPr>
      </p:pic>
      <p:sp>
        <p:nvSpPr>
          <p:cNvPr id="4" name="Title 3">
            <a:extLst>
              <a:ext uri="{FF2B5EF4-FFF2-40B4-BE49-F238E27FC236}">
                <a16:creationId xmlns:a16="http://schemas.microsoft.com/office/drawing/2014/main" id="{13C524FC-BAE2-4BB7-8D03-3ED34648EBAF}"/>
              </a:ext>
            </a:extLst>
          </p:cNvPr>
          <p:cNvSpPr>
            <a:spLocks noGrp="1"/>
          </p:cNvSpPr>
          <p:nvPr>
            <p:ph type="title"/>
          </p:nvPr>
        </p:nvSpPr>
        <p:spPr>
          <a:xfrm>
            <a:off x="184189" y="233096"/>
            <a:ext cx="4946469" cy="870857"/>
          </a:xfrm>
        </p:spPr>
        <p:txBody>
          <a:bodyPr/>
          <a:lstStyle/>
          <a:p>
            <a:r>
              <a:rPr lang="en-US" sz="3200" dirty="0"/>
              <a:t>Metro Area Disability for 65+ Population by Supertract</a:t>
            </a:r>
          </a:p>
        </p:txBody>
      </p:sp>
      <p:sp>
        <p:nvSpPr>
          <p:cNvPr id="6" name="Content Placeholder 5">
            <a:extLst>
              <a:ext uri="{FF2B5EF4-FFF2-40B4-BE49-F238E27FC236}">
                <a16:creationId xmlns:a16="http://schemas.microsoft.com/office/drawing/2014/main" id="{395A9A6D-6225-4AEE-A582-B77BB62A1F7E}"/>
              </a:ext>
            </a:extLst>
          </p:cNvPr>
          <p:cNvSpPr>
            <a:spLocks noGrp="1"/>
          </p:cNvSpPr>
          <p:nvPr>
            <p:ph idx="1"/>
          </p:nvPr>
        </p:nvSpPr>
        <p:spPr>
          <a:xfrm>
            <a:off x="159251" y="1148978"/>
            <a:ext cx="4946469" cy="5709022"/>
          </a:xfrm>
        </p:spPr>
        <p:txBody>
          <a:bodyPr>
            <a:noAutofit/>
          </a:bodyPr>
          <a:lstStyle/>
          <a:p>
            <a:r>
              <a:rPr lang="en-US" sz="1600" spc="-90" dirty="0"/>
              <a:t>This sequence of maps walks through the 6 types of disability for those age 65+ in the region.</a:t>
            </a:r>
          </a:p>
          <a:p>
            <a:r>
              <a:rPr lang="en-US" sz="1600" spc="-90" dirty="0"/>
              <a:t>The first map shows the incidence of any disability. High values in Portland’s eastern neighborhoods and St. Johns are common to the various disability types and maps.</a:t>
            </a:r>
          </a:p>
          <a:p>
            <a:r>
              <a:rPr lang="en-US" sz="1600" spc="-90" dirty="0"/>
              <a:t>A map combining the incidence of disability with a bar chart showing the 6 disability types summarizes the prior maps. </a:t>
            </a:r>
          </a:p>
          <a:p>
            <a:r>
              <a:rPr lang="en-US" sz="1600" spc="-90" dirty="0"/>
              <a:t>Some key features are: </a:t>
            </a:r>
          </a:p>
          <a:p>
            <a:pPr lvl="1"/>
            <a:r>
              <a:rPr lang="en-US" sz="1600" spc="-90" dirty="0"/>
              <a:t>There are high values on all or most of the 6 types of disability in Portland’s eastern neighborhoods and St. Johns.</a:t>
            </a:r>
          </a:p>
          <a:p>
            <a:pPr lvl="1"/>
            <a:r>
              <a:rPr lang="en-US" sz="1600" spc="-90" dirty="0"/>
              <a:t>There is a preponderance of mostly low values in the band of neighborhoods in the inner east side.</a:t>
            </a:r>
          </a:p>
          <a:p>
            <a:pPr lvl="1"/>
            <a:r>
              <a:rPr lang="en-US" sz="1600" spc="-90" dirty="0"/>
              <a:t>There is an anomaly of high cognitive disability in the Central City neighborhood.</a:t>
            </a:r>
          </a:p>
          <a:p>
            <a:r>
              <a:rPr lang="en-US" sz="1600" spc="-90" dirty="0"/>
              <a:t>This map of incidence of two or more disabilities confirms the earlier patterns shown. The tracts in brown have a high rate, while those in blue have a low rate.</a:t>
            </a:r>
          </a:p>
        </p:txBody>
      </p:sp>
      <p:pic>
        <p:nvPicPr>
          <p:cNvPr id="15" name="Picture 14" descr="A close up of a map&#10;&#10;Description automatically generated">
            <a:extLst>
              <a:ext uri="{FF2B5EF4-FFF2-40B4-BE49-F238E27FC236}">
                <a16:creationId xmlns:a16="http://schemas.microsoft.com/office/drawing/2014/main" id="{CFBE82D8-78FF-47E9-AF4C-8365EC8A0B8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130658" y="0"/>
            <a:ext cx="6858000" cy="6858000"/>
          </a:xfrm>
          <a:prstGeom prst="rect">
            <a:avLst/>
          </a:prstGeom>
        </p:spPr>
      </p:pic>
      <p:grpSp>
        <p:nvGrpSpPr>
          <p:cNvPr id="23" name="Group 22">
            <a:extLst>
              <a:ext uri="{FF2B5EF4-FFF2-40B4-BE49-F238E27FC236}">
                <a16:creationId xmlns:a16="http://schemas.microsoft.com/office/drawing/2014/main" id="{79F56978-34BC-44C4-A7CB-97EF8FEF48C1}"/>
              </a:ext>
            </a:extLst>
          </p:cNvPr>
          <p:cNvGrpSpPr/>
          <p:nvPr/>
        </p:nvGrpSpPr>
        <p:grpSpPr>
          <a:xfrm>
            <a:off x="6893661" y="1422710"/>
            <a:ext cx="4333691" cy="3819963"/>
            <a:chOff x="7066523" y="1422710"/>
            <a:chExt cx="4333691" cy="3819963"/>
          </a:xfrm>
        </p:grpSpPr>
        <p:sp>
          <p:nvSpPr>
            <p:cNvPr id="10" name="Oval 9">
              <a:extLst>
                <a:ext uri="{FF2B5EF4-FFF2-40B4-BE49-F238E27FC236}">
                  <a16:creationId xmlns:a16="http://schemas.microsoft.com/office/drawing/2014/main" id="{EF0E0110-F303-4185-AC1B-91F05A6548F3}"/>
                </a:ext>
              </a:extLst>
            </p:cNvPr>
            <p:cNvSpPr/>
            <p:nvPr/>
          </p:nvSpPr>
          <p:spPr>
            <a:xfrm rot="1983938">
              <a:off x="9531724" y="2713814"/>
              <a:ext cx="1868490" cy="2528859"/>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AE09D4A-BD43-4061-A6AC-7268352E9144}"/>
                </a:ext>
              </a:extLst>
            </p:cNvPr>
            <p:cNvSpPr/>
            <p:nvPr/>
          </p:nvSpPr>
          <p:spPr>
            <a:xfrm rot="1983938">
              <a:off x="7066523" y="1422710"/>
              <a:ext cx="811152" cy="83078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Oval 11">
            <a:extLst>
              <a:ext uri="{FF2B5EF4-FFF2-40B4-BE49-F238E27FC236}">
                <a16:creationId xmlns:a16="http://schemas.microsoft.com/office/drawing/2014/main" id="{B61F25EC-C7EC-46F8-9500-9156F6E49540}"/>
              </a:ext>
            </a:extLst>
          </p:cNvPr>
          <p:cNvSpPr/>
          <p:nvPr/>
        </p:nvSpPr>
        <p:spPr>
          <a:xfrm rot="1983938">
            <a:off x="8026721" y="2993449"/>
            <a:ext cx="811152" cy="83078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16821491-5181-431D-A828-0FD7DD98A4F5}"/>
              </a:ext>
            </a:extLst>
          </p:cNvPr>
          <p:cNvSpPr/>
          <p:nvPr/>
        </p:nvSpPr>
        <p:spPr>
          <a:xfrm>
            <a:off x="8534720" y="2313709"/>
            <a:ext cx="1108540" cy="2736273"/>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close up of a map&#10;&#10;Description automatically generated">
            <a:extLst>
              <a:ext uri="{FF2B5EF4-FFF2-40B4-BE49-F238E27FC236}">
                <a16:creationId xmlns:a16="http://schemas.microsoft.com/office/drawing/2014/main" id="{28369C85-4897-4996-BF74-0D5EDAAF073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105720" y="0"/>
            <a:ext cx="6858000" cy="6858000"/>
          </a:xfrm>
          <a:prstGeom prst="rect">
            <a:avLst/>
          </a:prstGeom>
        </p:spPr>
      </p:pic>
      <p:sp>
        <p:nvSpPr>
          <p:cNvPr id="24" name="TextBox 23">
            <a:extLst>
              <a:ext uri="{FF2B5EF4-FFF2-40B4-BE49-F238E27FC236}">
                <a16:creationId xmlns:a16="http://schemas.microsoft.com/office/drawing/2014/main" id="{BB39AA50-2780-4846-8DE4-DF881E8B5E10}"/>
              </a:ext>
            </a:extLst>
          </p:cNvPr>
          <p:cNvSpPr txBox="1"/>
          <p:nvPr/>
        </p:nvSpPr>
        <p:spPr>
          <a:xfrm>
            <a:off x="2632485" y="6172329"/>
            <a:ext cx="1410999" cy="646331"/>
          </a:xfrm>
          <a:prstGeom prst="rect">
            <a:avLst/>
          </a:prstGeom>
          <a:noFill/>
        </p:spPr>
        <p:txBody>
          <a:bodyPr wrap="square" rtlCol="0">
            <a:spAutoFit/>
          </a:bodyPr>
          <a:lstStyle/>
          <a:p>
            <a:r>
              <a:rPr lang="en-US" sz="1200" dirty="0"/>
              <a:t>Source: 2018 ACS 5-year data Tables B18102 - B18107</a:t>
            </a:r>
          </a:p>
        </p:txBody>
      </p:sp>
      <p:sp>
        <p:nvSpPr>
          <p:cNvPr id="28" name="TextBox 27">
            <a:extLst>
              <a:ext uri="{FF2B5EF4-FFF2-40B4-BE49-F238E27FC236}">
                <a16:creationId xmlns:a16="http://schemas.microsoft.com/office/drawing/2014/main" id="{1DAEBFDA-6373-45A1-BB44-251419D4A74E}"/>
              </a:ext>
            </a:extLst>
          </p:cNvPr>
          <p:cNvSpPr txBox="1"/>
          <p:nvPr/>
        </p:nvSpPr>
        <p:spPr>
          <a:xfrm>
            <a:off x="11848995" y="-74681"/>
            <a:ext cx="377588" cy="307777"/>
          </a:xfrm>
          <a:prstGeom prst="rect">
            <a:avLst/>
          </a:prstGeom>
          <a:noFill/>
        </p:spPr>
        <p:txBody>
          <a:bodyPr wrap="square" rtlCol="0">
            <a:spAutoFit/>
          </a:bodyPr>
          <a:lstStyle/>
          <a:p>
            <a:r>
              <a:rPr lang="en-US" sz="1400" dirty="0">
                <a:solidFill>
                  <a:srgbClr val="714B25"/>
                </a:solidFill>
              </a:rPr>
              <a:t>22</a:t>
            </a:r>
          </a:p>
        </p:txBody>
      </p:sp>
      <p:grpSp>
        <p:nvGrpSpPr>
          <p:cNvPr id="29" name="Group 28">
            <a:extLst>
              <a:ext uri="{FF2B5EF4-FFF2-40B4-BE49-F238E27FC236}">
                <a16:creationId xmlns:a16="http://schemas.microsoft.com/office/drawing/2014/main" id="{52AB9EA3-FCD6-48F4-8857-1CCB3C072D3A}"/>
              </a:ext>
            </a:extLst>
          </p:cNvPr>
          <p:cNvGrpSpPr/>
          <p:nvPr/>
        </p:nvGrpSpPr>
        <p:grpSpPr>
          <a:xfrm>
            <a:off x="87067" y="6452900"/>
            <a:ext cx="2006049" cy="365760"/>
            <a:chOff x="87067" y="6452900"/>
            <a:chExt cx="2006049" cy="365760"/>
          </a:xfrm>
        </p:grpSpPr>
        <p:sp>
          <p:nvSpPr>
            <p:cNvPr id="30" name="Action Button: Go to Beginning 29">
              <a:hlinkClick r:id="" action="ppaction://hlinkshowjump?jump=firstslide" highlightClick="1"/>
              <a:extLst>
                <a:ext uri="{FF2B5EF4-FFF2-40B4-BE49-F238E27FC236}">
                  <a16:creationId xmlns:a16="http://schemas.microsoft.com/office/drawing/2014/main" id="{20465323-0D18-44D8-A2F1-59911F0619EF}"/>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ction Button: Go Back or Previous 30">
              <a:hlinkClick r:id="" action="ppaction://hlinkshowjump?jump=previousslide" highlightClick="1"/>
              <a:extLst>
                <a:ext uri="{FF2B5EF4-FFF2-40B4-BE49-F238E27FC236}">
                  <a16:creationId xmlns:a16="http://schemas.microsoft.com/office/drawing/2014/main" id="{A223E632-6F0F-4ACE-81AF-85434B788CCC}"/>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ction Button: Go Forward or Next 31">
              <a:hlinkClick r:id="" action="ppaction://hlinkshowjump?jump=nextslide" highlightClick="1"/>
              <a:extLst>
                <a:ext uri="{FF2B5EF4-FFF2-40B4-BE49-F238E27FC236}">
                  <a16:creationId xmlns:a16="http://schemas.microsoft.com/office/drawing/2014/main" id="{99457A53-F179-4EB3-9348-359CC05CE381}"/>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ction Button: Go to End 32">
              <a:hlinkClick r:id="rId13" action="ppaction://hlinksldjump" highlightClick="1"/>
              <a:extLst>
                <a:ext uri="{FF2B5EF4-FFF2-40B4-BE49-F238E27FC236}">
                  <a16:creationId xmlns:a16="http://schemas.microsoft.com/office/drawing/2014/main" id="{80C4A411-548E-499B-AD97-68F3D07FAF54}"/>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hlinkClick r:id="rId14"/>
              <a:extLst>
                <a:ext uri="{FF2B5EF4-FFF2-40B4-BE49-F238E27FC236}">
                  <a16:creationId xmlns:a16="http://schemas.microsoft.com/office/drawing/2014/main" id="{13F3A667-D6A6-4390-A6A4-443BE844BD7E}"/>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4062448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
                                            <p:txEl>
                                              <p:pRg st="4" end="4"/>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childTnLst>
                                  <p:subTnLst>
                                    <p:set>
                                      <p:cBhvr override="childStyle">
                                        <p:cTn dur="1" fill="hold" display="0" masterRel="nextClick" afterEffect="1"/>
                                        <p:tgtEl>
                                          <p:spTgt spid="23"/>
                                        </p:tgtEl>
                                        <p:attrNameLst>
                                          <p:attrName>style.visibility</p:attrName>
                                        </p:attrNameLst>
                                      </p:cBhvr>
                                      <p:to>
                                        <p:strVal val="hidden"/>
                                      </p:to>
                                    </p:set>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
                                            <p:txEl>
                                              <p:pRg st="5" end="5"/>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childTnLst>
                                  <p:subTnLst>
                                    <p:set>
                                      <p:cBhvr override="childStyle">
                                        <p:cTn dur="1" fill="hold" display="0" masterRel="nextClick" afterEffect="1"/>
                                        <p:tgtEl>
                                          <p:spTgt spid="22"/>
                                        </p:tgtEl>
                                        <p:attrNameLst>
                                          <p:attrName>style.visibility</p:attrName>
                                        </p:attrNameLst>
                                      </p:cBhvr>
                                      <p:to>
                                        <p:strVal val="hidden"/>
                                      </p:to>
                                    </p:set>
                                  </p:sub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6">
                                            <p:txEl>
                                              <p:pRg st="6" end="6"/>
                                            </p:txEl>
                                          </p:spTgt>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
                                            <p:txEl>
                                              <p:pRg st="7" end="7"/>
                                            </p:txEl>
                                          </p:spTgt>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2" grpId="0" animBg="1"/>
      <p:bldP spid="2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DFE166-CD7C-4D23-8939-7921AEF9E0F8}"/>
              </a:ext>
            </a:extLst>
          </p:cNvPr>
          <p:cNvPicPr>
            <a:picLocks noChangeAspect="1"/>
          </p:cNvPicPr>
          <p:nvPr/>
        </p:nvPicPr>
        <p:blipFill>
          <a:blip r:embed="rId4"/>
          <a:stretch>
            <a:fillRect/>
          </a:stretch>
        </p:blipFill>
        <p:spPr>
          <a:xfrm>
            <a:off x="4914332" y="4890431"/>
            <a:ext cx="7277668" cy="1532141"/>
          </a:xfrm>
          <a:prstGeom prst="rect">
            <a:avLst/>
          </a:prstGeom>
        </p:spPr>
      </p:pic>
      <p:pic>
        <p:nvPicPr>
          <p:cNvPr id="8" name="Picture 7">
            <a:extLst>
              <a:ext uri="{FF2B5EF4-FFF2-40B4-BE49-F238E27FC236}">
                <a16:creationId xmlns:a16="http://schemas.microsoft.com/office/drawing/2014/main" id="{E87615DA-ED5E-433A-B609-3F85E6F09FCC}"/>
              </a:ext>
            </a:extLst>
          </p:cNvPr>
          <p:cNvPicPr>
            <a:picLocks noChangeAspect="1"/>
          </p:cNvPicPr>
          <p:nvPr/>
        </p:nvPicPr>
        <p:blipFill>
          <a:blip r:embed="rId5"/>
          <a:stretch>
            <a:fillRect/>
          </a:stretch>
        </p:blipFill>
        <p:spPr>
          <a:xfrm>
            <a:off x="5376293" y="2957415"/>
            <a:ext cx="5508172" cy="1671110"/>
          </a:xfrm>
          <a:prstGeom prst="rect">
            <a:avLst/>
          </a:prstGeom>
        </p:spPr>
      </p:pic>
      <p:pic>
        <p:nvPicPr>
          <p:cNvPr id="10" name="Picture 9">
            <a:extLst>
              <a:ext uri="{FF2B5EF4-FFF2-40B4-BE49-F238E27FC236}">
                <a16:creationId xmlns:a16="http://schemas.microsoft.com/office/drawing/2014/main" id="{D6B37DAD-47C9-4C37-ACEA-78DA9E4299C0}"/>
              </a:ext>
            </a:extLst>
          </p:cNvPr>
          <p:cNvPicPr>
            <a:picLocks noChangeAspect="1"/>
          </p:cNvPicPr>
          <p:nvPr/>
        </p:nvPicPr>
        <p:blipFill>
          <a:blip r:embed="rId6"/>
          <a:stretch>
            <a:fillRect/>
          </a:stretch>
        </p:blipFill>
        <p:spPr>
          <a:xfrm>
            <a:off x="5734144" y="207800"/>
            <a:ext cx="4963886" cy="2550773"/>
          </a:xfrm>
          <a:prstGeom prst="rect">
            <a:avLst/>
          </a:prstGeom>
        </p:spPr>
      </p:pic>
      <p:sp>
        <p:nvSpPr>
          <p:cNvPr id="2" name="Title 1">
            <a:extLst>
              <a:ext uri="{FF2B5EF4-FFF2-40B4-BE49-F238E27FC236}">
                <a16:creationId xmlns:a16="http://schemas.microsoft.com/office/drawing/2014/main" id="{A4D4BCB3-84EF-4B2F-A9EE-5F6093D88EEA}"/>
              </a:ext>
            </a:extLst>
          </p:cNvPr>
          <p:cNvSpPr>
            <a:spLocks noGrp="1"/>
          </p:cNvSpPr>
          <p:nvPr>
            <p:ph type="title"/>
          </p:nvPr>
        </p:nvSpPr>
        <p:spPr>
          <a:xfrm>
            <a:off x="302948" y="159007"/>
            <a:ext cx="4302035" cy="870857"/>
          </a:xfrm>
        </p:spPr>
        <p:txBody>
          <a:bodyPr/>
          <a:lstStyle/>
          <a:p>
            <a:r>
              <a:rPr lang="en-US" sz="3200" dirty="0"/>
              <a:t>Statistics for Maps</a:t>
            </a:r>
          </a:p>
        </p:txBody>
      </p:sp>
      <p:sp>
        <p:nvSpPr>
          <p:cNvPr id="5" name="Content Placeholder 4">
            <a:extLst>
              <a:ext uri="{FF2B5EF4-FFF2-40B4-BE49-F238E27FC236}">
                <a16:creationId xmlns:a16="http://schemas.microsoft.com/office/drawing/2014/main" id="{2CA5D2BA-35CC-4D32-9282-A57F7BF8B54C}"/>
              </a:ext>
            </a:extLst>
          </p:cNvPr>
          <p:cNvSpPr>
            <a:spLocks noGrp="1"/>
          </p:cNvSpPr>
          <p:nvPr>
            <p:ph idx="1"/>
          </p:nvPr>
        </p:nvSpPr>
        <p:spPr>
          <a:xfrm>
            <a:off x="204953" y="896587"/>
            <a:ext cx="4498026" cy="4421333"/>
          </a:xfrm>
        </p:spPr>
        <p:txBody>
          <a:bodyPr>
            <a:noAutofit/>
          </a:bodyPr>
          <a:lstStyle/>
          <a:p>
            <a:r>
              <a:rPr lang="en-US" sz="1600" dirty="0"/>
              <a:t>These data are compiled from the 2013-2018 ACS data for </a:t>
            </a:r>
            <a:r>
              <a:rPr lang="en-US" sz="1600" i="1" dirty="0"/>
              <a:t>supertracts</a:t>
            </a:r>
            <a:r>
              <a:rPr lang="en-US" sz="1600" dirty="0"/>
              <a:t> and are for persons age 65+ in the 7-county Portland Metropolitan area.</a:t>
            </a:r>
          </a:p>
          <a:p>
            <a:r>
              <a:rPr lang="en-US" sz="1600" dirty="0"/>
              <a:t>This chart shows the proportion of persons with various disabilities. Note that ambulatory (</a:t>
            </a:r>
            <a:r>
              <a:rPr lang="en-US" sz="1600" b="1" dirty="0">
                <a:solidFill>
                  <a:schemeClr val="bg1">
                    <a:lumMod val="50000"/>
                  </a:schemeClr>
                </a:solidFill>
              </a:rPr>
              <a:t>grey</a:t>
            </a:r>
            <a:r>
              <a:rPr lang="en-US" sz="1600" dirty="0"/>
              <a:t>) and cognitive disability (</a:t>
            </a:r>
            <a:r>
              <a:rPr lang="en-US" sz="1600" b="1" dirty="0">
                <a:solidFill>
                  <a:schemeClr val="accent4">
                    <a:lumMod val="75000"/>
                  </a:schemeClr>
                </a:solidFill>
              </a:rPr>
              <a:t>yellow</a:t>
            </a:r>
            <a:r>
              <a:rPr lang="en-US" sz="1600" dirty="0"/>
              <a:t>) barely overlap, indicating that nearly all supertracts scored higher in the proportion with ambulatory than cognitive disability.</a:t>
            </a:r>
          </a:p>
          <a:p>
            <a:r>
              <a:rPr lang="en-US" sz="1600" dirty="0"/>
              <a:t>This table shows various statistics for types of disability for </a:t>
            </a:r>
            <a:r>
              <a:rPr lang="en-US" sz="1600" i="1" dirty="0"/>
              <a:t>supertracts</a:t>
            </a:r>
            <a:r>
              <a:rPr lang="en-US" sz="1600" dirty="0"/>
              <a:t>. Note the ordering is similar for mean and median.</a:t>
            </a:r>
          </a:p>
          <a:p>
            <a:r>
              <a:rPr lang="en-US" sz="1600" dirty="0"/>
              <a:t>The disability rates for </a:t>
            </a:r>
            <a:r>
              <a:rPr lang="en-US" sz="1600" i="1" dirty="0"/>
              <a:t>supertracts</a:t>
            </a:r>
            <a:r>
              <a:rPr lang="en-US" sz="1600" dirty="0"/>
              <a:t> were correlated. The highest rate of correlation is 0.626 for vision and cognition.  </a:t>
            </a:r>
          </a:p>
          <a:p>
            <a:r>
              <a:rPr lang="en-US" sz="1600" dirty="0"/>
              <a:t>If the census tract-level variables on which the maps are based are highly correlated, then the maps will tend to look similar.</a:t>
            </a:r>
          </a:p>
        </p:txBody>
      </p:sp>
      <p:sp>
        <p:nvSpPr>
          <p:cNvPr id="6" name="TextBox 5">
            <a:extLst>
              <a:ext uri="{FF2B5EF4-FFF2-40B4-BE49-F238E27FC236}">
                <a16:creationId xmlns:a16="http://schemas.microsoft.com/office/drawing/2014/main" id="{42203422-1B3E-4E3F-97BC-623C206F2140}"/>
              </a:ext>
            </a:extLst>
          </p:cNvPr>
          <p:cNvSpPr txBox="1"/>
          <p:nvPr/>
        </p:nvSpPr>
        <p:spPr>
          <a:xfrm>
            <a:off x="2358738" y="6172329"/>
            <a:ext cx="1658253" cy="646331"/>
          </a:xfrm>
          <a:prstGeom prst="rect">
            <a:avLst/>
          </a:prstGeom>
          <a:noFill/>
        </p:spPr>
        <p:txBody>
          <a:bodyPr wrap="square" rtlCol="0">
            <a:spAutoFit/>
          </a:bodyPr>
          <a:lstStyle/>
          <a:p>
            <a:r>
              <a:rPr lang="en-US" sz="1200" dirty="0"/>
              <a:t>Source: 2018 ACS 5-year data,  Tables B18102 – B18107</a:t>
            </a:r>
            <a:endParaRPr lang="en-US" sz="3200" dirty="0"/>
          </a:p>
        </p:txBody>
      </p:sp>
      <p:cxnSp>
        <p:nvCxnSpPr>
          <p:cNvPr id="7" name="Straight Connector 6">
            <a:extLst>
              <a:ext uri="{FF2B5EF4-FFF2-40B4-BE49-F238E27FC236}">
                <a16:creationId xmlns:a16="http://schemas.microsoft.com/office/drawing/2014/main" id="{767D3462-28A5-4CC0-8284-0377808953F4}"/>
              </a:ext>
            </a:extLst>
          </p:cNvPr>
          <p:cNvCxnSpPr/>
          <p:nvPr/>
        </p:nvCxnSpPr>
        <p:spPr>
          <a:xfrm>
            <a:off x="6516074" y="2296335"/>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8D61870-9AA7-4160-A3A4-14D210A61D4E}"/>
              </a:ext>
            </a:extLst>
          </p:cNvPr>
          <p:cNvCxnSpPr/>
          <p:nvPr/>
        </p:nvCxnSpPr>
        <p:spPr>
          <a:xfrm>
            <a:off x="8195337" y="2381904"/>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33" name="Freeform: Shape 32">
            <a:extLst>
              <a:ext uri="{FF2B5EF4-FFF2-40B4-BE49-F238E27FC236}">
                <a16:creationId xmlns:a16="http://schemas.microsoft.com/office/drawing/2014/main" id="{EC228C06-055C-4B86-AAD2-B9D961F960C7}"/>
              </a:ext>
            </a:extLst>
          </p:cNvPr>
          <p:cNvSpPr/>
          <p:nvPr/>
        </p:nvSpPr>
        <p:spPr>
          <a:xfrm>
            <a:off x="6314304" y="665916"/>
            <a:ext cx="2324100" cy="1628775"/>
          </a:xfrm>
          <a:custGeom>
            <a:avLst/>
            <a:gdLst>
              <a:gd name="connsiteX0" fmla="*/ 2324100 w 2324100"/>
              <a:gd name="connsiteY0" fmla="*/ 1616075 h 1628775"/>
              <a:gd name="connsiteX1" fmla="*/ 0 w 2324100"/>
              <a:gd name="connsiteY1" fmla="*/ 1606550 h 1628775"/>
              <a:gd name="connsiteX2" fmla="*/ 203200 w 2324100"/>
              <a:gd name="connsiteY2" fmla="*/ 1543050 h 1628775"/>
              <a:gd name="connsiteX3" fmla="*/ 422275 w 2324100"/>
              <a:gd name="connsiteY3" fmla="*/ 1085850 h 1628775"/>
              <a:gd name="connsiteX4" fmla="*/ 676275 w 2324100"/>
              <a:gd name="connsiteY4" fmla="*/ 0 h 1628775"/>
              <a:gd name="connsiteX5" fmla="*/ 917575 w 2324100"/>
              <a:gd name="connsiteY5" fmla="*/ 812800 h 1628775"/>
              <a:gd name="connsiteX6" fmla="*/ 1409700 w 2324100"/>
              <a:gd name="connsiteY6" fmla="*/ 1530350 h 1628775"/>
              <a:gd name="connsiteX7" fmla="*/ 1660525 w 2324100"/>
              <a:gd name="connsiteY7" fmla="*/ 1546225 h 1628775"/>
              <a:gd name="connsiteX8" fmla="*/ 1831975 w 2324100"/>
              <a:gd name="connsiteY8" fmla="*/ 1628775 h 162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4100" h="1628775">
                <a:moveTo>
                  <a:pt x="2324100" y="1616075"/>
                </a:moveTo>
                <a:lnTo>
                  <a:pt x="0" y="1606550"/>
                </a:lnTo>
                <a:lnTo>
                  <a:pt x="203200" y="1543050"/>
                </a:lnTo>
                <a:lnTo>
                  <a:pt x="422275" y="1085850"/>
                </a:lnTo>
                <a:lnTo>
                  <a:pt x="676275" y="0"/>
                </a:lnTo>
                <a:lnTo>
                  <a:pt x="917575" y="812800"/>
                </a:lnTo>
                <a:lnTo>
                  <a:pt x="1409700" y="1530350"/>
                </a:lnTo>
                <a:lnTo>
                  <a:pt x="1660525" y="1546225"/>
                </a:lnTo>
                <a:lnTo>
                  <a:pt x="1831975" y="1628775"/>
                </a:lnTo>
              </a:path>
            </a:pathLst>
          </a:cu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0F4DB1B2-6E1F-4C3A-B4F6-205D6AA45936}"/>
              </a:ext>
            </a:extLst>
          </p:cNvPr>
          <p:cNvSpPr/>
          <p:nvPr/>
        </p:nvSpPr>
        <p:spPr>
          <a:xfrm>
            <a:off x="7379175" y="1100254"/>
            <a:ext cx="3092450" cy="1127125"/>
          </a:xfrm>
          <a:custGeom>
            <a:avLst/>
            <a:gdLst>
              <a:gd name="connsiteX0" fmla="*/ 0 w 3092450"/>
              <a:gd name="connsiteY0" fmla="*/ 1098550 h 1127125"/>
              <a:gd name="connsiteX1" fmla="*/ 127000 w 3092450"/>
              <a:gd name="connsiteY1" fmla="*/ 1063625 h 1127125"/>
              <a:gd name="connsiteX2" fmla="*/ 317500 w 3092450"/>
              <a:gd name="connsiteY2" fmla="*/ 1101725 h 1127125"/>
              <a:gd name="connsiteX3" fmla="*/ 812800 w 3092450"/>
              <a:gd name="connsiteY3" fmla="*/ 1003300 h 1127125"/>
              <a:gd name="connsiteX4" fmla="*/ 1136650 w 3092450"/>
              <a:gd name="connsiteY4" fmla="*/ 977900 h 1127125"/>
              <a:gd name="connsiteX5" fmla="*/ 1587500 w 3092450"/>
              <a:gd name="connsiteY5" fmla="*/ 536575 h 1127125"/>
              <a:gd name="connsiteX6" fmla="*/ 1844675 w 3092450"/>
              <a:gd name="connsiteY6" fmla="*/ 0 h 1127125"/>
              <a:gd name="connsiteX7" fmla="*/ 2073275 w 3092450"/>
              <a:gd name="connsiteY7" fmla="*/ 546100 h 1127125"/>
              <a:gd name="connsiteX8" fmla="*/ 2314575 w 3092450"/>
              <a:gd name="connsiteY8" fmla="*/ 654050 h 1127125"/>
              <a:gd name="connsiteX9" fmla="*/ 2578100 w 3092450"/>
              <a:gd name="connsiteY9" fmla="*/ 920750 h 1127125"/>
              <a:gd name="connsiteX10" fmla="*/ 2816225 w 3092450"/>
              <a:gd name="connsiteY10" fmla="*/ 1060450 h 1127125"/>
              <a:gd name="connsiteX11" fmla="*/ 3082925 w 3092450"/>
              <a:gd name="connsiteY11" fmla="*/ 1028700 h 1127125"/>
              <a:gd name="connsiteX12" fmla="*/ 3092450 w 3092450"/>
              <a:gd name="connsiteY12" fmla="*/ 1127125 h 1127125"/>
              <a:gd name="connsiteX13" fmla="*/ 0 w 3092450"/>
              <a:gd name="connsiteY13" fmla="*/ 1098550 h 112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92450" h="1127125">
                <a:moveTo>
                  <a:pt x="0" y="1098550"/>
                </a:moveTo>
                <a:lnTo>
                  <a:pt x="127000" y="1063625"/>
                </a:lnTo>
                <a:lnTo>
                  <a:pt x="317500" y="1101725"/>
                </a:lnTo>
                <a:lnTo>
                  <a:pt x="812800" y="1003300"/>
                </a:lnTo>
                <a:lnTo>
                  <a:pt x="1136650" y="977900"/>
                </a:lnTo>
                <a:lnTo>
                  <a:pt x="1587500" y="536575"/>
                </a:lnTo>
                <a:lnTo>
                  <a:pt x="1844675" y="0"/>
                </a:lnTo>
                <a:lnTo>
                  <a:pt x="2073275" y="546100"/>
                </a:lnTo>
                <a:lnTo>
                  <a:pt x="2314575" y="654050"/>
                </a:lnTo>
                <a:lnTo>
                  <a:pt x="2578100" y="920750"/>
                </a:lnTo>
                <a:lnTo>
                  <a:pt x="2816225" y="1060450"/>
                </a:lnTo>
                <a:lnTo>
                  <a:pt x="3082925" y="1028700"/>
                </a:lnTo>
                <a:lnTo>
                  <a:pt x="3092450" y="1127125"/>
                </a:lnTo>
                <a:lnTo>
                  <a:pt x="0" y="1098550"/>
                </a:lnTo>
                <a:close/>
              </a:path>
            </a:pathLst>
          </a:cu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87D0B975-4838-44C1-BA54-2F93D7EE1C2D}"/>
              </a:ext>
            </a:extLst>
          </p:cNvPr>
          <p:cNvSpPr txBox="1"/>
          <p:nvPr/>
        </p:nvSpPr>
        <p:spPr>
          <a:xfrm>
            <a:off x="7578372" y="2477767"/>
            <a:ext cx="1508333" cy="153888"/>
          </a:xfrm>
          <a:prstGeom prst="rect">
            <a:avLst/>
          </a:prstGeom>
          <a:solidFill>
            <a:schemeClr val="bg2"/>
          </a:solidFill>
        </p:spPr>
        <p:txBody>
          <a:bodyPr wrap="square" lIns="0" tIns="0" rIns="0" bIns="0" rtlCol="0">
            <a:spAutoFit/>
          </a:bodyPr>
          <a:lstStyle/>
          <a:p>
            <a:r>
              <a:rPr lang="en-US" sz="1000" dirty="0"/>
              <a:t>Proportion with Disability</a:t>
            </a:r>
          </a:p>
        </p:txBody>
      </p:sp>
      <p:sp>
        <p:nvSpPr>
          <p:cNvPr id="9" name="TextBox 8">
            <a:extLst>
              <a:ext uri="{FF2B5EF4-FFF2-40B4-BE49-F238E27FC236}">
                <a16:creationId xmlns:a16="http://schemas.microsoft.com/office/drawing/2014/main" id="{20F71B0E-4662-42ED-AC0C-A29D48C304B5}"/>
              </a:ext>
            </a:extLst>
          </p:cNvPr>
          <p:cNvSpPr txBox="1"/>
          <p:nvPr/>
        </p:nvSpPr>
        <p:spPr>
          <a:xfrm>
            <a:off x="4934857" y="4909282"/>
            <a:ext cx="979136" cy="184666"/>
          </a:xfrm>
          <a:prstGeom prst="rect">
            <a:avLst/>
          </a:prstGeom>
          <a:solidFill>
            <a:schemeClr val="bg2"/>
          </a:solidFill>
          <a:ln>
            <a:noFill/>
          </a:ln>
        </p:spPr>
        <p:txBody>
          <a:bodyPr wrap="square" lIns="0" tIns="0" rIns="0" bIns="0" rtlCol="0">
            <a:spAutoFit/>
          </a:bodyPr>
          <a:lstStyle/>
          <a:p>
            <a:r>
              <a:rPr lang="en-US" sz="1200" b="1" dirty="0"/>
              <a:t>Correlations</a:t>
            </a:r>
          </a:p>
        </p:txBody>
      </p:sp>
      <p:sp>
        <p:nvSpPr>
          <p:cNvPr id="21" name="TextBox 20">
            <a:extLst>
              <a:ext uri="{FF2B5EF4-FFF2-40B4-BE49-F238E27FC236}">
                <a16:creationId xmlns:a16="http://schemas.microsoft.com/office/drawing/2014/main" id="{A673CDA0-1D3D-486B-AD94-09BE3A32F954}"/>
              </a:ext>
            </a:extLst>
          </p:cNvPr>
          <p:cNvSpPr txBox="1"/>
          <p:nvPr/>
        </p:nvSpPr>
        <p:spPr>
          <a:xfrm>
            <a:off x="11729195" y="0"/>
            <a:ext cx="412763" cy="307777"/>
          </a:xfrm>
          <a:prstGeom prst="rect">
            <a:avLst/>
          </a:prstGeom>
          <a:noFill/>
        </p:spPr>
        <p:txBody>
          <a:bodyPr wrap="square" rtlCol="0">
            <a:spAutoFit/>
          </a:bodyPr>
          <a:lstStyle/>
          <a:p>
            <a:r>
              <a:rPr lang="en-US" sz="1400" dirty="0">
                <a:solidFill>
                  <a:srgbClr val="714B25"/>
                </a:solidFill>
              </a:rPr>
              <a:t>23</a:t>
            </a:r>
          </a:p>
        </p:txBody>
      </p:sp>
      <p:grpSp>
        <p:nvGrpSpPr>
          <p:cNvPr id="22" name="Group 21">
            <a:extLst>
              <a:ext uri="{FF2B5EF4-FFF2-40B4-BE49-F238E27FC236}">
                <a16:creationId xmlns:a16="http://schemas.microsoft.com/office/drawing/2014/main" id="{5C522604-B80F-4830-AE55-534C8D6BB15F}"/>
              </a:ext>
            </a:extLst>
          </p:cNvPr>
          <p:cNvGrpSpPr/>
          <p:nvPr/>
        </p:nvGrpSpPr>
        <p:grpSpPr>
          <a:xfrm>
            <a:off x="87067" y="6452900"/>
            <a:ext cx="2006049" cy="365760"/>
            <a:chOff x="87067" y="6452900"/>
            <a:chExt cx="2006049" cy="365760"/>
          </a:xfrm>
        </p:grpSpPr>
        <p:sp>
          <p:nvSpPr>
            <p:cNvPr id="23" name="Action Button: Go to Beginning 22">
              <a:hlinkClick r:id="" action="ppaction://hlinkshowjump?jump=firstslide" highlightClick="1"/>
              <a:extLst>
                <a:ext uri="{FF2B5EF4-FFF2-40B4-BE49-F238E27FC236}">
                  <a16:creationId xmlns:a16="http://schemas.microsoft.com/office/drawing/2014/main" id="{9263592F-13AD-4136-BF08-BF703E36B8B9}"/>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ction Button: Go Back or Previous 23">
              <a:hlinkClick r:id="" action="ppaction://hlinkshowjump?jump=previousslide" highlightClick="1"/>
              <a:extLst>
                <a:ext uri="{FF2B5EF4-FFF2-40B4-BE49-F238E27FC236}">
                  <a16:creationId xmlns:a16="http://schemas.microsoft.com/office/drawing/2014/main" id="{B918EADA-FACF-4983-A6CD-1A56A7CAF5AE}"/>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ction Button: Go Forward or Next 24">
              <a:hlinkClick r:id="" action="ppaction://hlinkshowjump?jump=nextslide" highlightClick="1"/>
              <a:extLst>
                <a:ext uri="{FF2B5EF4-FFF2-40B4-BE49-F238E27FC236}">
                  <a16:creationId xmlns:a16="http://schemas.microsoft.com/office/drawing/2014/main" id="{35128B2B-4E15-419D-A870-0D692FD93751}"/>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ction Button: Go to End 25">
              <a:hlinkClick r:id="rId7" action="ppaction://hlinksldjump" highlightClick="1"/>
              <a:extLst>
                <a:ext uri="{FF2B5EF4-FFF2-40B4-BE49-F238E27FC236}">
                  <a16:creationId xmlns:a16="http://schemas.microsoft.com/office/drawing/2014/main" id="{1C2EB9FF-EBDD-47C0-8DA2-45ECBAB52449}"/>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hlinkClick r:id="rId8"/>
              <a:extLst>
                <a:ext uri="{FF2B5EF4-FFF2-40B4-BE49-F238E27FC236}">
                  <a16:creationId xmlns:a16="http://schemas.microsoft.com/office/drawing/2014/main" id="{AF5564A9-FF20-43F9-9A9C-F712B485B52D}"/>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2512168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3" grpId="0" animBg="1"/>
      <p:bldP spid="34" grpId="0" animBg="1"/>
      <p:bldP spid="3"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8E882-FC44-4385-AA27-E7651398BD57}"/>
              </a:ext>
            </a:extLst>
          </p:cNvPr>
          <p:cNvSpPr>
            <a:spLocks noGrp="1"/>
          </p:cNvSpPr>
          <p:nvPr>
            <p:ph type="title"/>
          </p:nvPr>
        </p:nvSpPr>
        <p:spPr>
          <a:xfrm>
            <a:off x="522965" y="261924"/>
            <a:ext cx="4302035" cy="870857"/>
          </a:xfrm>
        </p:spPr>
        <p:txBody>
          <a:bodyPr/>
          <a:lstStyle/>
          <a:p>
            <a:r>
              <a:rPr lang="en-US" sz="3200" dirty="0"/>
              <a:t>Cognitive Disability, </a:t>
            </a:r>
            <a:br>
              <a:rPr lang="en-US" sz="3200" dirty="0"/>
            </a:br>
            <a:r>
              <a:rPr lang="en-US" sz="3200" dirty="0"/>
              <a:t>Aged 65+ Population </a:t>
            </a:r>
          </a:p>
        </p:txBody>
      </p:sp>
      <p:sp>
        <p:nvSpPr>
          <p:cNvPr id="17" name="Content Placeholder 16">
            <a:extLst>
              <a:ext uri="{FF2B5EF4-FFF2-40B4-BE49-F238E27FC236}">
                <a16:creationId xmlns:a16="http://schemas.microsoft.com/office/drawing/2014/main" id="{2A52838A-D3C7-4E5B-A4C2-CE66C5A7F2D0}"/>
              </a:ext>
            </a:extLst>
          </p:cNvPr>
          <p:cNvSpPr>
            <a:spLocks noGrp="1"/>
          </p:cNvSpPr>
          <p:nvPr>
            <p:ph idx="1"/>
          </p:nvPr>
        </p:nvSpPr>
        <p:spPr>
          <a:xfrm>
            <a:off x="507200" y="1240534"/>
            <a:ext cx="4302034" cy="4439995"/>
          </a:xfrm>
        </p:spPr>
        <p:txBody>
          <a:bodyPr>
            <a:normAutofit/>
          </a:bodyPr>
          <a:lstStyle/>
          <a:p>
            <a:r>
              <a:rPr lang="en-US" sz="1600" dirty="0"/>
              <a:t>On the census tract-level map, the rates of cognitive disability appear quite variable, likely due in part to the small sample size. However, the Central City, east side tracts, and north Portland appear to show higher rates.</a:t>
            </a:r>
          </a:p>
          <a:p>
            <a:r>
              <a:rPr lang="en-US" sz="1600" dirty="0"/>
              <a:t>Aggregated to the supertract level it is clearer that the rates of cognitive disability are highest in the Central City and high in the Centennial-</a:t>
            </a:r>
            <a:r>
              <a:rPr lang="en-US" sz="1600" dirty="0" err="1"/>
              <a:t>Glenfair</a:t>
            </a:r>
            <a:r>
              <a:rPr lang="en-US" sz="1600" dirty="0"/>
              <a:t>-Wilkes and 122</a:t>
            </a:r>
            <a:r>
              <a:rPr lang="en-US" sz="1600" baseline="30000" dirty="0"/>
              <a:t>nd</a:t>
            </a:r>
            <a:r>
              <a:rPr lang="en-US" sz="1600" dirty="0"/>
              <a:t> and Division supertracts.</a:t>
            </a:r>
          </a:p>
          <a:p>
            <a:r>
              <a:rPr lang="en-US" sz="1600" dirty="0"/>
              <a:t>Both maps use the same colors and classes (i.e., color-coded categories that separate the proportions with a disability in the upper-right corner). </a:t>
            </a:r>
          </a:p>
          <a:p>
            <a:r>
              <a:rPr lang="en-US" sz="1600" dirty="0"/>
              <a:t>The larger variations in the tract-level data are averaged out so the supertract map shows less variability.</a:t>
            </a:r>
          </a:p>
        </p:txBody>
      </p:sp>
      <p:pic>
        <p:nvPicPr>
          <p:cNvPr id="19" name="Picture 18">
            <a:extLst>
              <a:ext uri="{FF2B5EF4-FFF2-40B4-BE49-F238E27FC236}">
                <a16:creationId xmlns:a16="http://schemas.microsoft.com/office/drawing/2014/main" id="{65CADC21-8C89-43EF-9DF4-365570102034}"/>
              </a:ext>
            </a:extLst>
          </p:cNvPr>
          <p:cNvPicPr>
            <a:picLocks noChangeAspect="1"/>
          </p:cNvPicPr>
          <p:nvPr/>
        </p:nvPicPr>
        <p:blipFill>
          <a:blip r:embed="rId4"/>
          <a:stretch>
            <a:fillRect/>
          </a:stretch>
        </p:blipFill>
        <p:spPr>
          <a:xfrm>
            <a:off x="5145089" y="45853"/>
            <a:ext cx="6858000" cy="6858000"/>
          </a:xfrm>
          <a:prstGeom prst="rect">
            <a:avLst/>
          </a:prstGeom>
        </p:spPr>
      </p:pic>
      <p:pic>
        <p:nvPicPr>
          <p:cNvPr id="21" name="Picture 20">
            <a:extLst>
              <a:ext uri="{FF2B5EF4-FFF2-40B4-BE49-F238E27FC236}">
                <a16:creationId xmlns:a16="http://schemas.microsoft.com/office/drawing/2014/main" id="{EFE1D2B4-03AF-4D65-AAC8-6BD413C3087C}"/>
              </a:ext>
            </a:extLst>
          </p:cNvPr>
          <p:cNvPicPr>
            <a:picLocks noChangeAspect="1"/>
          </p:cNvPicPr>
          <p:nvPr/>
        </p:nvPicPr>
        <p:blipFill>
          <a:blip r:embed="rId5"/>
          <a:stretch>
            <a:fillRect/>
          </a:stretch>
        </p:blipFill>
        <p:spPr>
          <a:xfrm>
            <a:off x="5145089" y="45853"/>
            <a:ext cx="6858000" cy="6858000"/>
          </a:xfrm>
          <a:prstGeom prst="rect">
            <a:avLst/>
          </a:prstGeom>
        </p:spPr>
      </p:pic>
      <p:sp>
        <p:nvSpPr>
          <p:cNvPr id="6" name="TextBox 5">
            <a:extLst>
              <a:ext uri="{FF2B5EF4-FFF2-40B4-BE49-F238E27FC236}">
                <a16:creationId xmlns:a16="http://schemas.microsoft.com/office/drawing/2014/main" id="{446C010C-7672-43D3-AB7E-9EC4A0AADE5A}"/>
              </a:ext>
            </a:extLst>
          </p:cNvPr>
          <p:cNvSpPr txBox="1"/>
          <p:nvPr/>
        </p:nvSpPr>
        <p:spPr>
          <a:xfrm>
            <a:off x="2428971" y="6172329"/>
            <a:ext cx="1375214" cy="646331"/>
          </a:xfrm>
          <a:prstGeom prst="rect">
            <a:avLst/>
          </a:prstGeom>
          <a:noFill/>
        </p:spPr>
        <p:txBody>
          <a:bodyPr wrap="square" rtlCol="0">
            <a:spAutoFit/>
          </a:bodyPr>
          <a:lstStyle/>
          <a:p>
            <a:r>
              <a:rPr lang="en-US" sz="1200" dirty="0"/>
              <a:t>Source: 2018 ACS 5-year data,  Table B18104</a:t>
            </a:r>
            <a:endParaRPr lang="en-US" sz="3200" dirty="0"/>
          </a:p>
        </p:txBody>
      </p:sp>
      <p:sp>
        <p:nvSpPr>
          <p:cNvPr id="13" name="TextBox 12">
            <a:extLst>
              <a:ext uri="{FF2B5EF4-FFF2-40B4-BE49-F238E27FC236}">
                <a16:creationId xmlns:a16="http://schemas.microsoft.com/office/drawing/2014/main" id="{1B5047A5-ADB3-4785-A428-06A4F1BE4A03}"/>
              </a:ext>
            </a:extLst>
          </p:cNvPr>
          <p:cNvSpPr txBox="1"/>
          <p:nvPr/>
        </p:nvSpPr>
        <p:spPr>
          <a:xfrm>
            <a:off x="11913745" y="0"/>
            <a:ext cx="409433" cy="307777"/>
          </a:xfrm>
          <a:prstGeom prst="rect">
            <a:avLst/>
          </a:prstGeom>
          <a:noFill/>
        </p:spPr>
        <p:txBody>
          <a:bodyPr wrap="square" rtlCol="0">
            <a:spAutoFit/>
          </a:bodyPr>
          <a:lstStyle/>
          <a:p>
            <a:r>
              <a:rPr lang="en-US" sz="1400" dirty="0">
                <a:solidFill>
                  <a:srgbClr val="714B25"/>
                </a:solidFill>
              </a:rPr>
              <a:t>24</a:t>
            </a:r>
          </a:p>
        </p:txBody>
      </p:sp>
      <p:grpSp>
        <p:nvGrpSpPr>
          <p:cNvPr id="14" name="Group 13">
            <a:extLst>
              <a:ext uri="{FF2B5EF4-FFF2-40B4-BE49-F238E27FC236}">
                <a16:creationId xmlns:a16="http://schemas.microsoft.com/office/drawing/2014/main" id="{A0478865-F0D5-4CA6-B02F-CB0CEC27DDDD}"/>
              </a:ext>
            </a:extLst>
          </p:cNvPr>
          <p:cNvGrpSpPr/>
          <p:nvPr/>
        </p:nvGrpSpPr>
        <p:grpSpPr>
          <a:xfrm>
            <a:off x="87067" y="6452900"/>
            <a:ext cx="2006049" cy="365760"/>
            <a:chOff x="87067" y="6452900"/>
            <a:chExt cx="2006049" cy="365760"/>
          </a:xfrm>
        </p:grpSpPr>
        <p:sp>
          <p:nvSpPr>
            <p:cNvPr id="15" name="Action Button: Go to Beginning 14">
              <a:hlinkClick r:id="" action="ppaction://hlinkshowjump?jump=firstslide" highlightClick="1"/>
              <a:extLst>
                <a:ext uri="{FF2B5EF4-FFF2-40B4-BE49-F238E27FC236}">
                  <a16:creationId xmlns:a16="http://schemas.microsoft.com/office/drawing/2014/main" id="{7B8A7EBB-B92F-4D34-B9D1-1A8924FDFE54}"/>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ction Button: Go Back or Previous 15">
              <a:hlinkClick r:id="" action="ppaction://hlinkshowjump?jump=previousslide" highlightClick="1"/>
              <a:extLst>
                <a:ext uri="{FF2B5EF4-FFF2-40B4-BE49-F238E27FC236}">
                  <a16:creationId xmlns:a16="http://schemas.microsoft.com/office/drawing/2014/main" id="{A506E73E-589A-42CD-9786-50F9A2CEAFEA}"/>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ction Button: Go Forward or Next 17">
              <a:hlinkClick r:id="" action="ppaction://hlinkshowjump?jump=nextslide" highlightClick="1"/>
              <a:extLst>
                <a:ext uri="{FF2B5EF4-FFF2-40B4-BE49-F238E27FC236}">
                  <a16:creationId xmlns:a16="http://schemas.microsoft.com/office/drawing/2014/main" id="{30BC8E89-B609-473B-B682-85169EFAAF19}"/>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ction Button: Go to End 19">
              <a:hlinkClick r:id="rId6" action="ppaction://hlinksldjump" highlightClick="1"/>
              <a:extLst>
                <a:ext uri="{FF2B5EF4-FFF2-40B4-BE49-F238E27FC236}">
                  <a16:creationId xmlns:a16="http://schemas.microsoft.com/office/drawing/2014/main" id="{C13B5611-F328-4CD1-8CE2-57E73ECE1EB8}"/>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hlinkClick r:id="rId7"/>
              <a:extLst>
                <a:ext uri="{FF2B5EF4-FFF2-40B4-BE49-F238E27FC236}">
                  <a16:creationId xmlns:a16="http://schemas.microsoft.com/office/drawing/2014/main" id="{29F89CA6-6E1C-47F2-9053-F80E3C07D3F6}"/>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2153553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a map&#10;&#10;Description automatically generated">
            <a:extLst>
              <a:ext uri="{FF2B5EF4-FFF2-40B4-BE49-F238E27FC236}">
                <a16:creationId xmlns:a16="http://schemas.microsoft.com/office/drawing/2014/main" id="{521569D5-D45B-4AEB-86BF-0E83D72BAE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47450" y="0"/>
            <a:ext cx="6858000" cy="6858000"/>
          </a:xfrm>
          <a:prstGeom prst="rect">
            <a:avLst/>
          </a:prstGeom>
        </p:spPr>
      </p:pic>
      <p:pic>
        <p:nvPicPr>
          <p:cNvPr id="5" name="Picture 4" descr="A close up of a map&#10;&#10;Description automatically generated">
            <a:extLst>
              <a:ext uri="{FF2B5EF4-FFF2-40B4-BE49-F238E27FC236}">
                <a16:creationId xmlns:a16="http://schemas.microsoft.com/office/drawing/2014/main" id="{FD0C464A-6096-4AE7-BD82-218F3D636B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47450" y="0"/>
            <a:ext cx="6858000" cy="6858000"/>
          </a:xfrm>
          <a:prstGeom prst="rect">
            <a:avLst/>
          </a:prstGeom>
        </p:spPr>
      </p:pic>
      <p:sp>
        <p:nvSpPr>
          <p:cNvPr id="10" name="Title 9">
            <a:extLst>
              <a:ext uri="{FF2B5EF4-FFF2-40B4-BE49-F238E27FC236}">
                <a16:creationId xmlns:a16="http://schemas.microsoft.com/office/drawing/2014/main" id="{3F3A51ED-624A-49CC-8A7E-C6C614BD75F0}"/>
              </a:ext>
            </a:extLst>
          </p:cNvPr>
          <p:cNvSpPr>
            <a:spLocks noGrp="1"/>
          </p:cNvSpPr>
          <p:nvPr>
            <p:ph type="title"/>
          </p:nvPr>
        </p:nvSpPr>
        <p:spPr>
          <a:xfrm>
            <a:off x="608461" y="409647"/>
            <a:ext cx="4302035" cy="574242"/>
          </a:xfrm>
        </p:spPr>
        <p:txBody>
          <a:bodyPr>
            <a:noAutofit/>
          </a:bodyPr>
          <a:lstStyle/>
          <a:p>
            <a:r>
              <a:rPr lang="en-US" sz="3200" dirty="0"/>
              <a:t>Ambulatory Disability, </a:t>
            </a:r>
            <a:br>
              <a:rPr lang="en-US" sz="3200" dirty="0"/>
            </a:br>
            <a:r>
              <a:rPr lang="en-US" sz="3200" dirty="0"/>
              <a:t>Aged 65+ Population</a:t>
            </a:r>
          </a:p>
        </p:txBody>
      </p:sp>
      <p:sp>
        <p:nvSpPr>
          <p:cNvPr id="11" name="Content Placeholder 10">
            <a:extLst>
              <a:ext uri="{FF2B5EF4-FFF2-40B4-BE49-F238E27FC236}">
                <a16:creationId xmlns:a16="http://schemas.microsoft.com/office/drawing/2014/main" id="{DD35B900-EAB6-4FC9-9DDF-39A004F85420}"/>
              </a:ext>
            </a:extLst>
          </p:cNvPr>
          <p:cNvSpPr>
            <a:spLocks noGrp="1"/>
          </p:cNvSpPr>
          <p:nvPr>
            <p:ph sz="half" idx="1"/>
          </p:nvPr>
        </p:nvSpPr>
        <p:spPr>
          <a:xfrm>
            <a:off x="529139" y="1204827"/>
            <a:ext cx="3957853" cy="4448346"/>
          </a:xfrm>
        </p:spPr>
        <p:txBody>
          <a:bodyPr>
            <a:normAutofit/>
          </a:bodyPr>
          <a:lstStyle/>
          <a:p>
            <a:pPr marL="285750" indent="-285750">
              <a:buFont typeface="Arial" panose="020B0604020202020204" pitchFamily="34" charset="0"/>
              <a:buChar char="•"/>
            </a:pPr>
            <a:r>
              <a:rPr lang="en-US" sz="1600" dirty="0"/>
              <a:t>The city includes many of the census tracts and supertracts that have the highest map class/proportion, i.e., 58.1% or more with an ambulatory disability. </a:t>
            </a:r>
          </a:p>
          <a:p>
            <a:pPr marL="285750" indent="-285750">
              <a:buFont typeface="Arial" panose="020B0604020202020204" pitchFamily="34" charset="0"/>
              <a:buChar char="•"/>
            </a:pPr>
            <a:r>
              <a:rPr lang="en-US" sz="1600" dirty="0"/>
              <a:t>The highest proportions reporting ambulatory disabilities are in the Gateway, 122</a:t>
            </a:r>
            <a:r>
              <a:rPr lang="en-US" sz="1600" baseline="30000" dirty="0"/>
              <a:t>nd</a:t>
            </a:r>
            <a:r>
              <a:rPr lang="en-US" sz="1600" dirty="0"/>
              <a:t> and Division, Lents–Foster, and St. Johns supertracts.</a:t>
            </a:r>
          </a:p>
          <a:p>
            <a:pPr marL="285750" indent="-285750">
              <a:buFont typeface="Arial" panose="020B0604020202020204" pitchFamily="34" charset="0"/>
              <a:buChar char="•"/>
            </a:pPr>
            <a:r>
              <a:rPr lang="en-US" sz="1600" dirty="0"/>
              <a:t>Two supertracts west of the Willamette – Northwest and Tryon Creek-Riverdale – are in the lowest class, i.e., less than 19.6% who reported an ambulatory disability.</a:t>
            </a:r>
          </a:p>
        </p:txBody>
      </p:sp>
      <p:sp>
        <p:nvSpPr>
          <p:cNvPr id="6" name="TextBox 5">
            <a:extLst>
              <a:ext uri="{FF2B5EF4-FFF2-40B4-BE49-F238E27FC236}">
                <a16:creationId xmlns:a16="http://schemas.microsoft.com/office/drawing/2014/main" id="{8B5126F6-B283-4F6A-A84F-2FD8FE1DAE04}"/>
              </a:ext>
            </a:extLst>
          </p:cNvPr>
          <p:cNvSpPr txBox="1"/>
          <p:nvPr/>
        </p:nvSpPr>
        <p:spPr>
          <a:xfrm>
            <a:off x="2255588" y="6172329"/>
            <a:ext cx="1643123" cy="646331"/>
          </a:xfrm>
          <a:prstGeom prst="rect">
            <a:avLst/>
          </a:prstGeom>
          <a:noFill/>
        </p:spPr>
        <p:txBody>
          <a:bodyPr wrap="square" rtlCol="0">
            <a:spAutoFit/>
          </a:bodyPr>
          <a:lstStyle/>
          <a:p>
            <a:r>
              <a:rPr lang="en-US" sz="1200" dirty="0"/>
              <a:t>Source: 2018 ACS 5-year data, Table B18105</a:t>
            </a:r>
            <a:endParaRPr lang="en-US" sz="3200" dirty="0"/>
          </a:p>
        </p:txBody>
      </p:sp>
      <p:sp>
        <p:nvSpPr>
          <p:cNvPr id="2" name="Slide Number Placeholder 1">
            <a:extLst>
              <a:ext uri="{FF2B5EF4-FFF2-40B4-BE49-F238E27FC236}">
                <a16:creationId xmlns:a16="http://schemas.microsoft.com/office/drawing/2014/main" id="{18CA025B-9432-4A19-A632-9876C3B9F646}"/>
              </a:ext>
            </a:extLst>
          </p:cNvPr>
          <p:cNvSpPr>
            <a:spLocks noGrp="1"/>
          </p:cNvSpPr>
          <p:nvPr>
            <p:ph type="sldNum" sz="quarter" idx="12"/>
          </p:nvPr>
        </p:nvSpPr>
        <p:spPr>
          <a:xfrm>
            <a:off x="11031392" y="6479227"/>
            <a:ext cx="815842" cy="365125"/>
          </a:xfrm>
        </p:spPr>
        <p:txBody>
          <a:bodyPr/>
          <a:lstStyle/>
          <a:p>
            <a:fld id="{8E1DB306-9E6D-42A1-BBBE-5E1D096CBCCF}" type="slidenum">
              <a:rPr lang="en-US" smtClean="0"/>
              <a:t>25</a:t>
            </a:fld>
            <a:endParaRPr lang="en-US"/>
          </a:p>
        </p:txBody>
      </p:sp>
      <p:sp>
        <p:nvSpPr>
          <p:cNvPr id="16" name="TextBox 15">
            <a:extLst>
              <a:ext uri="{FF2B5EF4-FFF2-40B4-BE49-F238E27FC236}">
                <a16:creationId xmlns:a16="http://schemas.microsoft.com/office/drawing/2014/main" id="{BDC88B51-D53D-4276-8F83-F8334596AAB6}"/>
              </a:ext>
            </a:extLst>
          </p:cNvPr>
          <p:cNvSpPr txBox="1"/>
          <p:nvPr/>
        </p:nvSpPr>
        <p:spPr>
          <a:xfrm>
            <a:off x="11847234" y="-40081"/>
            <a:ext cx="400334" cy="307777"/>
          </a:xfrm>
          <a:prstGeom prst="rect">
            <a:avLst/>
          </a:prstGeom>
          <a:noFill/>
        </p:spPr>
        <p:txBody>
          <a:bodyPr wrap="square" rtlCol="0">
            <a:spAutoFit/>
          </a:bodyPr>
          <a:lstStyle/>
          <a:p>
            <a:r>
              <a:rPr lang="en-US" sz="1400" dirty="0">
                <a:solidFill>
                  <a:srgbClr val="714B25"/>
                </a:solidFill>
              </a:rPr>
              <a:t>25</a:t>
            </a:r>
          </a:p>
        </p:txBody>
      </p:sp>
      <p:grpSp>
        <p:nvGrpSpPr>
          <p:cNvPr id="17" name="Group 16">
            <a:extLst>
              <a:ext uri="{FF2B5EF4-FFF2-40B4-BE49-F238E27FC236}">
                <a16:creationId xmlns:a16="http://schemas.microsoft.com/office/drawing/2014/main" id="{FDE8784A-EDD3-4DAF-B204-9D1719EFB431}"/>
              </a:ext>
            </a:extLst>
          </p:cNvPr>
          <p:cNvGrpSpPr/>
          <p:nvPr/>
        </p:nvGrpSpPr>
        <p:grpSpPr>
          <a:xfrm>
            <a:off x="87067" y="6452900"/>
            <a:ext cx="2006049" cy="365760"/>
            <a:chOff x="87067" y="6452900"/>
            <a:chExt cx="2006049" cy="365760"/>
          </a:xfrm>
        </p:grpSpPr>
        <p:sp>
          <p:nvSpPr>
            <p:cNvPr id="18" name="Action Button: Go to Beginning 17">
              <a:hlinkClick r:id="" action="ppaction://hlinkshowjump?jump=firstslide" highlightClick="1"/>
              <a:extLst>
                <a:ext uri="{FF2B5EF4-FFF2-40B4-BE49-F238E27FC236}">
                  <a16:creationId xmlns:a16="http://schemas.microsoft.com/office/drawing/2014/main" id="{40F8DA98-48F5-4C83-AB3C-9F298226C0F4}"/>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ction Button: Go Back or Previous 18">
              <a:hlinkClick r:id="" action="ppaction://hlinkshowjump?jump=previousslide" highlightClick="1"/>
              <a:extLst>
                <a:ext uri="{FF2B5EF4-FFF2-40B4-BE49-F238E27FC236}">
                  <a16:creationId xmlns:a16="http://schemas.microsoft.com/office/drawing/2014/main" id="{3598077B-1C1C-488D-9712-925B329260E4}"/>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ction Button: Go Forward or Next 19">
              <a:hlinkClick r:id="" action="ppaction://hlinkshowjump?jump=nextslide" highlightClick="1"/>
              <a:extLst>
                <a:ext uri="{FF2B5EF4-FFF2-40B4-BE49-F238E27FC236}">
                  <a16:creationId xmlns:a16="http://schemas.microsoft.com/office/drawing/2014/main" id="{09AF4B9A-2EB5-4630-81E2-5F18480C364C}"/>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ction Button: Go to End 20">
              <a:hlinkClick r:id="rId6" action="ppaction://hlinksldjump" highlightClick="1"/>
              <a:extLst>
                <a:ext uri="{FF2B5EF4-FFF2-40B4-BE49-F238E27FC236}">
                  <a16:creationId xmlns:a16="http://schemas.microsoft.com/office/drawing/2014/main" id="{FCB062F3-4061-49BA-A3CE-4B38FD41A4E4}"/>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hlinkClick r:id="rId7"/>
              <a:extLst>
                <a:ext uri="{FF2B5EF4-FFF2-40B4-BE49-F238E27FC236}">
                  <a16:creationId xmlns:a16="http://schemas.microsoft.com/office/drawing/2014/main" id="{DDCE4093-36BF-4C09-840A-A9591EE55BAD}"/>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3218133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map&#10;&#10;Description automatically generated">
            <a:extLst>
              <a:ext uri="{FF2B5EF4-FFF2-40B4-BE49-F238E27FC236}">
                <a16:creationId xmlns:a16="http://schemas.microsoft.com/office/drawing/2014/main" id="{DDCCE2E3-3937-4DF1-B890-645F4F8A30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38345" y="0"/>
            <a:ext cx="6858000" cy="6858000"/>
          </a:xfrm>
          <a:prstGeom prst="rect">
            <a:avLst/>
          </a:prstGeom>
        </p:spPr>
      </p:pic>
      <p:pic>
        <p:nvPicPr>
          <p:cNvPr id="5" name="Picture 4" descr="A picture containing text, map, puzzle&#10;&#10;Description automatically generated">
            <a:extLst>
              <a:ext uri="{FF2B5EF4-FFF2-40B4-BE49-F238E27FC236}">
                <a16:creationId xmlns:a16="http://schemas.microsoft.com/office/drawing/2014/main" id="{159ED551-CCEB-4CD3-98D8-C9387984E1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38345" y="0"/>
            <a:ext cx="6858000" cy="6858000"/>
          </a:xfrm>
          <a:prstGeom prst="rect">
            <a:avLst/>
          </a:prstGeom>
        </p:spPr>
      </p:pic>
      <p:sp>
        <p:nvSpPr>
          <p:cNvPr id="6" name="Title 5">
            <a:extLst>
              <a:ext uri="{FF2B5EF4-FFF2-40B4-BE49-F238E27FC236}">
                <a16:creationId xmlns:a16="http://schemas.microsoft.com/office/drawing/2014/main" id="{DBA6AA8A-01B1-4E93-814B-CC3B19EDFBA5}"/>
              </a:ext>
            </a:extLst>
          </p:cNvPr>
          <p:cNvSpPr>
            <a:spLocks noGrp="1"/>
          </p:cNvSpPr>
          <p:nvPr>
            <p:ph type="title"/>
          </p:nvPr>
        </p:nvSpPr>
        <p:spPr>
          <a:xfrm>
            <a:off x="584321" y="457069"/>
            <a:ext cx="4302035" cy="940526"/>
          </a:xfrm>
        </p:spPr>
        <p:txBody>
          <a:bodyPr/>
          <a:lstStyle/>
          <a:p>
            <a:r>
              <a:rPr lang="en-US" sz="3200" dirty="0"/>
              <a:t>Self-Care Disability, </a:t>
            </a:r>
            <a:br>
              <a:rPr lang="en-US" sz="3200" dirty="0"/>
            </a:br>
            <a:r>
              <a:rPr lang="en-US" sz="3200" dirty="0"/>
              <a:t>Aged 65+ Population</a:t>
            </a:r>
          </a:p>
        </p:txBody>
      </p:sp>
      <p:sp>
        <p:nvSpPr>
          <p:cNvPr id="7" name="Content Placeholder 6">
            <a:extLst>
              <a:ext uri="{FF2B5EF4-FFF2-40B4-BE49-F238E27FC236}">
                <a16:creationId xmlns:a16="http://schemas.microsoft.com/office/drawing/2014/main" id="{F0BDA570-AEA3-4C5C-BF68-4076A2B30B2C}"/>
              </a:ext>
            </a:extLst>
          </p:cNvPr>
          <p:cNvSpPr>
            <a:spLocks noGrp="1"/>
          </p:cNvSpPr>
          <p:nvPr>
            <p:ph idx="1"/>
          </p:nvPr>
        </p:nvSpPr>
        <p:spPr>
          <a:xfrm>
            <a:off x="577422" y="1546280"/>
            <a:ext cx="4073406" cy="3618766"/>
          </a:xfrm>
        </p:spPr>
        <p:txBody>
          <a:bodyPr>
            <a:normAutofit/>
          </a:bodyPr>
          <a:lstStyle/>
          <a:p>
            <a:r>
              <a:rPr lang="en-US" sz="1600" dirty="0"/>
              <a:t>The city contains two of the supertracts, Gateway and 122nd and Division, in the highest map class (i.e., 25.5% or higher) who reported a self-care disability.</a:t>
            </a:r>
          </a:p>
          <a:p>
            <a:r>
              <a:rPr lang="en-US" sz="1600" dirty="0"/>
              <a:t>A number of the supertracts in the more affluent areas west of the Willamette River and on the inner east side, are in the lowest or next lowest map classes, i.e., 1.8-6.6% and 6.7-10.3%.</a:t>
            </a:r>
          </a:p>
        </p:txBody>
      </p:sp>
      <p:sp>
        <p:nvSpPr>
          <p:cNvPr id="8" name="TextBox 7">
            <a:extLst>
              <a:ext uri="{FF2B5EF4-FFF2-40B4-BE49-F238E27FC236}">
                <a16:creationId xmlns:a16="http://schemas.microsoft.com/office/drawing/2014/main" id="{196C3BB0-F4DF-4DB9-AD80-17AC8F4D33F4}"/>
              </a:ext>
            </a:extLst>
          </p:cNvPr>
          <p:cNvSpPr txBox="1"/>
          <p:nvPr/>
        </p:nvSpPr>
        <p:spPr>
          <a:xfrm>
            <a:off x="2245105" y="6172329"/>
            <a:ext cx="1496946" cy="646331"/>
          </a:xfrm>
          <a:prstGeom prst="rect">
            <a:avLst/>
          </a:prstGeom>
          <a:noFill/>
        </p:spPr>
        <p:txBody>
          <a:bodyPr wrap="square" rtlCol="0">
            <a:spAutoFit/>
          </a:bodyPr>
          <a:lstStyle/>
          <a:p>
            <a:r>
              <a:rPr lang="en-US" sz="1200" dirty="0"/>
              <a:t>Source: 2018 ACS 5-year data,  Table B18106</a:t>
            </a:r>
            <a:endParaRPr lang="en-US" sz="3200" dirty="0"/>
          </a:p>
        </p:txBody>
      </p:sp>
      <p:sp>
        <p:nvSpPr>
          <p:cNvPr id="15" name="TextBox 14">
            <a:extLst>
              <a:ext uri="{FF2B5EF4-FFF2-40B4-BE49-F238E27FC236}">
                <a16:creationId xmlns:a16="http://schemas.microsoft.com/office/drawing/2014/main" id="{70CF6546-86CF-4D0E-868B-8AEF23723B01}"/>
              </a:ext>
            </a:extLst>
          </p:cNvPr>
          <p:cNvSpPr txBox="1"/>
          <p:nvPr/>
        </p:nvSpPr>
        <p:spPr>
          <a:xfrm>
            <a:off x="11823510" y="0"/>
            <a:ext cx="368490" cy="307777"/>
          </a:xfrm>
          <a:prstGeom prst="rect">
            <a:avLst/>
          </a:prstGeom>
          <a:noFill/>
        </p:spPr>
        <p:txBody>
          <a:bodyPr wrap="square" rtlCol="0">
            <a:spAutoFit/>
          </a:bodyPr>
          <a:lstStyle/>
          <a:p>
            <a:r>
              <a:rPr lang="en-US" sz="1400" dirty="0">
                <a:solidFill>
                  <a:srgbClr val="714B25"/>
                </a:solidFill>
              </a:rPr>
              <a:t>26</a:t>
            </a:r>
          </a:p>
        </p:txBody>
      </p:sp>
      <p:grpSp>
        <p:nvGrpSpPr>
          <p:cNvPr id="16" name="Group 15">
            <a:extLst>
              <a:ext uri="{FF2B5EF4-FFF2-40B4-BE49-F238E27FC236}">
                <a16:creationId xmlns:a16="http://schemas.microsoft.com/office/drawing/2014/main" id="{B97304DB-0EFC-4CC9-8861-9EBF8FB3ED17}"/>
              </a:ext>
            </a:extLst>
          </p:cNvPr>
          <p:cNvGrpSpPr/>
          <p:nvPr/>
        </p:nvGrpSpPr>
        <p:grpSpPr>
          <a:xfrm>
            <a:off x="87067" y="6452900"/>
            <a:ext cx="2006049" cy="365760"/>
            <a:chOff x="87067" y="6452900"/>
            <a:chExt cx="2006049" cy="365760"/>
          </a:xfrm>
        </p:grpSpPr>
        <p:sp>
          <p:nvSpPr>
            <p:cNvPr id="17" name="Action Button: Go to Beginning 16">
              <a:hlinkClick r:id="" action="ppaction://hlinkshowjump?jump=firstslide" highlightClick="1"/>
              <a:extLst>
                <a:ext uri="{FF2B5EF4-FFF2-40B4-BE49-F238E27FC236}">
                  <a16:creationId xmlns:a16="http://schemas.microsoft.com/office/drawing/2014/main" id="{82A4EAED-67E7-4824-BE05-FE47876FB1AC}"/>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ction Button: Go Back or Previous 17">
              <a:hlinkClick r:id="" action="ppaction://hlinkshowjump?jump=previousslide" highlightClick="1"/>
              <a:extLst>
                <a:ext uri="{FF2B5EF4-FFF2-40B4-BE49-F238E27FC236}">
                  <a16:creationId xmlns:a16="http://schemas.microsoft.com/office/drawing/2014/main" id="{5D987974-9E41-42D4-92A6-BB20F373267D}"/>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ction Button: Go Forward or Next 18">
              <a:hlinkClick r:id="" action="ppaction://hlinkshowjump?jump=nextslide" highlightClick="1"/>
              <a:extLst>
                <a:ext uri="{FF2B5EF4-FFF2-40B4-BE49-F238E27FC236}">
                  <a16:creationId xmlns:a16="http://schemas.microsoft.com/office/drawing/2014/main" id="{4D39D32E-C3A0-4592-A38A-F625172B3A6B}"/>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ction Button: Go to End 19">
              <a:hlinkClick r:id="rId6" action="ppaction://hlinksldjump" highlightClick="1"/>
              <a:extLst>
                <a:ext uri="{FF2B5EF4-FFF2-40B4-BE49-F238E27FC236}">
                  <a16:creationId xmlns:a16="http://schemas.microsoft.com/office/drawing/2014/main" id="{B7B999DA-193F-4996-AF2B-E2F94DC1C9D3}"/>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hlinkClick r:id="rId7"/>
              <a:extLst>
                <a:ext uri="{FF2B5EF4-FFF2-40B4-BE49-F238E27FC236}">
                  <a16:creationId xmlns:a16="http://schemas.microsoft.com/office/drawing/2014/main" id="{96B791DB-A63A-44EA-B074-9ECEA48FBB17}"/>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514846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123EF4BA-9406-41EB-A469-2139B99746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5351" y="0"/>
            <a:ext cx="6858000" cy="6858000"/>
          </a:xfrm>
          <a:prstGeom prst="rect">
            <a:avLst/>
          </a:prstGeom>
        </p:spPr>
      </p:pic>
      <p:sp>
        <p:nvSpPr>
          <p:cNvPr id="2" name="Title 1">
            <a:extLst>
              <a:ext uri="{FF2B5EF4-FFF2-40B4-BE49-F238E27FC236}">
                <a16:creationId xmlns:a16="http://schemas.microsoft.com/office/drawing/2014/main" id="{356B027F-C029-4773-B0C2-940CB1EE191B}"/>
              </a:ext>
            </a:extLst>
          </p:cNvPr>
          <p:cNvSpPr>
            <a:spLocks noGrp="1"/>
          </p:cNvSpPr>
          <p:nvPr>
            <p:ph type="title"/>
          </p:nvPr>
        </p:nvSpPr>
        <p:spPr>
          <a:xfrm>
            <a:off x="563194" y="175206"/>
            <a:ext cx="4302035" cy="870857"/>
          </a:xfrm>
        </p:spPr>
        <p:txBody>
          <a:bodyPr/>
          <a:lstStyle/>
          <a:p>
            <a:r>
              <a:rPr lang="en-US" sz="3200" dirty="0"/>
              <a:t>Independent Living, </a:t>
            </a:r>
            <a:br>
              <a:rPr lang="en-US" sz="3200" dirty="0"/>
            </a:br>
            <a:r>
              <a:rPr lang="en-US" sz="3200" dirty="0"/>
              <a:t>Aged 65+ Population</a:t>
            </a:r>
          </a:p>
        </p:txBody>
      </p:sp>
      <p:sp>
        <p:nvSpPr>
          <p:cNvPr id="4" name="Content Placeholder 3">
            <a:extLst>
              <a:ext uri="{FF2B5EF4-FFF2-40B4-BE49-F238E27FC236}">
                <a16:creationId xmlns:a16="http://schemas.microsoft.com/office/drawing/2014/main" id="{3FD19F09-9C45-4781-8F19-E8D275D615EE}"/>
              </a:ext>
            </a:extLst>
          </p:cNvPr>
          <p:cNvSpPr>
            <a:spLocks noGrp="1"/>
          </p:cNvSpPr>
          <p:nvPr>
            <p:ph idx="1"/>
          </p:nvPr>
        </p:nvSpPr>
        <p:spPr>
          <a:xfrm>
            <a:off x="553921" y="1148367"/>
            <a:ext cx="4197306" cy="3609742"/>
          </a:xfrm>
        </p:spPr>
        <p:txBody>
          <a:bodyPr>
            <a:noAutofit/>
          </a:bodyPr>
          <a:lstStyle/>
          <a:p>
            <a:r>
              <a:rPr lang="en-US" sz="1600" dirty="0"/>
              <a:t>The census tract map shows broad distribution of people reporting an independent living disability, although it is important to account for margins of error when considering these data. </a:t>
            </a:r>
          </a:p>
          <a:p>
            <a:r>
              <a:rPr lang="en-US" sz="1600" dirty="0"/>
              <a:t>When aggregating to supertracts, several of those with the highest or next-to-highest proportion with an independent living disability – 20.5% or greater – are in the eastern part of the city and region.</a:t>
            </a:r>
          </a:p>
          <a:p>
            <a:r>
              <a:rPr lang="en-US" sz="1600" dirty="0"/>
              <a:t>Proportions with an independent living disability also are high in the Central City and St. Johns supertracts.</a:t>
            </a:r>
          </a:p>
          <a:p>
            <a:r>
              <a:rPr lang="en-US" sz="1600" dirty="0"/>
              <a:t>Hillsdale–Multnomah–Barber, West Portland, Tryon Creek–Riverdale, and Hollywood supertracts are in the lowest map class, i.e., 6.6 % or lower who reported an independent living disability.</a:t>
            </a:r>
          </a:p>
        </p:txBody>
      </p:sp>
      <p:sp>
        <p:nvSpPr>
          <p:cNvPr id="6" name="TextBox 5">
            <a:extLst>
              <a:ext uri="{FF2B5EF4-FFF2-40B4-BE49-F238E27FC236}">
                <a16:creationId xmlns:a16="http://schemas.microsoft.com/office/drawing/2014/main" id="{B8EAAF5D-03C8-4D41-8B7F-3509A62AED2F}"/>
              </a:ext>
            </a:extLst>
          </p:cNvPr>
          <p:cNvSpPr txBox="1"/>
          <p:nvPr/>
        </p:nvSpPr>
        <p:spPr>
          <a:xfrm>
            <a:off x="2447240" y="6172329"/>
            <a:ext cx="1338676" cy="646331"/>
          </a:xfrm>
          <a:prstGeom prst="rect">
            <a:avLst/>
          </a:prstGeom>
          <a:noFill/>
        </p:spPr>
        <p:txBody>
          <a:bodyPr wrap="square" rtlCol="0">
            <a:spAutoFit/>
          </a:bodyPr>
          <a:lstStyle/>
          <a:p>
            <a:r>
              <a:rPr lang="en-US" sz="1200" dirty="0"/>
              <a:t>Source: 2018 ACS 5-year data,  Table B18107</a:t>
            </a:r>
            <a:endParaRPr lang="en-US" sz="3200" dirty="0"/>
          </a:p>
        </p:txBody>
      </p:sp>
      <p:pic>
        <p:nvPicPr>
          <p:cNvPr id="7" name="Picture 6" descr="A close up of a map&#10;&#10;Description automatically generated">
            <a:extLst>
              <a:ext uri="{FF2B5EF4-FFF2-40B4-BE49-F238E27FC236}">
                <a16:creationId xmlns:a16="http://schemas.microsoft.com/office/drawing/2014/main" id="{88BFD848-14E3-4DF6-865D-C8C26A6779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5351" y="0"/>
            <a:ext cx="6858000" cy="6858000"/>
          </a:xfrm>
          <a:prstGeom prst="rect">
            <a:avLst/>
          </a:prstGeom>
        </p:spPr>
      </p:pic>
      <p:sp>
        <p:nvSpPr>
          <p:cNvPr id="14" name="TextBox 13">
            <a:extLst>
              <a:ext uri="{FF2B5EF4-FFF2-40B4-BE49-F238E27FC236}">
                <a16:creationId xmlns:a16="http://schemas.microsoft.com/office/drawing/2014/main" id="{85CFB4B2-0FD3-4B00-846A-35127CDCAFD0}"/>
              </a:ext>
            </a:extLst>
          </p:cNvPr>
          <p:cNvSpPr txBox="1"/>
          <p:nvPr/>
        </p:nvSpPr>
        <p:spPr>
          <a:xfrm>
            <a:off x="11871648" y="-9625"/>
            <a:ext cx="445827" cy="307777"/>
          </a:xfrm>
          <a:prstGeom prst="rect">
            <a:avLst/>
          </a:prstGeom>
          <a:noFill/>
        </p:spPr>
        <p:txBody>
          <a:bodyPr wrap="square" rtlCol="0">
            <a:spAutoFit/>
          </a:bodyPr>
          <a:lstStyle/>
          <a:p>
            <a:r>
              <a:rPr lang="en-US" sz="1400" dirty="0">
                <a:solidFill>
                  <a:srgbClr val="714B25"/>
                </a:solidFill>
              </a:rPr>
              <a:t>27</a:t>
            </a:r>
          </a:p>
        </p:txBody>
      </p:sp>
      <p:grpSp>
        <p:nvGrpSpPr>
          <p:cNvPr id="15" name="Group 14">
            <a:extLst>
              <a:ext uri="{FF2B5EF4-FFF2-40B4-BE49-F238E27FC236}">
                <a16:creationId xmlns:a16="http://schemas.microsoft.com/office/drawing/2014/main" id="{B0C3D698-E0B4-4A77-B963-9B0E991EE8BF}"/>
              </a:ext>
            </a:extLst>
          </p:cNvPr>
          <p:cNvGrpSpPr/>
          <p:nvPr/>
        </p:nvGrpSpPr>
        <p:grpSpPr>
          <a:xfrm>
            <a:off x="87067" y="6452900"/>
            <a:ext cx="2006049" cy="365760"/>
            <a:chOff x="87067" y="6452900"/>
            <a:chExt cx="2006049" cy="365760"/>
          </a:xfrm>
        </p:grpSpPr>
        <p:sp>
          <p:nvSpPr>
            <p:cNvPr id="16" name="Action Button: Go to Beginning 15">
              <a:hlinkClick r:id="" action="ppaction://hlinkshowjump?jump=firstslide" highlightClick="1"/>
              <a:extLst>
                <a:ext uri="{FF2B5EF4-FFF2-40B4-BE49-F238E27FC236}">
                  <a16:creationId xmlns:a16="http://schemas.microsoft.com/office/drawing/2014/main" id="{4445A4C8-308B-4D4C-92BE-2D99D5976CBA}"/>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ction Button: Go Back or Previous 16">
              <a:hlinkClick r:id="" action="ppaction://hlinkshowjump?jump=previousslide" highlightClick="1"/>
              <a:extLst>
                <a:ext uri="{FF2B5EF4-FFF2-40B4-BE49-F238E27FC236}">
                  <a16:creationId xmlns:a16="http://schemas.microsoft.com/office/drawing/2014/main" id="{583E5951-9D0D-4F98-B13C-D884B0EDF6E7}"/>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ction Button: Go Forward or Next 17">
              <a:hlinkClick r:id="" action="ppaction://hlinkshowjump?jump=nextslide" highlightClick="1"/>
              <a:extLst>
                <a:ext uri="{FF2B5EF4-FFF2-40B4-BE49-F238E27FC236}">
                  <a16:creationId xmlns:a16="http://schemas.microsoft.com/office/drawing/2014/main" id="{17BB5FFB-A917-4B9A-ADD5-D5BE3FC71FCD}"/>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ction Button: Go to End 18">
              <a:hlinkClick r:id="rId6" action="ppaction://hlinksldjump" highlightClick="1"/>
              <a:extLst>
                <a:ext uri="{FF2B5EF4-FFF2-40B4-BE49-F238E27FC236}">
                  <a16:creationId xmlns:a16="http://schemas.microsoft.com/office/drawing/2014/main" id="{BB22161F-28DD-433C-8056-5AA840095552}"/>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hlinkClick r:id="rId7"/>
              <a:extLst>
                <a:ext uri="{FF2B5EF4-FFF2-40B4-BE49-F238E27FC236}">
                  <a16:creationId xmlns:a16="http://schemas.microsoft.com/office/drawing/2014/main" id="{9FA00594-404A-40EF-9117-F96AB481F098}"/>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610214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B2214CB0-E2C3-4116-B42C-10A2240FED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8057" y="0"/>
            <a:ext cx="6858000" cy="6858000"/>
          </a:xfrm>
          <a:prstGeom prst="rect">
            <a:avLst/>
          </a:prstGeom>
        </p:spPr>
      </p:pic>
      <p:pic>
        <p:nvPicPr>
          <p:cNvPr id="5" name="Picture 4" descr="A close up of a map&#10;&#10;Description automatically generated">
            <a:extLst>
              <a:ext uri="{FF2B5EF4-FFF2-40B4-BE49-F238E27FC236}">
                <a16:creationId xmlns:a16="http://schemas.microsoft.com/office/drawing/2014/main" id="{4BD92944-8B9D-40A5-A640-F45D40BCCA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8057" y="0"/>
            <a:ext cx="6858000" cy="6858000"/>
          </a:xfrm>
          <a:prstGeom prst="rect">
            <a:avLst/>
          </a:prstGeom>
        </p:spPr>
      </p:pic>
      <p:sp>
        <p:nvSpPr>
          <p:cNvPr id="2" name="Title 1">
            <a:extLst>
              <a:ext uri="{FF2B5EF4-FFF2-40B4-BE49-F238E27FC236}">
                <a16:creationId xmlns:a16="http://schemas.microsoft.com/office/drawing/2014/main" id="{D11AA981-342C-4D60-918C-2A10DB25375B}"/>
              </a:ext>
            </a:extLst>
          </p:cNvPr>
          <p:cNvSpPr>
            <a:spLocks noGrp="1"/>
          </p:cNvSpPr>
          <p:nvPr>
            <p:ph type="title"/>
          </p:nvPr>
        </p:nvSpPr>
        <p:spPr>
          <a:xfrm>
            <a:off x="572650" y="484191"/>
            <a:ext cx="4302035" cy="870857"/>
          </a:xfrm>
        </p:spPr>
        <p:txBody>
          <a:bodyPr/>
          <a:lstStyle/>
          <a:p>
            <a:r>
              <a:rPr lang="en-US" sz="3200" dirty="0"/>
              <a:t>Vision Disability, </a:t>
            </a:r>
            <a:br>
              <a:rPr lang="en-US" sz="3200" dirty="0"/>
            </a:br>
            <a:r>
              <a:rPr lang="en-US" sz="3200" dirty="0"/>
              <a:t>Aged 65+ Population</a:t>
            </a:r>
          </a:p>
        </p:txBody>
      </p:sp>
      <p:sp>
        <p:nvSpPr>
          <p:cNvPr id="4" name="Content Placeholder 3">
            <a:extLst>
              <a:ext uri="{FF2B5EF4-FFF2-40B4-BE49-F238E27FC236}">
                <a16:creationId xmlns:a16="http://schemas.microsoft.com/office/drawing/2014/main" id="{66C78BDA-6BA3-49F4-9A3A-780E7631F934}"/>
              </a:ext>
            </a:extLst>
          </p:cNvPr>
          <p:cNvSpPr>
            <a:spLocks noGrp="1"/>
          </p:cNvSpPr>
          <p:nvPr>
            <p:ph idx="1"/>
          </p:nvPr>
        </p:nvSpPr>
        <p:spPr>
          <a:xfrm>
            <a:off x="503069" y="1580306"/>
            <a:ext cx="4009996" cy="4134280"/>
          </a:xfrm>
        </p:spPr>
        <p:txBody>
          <a:bodyPr>
            <a:normAutofit/>
          </a:bodyPr>
          <a:lstStyle/>
          <a:p>
            <a:r>
              <a:rPr lang="en-US" sz="1600" dirty="0"/>
              <a:t>The census tract maps show a somewhat spread-out distribution of people reporting a vision disability, but these data should be compared with the supertracts. </a:t>
            </a:r>
          </a:p>
          <a:p>
            <a:r>
              <a:rPr lang="en-US" sz="1600" dirty="0"/>
              <a:t>At the supertract level, those reporting vision disabilities age 65+ are also fairly spread out. </a:t>
            </a:r>
          </a:p>
          <a:p>
            <a:r>
              <a:rPr lang="en-US" sz="1600" dirty="0"/>
              <a:t>However, we can see a discernable pattern of high rates of vision disability in the Interstate Corridor and Central City, and the supertracts in the eastern areas of the city and region. The 122</a:t>
            </a:r>
            <a:r>
              <a:rPr lang="en-US" sz="1600" baseline="30000" dirty="0"/>
              <a:t>nd</a:t>
            </a:r>
            <a:r>
              <a:rPr lang="en-US" sz="1600" dirty="0"/>
              <a:t> and Division supertract shows the highest proportions reporting a vision disability. </a:t>
            </a:r>
          </a:p>
        </p:txBody>
      </p:sp>
      <p:sp>
        <p:nvSpPr>
          <p:cNvPr id="6" name="TextBox 5">
            <a:extLst>
              <a:ext uri="{FF2B5EF4-FFF2-40B4-BE49-F238E27FC236}">
                <a16:creationId xmlns:a16="http://schemas.microsoft.com/office/drawing/2014/main" id="{CF115C82-64AE-4D2F-9A59-9DF12E1B1744}"/>
              </a:ext>
            </a:extLst>
          </p:cNvPr>
          <p:cNvSpPr txBox="1"/>
          <p:nvPr/>
        </p:nvSpPr>
        <p:spPr>
          <a:xfrm>
            <a:off x="2372357" y="6211669"/>
            <a:ext cx="1262498" cy="646331"/>
          </a:xfrm>
          <a:prstGeom prst="rect">
            <a:avLst/>
          </a:prstGeom>
          <a:noFill/>
        </p:spPr>
        <p:txBody>
          <a:bodyPr wrap="square" rtlCol="0">
            <a:spAutoFit/>
          </a:bodyPr>
          <a:lstStyle/>
          <a:p>
            <a:r>
              <a:rPr lang="en-US" sz="1200" dirty="0"/>
              <a:t>Source: 2018 ACS 5-year data,  Table  B18103</a:t>
            </a:r>
            <a:endParaRPr lang="en-US" sz="3200" dirty="0"/>
          </a:p>
        </p:txBody>
      </p:sp>
      <p:sp>
        <p:nvSpPr>
          <p:cNvPr id="13" name="TextBox 12">
            <a:extLst>
              <a:ext uri="{FF2B5EF4-FFF2-40B4-BE49-F238E27FC236}">
                <a16:creationId xmlns:a16="http://schemas.microsoft.com/office/drawing/2014/main" id="{9BCD6474-BA03-45C5-9923-DF8F65BA25AD}"/>
              </a:ext>
            </a:extLst>
          </p:cNvPr>
          <p:cNvSpPr txBox="1"/>
          <p:nvPr/>
        </p:nvSpPr>
        <p:spPr>
          <a:xfrm>
            <a:off x="11885303" y="-67377"/>
            <a:ext cx="404883" cy="307777"/>
          </a:xfrm>
          <a:prstGeom prst="rect">
            <a:avLst/>
          </a:prstGeom>
          <a:noFill/>
        </p:spPr>
        <p:txBody>
          <a:bodyPr wrap="square" rtlCol="0">
            <a:spAutoFit/>
          </a:bodyPr>
          <a:lstStyle/>
          <a:p>
            <a:r>
              <a:rPr lang="en-US" sz="1400" dirty="0">
                <a:solidFill>
                  <a:srgbClr val="714B25"/>
                </a:solidFill>
              </a:rPr>
              <a:t>28</a:t>
            </a:r>
          </a:p>
        </p:txBody>
      </p:sp>
      <p:grpSp>
        <p:nvGrpSpPr>
          <p:cNvPr id="14" name="Group 13">
            <a:extLst>
              <a:ext uri="{FF2B5EF4-FFF2-40B4-BE49-F238E27FC236}">
                <a16:creationId xmlns:a16="http://schemas.microsoft.com/office/drawing/2014/main" id="{F7B69685-8C71-4349-B840-3A5454E6B154}"/>
              </a:ext>
            </a:extLst>
          </p:cNvPr>
          <p:cNvGrpSpPr/>
          <p:nvPr/>
        </p:nvGrpSpPr>
        <p:grpSpPr>
          <a:xfrm>
            <a:off x="87067" y="6452900"/>
            <a:ext cx="2006049" cy="365760"/>
            <a:chOff x="87067" y="6452900"/>
            <a:chExt cx="2006049" cy="365760"/>
          </a:xfrm>
        </p:grpSpPr>
        <p:sp>
          <p:nvSpPr>
            <p:cNvPr id="15" name="Action Button: Go to Beginning 14">
              <a:hlinkClick r:id="" action="ppaction://hlinkshowjump?jump=firstslide" highlightClick="1"/>
              <a:extLst>
                <a:ext uri="{FF2B5EF4-FFF2-40B4-BE49-F238E27FC236}">
                  <a16:creationId xmlns:a16="http://schemas.microsoft.com/office/drawing/2014/main" id="{5110A8A1-7D48-4BF8-8F3F-F4A6FD1AB8CA}"/>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ction Button: Go Back or Previous 15">
              <a:hlinkClick r:id="" action="ppaction://hlinkshowjump?jump=previousslide" highlightClick="1"/>
              <a:extLst>
                <a:ext uri="{FF2B5EF4-FFF2-40B4-BE49-F238E27FC236}">
                  <a16:creationId xmlns:a16="http://schemas.microsoft.com/office/drawing/2014/main" id="{0CD7E0B0-2544-49D2-A80B-9341D40DBE18}"/>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ction Button: Go Forward or Next 16">
              <a:hlinkClick r:id="" action="ppaction://hlinkshowjump?jump=nextslide" highlightClick="1"/>
              <a:extLst>
                <a:ext uri="{FF2B5EF4-FFF2-40B4-BE49-F238E27FC236}">
                  <a16:creationId xmlns:a16="http://schemas.microsoft.com/office/drawing/2014/main" id="{E81C618D-6F1B-404E-83C3-DA8167DFD2CE}"/>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ction Button: Go to End 17">
              <a:hlinkClick r:id="rId6" action="ppaction://hlinksldjump" highlightClick="1"/>
              <a:extLst>
                <a:ext uri="{FF2B5EF4-FFF2-40B4-BE49-F238E27FC236}">
                  <a16:creationId xmlns:a16="http://schemas.microsoft.com/office/drawing/2014/main" id="{ABBBDE63-CACF-49B6-97E6-A8A0EC0D0271}"/>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hlinkClick r:id="rId7"/>
              <a:extLst>
                <a:ext uri="{FF2B5EF4-FFF2-40B4-BE49-F238E27FC236}">
                  <a16:creationId xmlns:a16="http://schemas.microsoft.com/office/drawing/2014/main" id="{56128303-0DC8-4A85-AA76-04E282D78D8F}"/>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2264024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214CB0-E2C3-4116-B42C-10A2240FED4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067835" y="67377"/>
            <a:ext cx="6858000" cy="6858000"/>
          </a:xfrm>
          <a:prstGeom prst="rect">
            <a:avLst/>
          </a:prstGeom>
        </p:spPr>
      </p:pic>
      <p:pic>
        <p:nvPicPr>
          <p:cNvPr id="5" name="Picture 4">
            <a:extLst>
              <a:ext uri="{FF2B5EF4-FFF2-40B4-BE49-F238E27FC236}">
                <a16:creationId xmlns:a16="http://schemas.microsoft.com/office/drawing/2014/main" id="{4BD92944-8B9D-40A5-A640-F45D40BCCAB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067835" y="67377"/>
            <a:ext cx="6858000" cy="6858000"/>
          </a:xfrm>
          <a:prstGeom prst="rect">
            <a:avLst/>
          </a:prstGeom>
        </p:spPr>
      </p:pic>
      <p:sp>
        <p:nvSpPr>
          <p:cNvPr id="2" name="Title 1">
            <a:extLst>
              <a:ext uri="{FF2B5EF4-FFF2-40B4-BE49-F238E27FC236}">
                <a16:creationId xmlns:a16="http://schemas.microsoft.com/office/drawing/2014/main" id="{D11AA981-342C-4D60-918C-2A10DB25375B}"/>
              </a:ext>
            </a:extLst>
          </p:cNvPr>
          <p:cNvSpPr>
            <a:spLocks noGrp="1"/>
          </p:cNvSpPr>
          <p:nvPr>
            <p:ph type="title"/>
          </p:nvPr>
        </p:nvSpPr>
        <p:spPr>
          <a:xfrm>
            <a:off x="510952" y="423433"/>
            <a:ext cx="4302035" cy="870857"/>
          </a:xfrm>
        </p:spPr>
        <p:txBody>
          <a:bodyPr/>
          <a:lstStyle/>
          <a:p>
            <a:r>
              <a:rPr lang="en-US" sz="3200" dirty="0"/>
              <a:t>Hearing Disability, </a:t>
            </a:r>
            <a:br>
              <a:rPr lang="en-US" sz="3200" dirty="0"/>
            </a:br>
            <a:r>
              <a:rPr lang="en-US" sz="3200" dirty="0"/>
              <a:t>Aged 65+ Population</a:t>
            </a:r>
          </a:p>
        </p:txBody>
      </p:sp>
      <p:sp>
        <p:nvSpPr>
          <p:cNvPr id="4" name="Content Placeholder 3">
            <a:extLst>
              <a:ext uri="{FF2B5EF4-FFF2-40B4-BE49-F238E27FC236}">
                <a16:creationId xmlns:a16="http://schemas.microsoft.com/office/drawing/2014/main" id="{66C78BDA-6BA3-49F4-9A3A-780E7631F934}"/>
              </a:ext>
            </a:extLst>
          </p:cNvPr>
          <p:cNvSpPr>
            <a:spLocks noGrp="1"/>
          </p:cNvSpPr>
          <p:nvPr>
            <p:ph idx="1"/>
          </p:nvPr>
        </p:nvSpPr>
        <p:spPr>
          <a:xfrm>
            <a:off x="495186" y="1429430"/>
            <a:ext cx="4025763" cy="4134280"/>
          </a:xfrm>
        </p:spPr>
        <p:txBody>
          <a:bodyPr>
            <a:normAutofit/>
          </a:bodyPr>
          <a:lstStyle/>
          <a:p>
            <a:r>
              <a:rPr lang="en-US" sz="1600" dirty="0"/>
              <a:t>A previous slide showed that the spatial distribution of hearing disability is not highly correlated with the other types, the highest being independent living with a correlation of 0.444.</a:t>
            </a:r>
          </a:p>
          <a:p>
            <a:r>
              <a:rPr lang="en-US" sz="1600" dirty="0"/>
              <a:t>In Portland the highest incidence of hearing disability is in southeast and north Portland supertracts and in the Central City.</a:t>
            </a:r>
          </a:p>
          <a:p>
            <a:r>
              <a:rPr lang="en-US" sz="1600" dirty="0"/>
              <a:t>The largest cluster of lower rates is in the MLK-Alberta, </a:t>
            </a:r>
            <a:r>
              <a:rPr lang="en-US" sz="1600" dirty="0" err="1"/>
              <a:t>Roseway</a:t>
            </a:r>
            <a:r>
              <a:rPr lang="en-US" sz="1600" dirty="0"/>
              <a:t>-Cully, and Parkrose-</a:t>
            </a:r>
            <a:r>
              <a:rPr lang="en-US" sz="1600" dirty="0" err="1"/>
              <a:t>Argay</a:t>
            </a:r>
            <a:r>
              <a:rPr lang="en-US" sz="1600" dirty="0"/>
              <a:t> neighborhoods.</a:t>
            </a:r>
          </a:p>
          <a:p>
            <a:r>
              <a:rPr lang="en-US" sz="1600" dirty="0"/>
              <a:t>Rates also are lower in the Belmont-Hawthorn-Division, Selwood-Moreland-Brooklyn, Tryon Creek-Riverside, and Northwest supertracts.</a:t>
            </a:r>
          </a:p>
        </p:txBody>
      </p:sp>
      <p:sp>
        <p:nvSpPr>
          <p:cNvPr id="6" name="TextBox 5">
            <a:extLst>
              <a:ext uri="{FF2B5EF4-FFF2-40B4-BE49-F238E27FC236}">
                <a16:creationId xmlns:a16="http://schemas.microsoft.com/office/drawing/2014/main" id="{CF115C82-64AE-4D2F-9A59-9DF12E1B1744}"/>
              </a:ext>
            </a:extLst>
          </p:cNvPr>
          <p:cNvSpPr txBox="1"/>
          <p:nvPr/>
        </p:nvSpPr>
        <p:spPr>
          <a:xfrm>
            <a:off x="2347964" y="6172329"/>
            <a:ext cx="1388647" cy="646331"/>
          </a:xfrm>
          <a:prstGeom prst="rect">
            <a:avLst/>
          </a:prstGeom>
          <a:noFill/>
        </p:spPr>
        <p:txBody>
          <a:bodyPr wrap="square" rtlCol="0">
            <a:spAutoFit/>
          </a:bodyPr>
          <a:lstStyle/>
          <a:p>
            <a:r>
              <a:rPr lang="en-US" sz="1200" dirty="0"/>
              <a:t>Source: 2018 ACS 5-year data,  Table  B18103</a:t>
            </a:r>
            <a:endParaRPr lang="en-US" sz="3200" dirty="0"/>
          </a:p>
        </p:txBody>
      </p:sp>
      <p:sp>
        <p:nvSpPr>
          <p:cNvPr id="13" name="TextBox 12">
            <a:extLst>
              <a:ext uri="{FF2B5EF4-FFF2-40B4-BE49-F238E27FC236}">
                <a16:creationId xmlns:a16="http://schemas.microsoft.com/office/drawing/2014/main" id="{EB781934-1C4F-4B14-B07A-4949EAE5070C}"/>
              </a:ext>
            </a:extLst>
          </p:cNvPr>
          <p:cNvSpPr txBox="1"/>
          <p:nvPr/>
        </p:nvSpPr>
        <p:spPr>
          <a:xfrm>
            <a:off x="11824584" y="-86512"/>
            <a:ext cx="460910" cy="307777"/>
          </a:xfrm>
          <a:prstGeom prst="rect">
            <a:avLst/>
          </a:prstGeom>
          <a:noFill/>
        </p:spPr>
        <p:txBody>
          <a:bodyPr wrap="square" rtlCol="0">
            <a:spAutoFit/>
          </a:bodyPr>
          <a:lstStyle/>
          <a:p>
            <a:r>
              <a:rPr lang="en-US" sz="1400" dirty="0">
                <a:solidFill>
                  <a:srgbClr val="714B25"/>
                </a:solidFill>
              </a:rPr>
              <a:t>29</a:t>
            </a:r>
          </a:p>
        </p:txBody>
      </p:sp>
      <p:grpSp>
        <p:nvGrpSpPr>
          <p:cNvPr id="14" name="Group 13">
            <a:extLst>
              <a:ext uri="{FF2B5EF4-FFF2-40B4-BE49-F238E27FC236}">
                <a16:creationId xmlns:a16="http://schemas.microsoft.com/office/drawing/2014/main" id="{0A3397A9-B541-405F-90F7-6562B73701F1}"/>
              </a:ext>
            </a:extLst>
          </p:cNvPr>
          <p:cNvGrpSpPr/>
          <p:nvPr/>
        </p:nvGrpSpPr>
        <p:grpSpPr>
          <a:xfrm>
            <a:off x="87067" y="6452900"/>
            <a:ext cx="2006049" cy="365760"/>
            <a:chOff x="87067" y="6452900"/>
            <a:chExt cx="2006049" cy="365760"/>
          </a:xfrm>
        </p:grpSpPr>
        <p:sp>
          <p:nvSpPr>
            <p:cNvPr id="15" name="Action Button: Go to Beginning 14">
              <a:hlinkClick r:id="" action="ppaction://hlinkshowjump?jump=firstslide" highlightClick="1"/>
              <a:extLst>
                <a:ext uri="{FF2B5EF4-FFF2-40B4-BE49-F238E27FC236}">
                  <a16:creationId xmlns:a16="http://schemas.microsoft.com/office/drawing/2014/main" id="{B61F17C6-8A4D-4A1A-94D8-C3295D79F67B}"/>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ction Button: Go Back or Previous 15">
              <a:hlinkClick r:id="" action="ppaction://hlinkshowjump?jump=previousslide" highlightClick="1"/>
              <a:extLst>
                <a:ext uri="{FF2B5EF4-FFF2-40B4-BE49-F238E27FC236}">
                  <a16:creationId xmlns:a16="http://schemas.microsoft.com/office/drawing/2014/main" id="{E9B281FB-85A9-4DCD-8048-45B3712391E7}"/>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ction Button: Go Forward or Next 16">
              <a:hlinkClick r:id="" action="ppaction://hlinkshowjump?jump=nextslide" highlightClick="1"/>
              <a:extLst>
                <a:ext uri="{FF2B5EF4-FFF2-40B4-BE49-F238E27FC236}">
                  <a16:creationId xmlns:a16="http://schemas.microsoft.com/office/drawing/2014/main" id="{B50BC193-B344-4C48-8FEB-C54AEB6B743C}"/>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ction Button: Go to End 17">
              <a:hlinkClick r:id="rId6" action="ppaction://hlinksldjump" highlightClick="1"/>
              <a:extLst>
                <a:ext uri="{FF2B5EF4-FFF2-40B4-BE49-F238E27FC236}">
                  <a16:creationId xmlns:a16="http://schemas.microsoft.com/office/drawing/2014/main" id="{5B35F6F4-7E0D-4651-92C2-9FDEC4CA9B01}"/>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hlinkClick r:id="rId7"/>
              <a:extLst>
                <a:ext uri="{FF2B5EF4-FFF2-40B4-BE49-F238E27FC236}">
                  <a16:creationId xmlns:a16="http://schemas.microsoft.com/office/drawing/2014/main" id="{7161F361-2C40-4E2B-B3F2-E8D7CF558CB8}"/>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1880567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64A8CB74-F5EA-48F3-AA6F-F50EBE58B629}"/>
              </a:ext>
            </a:extLst>
          </p:cNvPr>
          <p:cNvGrpSpPr/>
          <p:nvPr/>
        </p:nvGrpSpPr>
        <p:grpSpPr>
          <a:xfrm>
            <a:off x="5642043" y="365040"/>
            <a:ext cx="5568966" cy="5944402"/>
            <a:chOff x="450701" y="341172"/>
            <a:chExt cx="5568966" cy="5944402"/>
          </a:xfrm>
        </p:grpSpPr>
        <p:pic>
          <p:nvPicPr>
            <p:cNvPr id="38" name="Picture 37">
              <a:extLst>
                <a:ext uri="{FF2B5EF4-FFF2-40B4-BE49-F238E27FC236}">
                  <a16:creationId xmlns:a16="http://schemas.microsoft.com/office/drawing/2014/main" id="{CAFFF6C9-B793-4BA6-8D1D-199504C7A989}"/>
                </a:ext>
              </a:extLst>
            </p:cNvPr>
            <p:cNvPicPr>
              <a:picLocks noChangeAspect="1"/>
            </p:cNvPicPr>
            <p:nvPr/>
          </p:nvPicPr>
          <p:blipFill>
            <a:blip r:embed="rId4"/>
            <a:stretch>
              <a:fillRect/>
            </a:stretch>
          </p:blipFill>
          <p:spPr>
            <a:xfrm>
              <a:off x="450701" y="341172"/>
              <a:ext cx="2743200" cy="1933575"/>
            </a:xfrm>
            <a:prstGeom prst="rect">
              <a:avLst/>
            </a:prstGeom>
          </p:spPr>
        </p:pic>
        <p:pic>
          <p:nvPicPr>
            <p:cNvPr id="39" name="Picture 38">
              <a:extLst>
                <a:ext uri="{FF2B5EF4-FFF2-40B4-BE49-F238E27FC236}">
                  <a16:creationId xmlns:a16="http://schemas.microsoft.com/office/drawing/2014/main" id="{6ABBC22D-AF6C-4DC0-98FE-FC8CCFA0CAF0}"/>
                </a:ext>
              </a:extLst>
            </p:cNvPr>
            <p:cNvPicPr>
              <a:picLocks noChangeAspect="1"/>
            </p:cNvPicPr>
            <p:nvPr/>
          </p:nvPicPr>
          <p:blipFill>
            <a:blip r:embed="rId5"/>
            <a:stretch>
              <a:fillRect/>
            </a:stretch>
          </p:blipFill>
          <p:spPr>
            <a:xfrm>
              <a:off x="450701" y="2351348"/>
              <a:ext cx="2743200" cy="1924050"/>
            </a:xfrm>
            <a:prstGeom prst="rect">
              <a:avLst/>
            </a:prstGeom>
          </p:spPr>
        </p:pic>
        <p:pic>
          <p:nvPicPr>
            <p:cNvPr id="40" name="Picture 39">
              <a:extLst>
                <a:ext uri="{FF2B5EF4-FFF2-40B4-BE49-F238E27FC236}">
                  <a16:creationId xmlns:a16="http://schemas.microsoft.com/office/drawing/2014/main" id="{DEEE09A0-4BB2-4B23-B8A8-638A9F97F983}"/>
                </a:ext>
              </a:extLst>
            </p:cNvPr>
            <p:cNvPicPr>
              <a:picLocks noChangeAspect="1"/>
            </p:cNvPicPr>
            <p:nvPr/>
          </p:nvPicPr>
          <p:blipFill>
            <a:blip r:embed="rId6"/>
            <a:stretch>
              <a:fillRect/>
            </a:stretch>
          </p:blipFill>
          <p:spPr>
            <a:xfrm>
              <a:off x="450701" y="4351999"/>
              <a:ext cx="2743200" cy="1924050"/>
            </a:xfrm>
            <a:prstGeom prst="rect">
              <a:avLst/>
            </a:prstGeom>
          </p:spPr>
        </p:pic>
        <p:pic>
          <p:nvPicPr>
            <p:cNvPr id="41" name="Picture 40">
              <a:extLst>
                <a:ext uri="{FF2B5EF4-FFF2-40B4-BE49-F238E27FC236}">
                  <a16:creationId xmlns:a16="http://schemas.microsoft.com/office/drawing/2014/main" id="{DEC9F6D9-9A27-4EA8-8B7A-67303E1258EC}"/>
                </a:ext>
              </a:extLst>
            </p:cNvPr>
            <p:cNvPicPr>
              <a:picLocks noChangeAspect="1"/>
            </p:cNvPicPr>
            <p:nvPr/>
          </p:nvPicPr>
          <p:blipFill>
            <a:blip r:embed="rId7"/>
            <a:stretch>
              <a:fillRect/>
            </a:stretch>
          </p:blipFill>
          <p:spPr>
            <a:xfrm>
              <a:off x="3273292" y="341172"/>
              <a:ext cx="2743200" cy="1924050"/>
            </a:xfrm>
            <a:prstGeom prst="rect">
              <a:avLst/>
            </a:prstGeom>
          </p:spPr>
        </p:pic>
        <p:pic>
          <p:nvPicPr>
            <p:cNvPr id="42" name="Picture 41">
              <a:extLst>
                <a:ext uri="{FF2B5EF4-FFF2-40B4-BE49-F238E27FC236}">
                  <a16:creationId xmlns:a16="http://schemas.microsoft.com/office/drawing/2014/main" id="{D460B15F-7BCD-4526-AFC5-1DACAE4BDDF1}"/>
                </a:ext>
              </a:extLst>
            </p:cNvPr>
            <p:cNvPicPr>
              <a:picLocks noChangeAspect="1"/>
            </p:cNvPicPr>
            <p:nvPr/>
          </p:nvPicPr>
          <p:blipFill>
            <a:blip r:embed="rId8"/>
            <a:stretch>
              <a:fillRect/>
            </a:stretch>
          </p:blipFill>
          <p:spPr>
            <a:xfrm>
              <a:off x="3273292" y="2351348"/>
              <a:ext cx="2743200" cy="1933575"/>
            </a:xfrm>
            <a:prstGeom prst="rect">
              <a:avLst/>
            </a:prstGeom>
          </p:spPr>
        </p:pic>
        <p:pic>
          <p:nvPicPr>
            <p:cNvPr id="43" name="Picture 42">
              <a:extLst>
                <a:ext uri="{FF2B5EF4-FFF2-40B4-BE49-F238E27FC236}">
                  <a16:creationId xmlns:a16="http://schemas.microsoft.com/office/drawing/2014/main" id="{2551E873-BC87-4A2B-B18C-D3DC633DD371}"/>
                </a:ext>
              </a:extLst>
            </p:cNvPr>
            <p:cNvPicPr>
              <a:picLocks noChangeAspect="1"/>
            </p:cNvPicPr>
            <p:nvPr/>
          </p:nvPicPr>
          <p:blipFill>
            <a:blip r:embed="rId9"/>
            <a:stretch>
              <a:fillRect/>
            </a:stretch>
          </p:blipFill>
          <p:spPr>
            <a:xfrm>
              <a:off x="3266942" y="4351999"/>
              <a:ext cx="2752725" cy="1933575"/>
            </a:xfrm>
            <a:prstGeom prst="rect">
              <a:avLst/>
            </a:prstGeom>
          </p:spPr>
        </p:pic>
      </p:grpSp>
      <p:sp>
        <p:nvSpPr>
          <p:cNvPr id="46" name="TextBox 45">
            <a:extLst>
              <a:ext uri="{FF2B5EF4-FFF2-40B4-BE49-F238E27FC236}">
                <a16:creationId xmlns:a16="http://schemas.microsoft.com/office/drawing/2014/main" id="{A308DBEE-1EB1-45B2-8BE7-C146861322CD}"/>
              </a:ext>
            </a:extLst>
          </p:cNvPr>
          <p:cNvSpPr txBox="1"/>
          <p:nvPr/>
        </p:nvSpPr>
        <p:spPr>
          <a:xfrm>
            <a:off x="2232534" y="6199565"/>
            <a:ext cx="1271877" cy="646331"/>
          </a:xfrm>
          <a:prstGeom prst="rect">
            <a:avLst/>
          </a:prstGeom>
          <a:noFill/>
        </p:spPr>
        <p:txBody>
          <a:bodyPr wrap="square" rtlCol="0">
            <a:spAutoFit/>
          </a:bodyPr>
          <a:lstStyle/>
          <a:p>
            <a:r>
              <a:rPr lang="en-US" sz="1200" dirty="0"/>
              <a:t>Source: 2019 ACS 5-year data, table S1810</a:t>
            </a:r>
          </a:p>
        </p:txBody>
      </p:sp>
      <p:sp>
        <p:nvSpPr>
          <p:cNvPr id="2" name="Title 1">
            <a:extLst>
              <a:ext uri="{FF2B5EF4-FFF2-40B4-BE49-F238E27FC236}">
                <a16:creationId xmlns:a16="http://schemas.microsoft.com/office/drawing/2014/main" id="{22910C37-723C-4EE2-86BF-C065437EAD84}"/>
              </a:ext>
            </a:extLst>
          </p:cNvPr>
          <p:cNvSpPr>
            <a:spLocks noGrp="1"/>
          </p:cNvSpPr>
          <p:nvPr>
            <p:ph type="title"/>
          </p:nvPr>
        </p:nvSpPr>
        <p:spPr>
          <a:xfrm>
            <a:off x="370898" y="673073"/>
            <a:ext cx="4915848" cy="574242"/>
          </a:xfrm>
        </p:spPr>
        <p:txBody>
          <a:bodyPr>
            <a:noAutofit/>
          </a:bodyPr>
          <a:lstStyle/>
          <a:p>
            <a:r>
              <a:rPr lang="en-US" sz="3200" dirty="0"/>
              <a:t>Disabilities Increase with Age, City of Portland</a:t>
            </a:r>
          </a:p>
        </p:txBody>
      </p:sp>
      <p:sp>
        <p:nvSpPr>
          <p:cNvPr id="3" name="Content Placeholder 2">
            <a:extLst>
              <a:ext uri="{FF2B5EF4-FFF2-40B4-BE49-F238E27FC236}">
                <a16:creationId xmlns:a16="http://schemas.microsoft.com/office/drawing/2014/main" id="{5146A77A-41AE-43F4-A1DD-BEF4D2775F7E}"/>
              </a:ext>
            </a:extLst>
          </p:cNvPr>
          <p:cNvSpPr>
            <a:spLocks noGrp="1"/>
          </p:cNvSpPr>
          <p:nvPr>
            <p:ph sz="half" idx="1"/>
          </p:nvPr>
        </p:nvSpPr>
        <p:spPr>
          <a:xfrm>
            <a:off x="333265" y="1584900"/>
            <a:ext cx="4370585" cy="4292957"/>
          </a:xfrm>
        </p:spPr>
        <p:txBody>
          <a:bodyPr>
            <a:noAutofit/>
          </a:bodyPr>
          <a:lstStyle/>
          <a:p>
            <a:pPr marL="285750" indent="-285750">
              <a:buSzPct val="150000"/>
              <a:buFont typeface="Arial" panose="020B0604020202020204" pitchFamily="34" charset="0"/>
              <a:buChar char="•"/>
            </a:pPr>
            <a:r>
              <a:rPr lang="en-US" sz="1600" dirty="0"/>
              <a:t>Studies show that disability prevalence increases with age, regardless of race, housing tenure, or income </a:t>
            </a:r>
            <a:r>
              <a:rPr lang="en-US" sz="1600" dirty="0">
                <a:solidFill>
                  <a:schemeClr val="accent1">
                    <a:lumMod val="75000"/>
                  </a:schemeClr>
                </a:solidFill>
              </a:rPr>
              <a:t>(</a:t>
            </a:r>
            <a:r>
              <a:rPr lang="en-US" sz="1600" dirty="0">
                <a:solidFill>
                  <a:schemeClr val="accent1">
                    <a:lumMod val="75000"/>
                  </a:schemeClr>
                </a:solidFill>
                <a:hlinkClick r:id="rId10">
                  <a:extLst>
                    <a:ext uri="{A12FA001-AC4F-418D-AE19-62706E023703}">
                      <ahyp:hlinkClr xmlns:ahyp="http://schemas.microsoft.com/office/drawing/2018/hyperlinkcolor" val="tx"/>
                    </a:ext>
                  </a:extLst>
                </a:hlinkClick>
              </a:rPr>
              <a:t>Joint </a:t>
            </a:r>
            <a:r>
              <a:rPr lang="en-US" sz="1600" dirty="0">
                <a:solidFill>
                  <a:srgbClr val="0563C1"/>
                </a:solidFill>
                <a:hlinkClick r:id="rId10">
                  <a:extLst>
                    <a:ext uri="{A12FA001-AC4F-418D-AE19-62706E023703}">
                      <ahyp:hlinkClr xmlns:ahyp="http://schemas.microsoft.com/office/drawing/2018/hyperlinkcolor" val="tx"/>
                    </a:ext>
                  </a:extLst>
                </a:hlinkClick>
              </a:rPr>
              <a:t>Center for Housing Studies of Harvard University, 2016).  </a:t>
            </a:r>
            <a:endParaRPr lang="en-US" sz="1600" dirty="0"/>
          </a:p>
          <a:p>
            <a:pPr marL="285750" indent="-285750">
              <a:buSzPct val="150000"/>
              <a:buFont typeface="Arial" panose="020B0604020202020204" pitchFamily="34" charset="0"/>
              <a:buChar char="•"/>
            </a:pPr>
            <a:r>
              <a:rPr lang="en-US" sz="1600" dirty="0"/>
              <a:t>The incidence of reported disability rises with age for all six disability types reported in the American Community Survey, as shown in these data for Portland.</a:t>
            </a:r>
          </a:p>
          <a:p>
            <a:pPr marL="285750" indent="-285750">
              <a:buSzPct val="150000"/>
              <a:buFont typeface="Arial" panose="020B0604020202020204" pitchFamily="34" charset="0"/>
              <a:buChar char="•"/>
            </a:pPr>
            <a:r>
              <a:rPr lang="en-US" sz="1600" dirty="0"/>
              <a:t>In Portland, the increases in disability prevalence with age are greatest for those with ambulatory, independent living, and hearing disabilities.</a:t>
            </a:r>
          </a:p>
          <a:p>
            <a:pPr marL="285750" indent="-285750">
              <a:buSzPct val="150000"/>
              <a:buFont typeface="Arial" panose="020B0604020202020204" pitchFamily="34" charset="0"/>
              <a:buChar char="•"/>
            </a:pPr>
            <a:r>
              <a:rPr lang="en-US" sz="1600" dirty="0"/>
              <a:t>The increases are somewhat less for those with cognitive, self-care, and vision disabilities.</a:t>
            </a:r>
          </a:p>
        </p:txBody>
      </p:sp>
      <p:sp>
        <p:nvSpPr>
          <p:cNvPr id="5" name="Oval 4">
            <a:extLst>
              <a:ext uri="{FF2B5EF4-FFF2-40B4-BE49-F238E27FC236}">
                <a16:creationId xmlns:a16="http://schemas.microsoft.com/office/drawing/2014/main" id="{7D95AF72-1460-484C-8C2C-3D3D3925A5F1}"/>
              </a:ext>
            </a:extLst>
          </p:cNvPr>
          <p:cNvSpPr/>
          <p:nvPr/>
        </p:nvSpPr>
        <p:spPr>
          <a:xfrm>
            <a:off x="5352288" y="196770"/>
            <a:ext cx="2866003" cy="2243745"/>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D6EE59C3-3D23-434D-9EEC-8A11221C67FD}"/>
              </a:ext>
            </a:extLst>
          </p:cNvPr>
          <p:cNvSpPr/>
          <p:nvPr/>
        </p:nvSpPr>
        <p:spPr>
          <a:xfrm>
            <a:off x="8218291" y="125443"/>
            <a:ext cx="3014875" cy="2243745"/>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0FCAAF89-1D14-4B0D-9657-3FD29F5F438D}"/>
              </a:ext>
            </a:extLst>
          </p:cNvPr>
          <p:cNvSpPr/>
          <p:nvPr/>
        </p:nvSpPr>
        <p:spPr>
          <a:xfrm>
            <a:off x="5311531" y="4200706"/>
            <a:ext cx="3153103" cy="2243745"/>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2C1D705E-91D7-46AD-99C9-EE554216C516}"/>
              </a:ext>
            </a:extLst>
          </p:cNvPr>
          <p:cNvSpPr/>
          <p:nvPr/>
        </p:nvSpPr>
        <p:spPr>
          <a:xfrm>
            <a:off x="8159568" y="4175079"/>
            <a:ext cx="3239951" cy="2243745"/>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F8EBA17C-220F-40EE-813D-5708B782CFAC}"/>
              </a:ext>
            </a:extLst>
          </p:cNvPr>
          <p:cNvSpPr/>
          <p:nvPr/>
        </p:nvSpPr>
        <p:spPr>
          <a:xfrm>
            <a:off x="5311531" y="2110819"/>
            <a:ext cx="3153103" cy="2243745"/>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6EF4BB60-7F8B-4086-A056-05AA5A0D8FE9}"/>
              </a:ext>
            </a:extLst>
          </p:cNvPr>
          <p:cNvSpPr/>
          <p:nvPr/>
        </p:nvSpPr>
        <p:spPr>
          <a:xfrm>
            <a:off x="8149176" y="2114598"/>
            <a:ext cx="3170465" cy="2243745"/>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80DD8106-A376-45B2-B211-F99860A1B0E2}"/>
              </a:ext>
            </a:extLst>
          </p:cNvPr>
          <p:cNvSpPr txBox="1"/>
          <p:nvPr/>
        </p:nvSpPr>
        <p:spPr>
          <a:xfrm>
            <a:off x="3663055" y="6199565"/>
            <a:ext cx="1978988" cy="461665"/>
          </a:xfrm>
          <a:prstGeom prst="rect">
            <a:avLst/>
          </a:prstGeom>
          <a:noFill/>
        </p:spPr>
        <p:txBody>
          <a:bodyPr wrap="square" rtlCol="0">
            <a:spAutoFit/>
          </a:bodyPr>
          <a:lstStyle/>
          <a:p>
            <a:r>
              <a:rPr lang="en-US" sz="1200" b="1" dirty="0">
                <a:solidFill>
                  <a:schemeClr val="accent1">
                    <a:lumMod val="50000"/>
                  </a:schemeClr>
                </a:solidFill>
                <a:hlinkClick r:id="rId11" action="ppaction://hlinksldjump"/>
              </a:rPr>
              <a:t>Learn about the American Community Survey (ACS)</a:t>
            </a:r>
            <a:endParaRPr lang="en-US" sz="1200" b="1" dirty="0">
              <a:solidFill>
                <a:schemeClr val="accent1">
                  <a:lumMod val="50000"/>
                </a:schemeClr>
              </a:solidFill>
            </a:endParaRPr>
          </a:p>
        </p:txBody>
      </p:sp>
      <p:sp>
        <p:nvSpPr>
          <p:cNvPr id="4" name="Slide Number Placeholder 3">
            <a:extLst>
              <a:ext uri="{FF2B5EF4-FFF2-40B4-BE49-F238E27FC236}">
                <a16:creationId xmlns:a16="http://schemas.microsoft.com/office/drawing/2014/main" id="{891E10C6-5203-4063-843A-B00EE381DF66}"/>
              </a:ext>
            </a:extLst>
          </p:cNvPr>
          <p:cNvSpPr>
            <a:spLocks noGrp="1"/>
          </p:cNvSpPr>
          <p:nvPr>
            <p:ph type="sldNum" sz="quarter" idx="12"/>
          </p:nvPr>
        </p:nvSpPr>
        <p:spPr/>
        <p:txBody>
          <a:bodyPr/>
          <a:lstStyle/>
          <a:p>
            <a:fld id="{8E1DB306-9E6D-42A1-BBBE-5E1D096CBCCF}" type="slidenum">
              <a:rPr lang="en-US" smtClean="0"/>
              <a:t>3</a:t>
            </a:fld>
            <a:endParaRPr lang="en-US"/>
          </a:p>
        </p:txBody>
      </p:sp>
      <p:sp>
        <p:nvSpPr>
          <p:cNvPr id="27" name="TextBox 26">
            <a:extLst>
              <a:ext uri="{FF2B5EF4-FFF2-40B4-BE49-F238E27FC236}">
                <a16:creationId xmlns:a16="http://schemas.microsoft.com/office/drawing/2014/main" id="{45BCF83E-A490-4E2B-B51A-CF6D807FE3E9}"/>
              </a:ext>
            </a:extLst>
          </p:cNvPr>
          <p:cNvSpPr txBox="1"/>
          <p:nvPr/>
        </p:nvSpPr>
        <p:spPr>
          <a:xfrm>
            <a:off x="11791666" y="0"/>
            <a:ext cx="350292" cy="307777"/>
          </a:xfrm>
          <a:prstGeom prst="rect">
            <a:avLst/>
          </a:prstGeom>
          <a:noFill/>
        </p:spPr>
        <p:txBody>
          <a:bodyPr wrap="square" rtlCol="0">
            <a:spAutoFit/>
          </a:bodyPr>
          <a:lstStyle/>
          <a:p>
            <a:r>
              <a:rPr lang="en-US" sz="1400" dirty="0">
                <a:solidFill>
                  <a:srgbClr val="714B25"/>
                </a:solidFill>
              </a:rPr>
              <a:t>3</a:t>
            </a:r>
          </a:p>
        </p:txBody>
      </p:sp>
      <p:grpSp>
        <p:nvGrpSpPr>
          <p:cNvPr id="28" name="Group 27">
            <a:extLst>
              <a:ext uri="{FF2B5EF4-FFF2-40B4-BE49-F238E27FC236}">
                <a16:creationId xmlns:a16="http://schemas.microsoft.com/office/drawing/2014/main" id="{69E7C78E-DCCE-4D1B-9246-8D09ADC5141E}"/>
              </a:ext>
            </a:extLst>
          </p:cNvPr>
          <p:cNvGrpSpPr/>
          <p:nvPr/>
        </p:nvGrpSpPr>
        <p:grpSpPr>
          <a:xfrm>
            <a:off x="87067" y="6452900"/>
            <a:ext cx="2006049" cy="365760"/>
            <a:chOff x="87067" y="6452900"/>
            <a:chExt cx="2006049" cy="365760"/>
          </a:xfrm>
        </p:grpSpPr>
        <p:sp>
          <p:nvSpPr>
            <p:cNvPr id="29" name="Action Button: Go to Beginning 28">
              <a:hlinkClick r:id="" action="ppaction://hlinkshowjump?jump=firstslide" highlightClick="1"/>
              <a:extLst>
                <a:ext uri="{FF2B5EF4-FFF2-40B4-BE49-F238E27FC236}">
                  <a16:creationId xmlns:a16="http://schemas.microsoft.com/office/drawing/2014/main" id="{D3A3EAE8-C4D4-44EF-B849-421C0CA52D90}"/>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ction Button: Go Back or Previous 29">
              <a:hlinkClick r:id="" action="ppaction://hlinkshowjump?jump=previousslide" highlightClick="1"/>
              <a:extLst>
                <a:ext uri="{FF2B5EF4-FFF2-40B4-BE49-F238E27FC236}">
                  <a16:creationId xmlns:a16="http://schemas.microsoft.com/office/drawing/2014/main" id="{DC6D7545-7AAE-4886-86C1-B9832F5C12C6}"/>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ction Button: Go Forward or Next 30">
              <a:hlinkClick r:id="" action="ppaction://hlinkshowjump?jump=nextslide" highlightClick="1"/>
              <a:extLst>
                <a:ext uri="{FF2B5EF4-FFF2-40B4-BE49-F238E27FC236}">
                  <a16:creationId xmlns:a16="http://schemas.microsoft.com/office/drawing/2014/main" id="{3B092970-D18B-426E-9B78-147BFBF1C24F}"/>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ction Button: Go to End 31">
              <a:hlinkClick r:id="rId12" action="ppaction://hlinksldjump" highlightClick="1"/>
              <a:extLst>
                <a:ext uri="{FF2B5EF4-FFF2-40B4-BE49-F238E27FC236}">
                  <a16:creationId xmlns:a16="http://schemas.microsoft.com/office/drawing/2014/main" id="{C688B9A2-3594-467C-8FEF-30552C14F2B9}"/>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hlinkClick r:id="rId13"/>
              <a:extLst>
                <a:ext uri="{FF2B5EF4-FFF2-40B4-BE49-F238E27FC236}">
                  <a16:creationId xmlns:a16="http://schemas.microsoft.com/office/drawing/2014/main" id="{A426B292-17A6-474D-8F68-29AE10C39EBA}"/>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2607737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22"/>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5"/>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5" grpId="0" animBg="1"/>
      <p:bldP spid="5" grpId="1" animBg="1"/>
      <p:bldP spid="22" grpId="0" animBg="1"/>
      <p:bldP spid="22" grpId="1" animBg="1"/>
      <p:bldP spid="23" grpId="0" animBg="1"/>
      <p:bldP spid="15" grpId="0" animBg="1"/>
      <p:bldP spid="16" grpId="0" animBg="1"/>
      <p:bldP spid="1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C434D-AD2B-4D7F-A4F7-9014DBB08BC3}"/>
              </a:ext>
            </a:extLst>
          </p:cNvPr>
          <p:cNvSpPr>
            <a:spLocks noGrp="1"/>
          </p:cNvSpPr>
          <p:nvPr>
            <p:ph type="title"/>
          </p:nvPr>
        </p:nvSpPr>
        <p:spPr>
          <a:xfrm>
            <a:off x="1192204" y="309668"/>
            <a:ext cx="5996871" cy="663522"/>
          </a:xfrm>
        </p:spPr>
        <p:txBody>
          <a:bodyPr/>
          <a:lstStyle/>
          <a:p>
            <a:r>
              <a:rPr lang="en-US" sz="3200" dirty="0"/>
              <a:t>Health Insurance by Age, Disability, and Insurance Status</a:t>
            </a:r>
          </a:p>
        </p:txBody>
      </p:sp>
      <p:sp>
        <p:nvSpPr>
          <p:cNvPr id="3" name="Content Placeholder 2">
            <a:extLst>
              <a:ext uri="{FF2B5EF4-FFF2-40B4-BE49-F238E27FC236}">
                <a16:creationId xmlns:a16="http://schemas.microsoft.com/office/drawing/2014/main" id="{F606768F-947F-4160-87ED-0317358FB1E4}"/>
              </a:ext>
            </a:extLst>
          </p:cNvPr>
          <p:cNvSpPr>
            <a:spLocks noGrp="1"/>
          </p:cNvSpPr>
          <p:nvPr>
            <p:ph idx="1"/>
          </p:nvPr>
        </p:nvSpPr>
        <p:spPr>
          <a:xfrm>
            <a:off x="1436556" y="1309873"/>
            <a:ext cx="4231809" cy="4820778"/>
          </a:xfrm>
        </p:spPr>
        <p:txBody>
          <a:bodyPr>
            <a:noAutofit/>
          </a:bodyPr>
          <a:lstStyle/>
          <a:p>
            <a:r>
              <a:rPr lang="en-US" sz="1600" dirty="0"/>
              <a:t>This chart shows health insurance coverage by age for those with or without a reported disability. </a:t>
            </a:r>
          </a:p>
          <a:p>
            <a:r>
              <a:rPr lang="en-US" sz="1600" dirty="0"/>
              <a:t>Data for the city of Portland show that 36.1% of persons age 65+ reported a disability.</a:t>
            </a:r>
          </a:p>
          <a:p>
            <a:r>
              <a:rPr lang="en-US" sz="1600" dirty="0"/>
              <a:t>99.4% of all those age 65+ were covered by health insurance – public, private, or both – whether they reported a disability or not. </a:t>
            </a:r>
          </a:p>
          <a:p>
            <a:r>
              <a:rPr lang="en-US" sz="1600" dirty="0"/>
              <a:t>By contrast, 10.4% of the age 19-64 population reported having a disability. 92.5% of those with a disability had health insurance and 90.7% of those with no disability had health insurance.</a:t>
            </a:r>
          </a:p>
          <a:p>
            <a:r>
              <a:rPr lang="en-US" sz="1600" dirty="0"/>
              <a:t>For those with no disability, private health insurance provided coverage for most of those age 19-64 (85.8%), compared to 62.3% of those age 65+.  </a:t>
            </a:r>
          </a:p>
        </p:txBody>
      </p:sp>
      <p:sp>
        <p:nvSpPr>
          <p:cNvPr id="8" name="Content Placeholder 7">
            <a:extLst>
              <a:ext uri="{FF2B5EF4-FFF2-40B4-BE49-F238E27FC236}">
                <a16:creationId xmlns:a16="http://schemas.microsoft.com/office/drawing/2014/main" id="{15608EDA-A5FE-4ED4-B298-7B6CD71FE5E5}"/>
              </a:ext>
            </a:extLst>
          </p:cNvPr>
          <p:cNvSpPr>
            <a:spLocks noGrp="1"/>
          </p:cNvSpPr>
          <p:nvPr>
            <p:ph idx="10"/>
          </p:nvPr>
        </p:nvSpPr>
        <p:spPr>
          <a:xfrm>
            <a:off x="113477" y="1376911"/>
            <a:ext cx="1318437" cy="3154551"/>
          </a:xfrm>
        </p:spPr>
        <p:txBody>
          <a:bodyPr>
            <a:normAutofit fontScale="92500" lnSpcReduction="20000"/>
          </a:bodyPr>
          <a:lstStyle/>
          <a:p>
            <a:pPr marL="0" indent="0" algn="ctr">
              <a:buNone/>
            </a:pPr>
            <a:r>
              <a:rPr lang="en-US" b="1" dirty="0"/>
              <a:t>Table of Contents</a:t>
            </a:r>
          </a:p>
          <a:p>
            <a:r>
              <a:rPr lang="en-US" dirty="0">
                <a:hlinkClick r:id="rId4" action="ppaction://hlinksldjump"/>
              </a:rPr>
              <a:t>What is a disability?</a:t>
            </a:r>
            <a:endParaRPr lang="en-US" dirty="0"/>
          </a:p>
          <a:p>
            <a:r>
              <a:rPr lang="en-US" dirty="0">
                <a:hlinkClick r:id="rId5" action="ppaction://hlinksldjump"/>
              </a:rPr>
              <a:t>Disability  by socioeconomic measures</a:t>
            </a:r>
            <a:endParaRPr lang="en-US" dirty="0"/>
          </a:p>
          <a:p>
            <a:r>
              <a:rPr lang="en-US" dirty="0">
                <a:hlinkClick r:id="rId6" action="ppaction://hlinksldjump"/>
              </a:rPr>
              <a:t>Comparison cities</a:t>
            </a:r>
            <a:endParaRPr lang="en-US" dirty="0"/>
          </a:p>
          <a:p>
            <a:r>
              <a:rPr lang="en-US" dirty="0">
                <a:hlinkClick r:id="rId7" action="ppaction://hlinksldjump"/>
              </a:rPr>
              <a:t>Housing type and tenure</a:t>
            </a:r>
            <a:endParaRPr lang="en-US" dirty="0"/>
          </a:p>
          <a:p>
            <a:r>
              <a:rPr lang="en-US" dirty="0">
                <a:hlinkClick r:id="rId8" action="ppaction://hlinksldjump"/>
              </a:rPr>
              <a:t>City-Suburb</a:t>
            </a:r>
            <a:endParaRPr lang="en-US" dirty="0"/>
          </a:p>
          <a:p>
            <a:r>
              <a:rPr lang="en-US" dirty="0">
                <a:hlinkClick r:id="rId9" action="ppaction://hlinksldjump"/>
              </a:rPr>
              <a:t>Mapping of disability</a:t>
            </a:r>
            <a:endParaRPr lang="en-US" dirty="0"/>
          </a:p>
          <a:p>
            <a:r>
              <a:rPr lang="en-US" dirty="0">
                <a:hlinkClick r:id="rId10" action="ppaction://hlinksldjump"/>
              </a:rPr>
              <a:t>Health insurance</a:t>
            </a:r>
            <a:endParaRPr lang="en-US" dirty="0"/>
          </a:p>
          <a:p>
            <a:r>
              <a:rPr lang="en-US" dirty="0">
                <a:hlinkClick r:id="rId11" action="ppaction://hlinksldjump"/>
              </a:rPr>
              <a:t>Hispanics and Blacks</a:t>
            </a:r>
            <a:endParaRPr lang="en-US" dirty="0"/>
          </a:p>
          <a:p>
            <a:pPr marL="0" indent="0">
              <a:buNone/>
            </a:pPr>
            <a:endParaRPr lang="en-US" dirty="0"/>
          </a:p>
        </p:txBody>
      </p:sp>
      <p:pic>
        <p:nvPicPr>
          <p:cNvPr id="5" name="Picture 4">
            <a:extLst>
              <a:ext uri="{FF2B5EF4-FFF2-40B4-BE49-F238E27FC236}">
                <a16:creationId xmlns:a16="http://schemas.microsoft.com/office/drawing/2014/main" id="{7927EBA3-5F35-44B9-9A84-6837BFCCDBF9}"/>
              </a:ext>
            </a:extLst>
          </p:cNvPr>
          <p:cNvPicPr>
            <a:picLocks noChangeAspect="1"/>
          </p:cNvPicPr>
          <p:nvPr/>
        </p:nvPicPr>
        <p:blipFill>
          <a:blip r:embed="rId12"/>
          <a:stretch>
            <a:fillRect/>
          </a:stretch>
        </p:blipFill>
        <p:spPr>
          <a:xfrm>
            <a:off x="5866526" y="911258"/>
            <a:ext cx="5749394" cy="4906149"/>
          </a:xfrm>
          <a:prstGeom prst="rect">
            <a:avLst/>
          </a:prstGeom>
        </p:spPr>
      </p:pic>
      <p:sp>
        <p:nvSpPr>
          <p:cNvPr id="6" name="TextBox 5">
            <a:extLst>
              <a:ext uri="{FF2B5EF4-FFF2-40B4-BE49-F238E27FC236}">
                <a16:creationId xmlns:a16="http://schemas.microsoft.com/office/drawing/2014/main" id="{65AA6D0F-E113-4C22-AB86-83B8C35A81AC}"/>
              </a:ext>
            </a:extLst>
          </p:cNvPr>
          <p:cNvSpPr txBox="1"/>
          <p:nvPr/>
        </p:nvSpPr>
        <p:spPr>
          <a:xfrm>
            <a:off x="2643884" y="6144168"/>
            <a:ext cx="1273024" cy="646331"/>
          </a:xfrm>
          <a:prstGeom prst="rect">
            <a:avLst/>
          </a:prstGeom>
          <a:noFill/>
        </p:spPr>
        <p:txBody>
          <a:bodyPr wrap="square" rtlCol="0">
            <a:spAutoFit/>
          </a:bodyPr>
          <a:lstStyle/>
          <a:p>
            <a:r>
              <a:rPr lang="en-US" sz="1200" dirty="0"/>
              <a:t>Source: ACS 2018 5-year data, Table B18135</a:t>
            </a:r>
          </a:p>
        </p:txBody>
      </p:sp>
      <p:sp>
        <p:nvSpPr>
          <p:cNvPr id="4" name="TextBox 3">
            <a:extLst>
              <a:ext uri="{FF2B5EF4-FFF2-40B4-BE49-F238E27FC236}">
                <a16:creationId xmlns:a16="http://schemas.microsoft.com/office/drawing/2014/main" id="{26847A88-056D-4790-8769-BB8B3965BB88}"/>
              </a:ext>
            </a:extLst>
          </p:cNvPr>
          <p:cNvSpPr txBox="1"/>
          <p:nvPr/>
        </p:nvSpPr>
        <p:spPr>
          <a:xfrm>
            <a:off x="5973166" y="1035122"/>
            <a:ext cx="3414712" cy="276999"/>
          </a:xfrm>
          <a:prstGeom prst="rect">
            <a:avLst/>
          </a:prstGeom>
          <a:noFill/>
        </p:spPr>
        <p:txBody>
          <a:bodyPr wrap="square" rtlCol="0">
            <a:spAutoFit/>
          </a:bodyPr>
          <a:lstStyle/>
          <a:p>
            <a:r>
              <a:rPr lang="en-US" sz="1200" b="1" dirty="0">
                <a:solidFill>
                  <a:srgbClr val="C00000"/>
                </a:solidFill>
              </a:rPr>
              <a:t>Data are for persons with or without a disability.</a:t>
            </a:r>
          </a:p>
        </p:txBody>
      </p:sp>
      <p:sp>
        <p:nvSpPr>
          <p:cNvPr id="9" name="Rectangle 8">
            <a:extLst>
              <a:ext uri="{FF2B5EF4-FFF2-40B4-BE49-F238E27FC236}">
                <a16:creationId xmlns:a16="http://schemas.microsoft.com/office/drawing/2014/main" id="{2385FE98-6855-4087-94FF-4E84745C7D13}"/>
              </a:ext>
            </a:extLst>
          </p:cNvPr>
          <p:cNvSpPr/>
          <p:nvPr/>
        </p:nvSpPr>
        <p:spPr>
          <a:xfrm>
            <a:off x="9791825" y="3973869"/>
            <a:ext cx="332509" cy="19396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10" name="Rectangle 9">
            <a:extLst>
              <a:ext uri="{FF2B5EF4-FFF2-40B4-BE49-F238E27FC236}">
                <a16:creationId xmlns:a16="http://schemas.microsoft.com/office/drawing/2014/main" id="{5D5733E4-B82C-4479-A1F3-F0F4B70E5CDA}"/>
              </a:ext>
            </a:extLst>
          </p:cNvPr>
          <p:cNvSpPr/>
          <p:nvPr/>
        </p:nvSpPr>
        <p:spPr>
          <a:xfrm>
            <a:off x="10516836" y="4153979"/>
            <a:ext cx="332509" cy="19396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11" name="Rectangle 10">
            <a:extLst>
              <a:ext uri="{FF2B5EF4-FFF2-40B4-BE49-F238E27FC236}">
                <a16:creationId xmlns:a16="http://schemas.microsoft.com/office/drawing/2014/main" id="{08887188-BEC0-4449-8ED5-61636D08FCA9}"/>
              </a:ext>
            </a:extLst>
          </p:cNvPr>
          <p:cNvSpPr/>
          <p:nvPr/>
        </p:nvSpPr>
        <p:spPr>
          <a:xfrm>
            <a:off x="10530691" y="5072081"/>
            <a:ext cx="332509" cy="19396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12" name="Rectangle 11">
            <a:extLst>
              <a:ext uri="{FF2B5EF4-FFF2-40B4-BE49-F238E27FC236}">
                <a16:creationId xmlns:a16="http://schemas.microsoft.com/office/drawing/2014/main" id="{0AE2505F-8311-4126-AA04-8EB68982DBF4}"/>
              </a:ext>
            </a:extLst>
          </p:cNvPr>
          <p:cNvSpPr/>
          <p:nvPr/>
        </p:nvSpPr>
        <p:spPr>
          <a:xfrm>
            <a:off x="9805679" y="1746991"/>
            <a:ext cx="332509" cy="19396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13" name="Rectangle 12">
            <a:extLst>
              <a:ext uri="{FF2B5EF4-FFF2-40B4-BE49-F238E27FC236}">
                <a16:creationId xmlns:a16="http://schemas.microsoft.com/office/drawing/2014/main" id="{D7561BF6-7ACD-4317-A9D1-B34FFFFDBF8C}"/>
              </a:ext>
            </a:extLst>
          </p:cNvPr>
          <p:cNvSpPr/>
          <p:nvPr/>
        </p:nvSpPr>
        <p:spPr>
          <a:xfrm>
            <a:off x="10530691" y="1927099"/>
            <a:ext cx="332509" cy="19396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14" name="Rectangle 13">
            <a:extLst>
              <a:ext uri="{FF2B5EF4-FFF2-40B4-BE49-F238E27FC236}">
                <a16:creationId xmlns:a16="http://schemas.microsoft.com/office/drawing/2014/main" id="{AF727E0E-C65B-4C40-AB74-EE217CC236E5}"/>
              </a:ext>
            </a:extLst>
          </p:cNvPr>
          <p:cNvSpPr/>
          <p:nvPr/>
        </p:nvSpPr>
        <p:spPr>
          <a:xfrm>
            <a:off x="10530691" y="2857206"/>
            <a:ext cx="332509" cy="19396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15" name="Rectangle 14">
            <a:extLst>
              <a:ext uri="{FF2B5EF4-FFF2-40B4-BE49-F238E27FC236}">
                <a16:creationId xmlns:a16="http://schemas.microsoft.com/office/drawing/2014/main" id="{6D73EDBB-FFBD-4CC3-A056-8EB612C2B171}"/>
              </a:ext>
            </a:extLst>
          </p:cNvPr>
          <p:cNvSpPr/>
          <p:nvPr/>
        </p:nvSpPr>
        <p:spPr>
          <a:xfrm>
            <a:off x="11168000" y="3033233"/>
            <a:ext cx="332509" cy="19396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16" name="Rectangle 15">
            <a:extLst>
              <a:ext uri="{FF2B5EF4-FFF2-40B4-BE49-F238E27FC236}">
                <a16:creationId xmlns:a16="http://schemas.microsoft.com/office/drawing/2014/main" id="{CEFE00AE-7131-4B00-A22A-A867C7E485B5}"/>
              </a:ext>
            </a:extLst>
          </p:cNvPr>
          <p:cNvSpPr/>
          <p:nvPr/>
        </p:nvSpPr>
        <p:spPr>
          <a:xfrm>
            <a:off x="11167999" y="5252189"/>
            <a:ext cx="332509" cy="19396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23" name="TextBox 22">
            <a:extLst>
              <a:ext uri="{FF2B5EF4-FFF2-40B4-BE49-F238E27FC236}">
                <a16:creationId xmlns:a16="http://schemas.microsoft.com/office/drawing/2014/main" id="{64ADCCDD-4AB8-45DE-8487-B1B9B5815F69}"/>
              </a:ext>
            </a:extLst>
          </p:cNvPr>
          <p:cNvSpPr txBox="1"/>
          <p:nvPr/>
        </p:nvSpPr>
        <p:spPr>
          <a:xfrm>
            <a:off x="11723427" y="0"/>
            <a:ext cx="418531" cy="307777"/>
          </a:xfrm>
          <a:prstGeom prst="rect">
            <a:avLst/>
          </a:prstGeom>
          <a:noFill/>
        </p:spPr>
        <p:txBody>
          <a:bodyPr wrap="square" rtlCol="0">
            <a:spAutoFit/>
          </a:bodyPr>
          <a:lstStyle/>
          <a:p>
            <a:r>
              <a:rPr lang="en-US" sz="1400" dirty="0">
                <a:solidFill>
                  <a:srgbClr val="714B25"/>
                </a:solidFill>
              </a:rPr>
              <a:t>30</a:t>
            </a:r>
          </a:p>
        </p:txBody>
      </p:sp>
      <p:grpSp>
        <p:nvGrpSpPr>
          <p:cNvPr id="24" name="Group 23">
            <a:extLst>
              <a:ext uri="{FF2B5EF4-FFF2-40B4-BE49-F238E27FC236}">
                <a16:creationId xmlns:a16="http://schemas.microsoft.com/office/drawing/2014/main" id="{645331AA-C95D-4E16-80A0-FDD9B2FFE250}"/>
              </a:ext>
            </a:extLst>
          </p:cNvPr>
          <p:cNvGrpSpPr/>
          <p:nvPr/>
        </p:nvGrpSpPr>
        <p:grpSpPr>
          <a:xfrm>
            <a:off x="87067" y="6452900"/>
            <a:ext cx="2006049" cy="365760"/>
            <a:chOff x="87067" y="6452900"/>
            <a:chExt cx="2006049" cy="365760"/>
          </a:xfrm>
        </p:grpSpPr>
        <p:sp>
          <p:nvSpPr>
            <p:cNvPr id="25" name="Action Button: Go to Beginning 24">
              <a:hlinkClick r:id="" action="ppaction://hlinkshowjump?jump=firstslide" highlightClick="1"/>
              <a:extLst>
                <a:ext uri="{FF2B5EF4-FFF2-40B4-BE49-F238E27FC236}">
                  <a16:creationId xmlns:a16="http://schemas.microsoft.com/office/drawing/2014/main" id="{29262415-6789-4FFD-8E25-3F530AB314D6}"/>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ction Button: Go Back or Previous 25">
              <a:hlinkClick r:id="" action="ppaction://hlinkshowjump?jump=previousslide" highlightClick="1"/>
              <a:extLst>
                <a:ext uri="{FF2B5EF4-FFF2-40B4-BE49-F238E27FC236}">
                  <a16:creationId xmlns:a16="http://schemas.microsoft.com/office/drawing/2014/main" id="{F467C8CE-9719-498B-B942-879F0321465C}"/>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ction Button: Go Forward or Next 26">
              <a:hlinkClick r:id="" action="ppaction://hlinkshowjump?jump=nextslide" highlightClick="1"/>
              <a:extLst>
                <a:ext uri="{FF2B5EF4-FFF2-40B4-BE49-F238E27FC236}">
                  <a16:creationId xmlns:a16="http://schemas.microsoft.com/office/drawing/2014/main" id="{A8776582-FDC2-454D-B8D9-192393DEB774}"/>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ction Button: Go to End 27">
              <a:hlinkClick r:id="rId13" action="ppaction://hlinksldjump" highlightClick="1"/>
              <a:extLst>
                <a:ext uri="{FF2B5EF4-FFF2-40B4-BE49-F238E27FC236}">
                  <a16:creationId xmlns:a16="http://schemas.microsoft.com/office/drawing/2014/main" id="{7A9A0051-A8EF-40A4-9943-0C60616D70A5}"/>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hlinkClick r:id="rId14"/>
              <a:extLst>
                <a:ext uri="{FF2B5EF4-FFF2-40B4-BE49-F238E27FC236}">
                  <a16:creationId xmlns:a16="http://schemas.microsoft.com/office/drawing/2014/main" id="{D9C43400-5434-40B3-8944-9FC5BB90A695}"/>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1564770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9" grpId="0" animBg="1"/>
      <p:bldP spid="10" grpId="0" animBg="1"/>
      <p:bldP spid="11" grpId="0" animBg="1"/>
      <p:bldP spid="12" grpId="0" animBg="1"/>
      <p:bldP spid="13" grpId="0" animBg="1"/>
      <p:bldP spid="14" grpId="0" animBg="1"/>
      <p:bldP spid="15" grpId="0" animBg="1"/>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a map&#10;&#10;Description automatically generated">
            <a:extLst>
              <a:ext uri="{FF2B5EF4-FFF2-40B4-BE49-F238E27FC236}">
                <a16:creationId xmlns:a16="http://schemas.microsoft.com/office/drawing/2014/main" id="{82B7F0C4-4EE0-49F4-9AC5-258BA49C6B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4836" y="0"/>
            <a:ext cx="6858000" cy="6858000"/>
          </a:xfrm>
          <a:prstGeom prst="rect">
            <a:avLst/>
          </a:prstGeom>
        </p:spPr>
      </p:pic>
      <p:pic>
        <p:nvPicPr>
          <p:cNvPr id="7" name="Picture 6" descr="A close up of a map&#10;&#10;Description automatically generated">
            <a:extLst>
              <a:ext uri="{FF2B5EF4-FFF2-40B4-BE49-F238E27FC236}">
                <a16:creationId xmlns:a16="http://schemas.microsoft.com/office/drawing/2014/main" id="{AB142393-77C5-4DCE-9520-36B211EE92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84836" y="0"/>
            <a:ext cx="6858000" cy="6858000"/>
          </a:xfrm>
          <a:prstGeom prst="rect">
            <a:avLst/>
          </a:prstGeom>
        </p:spPr>
      </p:pic>
      <p:sp>
        <p:nvSpPr>
          <p:cNvPr id="2" name="Title 1">
            <a:extLst>
              <a:ext uri="{FF2B5EF4-FFF2-40B4-BE49-F238E27FC236}">
                <a16:creationId xmlns:a16="http://schemas.microsoft.com/office/drawing/2014/main" id="{40821C11-8DE2-4074-A65D-7EE8B3B48C7E}"/>
              </a:ext>
            </a:extLst>
          </p:cNvPr>
          <p:cNvSpPr>
            <a:spLocks noGrp="1"/>
          </p:cNvSpPr>
          <p:nvPr>
            <p:ph type="title"/>
          </p:nvPr>
        </p:nvSpPr>
        <p:spPr>
          <a:xfrm>
            <a:off x="381936" y="443065"/>
            <a:ext cx="4302035" cy="774494"/>
          </a:xfrm>
        </p:spPr>
        <p:txBody>
          <a:bodyPr/>
          <a:lstStyle/>
          <a:p>
            <a:r>
              <a:rPr lang="en-US" sz="3200" dirty="0"/>
              <a:t>Private Health Insurance, Age 65+  </a:t>
            </a:r>
          </a:p>
        </p:txBody>
      </p:sp>
      <p:sp>
        <p:nvSpPr>
          <p:cNvPr id="3" name="Content Placeholder 2">
            <a:extLst>
              <a:ext uri="{FF2B5EF4-FFF2-40B4-BE49-F238E27FC236}">
                <a16:creationId xmlns:a16="http://schemas.microsoft.com/office/drawing/2014/main" id="{F5589F42-FA14-4BA4-9AEB-EBB043634288}"/>
              </a:ext>
            </a:extLst>
          </p:cNvPr>
          <p:cNvSpPr>
            <a:spLocks noGrp="1"/>
          </p:cNvSpPr>
          <p:nvPr>
            <p:ph idx="1"/>
          </p:nvPr>
        </p:nvSpPr>
        <p:spPr>
          <a:xfrm>
            <a:off x="296790" y="1368297"/>
            <a:ext cx="4732852" cy="4382506"/>
          </a:xfrm>
        </p:spPr>
        <p:txBody>
          <a:bodyPr>
            <a:normAutofit/>
          </a:bodyPr>
          <a:lstStyle/>
          <a:p>
            <a:r>
              <a:rPr lang="en-US" sz="1600" dirty="0"/>
              <a:t>The previous slide showed that nearly all of the age 65+ population were covered by public health insurance (98.9%) and many also carried additional private coverage (52.8%).</a:t>
            </a:r>
          </a:p>
          <a:p>
            <a:r>
              <a:rPr lang="en-US" sz="1600" dirty="0"/>
              <a:t>The following pair of maps use the same class intervals/proportions (see upper right-hand corner) to show the proportion of the age 65+ population covered by private health insurance for those with no disability and for those with a disability. </a:t>
            </a:r>
          </a:p>
          <a:p>
            <a:r>
              <a:rPr lang="en-US" sz="1600" dirty="0"/>
              <a:t>Private health insurance is more common for those with no disability than for those with, although the range among supertracts is considerable.</a:t>
            </a:r>
          </a:p>
          <a:p>
            <a:r>
              <a:rPr lang="en-US" sz="1600" dirty="0"/>
              <a:t>The following Portland supertracts stand out for their low levels of coverage: Lents-Foster, Pleasant Valley, Centennial-</a:t>
            </a:r>
            <a:r>
              <a:rPr lang="en-US" sz="1600" dirty="0" err="1"/>
              <a:t>Glenfair</a:t>
            </a:r>
            <a:r>
              <a:rPr lang="en-US" sz="1600" dirty="0"/>
              <a:t>-Wilkes and Central City.</a:t>
            </a:r>
          </a:p>
          <a:p>
            <a:endParaRPr lang="en-US" sz="1600" dirty="0"/>
          </a:p>
          <a:p>
            <a:endParaRPr lang="en-US" sz="1600" dirty="0"/>
          </a:p>
        </p:txBody>
      </p:sp>
      <p:sp>
        <p:nvSpPr>
          <p:cNvPr id="4" name="TextBox 3">
            <a:extLst>
              <a:ext uri="{FF2B5EF4-FFF2-40B4-BE49-F238E27FC236}">
                <a16:creationId xmlns:a16="http://schemas.microsoft.com/office/drawing/2014/main" id="{45D41630-9E40-4263-92F9-441740C5822E}"/>
              </a:ext>
            </a:extLst>
          </p:cNvPr>
          <p:cNvSpPr txBox="1"/>
          <p:nvPr/>
        </p:nvSpPr>
        <p:spPr>
          <a:xfrm>
            <a:off x="2345159" y="6172329"/>
            <a:ext cx="1501832" cy="646331"/>
          </a:xfrm>
          <a:prstGeom prst="rect">
            <a:avLst/>
          </a:prstGeom>
          <a:noFill/>
        </p:spPr>
        <p:txBody>
          <a:bodyPr wrap="square" rtlCol="0">
            <a:spAutoFit/>
          </a:bodyPr>
          <a:lstStyle/>
          <a:p>
            <a:r>
              <a:rPr lang="en-US" sz="1200" dirty="0"/>
              <a:t>Source: ACS 2018 5-year data, Table B18135</a:t>
            </a:r>
          </a:p>
        </p:txBody>
      </p:sp>
      <p:sp>
        <p:nvSpPr>
          <p:cNvPr id="15" name="TextBox 14">
            <a:extLst>
              <a:ext uri="{FF2B5EF4-FFF2-40B4-BE49-F238E27FC236}">
                <a16:creationId xmlns:a16="http://schemas.microsoft.com/office/drawing/2014/main" id="{7417F24C-F445-4867-AFD6-AB5C18156190}"/>
              </a:ext>
            </a:extLst>
          </p:cNvPr>
          <p:cNvSpPr txBox="1"/>
          <p:nvPr/>
        </p:nvSpPr>
        <p:spPr>
          <a:xfrm>
            <a:off x="11838734" y="-28876"/>
            <a:ext cx="504967" cy="307777"/>
          </a:xfrm>
          <a:prstGeom prst="rect">
            <a:avLst/>
          </a:prstGeom>
          <a:noFill/>
        </p:spPr>
        <p:txBody>
          <a:bodyPr wrap="square" rtlCol="0">
            <a:spAutoFit/>
          </a:bodyPr>
          <a:lstStyle/>
          <a:p>
            <a:r>
              <a:rPr lang="en-US" sz="1400" dirty="0">
                <a:solidFill>
                  <a:srgbClr val="714B25"/>
                </a:solidFill>
              </a:rPr>
              <a:t>31</a:t>
            </a:r>
          </a:p>
        </p:txBody>
      </p:sp>
      <p:grpSp>
        <p:nvGrpSpPr>
          <p:cNvPr id="16" name="Group 15">
            <a:extLst>
              <a:ext uri="{FF2B5EF4-FFF2-40B4-BE49-F238E27FC236}">
                <a16:creationId xmlns:a16="http://schemas.microsoft.com/office/drawing/2014/main" id="{85625DBD-5076-4860-A06F-F079EAB4509E}"/>
              </a:ext>
            </a:extLst>
          </p:cNvPr>
          <p:cNvGrpSpPr/>
          <p:nvPr/>
        </p:nvGrpSpPr>
        <p:grpSpPr>
          <a:xfrm>
            <a:off x="87067" y="6452900"/>
            <a:ext cx="2006049" cy="365760"/>
            <a:chOff x="87067" y="6452900"/>
            <a:chExt cx="2006049" cy="365760"/>
          </a:xfrm>
        </p:grpSpPr>
        <p:sp>
          <p:nvSpPr>
            <p:cNvPr id="17" name="Action Button: Go to Beginning 16">
              <a:hlinkClick r:id="" action="ppaction://hlinkshowjump?jump=firstslide" highlightClick="1"/>
              <a:extLst>
                <a:ext uri="{FF2B5EF4-FFF2-40B4-BE49-F238E27FC236}">
                  <a16:creationId xmlns:a16="http://schemas.microsoft.com/office/drawing/2014/main" id="{121EC433-FE9A-4CED-827A-C219E552B2F4}"/>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ction Button: Go Back or Previous 17">
              <a:hlinkClick r:id="" action="ppaction://hlinkshowjump?jump=previousslide" highlightClick="1"/>
              <a:extLst>
                <a:ext uri="{FF2B5EF4-FFF2-40B4-BE49-F238E27FC236}">
                  <a16:creationId xmlns:a16="http://schemas.microsoft.com/office/drawing/2014/main" id="{7A71882C-2B45-4765-8ECB-3BCE5BD1573B}"/>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ction Button: Go Forward or Next 18">
              <a:hlinkClick r:id="" action="ppaction://hlinkshowjump?jump=nextslide" highlightClick="1"/>
              <a:extLst>
                <a:ext uri="{FF2B5EF4-FFF2-40B4-BE49-F238E27FC236}">
                  <a16:creationId xmlns:a16="http://schemas.microsoft.com/office/drawing/2014/main" id="{999A8D2E-AF4C-4852-92F4-BBDAEFBDF4D2}"/>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ction Button: Go to End 19">
              <a:hlinkClick r:id="rId6" action="ppaction://hlinksldjump" highlightClick="1"/>
              <a:extLst>
                <a:ext uri="{FF2B5EF4-FFF2-40B4-BE49-F238E27FC236}">
                  <a16:creationId xmlns:a16="http://schemas.microsoft.com/office/drawing/2014/main" id="{5EE02D65-9ABC-4ECF-8CD4-29B38EA4CC3D}"/>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hlinkClick r:id="rId7"/>
              <a:extLst>
                <a:ext uri="{FF2B5EF4-FFF2-40B4-BE49-F238E27FC236}">
                  <a16:creationId xmlns:a16="http://schemas.microsoft.com/office/drawing/2014/main" id="{CD16988E-40EF-406E-817A-0BBDFED12F1D}"/>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1310231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map&#10;&#10;Description automatically generated">
            <a:extLst>
              <a:ext uri="{FF2B5EF4-FFF2-40B4-BE49-F238E27FC236}">
                <a16:creationId xmlns:a16="http://schemas.microsoft.com/office/drawing/2014/main" id="{3F597C4E-1BDD-40B3-A293-1C6A6D411F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3559" y="0"/>
            <a:ext cx="6858000" cy="6858000"/>
          </a:xfrm>
          <a:prstGeom prst="rect">
            <a:avLst/>
          </a:prstGeom>
        </p:spPr>
      </p:pic>
      <p:pic>
        <p:nvPicPr>
          <p:cNvPr id="5" name="Picture 4" descr="A close up of a map&#10;&#10;Description automatically generated">
            <a:extLst>
              <a:ext uri="{FF2B5EF4-FFF2-40B4-BE49-F238E27FC236}">
                <a16:creationId xmlns:a16="http://schemas.microsoft.com/office/drawing/2014/main" id="{D81295D2-4F59-4974-B24B-6D2C155DA2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83559" y="0"/>
            <a:ext cx="6858000" cy="6858000"/>
          </a:xfrm>
          <a:prstGeom prst="rect">
            <a:avLst/>
          </a:prstGeom>
        </p:spPr>
      </p:pic>
      <p:sp>
        <p:nvSpPr>
          <p:cNvPr id="2" name="Title 1">
            <a:extLst>
              <a:ext uri="{FF2B5EF4-FFF2-40B4-BE49-F238E27FC236}">
                <a16:creationId xmlns:a16="http://schemas.microsoft.com/office/drawing/2014/main" id="{78DB0E65-D8B9-4E9F-AA0B-7473A67D7008}"/>
              </a:ext>
            </a:extLst>
          </p:cNvPr>
          <p:cNvSpPr>
            <a:spLocks noGrp="1"/>
          </p:cNvSpPr>
          <p:nvPr>
            <p:ph type="title"/>
          </p:nvPr>
        </p:nvSpPr>
        <p:spPr>
          <a:xfrm>
            <a:off x="357050" y="250423"/>
            <a:ext cx="4926509" cy="870857"/>
          </a:xfrm>
        </p:spPr>
        <p:txBody>
          <a:bodyPr/>
          <a:lstStyle/>
          <a:p>
            <a:r>
              <a:rPr lang="en-US" sz="3200" dirty="0"/>
              <a:t>Mapping Disability for Black and Hispanic Populations</a:t>
            </a:r>
          </a:p>
        </p:txBody>
      </p:sp>
      <p:sp>
        <p:nvSpPr>
          <p:cNvPr id="3" name="Content Placeholder 2">
            <a:extLst>
              <a:ext uri="{FF2B5EF4-FFF2-40B4-BE49-F238E27FC236}">
                <a16:creationId xmlns:a16="http://schemas.microsoft.com/office/drawing/2014/main" id="{941A046A-BC7F-4CA8-A1DD-95707CBD4566}"/>
              </a:ext>
            </a:extLst>
          </p:cNvPr>
          <p:cNvSpPr>
            <a:spLocks noGrp="1"/>
          </p:cNvSpPr>
          <p:nvPr>
            <p:ph idx="1"/>
          </p:nvPr>
        </p:nvSpPr>
        <p:spPr>
          <a:xfrm>
            <a:off x="357050" y="1297441"/>
            <a:ext cx="4477532" cy="5467894"/>
          </a:xfrm>
        </p:spPr>
        <p:txBody>
          <a:bodyPr>
            <a:normAutofit/>
          </a:bodyPr>
          <a:lstStyle/>
          <a:p>
            <a:r>
              <a:rPr lang="en-US" sz="1600" dirty="0"/>
              <a:t>Mapping disability rates for older non-White populations presents a problem due to small sample size.</a:t>
            </a:r>
          </a:p>
          <a:p>
            <a:r>
              <a:rPr lang="en-US" sz="1600" dirty="0"/>
              <a:t>The first maps on this slide display the numbers of Black residents by block (U.S. Census, 2010) for all ages, then for those age 65+.</a:t>
            </a:r>
          </a:p>
          <a:p>
            <a:r>
              <a:rPr lang="en-US" sz="1600" dirty="0"/>
              <a:t>The next two maps show the same data rendered as dot maps, with one dot per person (1</a:t>
            </a:r>
            <a:r>
              <a:rPr lang="en-US" sz="1600" baseline="30000" dirty="0"/>
              <a:t>st</a:t>
            </a:r>
            <a:r>
              <a:rPr lang="en-US" sz="1600" dirty="0"/>
              <a:t> all ages, 2</a:t>
            </a:r>
            <a:r>
              <a:rPr lang="en-US" sz="1600" baseline="30000" dirty="0"/>
              <a:t>nd</a:t>
            </a:r>
            <a:r>
              <a:rPr lang="en-US" sz="1600" dirty="0"/>
              <a:t> age 65+).</a:t>
            </a:r>
          </a:p>
          <a:p>
            <a:r>
              <a:rPr lang="en-US" sz="1600" dirty="0"/>
              <a:t>Observe that many of the supertracts show only a few dots for Blacks age 65+, providing a poor basis for estimating the proportion with any or some particular type of disability.</a:t>
            </a:r>
          </a:p>
        </p:txBody>
      </p:sp>
      <p:pic>
        <p:nvPicPr>
          <p:cNvPr id="6" name="Picture 5">
            <a:extLst>
              <a:ext uri="{FF2B5EF4-FFF2-40B4-BE49-F238E27FC236}">
                <a16:creationId xmlns:a16="http://schemas.microsoft.com/office/drawing/2014/main" id="{69792E7E-2B83-43AA-A7E7-A6F11B5C6341}"/>
              </a:ext>
            </a:extLst>
          </p:cNvPr>
          <p:cNvPicPr>
            <a:picLocks noChangeAspect="1"/>
          </p:cNvPicPr>
          <p:nvPr/>
        </p:nvPicPr>
        <p:blipFill>
          <a:blip r:embed="rId6"/>
          <a:stretch>
            <a:fillRect/>
          </a:stretch>
        </p:blipFill>
        <p:spPr>
          <a:xfrm>
            <a:off x="5283559" y="0"/>
            <a:ext cx="6858000" cy="6858000"/>
          </a:xfrm>
          <a:prstGeom prst="rect">
            <a:avLst/>
          </a:prstGeom>
        </p:spPr>
      </p:pic>
      <p:pic>
        <p:nvPicPr>
          <p:cNvPr id="9" name="Picture 8">
            <a:extLst>
              <a:ext uri="{FF2B5EF4-FFF2-40B4-BE49-F238E27FC236}">
                <a16:creationId xmlns:a16="http://schemas.microsoft.com/office/drawing/2014/main" id="{99CBF6E8-3056-405D-B047-98F356293FEB}"/>
              </a:ext>
            </a:extLst>
          </p:cNvPr>
          <p:cNvPicPr>
            <a:picLocks noChangeAspect="1"/>
          </p:cNvPicPr>
          <p:nvPr/>
        </p:nvPicPr>
        <p:blipFill>
          <a:blip r:embed="rId7"/>
          <a:stretch>
            <a:fillRect/>
          </a:stretch>
        </p:blipFill>
        <p:spPr>
          <a:xfrm>
            <a:off x="5283559" y="0"/>
            <a:ext cx="6858000" cy="6858000"/>
          </a:xfrm>
          <a:prstGeom prst="rect">
            <a:avLst/>
          </a:prstGeom>
        </p:spPr>
      </p:pic>
      <p:sp>
        <p:nvSpPr>
          <p:cNvPr id="10" name="TextBox 9">
            <a:extLst>
              <a:ext uri="{FF2B5EF4-FFF2-40B4-BE49-F238E27FC236}">
                <a16:creationId xmlns:a16="http://schemas.microsoft.com/office/drawing/2014/main" id="{C79C46C0-BA71-4E4F-AD44-C5ECED71A216}"/>
              </a:ext>
            </a:extLst>
          </p:cNvPr>
          <p:cNvSpPr txBox="1"/>
          <p:nvPr/>
        </p:nvSpPr>
        <p:spPr>
          <a:xfrm>
            <a:off x="339623" y="4898839"/>
            <a:ext cx="4719447" cy="1323439"/>
          </a:xfrm>
          <a:prstGeom prst="rect">
            <a:avLst/>
          </a:prstGeom>
          <a:noFill/>
        </p:spPr>
        <p:txBody>
          <a:bodyPr wrap="square" rtlCol="0">
            <a:spAutoFit/>
          </a:bodyPr>
          <a:lstStyle/>
          <a:p>
            <a:r>
              <a:rPr lang="en-US" sz="1600" spc="-90" dirty="0"/>
              <a:t>Notes: </a:t>
            </a:r>
          </a:p>
          <a:p>
            <a:pPr marL="171450" indent="-171450">
              <a:buFontTx/>
              <a:buChar char="-"/>
            </a:pPr>
            <a:r>
              <a:rPr lang="en-US" sz="1600" spc="-90" dirty="0"/>
              <a:t>The numbers of Blacks age 65+ enumerated in the 2010 census for each block were randomly scattered within the block using ESRI’s ArcMap area to random point tool.</a:t>
            </a:r>
          </a:p>
          <a:p>
            <a:pPr marL="171450" indent="-171450">
              <a:buFontTx/>
              <a:buChar char="-"/>
            </a:pPr>
            <a:r>
              <a:rPr lang="en-US" sz="1600" spc="-90" dirty="0"/>
              <a:t>Disability data are not collected in the decennial census.</a:t>
            </a:r>
          </a:p>
        </p:txBody>
      </p:sp>
      <p:sp>
        <p:nvSpPr>
          <p:cNvPr id="11" name="Oval 10">
            <a:extLst>
              <a:ext uri="{FF2B5EF4-FFF2-40B4-BE49-F238E27FC236}">
                <a16:creationId xmlns:a16="http://schemas.microsoft.com/office/drawing/2014/main" id="{E6349B9A-F7C9-4412-9B25-F5EF2001C910}"/>
              </a:ext>
            </a:extLst>
          </p:cNvPr>
          <p:cNvSpPr/>
          <p:nvPr/>
        </p:nvSpPr>
        <p:spPr>
          <a:xfrm>
            <a:off x="8331200" y="2368550"/>
            <a:ext cx="882650" cy="806450"/>
          </a:xfrm>
          <a:prstGeom prst="ellipse">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6">
                    <a:lumMod val="50000"/>
                  </a:schemeClr>
                </a:solidFill>
              </a:rPr>
              <a:t>Good</a:t>
            </a:r>
          </a:p>
        </p:txBody>
      </p:sp>
      <p:sp>
        <p:nvSpPr>
          <p:cNvPr id="13" name="Oval 12">
            <a:extLst>
              <a:ext uri="{FF2B5EF4-FFF2-40B4-BE49-F238E27FC236}">
                <a16:creationId xmlns:a16="http://schemas.microsoft.com/office/drawing/2014/main" id="{59DACEDC-0412-456F-9BD4-1DFE7DF37C17}"/>
              </a:ext>
            </a:extLst>
          </p:cNvPr>
          <p:cNvSpPr/>
          <p:nvPr/>
        </p:nvSpPr>
        <p:spPr>
          <a:xfrm>
            <a:off x="9188045" y="3788229"/>
            <a:ext cx="945982" cy="867409"/>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00000"/>
                </a:solidFill>
              </a:rPr>
              <a:t>Not good</a:t>
            </a:r>
          </a:p>
        </p:txBody>
      </p:sp>
      <p:sp>
        <p:nvSpPr>
          <p:cNvPr id="19" name="TextBox 18">
            <a:extLst>
              <a:ext uri="{FF2B5EF4-FFF2-40B4-BE49-F238E27FC236}">
                <a16:creationId xmlns:a16="http://schemas.microsoft.com/office/drawing/2014/main" id="{E46C7DB8-3C21-41A9-93B3-FE59FCBE9A74}"/>
              </a:ext>
            </a:extLst>
          </p:cNvPr>
          <p:cNvSpPr txBox="1"/>
          <p:nvPr/>
        </p:nvSpPr>
        <p:spPr>
          <a:xfrm>
            <a:off x="11850806" y="-80100"/>
            <a:ext cx="395785" cy="307777"/>
          </a:xfrm>
          <a:prstGeom prst="rect">
            <a:avLst/>
          </a:prstGeom>
          <a:noFill/>
        </p:spPr>
        <p:txBody>
          <a:bodyPr wrap="square" rtlCol="0">
            <a:spAutoFit/>
          </a:bodyPr>
          <a:lstStyle/>
          <a:p>
            <a:r>
              <a:rPr lang="en-US" sz="1400" dirty="0">
                <a:solidFill>
                  <a:srgbClr val="714B25"/>
                </a:solidFill>
              </a:rPr>
              <a:t>32</a:t>
            </a:r>
          </a:p>
        </p:txBody>
      </p:sp>
      <p:grpSp>
        <p:nvGrpSpPr>
          <p:cNvPr id="20" name="Group 19">
            <a:extLst>
              <a:ext uri="{FF2B5EF4-FFF2-40B4-BE49-F238E27FC236}">
                <a16:creationId xmlns:a16="http://schemas.microsoft.com/office/drawing/2014/main" id="{57F821ED-DE71-449E-B8B2-145C4815B4A5}"/>
              </a:ext>
            </a:extLst>
          </p:cNvPr>
          <p:cNvGrpSpPr/>
          <p:nvPr/>
        </p:nvGrpSpPr>
        <p:grpSpPr>
          <a:xfrm>
            <a:off x="87067" y="6452900"/>
            <a:ext cx="2006049" cy="365760"/>
            <a:chOff x="87067" y="6452900"/>
            <a:chExt cx="2006049" cy="365760"/>
          </a:xfrm>
        </p:grpSpPr>
        <p:sp>
          <p:nvSpPr>
            <p:cNvPr id="21" name="Action Button: Go to Beginning 20">
              <a:hlinkClick r:id="" action="ppaction://hlinkshowjump?jump=firstslide" highlightClick="1"/>
              <a:extLst>
                <a:ext uri="{FF2B5EF4-FFF2-40B4-BE49-F238E27FC236}">
                  <a16:creationId xmlns:a16="http://schemas.microsoft.com/office/drawing/2014/main" id="{5F1B6651-0C8E-47A8-BFAF-CD4F9916E27C}"/>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ction Button: Go Back or Previous 21">
              <a:hlinkClick r:id="" action="ppaction://hlinkshowjump?jump=previousslide" highlightClick="1"/>
              <a:extLst>
                <a:ext uri="{FF2B5EF4-FFF2-40B4-BE49-F238E27FC236}">
                  <a16:creationId xmlns:a16="http://schemas.microsoft.com/office/drawing/2014/main" id="{AA630CDA-D8E0-4827-88CE-E214A64736B3}"/>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ction Button: Go Forward or Next 22">
              <a:hlinkClick r:id="" action="ppaction://hlinkshowjump?jump=nextslide" highlightClick="1"/>
              <a:extLst>
                <a:ext uri="{FF2B5EF4-FFF2-40B4-BE49-F238E27FC236}">
                  <a16:creationId xmlns:a16="http://schemas.microsoft.com/office/drawing/2014/main" id="{5E10EA8F-569E-4B38-BC70-6909B8F59CCE}"/>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ction Button: Go to End 23">
              <a:hlinkClick r:id="rId8" action="ppaction://hlinksldjump" highlightClick="1"/>
              <a:extLst>
                <a:ext uri="{FF2B5EF4-FFF2-40B4-BE49-F238E27FC236}">
                  <a16:creationId xmlns:a16="http://schemas.microsoft.com/office/drawing/2014/main" id="{FA208F77-D666-45E7-BB56-1367E904D92E}"/>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hlinkClick r:id="rId9"/>
              <a:extLst>
                <a:ext uri="{FF2B5EF4-FFF2-40B4-BE49-F238E27FC236}">
                  <a16:creationId xmlns:a16="http://schemas.microsoft.com/office/drawing/2014/main" id="{8AD195C3-357E-4DD8-A4D0-34CFABF5AE4D}"/>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380298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map&#10;&#10;Description automatically generated">
            <a:extLst>
              <a:ext uri="{FF2B5EF4-FFF2-40B4-BE49-F238E27FC236}">
                <a16:creationId xmlns:a16="http://schemas.microsoft.com/office/drawing/2014/main" id="{823C4682-433A-4A79-AB70-1FD74CFF34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0405" y="0"/>
            <a:ext cx="6858000" cy="6858000"/>
          </a:xfrm>
          <a:prstGeom prst="rect">
            <a:avLst/>
          </a:prstGeom>
        </p:spPr>
      </p:pic>
      <p:pic>
        <p:nvPicPr>
          <p:cNvPr id="5" name="Picture 4" descr="A close up of a map&#10;&#10;Description automatically generated">
            <a:extLst>
              <a:ext uri="{FF2B5EF4-FFF2-40B4-BE49-F238E27FC236}">
                <a16:creationId xmlns:a16="http://schemas.microsoft.com/office/drawing/2014/main" id="{A4318F71-70C7-4544-8422-F47C3613E9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10405" y="0"/>
            <a:ext cx="6858000" cy="6858000"/>
          </a:xfrm>
          <a:prstGeom prst="rect">
            <a:avLst/>
          </a:prstGeom>
        </p:spPr>
      </p:pic>
      <p:pic>
        <p:nvPicPr>
          <p:cNvPr id="9" name="Picture 8" descr="A picture containing text, map&#10;&#10;Description automatically generated">
            <a:extLst>
              <a:ext uri="{FF2B5EF4-FFF2-40B4-BE49-F238E27FC236}">
                <a16:creationId xmlns:a16="http://schemas.microsoft.com/office/drawing/2014/main" id="{1B261991-E9AB-42B1-A3DF-43B546E5CB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97517" y="-29715"/>
            <a:ext cx="6858000" cy="6858000"/>
          </a:xfrm>
          <a:prstGeom prst="rect">
            <a:avLst/>
          </a:prstGeom>
        </p:spPr>
      </p:pic>
      <p:sp>
        <p:nvSpPr>
          <p:cNvPr id="2" name="Title 1">
            <a:extLst>
              <a:ext uri="{FF2B5EF4-FFF2-40B4-BE49-F238E27FC236}">
                <a16:creationId xmlns:a16="http://schemas.microsoft.com/office/drawing/2014/main" id="{222BFDA8-9E84-41D6-849E-F43C334FBC08}"/>
              </a:ext>
            </a:extLst>
          </p:cNvPr>
          <p:cNvSpPr>
            <a:spLocks noGrp="1"/>
          </p:cNvSpPr>
          <p:nvPr>
            <p:ph type="title"/>
          </p:nvPr>
        </p:nvSpPr>
        <p:spPr>
          <a:xfrm>
            <a:off x="343914" y="555824"/>
            <a:ext cx="4829804" cy="870857"/>
          </a:xfrm>
        </p:spPr>
        <p:txBody>
          <a:bodyPr/>
          <a:lstStyle/>
          <a:p>
            <a:r>
              <a:rPr lang="en-US" sz="3200" dirty="0"/>
              <a:t>Mapping Disability for Blacks Aged 65+ by Supertract</a:t>
            </a:r>
          </a:p>
        </p:txBody>
      </p:sp>
      <p:sp>
        <p:nvSpPr>
          <p:cNvPr id="3" name="Content Placeholder 2">
            <a:extLst>
              <a:ext uri="{FF2B5EF4-FFF2-40B4-BE49-F238E27FC236}">
                <a16:creationId xmlns:a16="http://schemas.microsoft.com/office/drawing/2014/main" id="{DB48558F-09BF-4589-9213-C271C70B314F}"/>
              </a:ext>
            </a:extLst>
          </p:cNvPr>
          <p:cNvSpPr>
            <a:spLocks noGrp="1"/>
          </p:cNvSpPr>
          <p:nvPr>
            <p:ph idx="1"/>
          </p:nvPr>
        </p:nvSpPr>
        <p:spPr>
          <a:xfrm>
            <a:off x="312382" y="1545961"/>
            <a:ext cx="4785135" cy="4787747"/>
          </a:xfrm>
        </p:spPr>
        <p:txBody>
          <a:bodyPr>
            <a:normAutofit/>
          </a:bodyPr>
          <a:lstStyle/>
          <a:p>
            <a:r>
              <a:rPr lang="en-US" sz="1600" dirty="0"/>
              <a:t>This series of maps shows the proportion of Blacks with any disability in shades of red.</a:t>
            </a:r>
          </a:p>
          <a:p>
            <a:r>
              <a:rPr lang="en-US" sz="1600" dirty="0"/>
              <a:t>The following 3 maps are parsed by the number of Blacks age 65+ in the supertract, with the first starting with more than 10 Black individuals, then more than 50, then more than 100. </a:t>
            </a:r>
          </a:p>
          <a:p>
            <a:r>
              <a:rPr lang="en-US" sz="1600" dirty="0"/>
              <a:t>The 1st map, showing areas with 10 or more Blacks age 65+ shows a high disability rate for the Hollywood neighborhood and a low rate for </a:t>
            </a:r>
            <a:r>
              <a:rPr lang="en-US" sz="1600" dirty="0" err="1"/>
              <a:t>Montavilla</a:t>
            </a:r>
            <a:r>
              <a:rPr lang="en-US" sz="1600" dirty="0"/>
              <a:t>. Back up to see this.</a:t>
            </a:r>
          </a:p>
          <a:p>
            <a:r>
              <a:rPr lang="en-US" sz="1600" dirty="0"/>
              <a:t>However, as we filter out blocks with too few Blacks, those areas are dropped off the map.</a:t>
            </a:r>
          </a:p>
          <a:p>
            <a:r>
              <a:rPr lang="en-US" sz="1600" b="1" dirty="0"/>
              <a:t>What we can say with a high degree of certainty is that older Blacks in the historically Black neighborhoods have a high rate of disability.</a:t>
            </a:r>
          </a:p>
        </p:txBody>
      </p:sp>
      <p:sp>
        <p:nvSpPr>
          <p:cNvPr id="8" name="TextBox 7">
            <a:extLst>
              <a:ext uri="{FF2B5EF4-FFF2-40B4-BE49-F238E27FC236}">
                <a16:creationId xmlns:a16="http://schemas.microsoft.com/office/drawing/2014/main" id="{F43FD6E5-3458-453B-B85A-61B65BE9EB2D}"/>
              </a:ext>
            </a:extLst>
          </p:cNvPr>
          <p:cNvSpPr txBox="1"/>
          <p:nvPr/>
        </p:nvSpPr>
        <p:spPr>
          <a:xfrm>
            <a:off x="2210933" y="6211669"/>
            <a:ext cx="1587694" cy="646331"/>
          </a:xfrm>
          <a:prstGeom prst="rect">
            <a:avLst/>
          </a:prstGeom>
          <a:noFill/>
        </p:spPr>
        <p:txBody>
          <a:bodyPr wrap="square" rtlCol="0">
            <a:spAutoFit/>
          </a:bodyPr>
          <a:lstStyle/>
          <a:p>
            <a:r>
              <a:rPr lang="en-US" sz="1200" dirty="0"/>
              <a:t>Source: 2018 ACS 5-year data, Table B18001B</a:t>
            </a:r>
          </a:p>
        </p:txBody>
      </p:sp>
      <p:pic>
        <p:nvPicPr>
          <p:cNvPr id="10" name="Picture 9">
            <a:extLst>
              <a:ext uri="{FF2B5EF4-FFF2-40B4-BE49-F238E27FC236}">
                <a16:creationId xmlns:a16="http://schemas.microsoft.com/office/drawing/2014/main" id="{2304CB65-DC0F-4119-B911-58F5FB80823F}"/>
              </a:ext>
            </a:extLst>
          </p:cNvPr>
          <p:cNvPicPr/>
          <p:nvPr/>
        </p:nvPicPr>
        <p:blipFill rotWithShape="1">
          <a:blip r:embed="rId7">
            <a:extLst>
              <a:ext uri="{28A0092B-C50C-407E-A947-70E740481C1C}">
                <a14:useLocalDpi xmlns:a14="http://schemas.microsoft.com/office/drawing/2010/main" val="0"/>
              </a:ext>
            </a:extLst>
          </a:blip>
          <a:srcRect l="20994" t="20027" r="17742" b="26666"/>
          <a:stretch/>
        </p:blipFill>
        <p:spPr bwMode="auto">
          <a:xfrm>
            <a:off x="11019730" y="1022507"/>
            <a:ext cx="180340" cy="82296"/>
          </a:xfrm>
          <a:prstGeom prst="rect">
            <a:avLst/>
          </a:prstGeom>
          <a:noFill/>
          <a:ln>
            <a:noFill/>
          </a:ln>
          <a:extLst>
            <a:ext uri="{53640926-AAD7-44D8-BBD7-CCE9431645EC}">
              <a14:shadowObscured xmlns:a14="http://schemas.microsoft.com/office/drawing/2010/main"/>
            </a:ext>
          </a:extLst>
        </p:spPr>
      </p:pic>
      <p:sp>
        <p:nvSpPr>
          <p:cNvPr id="17" name="TextBox 16">
            <a:extLst>
              <a:ext uri="{FF2B5EF4-FFF2-40B4-BE49-F238E27FC236}">
                <a16:creationId xmlns:a16="http://schemas.microsoft.com/office/drawing/2014/main" id="{58A916B2-CBF1-4FC3-B2D4-A85709BC2A47}"/>
              </a:ext>
            </a:extLst>
          </p:cNvPr>
          <p:cNvSpPr txBox="1"/>
          <p:nvPr/>
        </p:nvSpPr>
        <p:spPr>
          <a:xfrm>
            <a:off x="11765203" y="0"/>
            <a:ext cx="432179" cy="307777"/>
          </a:xfrm>
          <a:prstGeom prst="rect">
            <a:avLst/>
          </a:prstGeom>
          <a:noFill/>
        </p:spPr>
        <p:txBody>
          <a:bodyPr wrap="square" rtlCol="0">
            <a:spAutoFit/>
          </a:bodyPr>
          <a:lstStyle/>
          <a:p>
            <a:r>
              <a:rPr lang="en-US" sz="1400" dirty="0">
                <a:solidFill>
                  <a:srgbClr val="714B25"/>
                </a:solidFill>
              </a:rPr>
              <a:t>33</a:t>
            </a:r>
          </a:p>
        </p:txBody>
      </p:sp>
      <p:grpSp>
        <p:nvGrpSpPr>
          <p:cNvPr id="18" name="Group 17">
            <a:extLst>
              <a:ext uri="{FF2B5EF4-FFF2-40B4-BE49-F238E27FC236}">
                <a16:creationId xmlns:a16="http://schemas.microsoft.com/office/drawing/2014/main" id="{2DEE3882-7F81-44B6-A194-28F1D2D34DDD}"/>
              </a:ext>
            </a:extLst>
          </p:cNvPr>
          <p:cNvGrpSpPr/>
          <p:nvPr/>
        </p:nvGrpSpPr>
        <p:grpSpPr>
          <a:xfrm>
            <a:off x="87067" y="6452900"/>
            <a:ext cx="2006049" cy="365760"/>
            <a:chOff x="87067" y="6452900"/>
            <a:chExt cx="2006049" cy="365760"/>
          </a:xfrm>
        </p:grpSpPr>
        <p:sp>
          <p:nvSpPr>
            <p:cNvPr id="19" name="Action Button: Go to Beginning 18">
              <a:hlinkClick r:id="" action="ppaction://hlinkshowjump?jump=firstslide" highlightClick="1"/>
              <a:extLst>
                <a:ext uri="{FF2B5EF4-FFF2-40B4-BE49-F238E27FC236}">
                  <a16:creationId xmlns:a16="http://schemas.microsoft.com/office/drawing/2014/main" id="{446EC79D-B612-404A-9D63-492FCC6AC406}"/>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ction Button: Go Back or Previous 19">
              <a:hlinkClick r:id="" action="ppaction://hlinkshowjump?jump=previousslide" highlightClick="1"/>
              <a:extLst>
                <a:ext uri="{FF2B5EF4-FFF2-40B4-BE49-F238E27FC236}">
                  <a16:creationId xmlns:a16="http://schemas.microsoft.com/office/drawing/2014/main" id="{19FCF262-9D61-4DE2-98C1-C3E4248B1A01}"/>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ction Button: Go Forward or Next 20">
              <a:hlinkClick r:id="" action="ppaction://hlinkshowjump?jump=nextslide" highlightClick="1"/>
              <a:extLst>
                <a:ext uri="{FF2B5EF4-FFF2-40B4-BE49-F238E27FC236}">
                  <a16:creationId xmlns:a16="http://schemas.microsoft.com/office/drawing/2014/main" id="{75EFB80B-0BB7-4134-B079-9780FCC771A5}"/>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ction Button: Go to End 21">
              <a:hlinkClick r:id="rId8" action="ppaction://hlinksldjump" highlightClick="1"/>
              <a:extLst>
                <a:ext uri="{FF2B5EF4-FFF2-40B4-BE49-F238E27FC236}">
                  <a16:creationId xmlns:a16="http://schemas.microsoft.com/office/drawing/2014/main" id="{006DCCF6-59E1-4599-B79F-94F327061A85}"/>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hlinkClick r:id="rId9"/>
              <a:extLst>
                <a:ext uri="{FF2B5EF4-FFF2-40B4-BE49-F238E27FC236}">
                  <a16:creationId xmlns:a16="http://schemas.microsoft.com/office/drawing/2014/main" id="{151ECF8B-70A2-47AE-B739-89AF3DA1A3D4}"/>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102591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a16="http://schemas.microsoft.com/office/drawing/2014/main" id="{497BC1CD-3639-4749-8EE0-C7A9D986D5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42321" y="0"/>
            <a:ext cx="6858000" cy="6858000"/>
          </a:xfrm>
          <a:prstGeom prst="rect">
            <a:avLst/>
          </a:prstGeom>
        </p:spPr>
      </p:pic>
      <p:pic>
        <p:nvPicPr>
          <p:cNvPr id="7" name="Picture 6" descr="A close up of a map&#10;&#10;Description automatically generated">
            <a:extLst>
              <a:ext uri="{FF2B5EF4-FFF2-40B4-BE49-F238E27FC236}">
                <a16:creationId xmlns:a16="http://schemas.microsoft.com/office/drawing/2014/main" id="{A7AADF33-5B6E-4966-ACC7-550C567583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42321" y="0"/>
            <a:ext cx="6858000" cy="6858000"/>
          </a:xfrm>
          <a:prstGeom prst="rect">
            <a:avLst/>
          </a:prstGeom>
        </p:spPr>
      </p:pic>
      <p:pic>
        <p:nvPicPr>
          <p:cNvPr id="11" name="Picture 10" descr="A close up of a map&#10;&#10;Description automatically generated">
            <a:extLst>
              <a:ext uri="{FF2B5EF4-FFF2-40B4-BE49-F238E27FC236}">
                <a16:creationId xmlns:a16="http://schemas.microsoft.com/office/drawing/2014/main" id="{970A2ABE-1260-4E4E-BD78-CADD565E3E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42321" y="0"/>
            <a:ext cx="6858000" cy="6858000"/>
          </a:xfrm>
          <a:prstGeom prst="rect">
            <a:avLst/>
          </a:prstGeom>
        </p:spPr>
      </p:pic>
      <p:sp>
        <p:nvSpPr>
          <p:cNvPr id="2" name="Title 1">
            <a:extLst>
              <a:ext uri="{FF2B5EF4-FFF2-40B4-BE49-F238E27FC236}">
                <a16:creationId xmlns:a16="http://schemas.microsoft.com/office/drawing/2014/main" id="{77D1E4BA-5E24-4976-A190-9F03DFDC0246}"/>
              </a:ext>
            </a:extLst>
          </p:cNvPr>
          <p:cNvSpPr>
            <a:spLocks noGrp="1"/>
          </p:cNvSpPr>
          <p:nvPr>
            <p:ph type="title"/>
          </p:nvPr>
        </p:nvSpPr>
        <p:spPr>
          <a:xfrm>
            <a:off x="278221" y="409057"/>
            <a:ext cx="5065547" cy="870857"/>
          </a:xfrm>
        </p:spPr>
        <p:txBody>
          <a:bodyPr/>
          <a:lstStyle/>
          <a:p>
            <a:r>
              <a:rPr lang="en-US" sz="3100" spc="-90" dirty="0"/>
              <a:t>Mapping Disability for Hispanics Aged 65+ by Supertract</a:t>
            </a:r>
          </a:p>
        </p:txBody>
      </p:sp>
      <p:sp>
        <p:nvSpPr>
          <p:cNvPr id="3" name="Content Placeholder 2">
            <a:extLst>
              <a:ext uri="{FF2B5EF4-FFF2-40B4-BE49-F238E27FC236}">
                <a16:creationId xmlns:a16="http://schemas.microsoft.com/office/drawing/2014/main" id="{FF4534E8-9D0F-4F8E-A6B8-E59227C26F6A}"/>
              </a:ext>
            </a:extLst>
          </p:cNvPr>
          <p:cNvSpPr>
            <a:spLocks noGrp="1"/>
          </p:cNvSpPr>
          <p:nvPr>
            <p:ph idx="1"/>
          </p:nvPr>
        </p:nvSpPr>
        <p:spPr>
          <a:xfrm>
            <a:off x="341284" y="1326688"/>
            <a:ext cx="4650718" cy="4966076"/>
          </a:xfrm>
        </p:spPr>
        <p:txBody>
          <a:bodyPr>
            <a:normAutofit lnSpcReduction="10000"/>
          </a:bodyPr>
          <a:lstStyle/>
          <a:p>
            <a:r>
              <a:rPr lang="en-US" sz="1600" dirty="0"/>
              <a:t>This series of maps was constructed in the same way as the previous series for Blacks age 65+ on the previous slide. </a:t>
            </a:r>
          </a:p>
          <a:p>
            <a:r>
              <a:rPr lang="en-US" sz="1600" dirty="0"/>
              <a:t>Walk through the series to see what can be best substantiated.</a:t>
            </a:r>
          </a:p>
          <a:p>
            <a:r>
              <a:rPr lang="en-US" sz="1600" dirty="0"/>
              <a:t>Because there are more Hispanics than Blacks in the Portland Metropolitan Area, the disability rate for more </a:t>
            </a:r>
            <a:r>
              <a:rPr lang="en-US" sz="1600" dirty="0" err="1"/>
              <a:t>supertracts</a:t>
            </a:r>
            <a:r>
              <a:rPr lang="en-US" sz="1600" dirty="0"/>
              <a:t> can be substantiated.</a:t>
            </a:r>
          </a:p>
          <a:p>
            <a:r>
              <a:rPr lang="en-US" sz="1600" dirty="0"/>
              <a:t>Several Portland supertracts show high disability rates for Hispanics compared to suburban areas, but rates also are high in some suburban areas (e.g., Gresham Central, Vancouver Heights, Witch Hazel-</a:t>
            </a:r>
            <a:r>
              <a:rPr lang="en-US" sz="1600" dirty="0" err="1"/>
              <a:t>Orenco</a:t>
            </a:r>
            <a:r>
              <a:rPr lang="en-US" sz="1600" dirty="0"/>
              <a:t>).</a:t>
            </a:r>
          </a:p>
          <a:p>
            <a:r>
              <a:rPr lang="en-US" sz="1600" dirty="0"/>
              <a:t>The highest observed rates are in the city of Portland were Lents–Foster and </a:t>
            </a:r>
            <a:r>
              <a:rPr lang="en-US" sz="1600" dirty="0" err="1"/>
              <a:t>Sellwood</a:t>
            </a:r>
            <a:r>
              <a:rPr lang="en-US" sz="1600" dirty="0"/>
              <a:t>–Moreland supertracts. </a:t>
            </a:r>
          </a:p>
          <a:p>
            <a:r>
              <a:rPr lang="en-US" sz="1600" dirty="0"/>
              <a:t>Note: As discussed in the Race section, the Hispanic non-White population age 65+ is more dispersed than the Black population, even before controlling for disability.  </a:t>
            </a:r>
          </a:p>
          <a:p>
            <a:endParaRPr lang="en-US" sz="1600" dirty="0"/>
          </a:p>
        </p:txBody>
      </p:sp>
      <p:sp>
        <p:nvSpPr>
          <p:cNvPr id="8" name="TextBox 7">
            <a:extLst>
              <a:ext uri="{FF2B5EF4-FFF2-40B4-BE49-F238E27FC236}">
                <a16:creationId xmlns:a16="http://schemas.microsoft.com/office/drawing/2014/main" id="{0A6E9183-E6D2-486E-AE7F-7FB8343A5E36}"/>
              </a:ext>
            </a:extLst>
          </p:cNvPr>
          <p:cNvSpPr txBox="1"/>
          <p:nvPr/>
        </p:nvSpPr>
        <p:spPr>
          <a:xfrm>
            <a:off x="2304307" y="6174115"/>
            <a:ext cx="1621700" cy="646331"/>
          </a:xfrm>
          <a:prstGeom prst="rect">
            <a:avLst/>
          </a:prstGeom>
          <a:noFill/>
        </p:spPr>
        <p:txBody>
          <a:bodyPr wrap="square" rtlCol="0">
            <a:spAutoFit/>
          </a:bodyPr>
          <a:lstStyle/>
          <a:p>
            <a:r>
              <a:rPr lang="en-US" sz="1200" dirty="0"/>
              <a:t>Source: 2018 ACS 5-year data, Table B18001I</a:t>
            </a:r>
          </a:p>
        </p:txBody>
      </p:sp>
      <p:pic>
        <p:nvPicPr>
          <p:cNvPr id="9" name="Picture 8">
            <a:extLst>
              <a:ext uri="{FF2B5EF4-FFF2-40B4-BE49-F238E27FC236}">
                <a16:creationId xmlns:a16="http://schemas.microsoft.com/office/drawing/2014/main" id="{1988D7D0-93EA-4264-B392-DFFFBB8284CF}"/>
              </a:ext>
            </a:extLst>
          </p:cNvPr>
          <p:cNvPicPr>
            <a:picLocks noChangeAspect="1"/>
          </p:cNvPicPr>
          <p:nvPr/>
        </p:nvPicPr>
        <p:blipFill>
          <a:blip r:embed="rId7"/>
          <a:stretch>
            <a:fillRect/>
          </a:stretch>
        </p:blipFill>
        <p:spPr>
          <a:xfrm>
            <a:off x="11127304" y="1140985"/>
            <a:ext cx="371888" cy="60965"/>
          </a:xfrm>
          <a:prstGeom prst="rect">
            <a:avLst/>
          </a:prstGeom>
        </p:spPr>
      </p:pic>
      <p:pic>
        <p:nvPicPr>
          <p:cNvPr id="10" name="Picture 9">
            <a:extLst>
              <a:ext uri="{FF2B5EF4-FFF2-40B4-BE49-F238E27FC236}">
                <a16:creationId xmlns:a16="http://schemas.microsoft.com/office/drawing/2014/main" id="{E0CAEC1E-27C9-492B-90E2-F8BEC4D49683}"/>
              </a:ext>
            </a:extLst>
          </p:cNvPr>
          <p:cNvPicPr/>
          <p:nvPr/>
        </p:nvPicPr>
        <p:blipFill rotWithShape="1">
          <a:blip r:embed="rId8">
            <a:extLst>
              <a:ext uri="{28A0092B-C50C-407E-A947-70E740481C1C}">
                <a14:useLocalDpi xmlns:a14="http://schemas.microsoft.com/office/drawing/2010/main" val="0"/>
              </a:ext>
            </a:extLst>
          </a:blip>
          <a:srcRect l="20994" t="20027" r="17742" b="26666"/>
          <a:stretch/>
        </p:blipFill>
        <p:spPr bwMode="auto">
          <a:xfrm>
            <a:off x="10961356" y="1022507"/>
            <a:ext cx="180340" cy="82296"/>
          </a:xfrm>
          <a:prstGeom prst="rect">
            <a:avLst/>
          </a:prstGeom>
          <a:noFill/>
          <a:ln>
            <a:noFill/>
          </a:ln>
          <a:extLst>
            <a:ext uri="{53640926-AAD7-44D8-BBD7-CCE9431645EC}">
              <a14:shadowObscured xmlns:a14="http://schemas.microsoft.com/office/drawing/2010/main"/>
            </a:ext>
          </a:extLst>
        </p:spPr>
      </p:pic>
      <p:pic>
        <p:nvPicPr>
          <p:cNvPr id="13" name="Picture 12">
            <a:extLst>
              <a:ext uri="{FF2B5EF4-FFF2-40B4-BE49-F238E27FC236}">
                <a16:creationId xmlns:a16="http://schemas.microsoft.com/office/drawing/2014/main" id="{2B28197D-56E2-44CA-B721-8EE21CA887E3}"/>
              </a:ext>
            </a:extLst>
          </p:cNvPr>
          <p:cNvPicPr/>
          <p:nvPr/>
        </p:nvPicPr>
        <p:blipFill rotWithShape="1">
          <a:blip r:embed="rId9" cstate="print">
            <a:extLst>
              <a:ext uri="{28A0092B-C50C-407E-A947-70E740481C1C}">
                <a14:useLocalDpi xmlns:a14="http://schemas.microsoft.com/office/drawing/2010/main" val="0"/>
              </a:ext>
            </a:extLst>
          </a:blip>
          <a:srcRect l="12500" t="21569" r="22242" b="29352"/>
          <a:stretch/>
        </p:blipFill>
        <p:spPr bwMode="auto">
          <a:xfrm>
            <a:off x="11424671" y="1137077"/>
            <a:ext cx="82296" cy="64008"/>
          </a:xfrm>
          <a:prstGeom prst="rect">
            <a:avLst/>
          </a:prstGeom>
          <a:noFill/>
          <a:ln>
            <a:noFill/>
          </a:ln>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4A3E565C-7A52-457F-87BA-21C548E414D9}"/>
              </a:ext>
            </a:extLst>
          </p:cNvPr>
          <p:cNvPicPr/>
          <p:nvPr/>
        </p:nvPicPr>
        <p:blipFill rotWithShape="1">
          <a:blip r:embed="rId10" cstate="print">
            <a:extLst>
              <a:ext uri="{28A0092B-C50C-407E-A947-70E740481C1C}">
                <a14:useLocalDpi xmlns:a14="http://schemas.microsoft.com/office/drawing/2010/main" val="0"/>
              </a:ext>
            </a:extLst>
          </a:blip>
          <a:srcRect l="12857" t="21569" r="20000" b="27451"/>
          <a:stretch/>
        </p:blipFill>
        <p:spPr bwMode="auto">
          <a:xfrm>
            <a:off x="11421448" y="1137585"/>
            <a:ext cx="115570" cy="63500"/>
          </a:xfrm>
          <a:prstGeom prst="rect">
            <a:avLst/>
          </a:prstGeom>
          <a:noFill/>
          <a:ln>
            <a:noFill/>
          </a:ln>
          <a:extLst>
            <a:ext uri="{53640926-AAD7-44D8-BBD7-CCE9431645EC}">
              <a14:shadowObscured xmlns:a14="http://schemas.microsoft.com/office/drawing/2010/main"/>
            </a:ext>
          </a:extLst>
        </p:spPr>
      </p:pic>
      <p:sp>
        <p:nvSpPr>
          <p:cNvPr id="20" name="TextBox 19">
            <a:extLst>
              <a:ext uri="{FF2B5EF4-FFF2-40B4-BE49-F238E27FC236}">
                <a16:creationId xmlns:a16="http://schemas.microsoft.com/office/drawing/2014/main" id="{A069CFBA-0964-4688-8336-34795CAA8C0D}"/>
              </a:ext>
            </a:extLst>
          </p:cNvPr>
          <p:cNvSpPr txBox="1"/>
          <p:nvPr/>
        </p:nvSpPr>
        <p:spPr>
          <a:xfrm>
            <a:off x="11815239" y="-28876"/>
            <a:ext cx="376761" cy="307777"/>
          </a:xfrm>
          <a:prstGeom prst="rect">
            <a:avLst/>
          </a:prstGeom>
          <a:noFill/>
        </p:spPr>
        <p:txBody>
          <a:bodyPr wrap="square" rtlCol="0">
            <a:spAutoFit/>
          </a:bodyPr>
          <a:lstStyle/>
          <a:p>
            <a:r>
              <a:rPr lang="en-US" sz="1400" dirty="0">
                <a:solidFill>
                  <a:srgbClr val="714B25"/>
                </a:solidFill>
              </a:rPr>
              <a:t>34</a:t>
            </a:r>
          </a:p>
        </p:txBody>
      </p:sp>
      <p:grpSp>
        <p:nvGrpSpPr>
          <p:cNvPr id="21" name="Group 20">
            <a:extLst>
              <a:ext uri="{FF2B5EF4-FFF2-40B4-BE49-F238E27FC236}">
                <a16:creationId xmlns:a16="http://schemas.microsoft.com/office/drawing/2014/main" id="{90BC262C-0F4C-4D63-B7BB-0B3B1A580CC3}"/>
              </a:ext>
            </a:extLst>
          </p:cNvPr>
          <p:cNvGrpSpPr/>
          <p:nvPr/>
        </p:nvGrpSpPr>
        <p:grpSpPr>
          <a:xfrm>
            <a:off x="87067" y="6452900"/>
            <a:ext cx="2006049" cy="365760"/>
            <a:chOff x="87067" y="6452900"/>
            <a:chExt cx="2006049" cy="365760"/>
          </a:xfrm>
        </p:grpSpPr>
        <p:sp>
          <p:nvSpPr>
            <p:cNvPr id="22" name="Action Button: Go to Beginning 21">
              <a:hlinkClick r:id="" action="ppaction://hlinkshowjump?jump=firstslide" highlightClick="1"/>
              <a:extLst>
                <a:ext uri="{FF2B5EF4-FFF2-40B4-BE49-F238E27FC236}">
                  <a16:creationId xmlns:a16="http://schemas.microsoft.com/office/drawing/2014/main" id="{C4C4F20B-374C-4D55-99EF-268A9E8D1C19}"/>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ction Button: Go Back or Previous 22">
              <a:hlinkClick r:id="" action="ppaction://hlinkshowjump?jump=previousslide" highlightClick="1"/>
              <a:extLst>
                <a:ext uri="{FF2B5EF4-FFF2-40B4-BE49-F238E27FC236}">
                  <a16:creationId xmlns:a16="http://schemas.microsoft.com/office/drawing/2014/main" id="{5C33A9B4-DC94-4DAA-94CA-C48D771FAC89}"/>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ction Button: Go Forward or Next 23">
              <a:hlinkClick r:id="" action="ppaction://hlinkshowjump?jump=nextslide" highlightClick="1"/>
              <a:extLst>
                <a:ext uri="{FF2B5EF4-FFF2-40B4-BE49-F238E27FC236}">
                  <a16:creationId xmlns:a16="http://schemas.microsoft.com/office/drawing/2014/main" id="{4B3F6836-FDFE-4364-928A-BA65ACC06EBF}"/>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ction Button: Go to End 24">
              <a:hlinkClick r:id="rId11" action="ppaction://hlinksldjump" highlightClick="1"/>
              <a:extLst>
                <a:ext uri="{FF2B5EF4-FFF2-40B4-BE49-F238E27FC236}">
                  <a16:creationId xmlns:a16="http://schemas.microsoft.com/office/drawing/2014/main" id="{F358C05A-3C36-4770-B8C8-2C45C6FB5ED9}"/>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hlinkClick r:id="rId12"/>
              <a:extLst>
                <a:ext uri="{FF2B5EF4-FFF2-40B4-BE49-F238E27FC236}">
                  <a16:creationId xmlns:a16="http://schemas.microsoft.com/office/drawing/2014/main" id="{B26F6F09-7646-4765-B472-04F7A0E381F1}"/>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350128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11"/>
          <p:cNvSpPr txBox="1">
            <a:spLocks noGrp="1"/>
          </p:cNvSpPr>
          <p:nvPr>
            <p:ph type="ctrTitle"/>
          </p:nvPr>
        </p:nvSpPr>
        <p:spPr>
          <a:xfrm>
            <a:off x="3205934" y="1629707"/>
            <a:ext cx="7576738" cy="2387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F5496"/>
              </a:buClr>
              <a:buSzPts val="2800"/>
              <a:buFont typeface="Calibri"/>
              <a:buNone/>
            </a:pPr>
            <a:r>
              <a:rPr lang="en-US" sz="4400" dirty="0"/>
              <a:t>End of Section on Disability</a:t>
            </a:r>
            <a:endParaRPr sz="4400" dirty="0"/>
          </a:p>
        </p:txBody>
      </p:sp>
      <p:sp>
        <p:nvSpPr>
          <p:cNvPr id="3" name="Content Placeholder 2">
            <a:extLst>
              <a:ext uri="{FF2B5EF4-FFF2-40B4-BE49-F238E27FC236}">
                <a16:creationId xmlns:a16="http://schemas.microsoft.com/office/drawing/2014/main" id="{FD2399F8-C49B-4F6C-9DAF-34C66D4C7CC1}"/>
              </a:ext>
            </a:extLst>
          </p:cNvPr>
          <p:cNvSpPr>
            <a:spLocks noGrp="1"/>
          </p:cNvSpPr>
          <p:nvPr>
            <p:ph idx="12"/>
          </p:nvPr>
        </p:nvSpPr>
        <p:spPr>
          <a:xfrm>
            <a:off x="313474" y="700168"/>
            <a:ext cx="1606198" cy="4246679"/>
          </a:xfrm>
        </p:spPr>
        <p:txBody>
          <a:bodyPr/>
          <a:lstStyle/>
          <a:p>
            <a:pPr marL="0" indent="0" algn="ctr">
              <a:buNone/>
            </a:pPr>
            <a:r>
              <a:rPr lang="en-US" b="1" dirty="0"/>
              <a:t>Table of Contents</a:t>
            </a:r>
          </a:p>
          <a:p>
            <a:r>
              <a:rPr lang="en-US" dirty="0">
                <a:hlinkClick r:id="rId4" action="ppaction://hlinksldjump"/>
              </a:rPr>
              <a:t>Back to beginning</a:t>
            </a:r>
            <a:endParaRPr lang="en-US" dirty="0">
              <a:hlinkClick r:id="rId5" action="ppaction://hlinksldjump"/>
            </a:endParaRPr>
          </a:p>
          <a:p>
            <a:r>
              <a:rPr lang="en-US" dirty="0">
                <a:hlinkClick r:id="rId5" action="ppaction://hlinksldjump"/>
              </a:rPr>
              <a:t>What is a disability?</a:t>
            </a:r>
            <a:endParaRPr lang="en-US" dirty="0"/>
          </a:p>
          <a:p>
            <a:r>
              <a:rPr lang="en-US" dirty="0">
                <a:hlinkClick r:id="rId6" action="ppaction://hlinksldjump"/>
              </a:rPr>
              <a:t>Disability  by socioeconomic measures</a:t>
            </a:r>
            <a:endParaRPr lang="en-US" dirty="0"/>
          </a:p>
          <a:p>
            <a:r>
              <a:rPr lang="en-US" dirty="0">
                <a:hlinkClick r:id="rId7" action="ppaction://hlinksldjump"/>
              </a:rPr>
              <a:t>Comparison cities</a:t>
            </a:r>
            <a:endParaRPr lang="en-US" dirty="0"/>
          </a:p>
          <a:p>
            <a:r>
              <a:rPr lang="en-US" dirty="0">
                <a:hlinkClick r:id="rId8" action="ppaction://hlinksldjump"/>
              </a:rPr>
              <a:t>Housing type and tenure</a:t>
            </a:r>
            <a:endParaRPr lang="en-US" dirty="0"/>
          </a:p>
          <a:p>
            <a:r>
              <a:rPr lang="en-US" dirty="0">
                <a:hlinkClick r:id="rId9" action="ppaction://hlinksldjump"/>
              </a:rPr>
              <a:t>City-Suburb</a:t>
            </a:r>
            <a:endParaRPr lang="en-US" dirty="0"/>
          </a:p>
          <a:p>
            <a:r>
              <a:rPr lang="en-US" dirty="0">
                <a:hlinkClick r:id="rId10" action="ppaction://hlinksldjump"/>
              </a:rPr>
              <a:t>Mapping of disability</a:t>
            </a:r>
            <a:endParaRPr lang="en-US" dirty="0"/>
          </a:p>
          <a:p>
            <a:r>
              <a:rPr lang="en-US" dirty="0">
                <a:hlinkClick r:id="rId11" action="ppaction://hlinksldjump"/>
              </a:rPr>
              <a:t>Health insurance</a:t>
            </a:r>
            <a:endParaRPr lang="en-US" dirty="0"/>
          </a:p>
          <a:p>
            <a:r>
              <a:rPr lang="en-US" dirty="0">
                <a:hlinkClick r:id="rId12" action="ppaction://hlinksldjump"/>
              </a:rPr>
              <a:t>Hispanics and Blacks</a:t>
            </a:r>
            <a:endParaRPr lang="en-US" dirty="0"/>
          </a:p>
          <a:p>
            <a:endParaRPr lang="en-US" dirty="0"/>
          </a:p>
        </p:txBody>
      </p:sp>
      <p:pic>
        <p:nvPicPr>
          <p:cNvPr id="4" name="Picture 3">
            <a:extLst>
              <a:ext uri="{FF2B5EF4-FFF2-40B4-BE49-F238E27FC236}">
                <a16:creationId xmlns:a16="http://schemas.microsoft.com/office/drawing/2014/main" id="{16CBBCC3-4926-48FC-BE34-590174808F79}"/>
              </a:ext>
            </a:extLst>
          </p:cNvPr>
          <p:cNvPicPr>
            <a:picLocks noChangeAspect="1"/>
          </p:cNvPicPr>
          <p:nvPr/>
        </p:nvPicPr>
        <p:blipFill>
          <a:blip r:embed="rId13"/>
          <a:stretch>
            <a:fillRect/>
          </a:stretch>
        </p:blipFill>
        <p:spPr>
          <a:xfrm>
            <a:off x="8340535" y="5445772"/>
            <a:ext cx="3009671" cy="713869"/>
          </a:xfrm>
          <a:prstGeom prst="rect">
            <a:avLst/>
          </a:prstGeom>
        </p:spPr>
      </p:pic>
      <p:sp>
        <p:nvSpPr>
          <p:cNvPr id="11" name="TextBox 10">
            <a:extLst>
              <a:ext uri="{FF2B5EF4-FFF2-40B4-BE49-F238E27FC236}">
                <a16:creationId xmlns:a16="http://schemas.microsoft.com/office/drawing/2014/main" id="{11F914C3-2C69-45E4-ADD4-BBD08D62FA84}"/>
              </a:ext>
            </a:extLst>
          </p:cNvPr>
          <p:cNvSpPr txBox="1"/>
          <p:nvPr/>
        </p:nvSpPr>
        <p:spPr>
          <a:xfrm>
            <a:off x="11718878" y="0"/>
            <a:ext cx="423080" cy="307777"/>
          </a:xfrm>
          <a:prstGeom prst="rect">
            <a:avLst/>
          </a:prstGeom>
          <a:noFill/>
        </p:spPr>
        <p:txBody>
          <a:bodyPr wrap="square" rtlCol="0">
            <a:spAutoFit/>
          </a:bodyPr>
          <a:lstStyle/>
          <a:p>
            <a:r>
              <a:rPr lang="en-US" sz="1400" dirty="0">
                <a:solidFill>
                  <a:srgbClr val="714B25"/>
                </a:solidFill>
              </a:rPr>
              <a:t>35</a:t>
            </a:r>
          </a:p>
        </p:txBody>
      </p:sp>
      <p:grpSp>
        <p:nvGrpSpPr>
          <p:cNvPr id="12" name="Group 11">
            <a:extLst>
              <a:ext uri="{FF2B5EF4-FFF2-40B4-BE49-F238E27FC236}">
                <a16:creationId xmlns:a16="http://schemas.microsoft.com/office/drawing/2014/main" id="{842C74AB-8A4C-4037-937F-C45067EACA01}"/>
              </a:ext>
            </a:extLst>
          </p:cNvPr>
          <p:cNvGrpSpPr/>
          <p:nvPr/>
        </p:nvGrpSpPr>
        <p:grpSpPr>
          <a:xfrm>
            <a:off x="87067" y="6452900"/>
            <a:ext cx="2006049" cy="365760"/>
            <a:chOff x="87067" y="6452900"/>
            <a:chExt cx="2006049" cy="365760"/>
          </a:xfrm>
        </p:grpSpPr>
        <p:sp>
          <p:nvSpPr>
            <p:cNvPr id="13" name="Action Button: Go to Beginning 12">
              <a:hlinkClick r:id="" action="ppaction://hlinkshowjump?jump=firstslide" highlightClick="1"/>
              <a:extLst>
                <a:ext uri="{FF2B5EF4-FFF2-40B4-BE49-F238E27FC236}">
                  <a16:creationId xmlns:a16="http://schemas.microsoft.com/office/drawing/2014/main" id="{799B33A6-68E1-4404-B33C-CF03053E78A0}"/>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ction Button: Go Back or Previous 13">
              <a:hlinkClick r:id="" action="ppaction://hlinkshowjump?jump=previousslide" highlightClick="1"/>
              <a:extLst>
                <a:ext uri="{FF2B5EF4-FFF2-40B4-BE49-F238E27FC236}">
                  <a16:creationId xmlns:a16="http://schemas.microsoft.com/office/drawing/2014/main" id="{3A8B53ED-3898-4B42-B271-FD6940CD01C5}"/>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tion Button: Go Forward or Next 14">
              <a:hlinkClick r:id="" action="ppaction://hlinkshowjump?jump=nextslide" highlightClick="1"/>
              <a:extLst>
                <a:ext uri="{FF2B5EF4-FFF2-40B4-BE49-F238E27FC236}">
                  <a16:creationId xmlns:a16="http://schemas.microsoft.com/office/drawing/2014/main" id="{AF43C1B9-270A-4419-9769-A2233F896036}"/>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ction Button: Go to End 15">
              <a:hlinkClick r:id="rId14" action="ppaction://hlinksldjump" highlightClick="1"/>
              <a:extLst>
                <a:ext uri="{FF2B5EF4-FFF2-40B4-BE49-F238E27FC236}">
                  <a16:creationId xmlns:a16="http://schemas.microsoft.com/office/drawing/2014/main" id="{3B679C44-4F72-4D1F-9F8B-DFA5805716CA}"/>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hlinkClick r:id="rId15"/>
              <a:extLst>
                <a:ext uri="{FF2B5EF4-FFF2-40B4-BE49-F238E27FC236}">
                  <a16:creationId xmlns:a16="http://schemas.microsoft.com/office/drawing/2014/main" id="{23EF2F90-6733-4FBA-B3A4-7229F0B09DD9}"/>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
        <p:nvSpPr>
          <p:cNvPr id="19" name="TextBox 18">
            <a:extLst>
              <a:ext uri="{FF2B5EF4-FFF2-40B4-BE49-F238E27FC236}">
                <a16:creationId xmlns:a16="http://schemas.microsoft.com/office/drawing/2014/main" id="{B049627B-C6D4-4BA8-AA93-0FB20385E48A}"/>
              </a:ext>
            </a:extLst>
          </p:cNvPr>
          <p:cNvSpPr txBox="1"/>
          <p:nvPr/>
        </p:nvSpPr>
        <p:spPr>
          <a:xfrm>
            <a:off x="3701682" y="6418094"/>
            <a:ext cx="6471233" cy="276999"/>
          </a:xfrm>
          <a:prstGeom prst="rect">
            <a:avLst/>
          </a:prstGeom>
          <a:noFill/>
        </p:spPr>
        <p:txBody>
          <a:bodyPr wrap="square">
            <a:spAutoFit/>
          </a:bodyPr>
          <a:lstStyle/>
          <a:p>
            <a:r>
              <a:rPr lang="en-US" sz="1200" dirty="0" err="1">
                <a:solidFill>
                  <a:srgbClr val="714B25"/>
                </a:solidFill>
              </a:rPr>
              <a:t>Souce</a:t>
            </a:r>
            <a:r>
              <a:rPr lang="en-US" sz="1200" dirty="0">
                <a:solidFill>
                  <a:srgbClr val="714B25"/>
                </a:solidFill>
              </a:rPr>
              <a:t>: </a:t>
            </a:r>
            <a:r>
              <a:rPr lang="en-US" sz="1200" dirty="0" err="1">
                <a:solidFill>
                  <a:srgbClr val="714B25"/>
                </a:solidFill>
              </a:rPr>
              <a:t>Final_PPT_Links</a:t>
            </a:r>
            <a:r>
              <a:rPr lang="en-US" sz="1200" dirty="0">
                <a:solidFill>
                  <a:srgbClr val="714B25"/>
                </a:solidFill>
              </a:rPr>
              <a:t>\R8_Disability_8_6.27.27_DRL5_AKD3.ppt</a:t>
            </a:r>
            <a:r>
              <a:rPr lang="en-US" sz="1200" dirty="0"/>
              <a:t>x</a:t>
            </a:r>
          </a:p>
        </p:txBody>
      </p:sp>
    </p:spTree>
    <p:custDataLst>
      <p:tags r:id="rId1"/>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1"/>
          <p:cNvSpPr txBox="1">
            <a:spLocks noGrp="1"/>
          </p:cNvSpPr>
          <p:nvPr>
            <p:ph type="ctrTitle"/>
          </p:nvPr>
        </p:nvSpPr>
        <p:spPr>
          <a:xfrm>
            <a:off x="1136515" y="196435"/>
            <a:ext cx="9144000" cy="1270458"/>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2F5496"/>
              </a:buClr>
              <a:buSzPts val="4800"/>
              <a:buFont typeface="Calibri"/>
              <a:buNone/>
            </a:pPr>
            <a:r>
              <a:rPr lang="en-US" dirty="0"/>
              <a:t>The State of Aging in Portland</a:t>
            </a:r>
            <a:endParaRPr dirty="0"/>
          </a:p>
        </p:txBody>
      </p:sp>
      <p:sp>
        <p:nvSpPr>
          <p:cNvPr id="306" name="Google Shape;306;p1"/>
          <p:cNvSpPr txBox="1">
            <a:spLocks noGrp="1"/>
          </p:cNvSpPr>
          <p:nvPr>
            <p:ph type="subTitle" idx="1"/>
          </p:nvPr>
        </p:nvSpPr>
        <p:spPr>
          <a:xfrm>
            <a:off x="2167152" y="1684906"/>
            <a:ext cx="7387526"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714B25"/>
              </a:buClr>
              <a:buSzPts val="3600"/>
              <a:buNone/>
            </a:pPr>
            <a:r>
              <a:rPr lang="en-US" dirty="0"/>
              <a:t>Information on Data Sources </a:t>
            </a:r>
          </a:p>
          <a:p>
            <a:pPr marL="0" lvl="0" indent="0" algn="ctr" rtl="0">
              <a:lnSpc>
                <a:spcPct val="90000"/>
              </a:lnSpc>
              <a:spcBef>
                <a:spcPts val="0"/>
              </a:spcBef>
              <a:spcAft>
                <a:spcPts val="0"/>
              </a:spcAft>
              <a:buClr>
                <a:srgbClr val="714B25"/>
              </a:buClr>
              <a:buSzPts val="3600"/>
              <a:buNone/>
            </a:pPr>
            <a:r>
              <a:rPr lang="en-US" dirty="0"/>
              <a:t>and Geographies</a:t>
            </a:r>
            <a:endParaRPr dirty="0"/>
          </a:p>
        </p:txBody>
      </p:sp>
      <p:pic>
        <p:nvPicPr>
          <p:cNvPr id="5" name="Picture 4">
            <a:extLst>
              <a:ext uri="{FF2B5EF4-FFF2-40B4-BE49-F238E27FC236}">
                <a16:creationId xmlns:a16="http://schemas.microsoft.com/office/drawing/2014/main" id="{CE7E0995-FD0B-4A26-A918-D5430171E3F8}"/>
              </a:ext>
            </a:extLst>
          </p:cNvPr>
          <p:cNvPicPr>
            <a:picLocks noChangeAspect="1"/>
          </p:cNvPicPr>
          <p:nvPr/>
        </p:nvPicPr>
        <p:blipFill>
          <a:blip r:embed="rId4"/>
          <a:stretch>
            <a:fillRect/>
          </a:stretch>
        </p:blipFill>
        <p:spPr>
          <a:xfrm>
            <a:off x="8982045" y="6000553"/>
            <a:ext cx="3009671" cy="713869"/>
          </a:xfrm>
          <a:prstGeom prst="rect">
            <a:avLst/>
          </a:prstGeom>
        </p:spPr>
      </p:pic>
      <p:sp>
        <p:nvSpPr>
          <p:cNvPr id="6" name="Content Placeholder 2">
            <a:extLst>
              <a:ext uri="{FF2B5EF4-FFF2-40B4-BE49-F238E27FC236}">
                <a16:creationId xmlns:a16="http://schemas.microsoft.com/office/drawing/2014/main" id="{804C791D-6B21-453C-971B-B2888331EB00}"/>
              </a:ext>
            </a:extLst>
          </p:cNvPr>
          <p:cNvSpPr txBox="1">
            <a:spLocks/>
          </p:cNvSpPr>
          <p:nvPr/>
        </p:nvSpPr>
        <p:spPr>
          <a:xfrm>
            <a:off x="1947098" y="3151180"/>
            <a:ext cx="3860884" cy="228663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3600" b="0" kern="1200">
                <a:solidFill>
                  <a:srgbClr val="714B25"/>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kern="1200">
                <a:solidFill>
                  <a:srgbClr val="714B25"/>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kern="1200">
                <a:solidFill>
                  <a:srgbClr val="714B25"/>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buFont typeface="+mj-lt"/>
              <a:buAutoNum type="arabicPeriod"/>
            </a:pPr>
            <a:r>
              <a:rPr lang="en-US" sz="1600" dirty="0">
                <a:hlinkClick r:id="rId5" action="ppaction://hlinksldjump"/>
              </a:rPr>
              <a:t>Background for study</a:t>
            </a:r>
            <a:endParaRPr lang="en-US" sz="1600" dirty="0"/>
          </a:p>
          <a:p>
            <a:pPr marL="342900" indent="-342900" algn="l">
              <a:lnSpc>
                <a:spcPct val="100000"/>
              </a:lnSpc>
              <a:buFont typeface="+mj-lt"/>
              <a:buAutoNum type="arabicPeriod"/>
            </a:pPr>
            <a:r>
              <a:rPr lang="en-US" sz="1600" dirty="0">
                <a:hlinkClick r:id="rId6" action="ppaction://hlinksldjump"/>
              </a:rPr>
              <a:t>The Decennial Census</a:t>
            </a:r>
            <a:endParaRPr lang="en-US" sz="1600" dirty="0"/>
          </a:p>
          <a:p>
            <a:pPr marL="342900" indent="-342900" algn="l">
              <a:lnSpc>
                <a:spcPct val="100000"/>
              </a:lnSpc>
              <a:buFont typeface="+mj-lt"/>
              <a:buAutoNum type="arabicPeriod"/>
            </a:pPr>
            <a:r>
              <a:rPr lang="en-US" sz="1600" dirty="0">
                <a:hlinkClick r:id="rId7" action="ppaction://hlinksldjump"/>
              </a:rPr>
              <a:t>The American Community Survey (ACS)</a:t>
            </a:r>
            <a:endParaRPr lang="en-US" sz="1600" dirty="0"/>
          </a:p>
          <a:p>
            <a:pPr marL="342900" indent="-342900" algn="l">
              <a:lnSpc>
                <a:spcPct val="100000"/>
              </a:lnSpc>
              <a:buFont typeface="+mj-lt"/>
              <a:buAutoNum type="arabicPeriod"/>
            </a:pPr>
            <a:r>
              <a:rPr lang="en-US" sz="1600" dirty="0">
                <a:hlinkClick r:id="rId8" action="ppaction://hlinksldjump"/>
              </a:rPr>
              <a:t>Supertracts</a:t>
            </a:r>
            <a:endParaRPr lang="en-US" sz="1600" dirty="0"/>
          </a:p>
          <a:p>
            <a:pPr marL="342900" indent="-342900" algn="l">
              <a:lnSpc>
                <a:spcPct val="100000"/>
              </a:lnSpc>
              <a:buFont typeface="+mj-lt"/>
              <a:buAutoNum type="arabicPeriod"/>
            </a:pPr>
            <a:r>
              <a:rPr lang="en-US" sz="1600" dirty="0">
                <a:hlinkClick r:id="rId9" action="ppaction://hlinksldjump"/>
              </a:rPr>
              <a:t>The American Housing Survey (AHS)</a:t>
            </a:r>
            <a:endParaRPr lang="en-US" sz="1600" dirty="0"/>
          </a:p>
          <a:p>
            <a:pPr marL="342900" indent="-342900" algn="l">
              <a:lnSpc>
                <a:spcPct val="100000"/>
              </a:lnSpc>
              <a:buFont typeface="+mj-lt"/>
              <a:buAutoNum type="arabicPeriod"/>
            </a:pPr>
            <a:r>
              <a:rPr lang="en-US" sz="1600" dirty="0">
                <a:hlinkClick r:id="rId10" action="ppaction://hlinksldjump"/>
              </a:rPr>
              <a:t>20 Comparison cities</a:t>
            </a:r>
            <a:endParaRPr lang="en-US" sz="1600" dirty="0"/>
          </a:p>
          <a:p>
            <a:pPr marL="342900" indent="-342900" algn="l">
              <a:lnSpc>
                <a:spcPct val="100000"/>
              </a:lnSpc>
              <a:buFont typeface="+mj-lt"/>
              <a:buAutoNum type="arabicPeriod"/>
            </a:pPr>
            <a:endParaRPr lang="en-US" sz="1600" dirty="0"/>
          </a:p>
          <a:p>
            <a:pPr>
              <a:lnSpc>
                <a:spcPct val="100000"/>
              </a:lnSpc>
            </a:pPr>
            <a:endParaRPr lang="en-US" sz="1600" dirty="0"/>
          </a:p>
        </p:txBody>
      </p:sp>
      <p:sp>
        <p:nvSpPr>
          <p:cNvPr id="7" name="Content Placeholder 2">
            <a:extLst>
              <a:ext uri="{FF2B5EF4-FFF2-40B4-BE49-F238E27FC236}">
                <a16:creationId xmlns:a16="http://schemas.microsoft.com/office/drawing/2014/main" id="{CC780E75-AF9B-48A5-9BFA-9A315756A365}"/>
              </a:ext>
            </a:extLst>
          </p:cNvPr>
          <p:cNvSpPr txBox="1">
            <a:spLocks/>
          </p:cNvSpPr>
          <p:nvPr/>
        </p:nvSpPr>
        <p:spPr>
          <a:xfrm>
            <a:off x="5921520" y="3151180"/>
            <a:ext cx="3633158" cy="228663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3600" b="0" kern="1200">
                <a:solidFill>
                  <a:srgbClr val="714B25"/>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kern="1200">
                <a:solidFill>
                  <a:srgbClr val="714B25"/>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kern="1200">
                <a:solidFill>
                  <a:srgbClr val="714B25"/>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buAutoNum type="arabicPeriod" startAt="7"/>
            </a:pPr>
            <a:r>
              <a:rPr lang="en-US" sz="1600" dirty="0">
                <a:hlinkClick r:id="rId11" action="ppaction://hlinksldjump"/>
              </a:rPr>
              <a:t>Geography issues</a:t>
            </a:r>
            <a:endParaRPr lang="en-US" sz="1600" dirty="0"/>
          </a:p>
          <a:p>
            <a:pPr marL="342900" indent="-342900" algn="l">
              <a:lnSpc>
                <a:spcPct val="100000"/>
              </a:lnSpc>
              <a:buAutoNum type="arabicPeriod" startAt="7"/>
            </a:pPr>
            <a:r>
              <a:rPr lang="en-US" sz="1600" dirty="0">
                <a:hlinkClick r:id="rId12" action="ppaction://hlinksldjump"/>
              </a:rPr>
              <a:t>Portland’s Inner and outer suburbs</a:t>
            </a:r>
            <a:endParaRPr lang="en-US" sz="1600" dirty="0"/>
          </a:p>
          <a:p>
            <a:pPr marL="342900" indent="-342900" algn="l">
              <a:lnSpc>
                <a:spcPct val="100000"/>
              </a:lnSpc>
              <a:buAutoNum type="arabicPeriod" startAt="7"/>
            </a:pPr>
            <a:r>
              <a:rPr lang="en-US" sz="1600" dirty="0">
                <a:hlinkClick r:id="rId13" action="ppaction://hlinksldjump"/>
              </a:rPr>
              <a:t>The ACS Public Use Microsample</a:t>
            </a:r>
            <a:endParaRPr lang="en-US" sz="1600" dirty="0"/>
          </a:p>
          <a:p>
            <a:pPr marL="342900" indent="-342900" algn="l">
              <a:lnSpc>
                <a:spcPct val="100000"/>
              </a:lnSpc>
              <a:buAutoNum type="arabicPeriod" startAt="7"/>
            </a:pPr>
            <a:r>
              <a:rPr lang="en-US" sz="1600" dirty="0">
                <a:hlinkClick r:id="rId14" action="ppaction://hlinksldjump"/>
              </a:rPr>
              <a:t>Nomenclature for race and ethnicity</a:t>
            </a:r>
            <a:endParaRPr lang="en-US" sz="1600" dirty="0"/>
          </a:p>
          <a:p>
            <a:pPr marL="342900" indent="-342900" algn="l">
              <a:lnSpc>
                <a:spcPct val="100000"/>
              </a:lnSpc>
              <a:buAutoNum type="arabicPeriod" startAt="7"/>
            </a:pPr>
            <a:r>
              <a:rPr lang="en-US" sz="1600" dirty="0">
                <a:hlinkClick r:id="rId15" action="ppaction://hlinksldjump"/>
              </a:rPr>
              <a:t>Census group quarters</a:t>
            </a:r>
            <a:endParaRPr lang="en-US" sz="1600" dirty="0"/>
          </a:p>
          <a:p>
            <a:pPr algn="l">
              <a:lnSpc>
                <a:spcPct val="100000"/>
              </a:lnSpc>
            </a:pPr>
            <a:endParaRPr lang="en-US" sz="1600" dirty="0"/>
          </a:p>
          <a:p>
            <a:pPr marL="342900" indent="-342900" algn="l">
              <a:lnSpc>
                <a:spcPct val="100000"/>
              </a:lnSpc>
              <a:buAutoNum type="arabicPeriod" startAt="7"/>
            </a:pPr>
            <a:endParaRPr lang="en-US" sz="1600" dirty="0"/>
          </a:p>
          <a:p>
            <a:pPr marL="342900" indent="-342900" algn="l">
              <a:lnSpc>
                <a:spcPct val="100000"/>
              </a:lnSpc>
              <a:buFont typeface="+mj-lt"/>
              <a:buAutoNum type="arabicPeriod"/>
            </a:pPr>
            <a:endParaRPr lang="en-US" sz="1600" dirty="0"/>
          </a:p>
          <a:p>
            <a:pPr>
              <a:lnSpc>
                <a:spcPct val="100000"/>
              </a:lnSpc>
            </a:pPr>
            <a:endParaRPr lang="en-US" sz="1600" dirty="0"/>
          </a:p>
        </p:txBody>
      </p:sp>
      <p:grpSp>
        <p:nvGrpSpPr>
          <p:cNvPr id="8" name="Group 7">
            <a:extLst>
              <a:ext uri="{FF2B5EF4-FFF2-40B4-BE49-F238E27FC236}">
                <a16:creationId xmlns:a16="http://schemas.microsoft.com/office/drawing/2014/main" id="{B3D93597-16A5-4117-A0B9-99EF79062160}"/>
              </a:ext>
            </a:extLst>
          </p:cNvPr>
          <p:cNvGrpSpPr/>
          <p:nvPr/>
        </p:nvGrpSpPr>
        <p:grpSpPr>
          <a:xfrm>
            <a:off x="87067" y="6452900"/>
            <a:ext cx="2006049" cy="365760"/>
            <a:chOff x="87067" y="6452900"/>
            <a:chExt cx="2006049" cy="365760"/>
          </a:xfrm>
        </p:grpSpPr>
        <p:sp>
          <p:nvSpPr>
            <p:cNvPr id="9" name="Action Button: Go to Beginning 8">
              <a:hlinkClick r:id="" action="ppaction://hlinkshowjump?jump=firstslide" highlightClick="1"/>
              <a:extLst>
                <a:ext uri="{FF2B5EF4-FFF2-40B4-BE49-F238E27FC236}">
                  <a16:creationId xmlns:a16="http://schemas.microsoft.com/office/drawing/2014/main" id="{EFEECE5C-92D8-46F2-AA75-B0695AC79ED2}"/>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ction Button: Go Back or Previous 9">
              <a:hlinkClick r:id="" action="ppaction://hlinkshowjump?jump=previousslide" highlightClick="1"/>
              <a:extLst>
                <a:ext uri="{FF2B5EF4-FFF2-40B4-BE49-F238E27FC236}">
                  <a16:creationId xmlns:a16="http://schemas.microsoft.com/office/drawing/2014/main" id="{4B6CA48F-992B-4459-90C3-4EBB111231CF}"/>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Go Forward or Next 10">
              <a:hlinkClick r:id="" action="ppaction://hlinkshowjump?jump=nextslide" highlightClick="1"/>
              <a:extLst>
                <a:ext uri="{FF2B5EF4-FFF2-40B4-BE49-F238E27FC236}">
                  <a16:creationId xmlns:a16="http://schemas.microsoft.com/office/drawing/2014/main" id="{CA427EB6-DC5C-4804-AE1B-E576647A3CC2}"/>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Go to End 11">
              <a:hlinkClick r:id="rId16" action="ppaction://hlinksldjump" highlightClick="1"/>
              <a:extLst>
                <a:ext uri="{FF2B5EF4-FFF2-40B4-BE49-F238E27FC236}">
                  <a16:creationId xmlns:a16="http://schemas.microsoft.com/office/drawing/2014/main" id="{38B2DA20-A636-4224-A1E7-C6ED72FAE871}"/>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hlinkClick r:id="rId17"/>
              <a:extLst>
                <a:ext uri="{FF2B5EF4-FFF2-40B4-BE49-F238E27FC236}">
                  <a16:creationId xmlns:a16="http://schemas.microsoft.com/office/drawing/2014/main" id="{31BD0330-2BC2-4E47-82FE-FCCF7D005002}"/>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D3D4F8-A6B8-4AE6-8C39-8DBBFBB4E55C}"/>
              </a:ext>
            </a:extLst>
          </p:cNvPr>
          <p:cNvSpPr>
            <a:spLocks noGrp="1"/>
          </p:cNvSpPr>
          <p:nvPr>
            <p:ph type="title"/>
          </p:nvPr>
        </p:nvSpPr>
        <p:spPr>
          <a:xfrm>
            <a:off x="318140" y="192793"/>
            <a:ext cx="5985384" cy="642026"/>
          </a:xfrm>
        </p:spPr>
        <p:txBody>
          <a:bodyPr/>
          <a:lstStyle/>
          <a:p>
            <a:r>
              <a:rPr lang="en-US" dirty="0"/>
              <a:t>About </a:t>
            </a:r>
            <a:r>
              <a:rPr lang="en-US" i="1" dirty="0"/>
              <a:t>The State of Aging in Portland </a:t>
            </a:r>
            <a:r>
              <a:rPr lang="en-US" dirty="0"/>
              <a:t>Report and Navigating the Findings</a:t>
            </a:r>
          </a:p>
        </p:txBody>
      </p:sp>
      <p:sp>
        <p:nvSpPr>
          <p:cNvPr id="5" name="Content Placeholder 4">
            <a:extLst>
              <a:ext uri="{FF2B5EF4-FFF2-40B4-BE49-F238E27FC236}">
                <a16:creationId xmlns:a16="http://schemas.microsoft.com/office/drawing/2014/main" id="{FCDD099D-BC9C-4EF8-BA7A-EB6DEBA29DC5}"/>
              </a:ext>
            </a:extLst>
          </p:cNvPr>
          <p:cNvSpPr>
            <a:spLocks noGrp="1"/>
          </p:cNvSpPr>
          <p:nvPr>
            <p:ph idx="1"/>
          </p:nvPr>
        </p:nvSpPr>
        <p:spPr>
          <a:xfrm>
            <a:off x="318140" y="1040676"/>
            <a:ext cx="6124224" cy="5477888"/>
          </a:xfrm>
        </p:spPr>
        <p:txBody>
          <a:bodyPr>
            <a:normAutofit fontScale="62500" lnSpcReduction="20000"/>
          </a:bodyPr>
          <a:lstStyle/>
          <a:p>
            <a:pPr>
              <a:lnSpc>
                <a:spcPct val="107000"/>
              </a:lnSpc>
              <a:spcBef>
                <a:spcPts val="600"/>
              </a:spcBef>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This presentation includes seven sections developed as part of a study for the City of Portland by the Institute on Aging at Portland State University (PSU), Portland, Ore. The study, titled </a:t>
            </a:r>
            <a:r>
              <a:rPr lang="en-US" i="1"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T</a:t>
            </a:r>
            <a:r>
              <a:rPr lang="en-US" i="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he State of Aging in Portland</a:t>
            </a:r>
            <a:r>
              <a:rPr lang="en-US" dirty="0">
                <a:effectLst/>
                <a:latin typeface="Calibri" panose="020F0502020204030204" pitchFamily="34" charset="0"/>
                <a:ea typeface="Calibri" panose="020F0502020204030204" pitchFamily="34" charset="0"/>
                <a:cs typeface="Times New Roman" panose="02020603050405020304" pitchFamily="18" charset="0"/>
              </a:rPr>
              <a:t>, was undertaken to provide guidance to local government and members of the broad and informal “aging network” of service  providers, advocates, and others in Portland and the region so that that they can better understand, and address trends related to Portland and the region’s population aging. </a:t>
            </a:r>
          </a:p>
          <a:p>
            <a:pPr>
              <a:lnSpc>
                <a:spcPct val="107000"/>
              </a:lnSpc>
              <a:spcBef>
                <a:spcPts val="600"/>
              </a:spcBef>
              <a:spcAft>
                <a:spcPts val="800"/>
              </a:spcAft>
            </a:pPr>
            <a:r>
              <a:rPr lang="en-US" b="1" dirty="0">
                <a:latin typeface="Calibri" panose="020F0502020204030204" pitchFamily="34" charset="0"/>
                <a:ea typeface="Calibri" panose="020F0502020204030204" pitchFamily="34" charset="0"/>
                <a:cs typeface="Times New Roman" panose="02020603050405020304" pitchFamily="18" charset="0"/>
              </a:rPr>
              <a:t>Funding source: </a:t>
            </a:r>
            <a:r>
              <a:rPr lang="en-US" dirty="0">
                <a:latin typeface="Calibri" panose="020F0502020204030204" pitchFamily="34" charset="0"/>
                <a:ea typeface="Calibri" panose="020F0502020204030204" pitchFamily="34" charset="0"/>
                <a:cs typeface="Times New Roman" panose="02020603050405020304" pitchFamily="18" charset="0"/>
              </a:rPr>
              <a:t>T</a:t>
            </a:r>
            <a:r>
              <a:rPr lang="en-US" dirty="0">
                <a:effectLst/>
                <a:latin typeface="Calibri" panose="020F0502020204030204" pitchFamily="34" charset="0"/>
                <a:ea typeface="Calibri" panose="020F0502020204030204" pitchFamily="34" charset="0"/>
                <a:cs typeface="Times New Roman" panose="02020603050405020304" pitchFamily="18" charset="0"/>
              </a:rPr>
              <a:t>he City of Portland, Community Health and Access program.</a:t>
            </a:r>
          </a:p>
          <a:p>
            <a:pPr marL="0">
              <a:lnSpc>
                <a:spcPct val="100000"/>
              </a:lnSpc>
              <a:spcBef>
                <a:spcPts val="600"/>
              </a:spcBef>
              <a:spcAft>
                <a:spcPts val="600"/>
              </a:spcAft>
            </a:pPr>
            <a:r>
              <a:rPr lang="en-US" b="1" dirty="0">
                <a:latin typeface="Calibri" panose="020F0502020204030204" pitchFamily="34" charset="0"/>
                <a:ea typeface="Calibri" panose="020F0502020204030204" pitchFamily="34" charset="0"/>
                <a:cs typeface="Times New Roman" panose="02020603050405020304" pitchFamily="18" charset="0"/>
              </a:rPr>
              <a:t>Project staff included:</a:t>
            </a:r>
          </a:p>
          <a:p>
            <a:pPr marL="457200" lvl="1">
              <a:lnSpc>
                <a:spcPct val="100000"/>
              </a:lnSpc>
              <a:spcBef>
                <a:spcPts val="600"/>
              </a:spcBef>
              <a:spcAft>
                <a:spcPts val="600"/>
              </a:spcAft>
            </a:pPr>
            <a:r>
              <a:rPr lang="en-US" dirty="0">
                <a:effectLst/>
                <a:latin typeface="Calibri" panose="020F0502020204030204" pitchFamily="34" charset="0"/>
                <a:ea typeface="Calibri" panose="020F0502020204030204" pitchFamily="34" charset="0"/>
                <a:cs typeface="Times New Roman" panose="02020603050405020304" pitchFamily="18" charset="0"/>
              </a:rPr>
              <a:t>Alan DeLaTorre, PhD, Adjunct Faculty, Institute on Aging, PSU; team leader and analytical perspectives; </a:t>
            </a:r>
            <a:r>
              <a:rPr lang="en-US" dirty="0">
                <a:latin typeface="Calibri" panose="020F0502020204030204" pitchFamily="34" charset="0"/>
                <a:ea typeface="Calibri" panose="020F0502020204030204" pitchFamily="34" charset="0"/>
                <a:cs typeface="Times New Roman" panose="02020603050405020304" pitchFamily="18" charset="0"/>
                <a:hlinkClick r:id="rId4"/>
              </a:rPr>
              <a:t>aland@pdx.edu</a:t>
            </a:r>
            <a:r>
              <a:rPr lang="en-US" dirty="0">
                <a:latin typeface="Calibri" panose="020F0502020204030204" pitchFamily="34" charset="0"/>
                <a:ea typeface="Calibri" panose="020F0502020204030204" pitchFamily="34" charset="0"/>
                <a:cs typeface="Times New Roman" panose="02020603050405020304" pitchFamily="18" charset="0"/>
              </a:rPr>
              <a:t> (he now serves as the City of Portland’s Age-friendly City program manager and can be contacted at </a:t>
            </a:r>
            <a:r>
              <a:rPr lang="en-US" dirty="0">
                <a:latin typeface="Calibri" panose="020F0502020204030204" pitchFamily="34" charset="0"/>
                <a:ea typeface="Calibri" panose="020F0502020204030204" pitchFamily="34" charset="0"/>
                <a:cs typeface="Times New Roman" panose="02020603050405020304" pitchFamily="18" charset="0"/>
                <a:hlinkClick r:id="rId5"/>
              </a:rPr>
              <a:t>Alan.DeLaTorre@portlandoregon.gov</a:t>
            </a:r>
            <a:r>
              <a:rPr lang="en-US" dirty="0">
                <a:latin typeface="Calibri" panose="020F0502020204030204" pitchFamily="34" charset="0"/>
                <a:ea typeface="Calibri" panose="020F0502020204030204" pitchFamily="34" charset="0"/>
                <a:cs typeface="Times New Roman" panose="02020603050405020304" pitchFamily="18" charset="0"/>
              </a:rPr>
              <a:t>)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457200" lvl="1">
              <a:lnSpc>
                <a:spcPct val="100000"/>
              </a:lnSpc>
              <a:spcBef>
                <a:spcPts val="600"/>
              </a:spcBef>
              <a:spcAft>
                <a:spcPts val="600"/>
              </a:spcAft>
            </a:pPr>
            <a:r>
              <a:rPr lang="en-US" dirty="0">
                <a:effectLst/>
                <a:latin typeface="Calibri" panose="020F0502020204030204" pitchFamily="34" charset="0"/>
                <a:ea typeface="Calibri" panose="020F0502020204030204" pitchFamily="34" charset="0"/>
                <a:cs typeface="Times New Roman" panose="02020603050405020304" pitchFamily="18" charset="0"/>
              </a:rPr>
              <a:t>D. Richard Lycan, PhD, Professor Emeritus and Senior Research Associate, Institute on Aging, PSU; volunteer, analyst of demographic </a:t>
            </a:r>
            <a:r>
              <a:rPr lang="en-US" dirty="0">
                <a:latin typeface="Calibri" panose="020F0502020204030204" pitchFamily="34" charset="0"/>
                <a:ea typeface="Calibri" panose="020F0502020204030204" pitchFamily="34" charset="0"/>
                <a:cs typeface="Times New Roman" panose="02020603050405020304" pitchFamily="18" charset="0"/>
              </a:rPr>
              <a:t>data, mapping, </a:t>
            </a:r>
            <a:r>
              <a:rPr lang="en-US" dirty="0">
                <a:effectLst/>
                <a:latin typeface="Calibri" panose="020F0502020204030204" pitchFamily="34" charset="0"/>
                <a:ea typeface="Calibri" panose="020F0502020204030204" pitchFamily="34" charset="0"/>
                <a:cs typeface="Times New Roman" panose="02020603050405020304" pitchFamily="18" charset="0"/>
              </a:rPr>
              <a:t>and creator of PowerPoints; </a:t>
            </a:r>
            <a:r>
              <a:rPr lang="en-US" dirty="0">
                <a:effectLst/>
                <a:latin typeface="Calibri" panose="020F0502020204030204" pitchFamily="34" charset="0"/>
                <a:ea typeface="Calibri" panose="020F0502020204030204" pitchFamily="34" charset="0"/>
                <a:cs typeface="Times New Roman" panose="02020603050405020304" pitchFamily="18" charset="0"/>
                <a:hlinkClick r:id="rId6"/>
              </a:rPr>
              <a:t>lycand@pdx.edu</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457200" lvl="1">
              <a:lnSpc>
                <a:spcPct val="100000"/>
              </a:lnSpc>
              <a:spcBef>
                <a:spcPts val="600"/>
              </a:spcBef>
              <a:spcAft>
                <a:spcPts val="600"/>
              </a:spcAft>
            </a:pPr>
            <a:r>
              <a:rPr lang="en-US" dirty="0">
                <a:effectLst/>
                <a:latin typeface="Calibri" panose="020F0502020204030204" pitchFamily="34" charset="0"/>
                <a:ea typeface="Calibri" panose="020F0502020204030204" pitchFamily="34" charset="0"/>
                <a:cs typeface="Times New Roman" panose="02020603050405020304" pitchFamily="18" charset="0"/>
              </a:rPr>
              <a:t>Margaret B. Neal, PhD, Professor Emerita of Urban Studies and Planning and former Director of the Institute on Aging (2003-2017); analyzed age-related differences and similarities in responses to the City’s survey on livability, the 2019 Portland Insights Survey; </a:t>
            </a:r>
            <a:r>
              <a:rPr lang="en-US" dirty="0">
                <a:effectLst/>
                <a:latin typeface="Calibri" panose="020F0502020204030204" pitchFamily="34" charset="0"/>
                <a:ea typeface="Calibri" panose="020F0502020204030204" pitchFamily="34" charset="0"/>
                <a:cs typeface="Times New Roman" panose="02020603050405020304" pitchFamily="18" charset="0"/>
                <a:hlinkClick r:id="rId7"/>
              </a:rPr>
              <a:t>nealm@pdx.edu</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457200" lvl="1">
              <a:lnSpc>
                <a:spcPct val="100000"/>
              </a:lnSpc>
              <a:spcBef>
                <a:spcPts val="600"/>
              </a:spcBef>
              <a:spcAft>
                <a:spcPts val="600"/>
              </a:spcAft>
            </a:pPr>
            <a:r>
              <a:rPr lang="en-US" dirty="0">
                <a:effectLst/>
                <a:latin typeface="Calibri" panose="020F0502020204030204" pitchFamily="34" charset="0"/>
                <a:ea typeface="Calibri" panose="020F0502020204030204" pitchFamily="34" charset="0"/>
                <a:cs typeface="Times New Roman" panose="02020603050405020304" pitchFamily="18" charset="0"/>
              </a:rPr>
              <a:t>Paula Carder, PhD, Director of the Institute on Aging; project oversight; </a:t>
            </a:r>
            <a:r>
              <a:rPr lang="en-US" dirty="0">
                <a:effectLst/>
                <a:latin typeface="Calibri" panose="020F0502020204030204" pitchFamily="34" charset="0"/>
                <a:ea typeface="Calibri" panose="020F0502020204030204" pitchFamily="34" charset="0"/>
                <a:cs typeface="Times New Roman" panose="02020603050405020304" pitchFamily="18" charset="0"/>
                <a:hlinkClick r:id="rId8"/>
              </a:rPr>
              <a:t>carderp@pdx.edu</a:t>
            </a:r>
            <a:r>
              <a:rPr lang="en-US" dirty="0">
                <a:effectLst/>
                <a:latin typeface="Calibri" panose="020F0502020204030204" pitchFamily="34" charset="0"/>
                <a:ea typeface="Calibri" panose="020F0502020204030204" pitchFamily="34" charset="0"/>
                <a:cs typeface="Times New Roman" panose="02020603050405020304" pitchFamily="18" charset="0"/>
              </a:rPr>
              <a:t>.</a:t>
            </a:r>
          </a:p>
          <a:p>
            <a:pPr marL="0">
              <a:lnSpc>
                <a:spcPct val="107000"/>
              </a:lnSpc>
              <a:spcBef>
                <a:spcPts val="0"/>
              </a:spcBef>
              <a:spcAft>
                <a:spcPts val="800"/>
              </a:spcAft>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dirty="0"/>
          </a:p>
        </p:txBody>
      </p:sp>
      <p:sp>
        <p:nvSpPr>
          <p:cNvPr id="3" name="Slide Number Placeholder 2">
            <a:extLst>
              <a:ext uri="{FF2B5EF4-FFF2-40B4-BE49-F238E27FC236}">
                <a16:creationId xmlns:a16="http://schemas.microsoft.com/office/drawing/2014/main" id="{31179CF2-2974-4896-BEF5-7E14A2B8B7B4}"/>
              </a:ext>
            </a:extLst>
          </p:cNvPr>
          <p:cNvSpPr>
            <a:spLocks noGrp="1"/>
          </p:cNvSpPr>
          <p:nvPr>
            <p:ph type="sldNum" sz="quarter" idx="4294967295"/>
          </p:nvPr>
        </p:nvSpPr>
        <p:spPr>
          <a:xfrm>
            <a:off x="11725275" y="-7938"/>
            <a:ext cx="466725" cy="365126"/>
          </a:xfrm>
          <a:prstGeom prst="rect">
            <a:avLst/>
          </a:prstGeom>
        </p:spPr>
        <p:txBody>
          <a:bodyPr vert="horz" lIns="91440" tIns="45720" rIns="91440" bIns="45720" rtlCol="0" anchor="ctr"/>
          <a:lstStyle>
            <a:defPPr>
              <a:defRPr lang="en-US"/>
            </a:defPPr>
            <a:lvl1pPr marL="0" algn="r" defTabSz="914400" rtl="0" eaLnBrk="1" latinLnBrk="0" hangingPunct="1">
              <a:defRPr sz="1400" b="1" kern="1200">
                <a:solidFill>
                  <a:srgbClr val="714B2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D94638-C64A-4DDE-B054-01DFA9B82032}" type="slidenum">
              <a:rPr lang="en-US" smtClean="0"/>
              <a:pPr/>
              <a:t>37</a:t>
            </a:fld>
            <a:endParaRPr lang="en-US"/>
          </a:p>
        </p:txBody>
      </p:sp>
      <p:sp>
        <p:nvSpPr>
          <p:cNvPr id="6" name="Content Placeholder 4">
            <a:extLst>
              <a:ext uri="{FF2B5EF4-FFF2-40B4-BE49-F238E27FC236}">
                <a16:creationId xmlns:a16="http://schemas.microsoft.com/office/drawing/2014/main" id="{4753A3C6-F3B8-4E31-8498-BBCDDBFA08C1}"/>
              </a:ext>
            </a:extLst>
          </p:cNvPr>
          <p:cNvSpPr txBox="1">
            <a:spLocks/>
          </p:cNvSpPr>
          <p:nvPr/>
        </p:nvSpPr>
        <p:spPr>
          <a:xfrm>
            <a:off x="6442364" y="1109948"/>
            <a:ext cx="5665995" cy="5408616"/>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1400" b="0" kern="1200">
                <a:solidFill>
                  <a:srgbClr val="714B2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spcBef>
                <a:spcPts val="0"/>
              </a:spcBef>
              <a:spcAft>
                <a:spcPts val="800"/>
              </a:spcAft>
            </a:pPr>
            <a:r>
              <a:rPr lang="en-US" sz="2500" b="1" dirty="0"/>
              <a:t>Additional support </a:t>
            </a:r>
            <a:r>
              <a:rPr lang="en-US" sz="2500" dirty="0"/>
              <a:t>was received from faculty at PSU’s Institute on Aging and Population Research Center, and staff from the City of Portland, Metro, Multnomah County, and Home Forward.</a:t>
            </a:r>
          </a:p>
          <a:p>
            <a:pPr>
              <a:lnSpc>
                <a:spcPct val="107000"/>
              </a:lnSpc>
              <a:spcBef>
                <a:spcPts val="0"/>
              </a:spcBef>
              <a:spcAft>
                <a:spcPts val="800"/>
              </a:spcAft>
            </a:pPr>
            <a:r>
              <a:rPr lang="en-US" sz="2500" b="1" dirty="0"/>
              <a:t>We encourage viewers to make full use of our work</a:t>
            </a:r>
            <a:r>
              <a:rPr lang="en-US" sz="2500" dirty="0"/>
              <a:t>, including maps and charts, in their research. Content is best viewed using the web-based iSpring modules (see navigation tips below). Content, such as maps and charts, may be best accessed from downloaded PowerPoint files as they will have the highest resolution for viewing and reuse. </a:t>
            </a:r>
          </a:p>
          <a:p>
            <a:pPr>
              <a:lnSpc>
                <a:spcPct val="107000"/>
              </a:lnSpc>
              <a:spcBef>
                <a:spcPts val="0"/>
              </a:spcBef>
              <a:spcAft>
                <a:spcPts val="800"/>
              </a:spcAft>
            </a:pPr>
            <a:r>
              <a:rPr lang="en-US" sz="2500" dirty="0"/>
              <a:t>Individual pages of this report may be cited as:</a:t>
            </a:r>
          </a:p>
          <a:p>
            <a:pPr marL="457200" lvl="1" indent="0">
              <a:lnSpc>
                <a:spcPct val="107000"/>
              </a:lnSpc>
              <a:spcBef>
                <a:spcPts val="0"/>
              </a:spcBef>
              <a:spcAft>
                <a:spcPts val="800"/>
              </a:spcAft>
              <a:buNone/>
            </a:pPr>
            <a:r>
              <a:rPr lang="en-US" sz="2500" dirty="0" err="1"/>
              <a:t>DeLaTorre</a:t>
            </a:r>
            <a:r>
              <a:rPr lang="en-US" sz="2500" dirty="0"/>
              <a:t>, A., Lycan, D. R., &amp; Neal, M. B. (2021). </a:t>
            </a:r>
            <a:r>
              <a:rPr lang="en-US" sz="2500" i="1" dirty="0"/>
              <a:t>State of Aging in Portland</a:t>
            </a:r>
            <a:r>
              <a:rPr lang="en-US" sz="2500" dirty="0"/>
              <a:t>. Institute on Aging, Portland State University, slide no. #. Retrieved from: </a:t>
            </a:r>
            <a:r>
              <a:rPr lang="en-US" sz="2500" dirty="0">
                <a:hlinkClick r:id="rId9"/>
              </a:rPr>
              <a:t>https://soaportland.cupa.pdx.edu/. </a:t>
            </a:r>
            <a:endParaRPr lang="en-US" sz="2500" dirty="0"/>
          </a:p>
          <a:p>
            <a:pPr>
              <a:lnSpc>
                <a:spcPct val="100000"/>
              </a:lnSpc>
            </a:pPr>
            <a:r>
              <a:rPr lang="en-US" sz="2500" b="1" dirty="0"/>
              <a:t>Software used in this study:</a:t>
            </a:r>
          </a:p>
          <a:p>
            <a:pPr lvl="1">
              <a:lnSpc>
                <a:spcPct val="100000"/>
              </a:lnSpc>
            </a:pPr>
            <a:r>
              <a:rPr lang="en-US" sz="2500" dirty="0"/>
              <a:t>From Office 365 Excel for analysis and building tables  and charts and PowerPoint for slide creation.</a:t>
            </a:r>
          </a:p>
          <a:p>
            <a:pPr lvl="1">
              <a:lnSpc>
                <a:spcPct val="100000"/>
              </a:lnSpc>
            </a:pPr>
            <a:r>
              <a:rPr lang="en-US" sz="2500" dirty="0"/>
              <a:t>From Environmental Research Institute ArcMap 10.4 for geospatial analysis and mapping.</a:t>
            </a:r>
          </a:p>
          <a:p>
            <a:pPr lvl="1">
              <a:lnSpc>
                <a:spcPct val="100000"/>
              </a:lnSpc>
            </a:pPr>
            <a:r>
              <a:rPr lang="en-US" sz="2500" dirty="0"/>
              <a:t>From iSpring eLearning Software iSpring Converter Pro 10 to transform PowerPoint to HTML5.</a:t>
            </a:r>
          </a:p>
          <a:p>
            <a:pPr lvl="1">
              <a:lnSpc>
                <a:spcPct val="100000"/>
              </a:lnSpc>
            </a:pPr>
            <a:r>
              <a:rPr lang="en-US" sz="2500" dirty="0"/>
              <a:t>From IBM SPSS statistics for data analysis</a:t>
            </a:r>
          </a:p>
          <a:p>
            <a:pPr marL="0" indent="0">
              <a:lnSpc>
                <a:spcPct val="107000"/>
              </a:lnSpc>
              <a:spcBef>
                <a:spcPts val="0"/>
              </a:spcBef>
              <a:spcAft>
                <a:spcPts val="800"/>
              </a:spcAft>
              <a:buNone/>
            </a:pPr>
            <a:endParaRPr lang="en-US" dirty="0"/>
          </a:p>
        </p:txBody>
      </p:sp>
      <p:sp>
        <p:nvSpPr>
          <p:cNvPr id="20" name="TextBox 19">
            <a:extLst>
              <a:ext uri="{FF2B5EF4-FFF2-40B4-BE49-F238E27FC236}">
                <a16:creationId xmlns:a16="http://schemas.microsoft.com/office/drawing/2014/main" id="{DAECF9D4-C35A-4034-8FDE-DE4106ABC198}"/>
              </a:ext>
            </a:extLst>
          </p:cNvPr>
          <p:cNvSpPr txBox="1"/>
          <p:nvPr/>
        </p:nvSpPr>
        <p:spPr>
          <a:xfrm>
            <a:off x="12712682" y="-20164"/>
            <a:ext cx="650052" cy="830997"/>
          </a:xfrm>
          <a:prstGeom prst="rect">
            <a:avLst/>
          </a:prstGeom>
          <a:noFill/>
        </p:spPr>
        <p:txBody>
          <a:bodyPr wrap="square" rtlCol="0">
            <a:spAutoFit/>
          </a:bodyPr>
          <a:lstStyle/>
          <a:p>
            <a:endParaRPr lang="en-US" sz="1200" dirty="0">
              <a:solidFill>
                <a:schemeClr val="accent1"/>
              </a:solidFill>
            </a:endParaRPr>
          </a:p>
          <a:p>
            <a:r>
              <a:rPr lang="en-US" dirty="0">
                <a:solidFill>
                  <a:schemeClr val="accent1"/>
                </a:solidFill>
              </a:rPr>
              <a:t>O</a:t>
            </a:r>
          </a:p>
          <a:p>
            <a:r>
              <a:rPr lang="en-US" dirty="0">
                <a:solidFill>
                  <a:schemeClr val="accent1"/>
                </a:solidFill>
              </a:rPr>
              <a:t>O</a:t>
            </a:r>
          </a:p>
        </p:txBody>
      </p:sp>
      <p:sp>
        <p:nvSpPr>
          <p:cNvPr id="21" name="TextBox 20">
            <a:extLst>
              <a:ext uri="{FF2B5EF4-FFF2-40B4-BE49-F238E27FC236}">
                <a16:creationId xmlns:a16="http://schemas.microsoft.com/office/drawing/2014/main" id="{B7328D9E-E3FF-41D0-92F2-6213DAE83519}"/>
              </a:ext>
            </a:extLst>
          </p:cNvPr>
          <p:cNvSpPr txBox="1"/>
          <p:nvPr/>
        </p:nvSpPr>
        <p:spPr>
          <a:xfrm>
            <a:off x="12712682" y="737502"/>
            <a:ext cx="650052" cy="5262979"/>
          </a:xfrm>
          <a:prstGeom prst="rect">
            <a:avLst/>
          </a:prstGeom>
          <a:noFill/>
        </p:spPr>
        <p:txBody>
          <a:bodyPr wrap="square" rtlCol="0">
            <a:spAutoFit/>
          </a:bodyPr>
          <a:lstStyle/>
          <a:p>
            <a:endParaRPr lang="en-US" sz="1200" dirty="0">
              <a:solidFill>
                <a:schemeClr val="accent1"/>
              </a:solidFill>
            </a:endParaRP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endParaRPr lang="en-US" dirty="0">
              <a:solidFill>
                <a:schemeClr val="accent1"/>
              </a:solidFill>
            </a:endParaRPr>
          </a:p>
          <a:p>
            <a:endParaRPr lang="en-US" dirty="0">
              <a:solidFill>
                <a:schemeClr val="accent1"/>
              </a:solidFill>
            </a:endParaRPr>
          </a:p>
        </p:txBody>
      </p:sp>
      <p:pic>
        <p:nvPicPr>
          <p:cNvPr id="13" name="Picture 12">
            <a:extLst>
              <a:ext uri="{FF2B5EF4-FFF2-40B4-BE49-F238E27FC236}">
                <a16:creationId xmlns:a16="http://schemas.microsoft.com/office/drawing/2014/main" id="{A3228D91-0657-40A5-BB47-1A1AADC2A540}"/>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479263" y="6187166"/>
            <a:ext cx="2360088" cy="644935"/>
          </a:xfrm>
          <a:prstGeom prst="rect">
            <a:avLst/>
          </a:prstGeom>
        </p:spPr>
      </p:pic>
      <p:grpSp>
        <p:nvGrpSpPr>
          <p:cNvPr id="14" name="Group 13">
            <a:extLst>
              <a:ext uri="{FF2B5EF4-FFF2-40B4-BE49-F238E27FC236}">
                <a16:creationId xmlns:a16="http://schemas.microsoft.com/office/drawing/2014/main" id="{EC8B6CF5-B870-4C15-8D39-7429F86C408E}"/>
              </a:ext>
            </a:extLst>
          </p:cNvPr>
          <p:cNvGrpSpPr/>
          <p:nvPr/>
        </p:nvGrpSpPr>
        <p:grpSpPr>
          <a:xfrm>
            <a:off x="37011" y="6509634"/>
            <a:ext cx="1354063" cy="274320"/>
            <a:chOff x="37011" y="6469091"/>
            <a:chExt cx="1354063" cy="274320"/>
          </a:xfrm>
        </p:grpSpPr>
        <p:sp>
          <p:nvSpPr>
            <p:cNvPr id="15" name="Action Button: Blank 14">
              <a:hlinkClick r:id="rId11" action="ppaction://hlinksldjump"/>
              <a:extLst>
                <a:ext uri="{FF2B5EF4-FFF2-40B4-BE49-F238E27FC236}">
                  <a16:creationId xmlns:a16="http://schemas.microsoft.com/office/drawing/2014/main" id="{3FEFD4B4-C536-4F8F-BB1E-C09E11AE01A0}"/>
                </a:ext>
              </a:extLst>
            </p:cNvPr>
            <p:cNvSpPr/>
            <p:nvPr/>
          </p:nvSpPr>
          <p:spPr>
            <a:xfrm>
              <a:off x="750994" y="6469091"/>
              <a:ext cx="640080" cy="274320"/>
            </a:xfrm>
            <a:prstGeom prst="actionButtonBlank">
              <a:avLst/>
            </a:prstGeom>
            <a:solidFill>
              <a:schemeClr val="accent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rPr>
                <a:t>Menu</a:t>
              </a:r>
            </a:p>
          </p:txBody>
        </p:sp>
        <p:sp>
          <p:nvSpPr>
            <p:cNvPr id="16" name="Action Button: Go Back or Previous 15">
              <a:hlinkClick r:id="" action="ppaction://hlinkshowjump?jump=lastslideviewed" highlightClick="1"/>
              <a:extLst>
                <a:ext uri="{FF2B5EF4-FFF2-40B4-BE49-F238E27FC236}">
                  <a16:creationId xmlns:a16="http://schemas.microsoft.com/office/drawing/2014/main" id="{8CE24C3B-5076-46BA-A82C-7ED933E63F7E}"/>
                </a:ext>
              </a:extLst>
            </p:cNvPr>
            <p:cNvSpPr/>
            <p:nvPr/>
          </p:nvSpPr>
          <p:spPr>
            <a:xfrm>
              <a:off x="37011" y="6469091"/>
              <a:ext cx="640080" cy="274320"/>
            </a:xfrm>
            <a:prstGeom prst="actionButtonBackPrevious">
              <a:avLst/>
            </a:pr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071873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xEl>
                                              <p:pRg st="7" end="7"/>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1">
                                            <p:txEl>
                                              <p:pRg st="8" end="8"/>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1">
                                            <p:txEl>
                                              <p:pRg st="9" end="9"/>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1">
                                            <p:txEl>
                                              <p:pRg st="10" end="1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1">
                                            <p:txEl>
                                              <p:pRg st="11" end="11"/>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1">
                                            <p:txEl>
                                              <p:pRg st="12" end="12"/>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1">
                                            <p:txEl>
                                              <p:pRg st="13" end="13"/>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1">
                                            <p:txEl>
                                              <p:pRg st="14" end="14"/>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1">
                                            <p:txEl>
                                              <p:pRg st="15" end="15"/>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1">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2"/>
          <p:cNvSpPr txBox="1">
            <a:spLocks noGrp="1"/>
          </p:cNvSpPr>
          <p:nvPr>
            <p:ph type="title"/>
          </p:nvPr>
        </p:nvSpPr>
        <p:spPr>
          <a:xfrm>
            <a:off x="579312" y="37707"/>
            <a:ext cx="5235368" cy="66083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F5496"/>
              </a:buClr>
              <a:buSzPts val="2800"/>
              <a:buFont typeface="Calibri"/>
              <a:buNone/>
            </a:pPr>
            <a:r>
              <a:rPr lang="en-US" sz="3200" dirty="0"/>
              <a:t>The Decennial Census</a:t>
            </a:r>
            <a:endParaRPr sz="3200" dirty="0"/>
          </a:p>
        </p:txBody>
      </p:sp>
      <p:sp>
        <p:nvSpPr>
          <p:cNvPr id="313" name="Google Shape;313;p2"/>
          <p:cNvSpPr txBox="1">
            <a:spLocks noGrp="1"/>
          </p:cNvSpPr>
          <p:nvPr>
            <p:ph idx="1"/>
          </p:nvPr>
        </p:nvSpPr>
        <p:spPr>
          <a:xfrm>
            <a:off x="616606" y="660835"/>
            <a:ext cx="5590525" cy="503651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684F00"/>
              </a:buClr>
              <a:buSzPts val="1500"/>
              <a:buNone/>
            </a:pPr>
            <a:r>
              <a:rPr lang="en-US" sz="1500" b="1" i="0" dirty="0">
                <a:solidFill>
                  <a:srgbClr val="684F00"/>
                </a:solidFill>
                <a:latin typeface="Calibri"/>
                <a:ea typeface="Calibri"/>
                <a:cs typeface="Calibri"/>
                <a:sym typeface="Calibri"/>
              </a:rPr>
              <a:t>U.S. Census Bureau:</a:t>
            </a:r>
            <a:r>
              <a:rPr lang="en-US" sz="1500" b="0" i="0" dirty="0">
                <a:solidFill>
                  <a:srgbClr val="684F00"/>
                </a:solidFill>
                <a:latin typeface="Calibri"/>
                <a:ea typeface="Calibri"/>
                <a:cs typeface="Calibri"/>
                <a:sym typeface="Calibri"/>
              </a:rPr>
              <a:t> </a:t>
            </a:r>
            <a:r>
              <a:rPr lang="en-US" sz="1500" b="0" i="0" u="sng" dirty="0">
                <a:solidFill>
                  <a:srgbClr val="2F5496"/>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https://www.census.gov/programs-surveys/decennial-census.html</a:t>
            </a:r>
            <a:endParaRPr sz="1500" b="0" i="0" dirty="0">
              <a:solidFill>
                <a:srgbClr val="2F5496"/>
              </a:solidFill>
              <a:latin typeface="Calibri"/>
              <a:ea typeface="Calibri"/>
              <a:cs typeface="Calibri"/>
              <a:sym typeface="Calibri"/>
            </a:endParaRPr>
          </a:p>
          <a:p>
            <a:pPr marL="0" lvl="0" indent="0" algn="l" rtl="0">
              <a:lnSpc>
                <a:spcPct val="90000"/>
              </a:lnSpc>
              <a:spcBef>
                <a:spcPts val="600"/>
              </a:spcBef>
              <a:spcAft>
                <a:spcPts val="0"/>
              </a:spcAft>
              <a:buClr>
                <a:srgbClr val="684F00"/>
              </a:buClr>
              <a:buSzPts val="1500"/>
              <a:buNone/>
            </a:pPr>
            <a:r>
              <a:rPr lang="en-US" sz="1500" b="1" i="0" dirty="0">
                <a:solidFill>
                  <a:srgbClr val="684F00"/>
                </a:solidFill>
                <a:latin typeface="Calibri"/>
                <a:ea typeface="Calibri"/>
                <a:cs typeface="Calibri"/>
                <a:sym typeface="Calibri"/>
              </a:rPr>
              <a:t>Frequency of Data</a:t>
            </a:r>
            <a:endParaRPr dirty="0"/>
          </a:p>
          <a:p>
            <a:pPr marL="228600" lvl="0" indent="-228600" algn="l" rtl="0">
              <a:lnSpc>
                <a:spcPct val="90000"/>
              </a:lnSpc>
              <a:spcBef>
                <a:spcPts val="600"/>
              </a:spcBef>
              <a:spcAft>
                <a:spcPts val="0"/>
              </a:spcAft>
              <a:buClr>
                <a:srgbClr val="684F00"/>
              </a:buClr>
              <a:buSzPts val="1500"/>
              <a:buFont typeface="Arial"/>
              <a:buChar char="•"/>
            </a:pPr>
            <a:r>
              <a:rPr lang="en-US" sz="1500" b="0" i="0" dirty="0">
                <a:solidFill>
                  <a:srgbClr val="684F00"/>
                </a:solidFill>
                <a:latin typeface="Calibri"/>
                <a:ea typeface="Calibri"/>
                <a:cs typeface="Calibri"/>
                <a:sym typeface="Calibri"/>
              </a:rPr>
              <a:t>Collection: Every 10 years</a:t>
            </a:r>
            <a:endParaRPr dirty="0"/>
          </a:p>
          <a:p>
            <a:pPr marL="228600" lvl="0" indent="-228600" algn="l" rtl="0">
              <a:lnSpc>
                <a:spcPct val="90000"/>
              </a:lnSpc>
              <a:spcBef>
                <a:spcPts val="600"/>
              </a:spcBef>
              <a:spcAft>
                <a:spcPts val="0"/>
              </a:spcAft>
              <a:buClr>
                <a:srgbClr val="684F00"/>
              </a:buClr>
              <a:buSzPts val="1500"/>
              <a:buFont typeface="Arial"/>
              <a:buChar char="•"/>
            </a:pPr>
            <a:r>
              <a:rPr lang="en-US" sz="1500" b="0" i="0" dirty="0">
                <a:solidFill>
                  <a:srgbClr val="684F00"/>
                </a:solidFill>
                <a:latin typeface="Calibri"/>
                <a:ea typeface="Calibri"/>
                <a:cs typeface="Calibri"/>
                <a:sym typeface="Calibri"/>
              </a:rPr>
              <a:t>Release: </a:t>
            </a:r>
            <a:r>
              <a:rPr lang="en-US" sz="1500" u="sng" dirty="0">
                <a:solidFill>
                  <a:srgbClr val="2F5496"/>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Data Release Schedule</a:t>
            </a:r>
            <a:endParaRPr sz="1500" b="0" i="0" dirty="0">
              <a:solidFill>
                <a:srgbClr val="2F5496"/>
              </a:solidFill>
              <a:latin typeface="Calibri"/>
              <a:ea typeface="Calibri"/>
              <a:cs typeface="Calibri"/>
              <a:sym typeface="Calibri"/>
            </a:endParaRPr>
          </a:p>
          <a:p>
            <a:pPr marL="0" lvl="0" indent="0" algn="l" rtl="0">
              <a:lnSpc>
                <a:spcPct val="90000"/>
              </a:lnSpc>
              <a:spcBef>
                <a:spcPts val="600"/>
              </a:spcBef>
              <a:spcAft>
                <a:spcPts val="0"/>
              </a:spcAft>
              <a:buClr>
                <a:srgbClr val="684F00"/>
              </a:buClr>
              <a:buSzPts val="1500"/>
              <a:buNone/>
            </a:pPr>
            <a:r>
              <a:rPr lang="en-US" sz="1500" b="1" i="0" dirty="0">
                <a:solidFill>
                  <a:srgbClr val="684F00"/>
                </a:solidFill>
                <a:latin typeface="Calibri"/>
                <a:ea typeface="Calibri"/>
                <a:cs typeface="Calibri"/>
                <a:sym typeface="Calibri"/>
              </a:rPr>
              <a:t>Geographic Levels</a:t>
            </a:r>
            <a:endParaRPr dirty="0"/>
          </a:p>
          <a:p>
            <a:pPr marL="228600" lvl="0" indent="-228600" algn="l" rtl="0">
              <a:lnSpc>
                <a:spcPct val="90000"/>
              </a:lnSpc>
              <a:spcBef>
                <a:spcPts val="600"/>
              </a:spcBef>
              <a:spcAft>
                <a:spcPts val="0"/>
              </a:spcAft>
              <a:buClr>
                <a:srgbClr val="684F00"/>
              </a:buClr>
              <a:buSzPts val="1500"/>
              <a:buChar char="•"/>
            </a:pPr>
            <a:r>
              <a:rPr lang="en-US" sz="1500" b="0" i="0" dirty="0">
                <a:solidFill>
                  <a:srgbClr val="684F00"/>
                </a:solidFill>
                <a:latin typeface="Calibri"/>
                <a:ea typeface="Calibri"/>
                <a:cs typeface="Calibri"/>
                <a:sym typeface="Calibri"/>
              </a:rPr>
              <a:t>Nation, State, County, City, Census Tract and Census Block</a:t>
            </a:r>
            <a:endParaRPr dirty="0"/>
          </a:p>
          <a:p>
            <a:pPr marL="0" lvl="0" indent="0" algn="l" rtl="0">
              <a:lnSpc>
                <a:spcPct val="90000"/>
              </a:lnSpc>
              <a:spcBef>
                <a:spcPts val="600"/>
              </a:spcBef>
              <a:spcAft>
                <a:spcPts val="0"/>
              </a:spcAft>
              <a:buClr>
                <a:srgbClr val="684F00"/>
              </a:buClr>
              <a:buSzPts val="1500"/>
              <a:buNone/>
            </a:pPr>
            <a:r>
              <a:rPr lang="en-US" sz="1500" b="1" i="0" dirty="0">
                <a:solidFill>
                  <a:srgbClr val="684F00"/>
                </a:solidFill>
                <a:latin typeface="Calibri"/>
                <a:ea typeface="Calibri"/>
                <a:cs typeface="Calibri"/>
                <a:sym typeface="Calibri"/>
              </a:rPr>
              <a:t>Description</a:t>
            </a:r>
            <a:endParaRPr dirty="0"/>
          </a:p>
          <a:p>
            <a:pPr marL="228600" lvl="0" indent="-228600" algn="l" rtl="0">
              <a:lnSpc>
                <a:spcPct val="90000"/>
              </a:lnSpc>
              <a:spcBef>
                <a:spcPts val="600"/>
              </a:spcBef>
              <a:spcAft>
                <a:spcPts val="0"/>
              </a:spcAft>
              <a:buClr>
                <a:srgbClr val="684F00"/>
              </a:buClr>
              <a:buSzPts val="1500"/>
              <a:buChar char="•"/>
            </a:pPr>
            <a:r>
              <a:rPr lang="en-US" sz="1500" b="0" i="0" dirty="0">
                <a:solidFill>
                  <a:srgbClr val="684F00"/>
                </a:solidFill>
                <a:latin typeface="Calibri"/>
                <a:ea typeface="Calibri"/>
                <a:cs typeface="Calibri"/>
                <a:sym typeface="Calibri"/>
              </a:rPr>
              <a:t>The U.S. Census counts every resident in the United States at 10-year intervals, as mandated by the Constitution. It provides a snapshot of each person living in the country on April 1 of the year in which the Census is conducted.</a:t>
            </a:r>
            <a:endParaRPr dirty="0"/>
          </a:p>
          <a:p>
            <a:pPr marL="228600" lvl="0" indent="-228600" algn="l" rtl="0">
              <a:lnSpc>
                <a:spcPct val="90000"/>
              </a:lnSpc>
              <a:spcBef>
                <a:spcPts val="600"/>
              </a:spcBef>
              <a:spcAft>
                <a:spcPts val="0"/>
              </a:spcAft>
              <a:buClr>
                <a:srgbClr val="684F00"/>
              </a:buClr>
              <a:buSzPts val="1500"/>
              <a:buChar char="•"/>
            </a:pPr>
            <a:r>
              <a:rPr lang="en-US" sz="1500" b="0" i="0" dirty="0">
                <a:solidFill>
                  <a:srgbClr val="684F00"/>
                </a:solidFill>
                <a:latin typeface="Calibri"/>
                <a:ea typeface="Calibri"/>
                <a:cs typeface="Calibri"/>
                <a:sym typeface="Calibri"/>
              </a:rPr>
              <a:t>The data collected by the decennial census affect the number of seats a state has in the U.S. House of Representatives and are used to distribute funding and allocate resources across localities and communities. </a:t>
            </a:r>
            <a:endParaRPr dirty="0"/>
          </a:p>
          <a:p>
            <a:pPr marL="228600" lvl="0" indent="-228600" algn="l" rtl="0">
              <a:lnSpc>
                <a:spcPct val="90000"/>
              </a:lnSpc>
              <a:spcBef>
                <a:spcPts val="600"/>
              </a:spcBef>
              <a:spcAft>
                <a:spcPts val="0"/>
              </a:spcAft>
              <a:buClr>
                <a:srgbClr val="684F00"/>
              </a:buClr>
              <a:buSzPts val="1500"/>
              <a:buChar char="•"/>
            </a:pPr>
            <a:r>
              <a:rPr lang="en-US" sz="1500" b="0" i="0" dirty="0">
                <a:solidFill>
                  <a:srgbClr val="684F00"/>
                </a:solidFill>
                <a:latin typeface="Calibri"/>
                <a:ea typeface="Calibri"/>
                <a:cs typeface="Calibri"/>
                <a:sym typeface="Calibri"/>
              </a:rPr>
              <a:t>The 2010 Census reported data on age and sex distributions, race, Hispanic or Latino origin, household relationship and type, the group quarters population, and housing occupancy and tenure (whether the housing occupant owns or rents).</a:t>
            </a:r>
          </a:p>
        </p:txBody>
      </p:sp>
      <p:sp>
        <p:nvSpPr>
          <p:cNvPr id="2" name="Slide Number Placeholder 1">
            <a:extLst>
              <a:ext uri="{FF2B5EF4-FFF2-40B4-BE49-F238E27FC236}">
                <a16:creationId xmlns:a16="http://schemas.microsoft.com/office/drawing/2014/main" id="{FC09921F-9E38-4F7D-87E7-E0AA4694C9D1}"/>
              </a:ext>
            </a:extLst>
          </p:cNvPr>
          <p:cNvSpPr>
            <a:spLocks noGrp="1"/>
          </p:cNvSpPr>
          <p:nvPr>
            <p:ph type="sldNum" sz="quarter" idx="4294967295"/>
          </p:nvPr>
        </p:nvSpPr>
        <p:spPr>
          <a:xfrm>
            <a:off x="11725275" y="-7938"/>
            <a:ext cx="466725" cy="365126"/>
          </a:xfrm>
          <a:prstGeom prst="rect">
            <a:avLst/>
          </a:prstGeom>
        </p:spPr>
        <p:txBody>
          <a:bodyPr vert="horz" lIns="91440" tIns="45720" rIns="91440" bIns="45720" rtlCol="0" anchor="ctr"/>
          <a:lstStyle>
            <a:defPPr>
              <a:defRPr lang="en-US"/>
            </a:defPPr>
            <a:lvl1pPr marL="0" algn="r" defTabSz="914400" rtl="0" eaLnBrk="1" latinLnBrk="0" hangingPunct="1">
              <a:defRPr sz="1400" b="1" kern="1200">
                <a:solidFill>
                  <a:srgbClr val="714B2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D94638-C64A-4DDE-B054-01DFA9B82032}" type="slidenum">
              <a:rPr lang="en-US" smtClean="0"/>
              <a:pPr/>
              <a:t>38</a:t>
            </a:fld>
            <a:endParaRPr lang="en-US"/>
          </a:p>
        </p:txBody>
      </p:sp>
      <p:sp>
        <p:nvSpPr>
          <p:cNvPr id="314" name="Google Shape;314;p2"/>
          <p:cNvSpPr txBox="1"/>
          <p:nvPr/>
        </p:nvSpPr>
        <p:spPr>
          <a:xfrm>
            <a:off x="6560740" y="270430"/>
            <a:ext cx="5051948" cy="5817325"/>
          </a:xfrm>
          <a:prstGeom prst="rect">
            <a:avLst/>
          </a:prstGeom>
          <a:noFill/>
          <a:ln>
            <a:noFill/>
          </a:ln>
        </p:spPr>
        <p:txBody>
          <a:bodyPr spcFirstLastPara="1" wrap="square" lIns="91425" tIns="45700" rIns="91425" bIns="45700" anchor="t" anchorCtr="0">
            <a:normAutofit fontScale="92500" lnSpcReduction="10000"/>
          </a:bodyPr>
          <a:lstStyle/>
          <a:p>
            <a:pPr marL="0" marR="0" lvl="0" indent="0" algn="l" rtl="0">
              <a:lnSpc>
                <a:spcPct val="90000"/>
              </a:lnSpc>
              <a:spcBef>
                <a:spcPts val="0"/>
              </a:spcBef>
              <a:spcAft>
                <a:spcPts val="0"/>
              </a:spcAft>
              <a:buClr>
                <a:srgbClr val="684F00"/>
              </a:buClr>
              <a:buSzPct val="100000"/>
              <a:buFont typeface="Arial"/>
              <a:buNone/>
            </a:pPr>
            <a:r>
              <a:rPr lang="en-US" sz="1600" b="1" i="0" u="none" strike="noStrike" cap="none" dirty="0">
                <a:solidFill>
                  <a:srgbClr val="684F00"/>
                </a:solidFill>
                <a:latin typeface="Calibri" panose="020F0502020204030204" pitchFamily="34" charset="0"/>
                <a:ea typeface="Calibri"/>
                <a:cs typeface="Calibri" panose="020F0502020204030204" pitchFamily="34" charset="0"/>
                <a:sym typeface="Calibri"/>
              </a:rPr>
              <a:t>Variables</a:t>
            </a:r>
            <a:endParaRPr sz="1600" dirty="0">
              <a:latin typeface="Calibri" panose="020F0502020204030204" pitchFamily="34" charset="0"/>
              <a:cs typeface="Calibri" panose="020F0502020204030204" pitchFamily="34" charset="0"/>
            </a:endParaRPr>
          </a:p>
          <a:p>
            <a:pPr marL="228600" marR="0" lvl="0" indent="-228631" algn="l" rtl="0">
              <a:lnSpc>
                <a:spcPct val="90000"/>
              </a:lnSpc>
              <a:spcBef>
                <a:spcPts val="1000"/>
              </a:spcBef>
              <a:spcAft>
                <a:spcPts val="0"/>
              </a:spcAft>
              <a:buClr>
                <a:srgbClr val="684F00"/>
              </a:buClr>
              <a:buSzPct val="100000"/>
              <a:buFont typeface="Arial"/>
              <a:buChar char="•"/>
            </a:pPr>
            <a:r>
              <a:rPr lang="en-US" sz="1600" b="0" i="0" u="none" strike="noStrike" cap="none" dirty="0">
                <a:solidFill>
                  <a:srgbClr val="684F00"/>
                </a:solidFill>
                <a:latin typeface="Calibri" panose="020F0502020204030204" pitchFamily="34" charset="0"/>
                <a:ea typeface="Calibri"/>
                <a:cs typeface="Calibri" panose="020F0502020204030204" pitchFamily="34" charset="0"/>
                <a:sym typeface="Calibri"/>
              </a:rPr>
              <a:t>2010 Census</a:t>
            </a:r>
            <a:endParaRPr sz="1600" dirty="0">
              <a:latin typeface="Calibri" panose="020F0502020204030204" pitchFamily="34" charset="0"/>
              <a:cs typeface="Calibri" panose="020F0502020204030204" pitchFamily="34" charset="0"/>
            </a:endParaRPr>
          </a:p>
          <a:p>
            <a:pPr marL="685800" marR="0" lvl="1" indent="-228631" algn="l" rtl="0">
              <a:lnSpc>
                <a:spcPct val="90000"/>
              </a:lnSpc>
              <a:spcBef>
                <a:spcPts val="500"/>
              </a:spcBef>
              <a:spcAft>
                <a:spcPts val="0"/>
              </a:spcAft>
              <a:buClr>
                <a:srgbClr val="684F00"/>
              </a:buClr>
              <a:buSzPct val="100000"/>
              <a:buFont typeface="Arial"/>
              <a:buChar char="•"/>
            </a:pPr>
            <a:r>
              <a:rPr lang="en-US" sz="1600" b="1" i="0" u="none" strike="noStrike" cap="none" dirty="0">
                <a:solidFill>
                  <a:srgbClr val="684F00"/>
                </a:solidFill>
                <a:latin typeface="Calibri" panose="020F0502020204030204" pitchFamily="34" charset="0"/>
                <a:ea typeface="Calibri"/>
                <a:cs typeface="Calibri" panose="020F0502020204030204" pitchFamily="34" charset="0"/>
                <a:sym typeface="Calibri"/>
              </a:rPr>
              <a:t>Household:</a:t>
            </a:r>
            <a:r>
              <a:rPr lang="en-US" sz="1600" b="0" i="0" u="none" strike="noStrike" cap="none" dirty="0">
                <a:solidFill>
                  <a:srgbClr val="684F00"/>
                </a:solidFill>
                <a:latin typeface="Calibri" panose="020F0502020204030204" pitchFamily="34" charset="0"/>
                <a:ea typeface="Calibri"/>
                <a:cs typeface="Calibri" panose="020F0502020204030204" pitchFamily="34" charset="0"/>
                <a:sym typeface="Calibri"/>
              </a:rPr>
              <a:t> Household size, home ownership, families</a:t>
            </a:r>
            <a:endParaRPr sz="1600" dirty="0">
              <a:latin typeface="Calibri" panose="020F0502020204030204" pitchFamily="34" charset="0"/>
              <a:cs typeface="Calibri" panose="020F0502020204030204" pitchFamily="34" charset="0"/>
            </a:endParaRPr>
          </a:p>
          <a:p>
            <a:pPr marL="685800" marR="0" lvl="1" indent="-228631" algn="l" rtl="0">
              <a:lnSpc>
                <a:spcPct val="90000"/>
              </a:lnSpc>
              <a:spcBef>
                <a:spcPts val="500"/>
              </a:spcBef>
              <a:spcAft>
                <a:spcPts val="0"/>
              </a:spcAft>
              <a:buClr>
                <a:srgbClr val="684F00"/>
              </a:buClr>
              <a:buSzPct val="100000"/>
              <a:buFont typeface="Arial"/>
              <a:buChar char="•"/>
            </a:pPr>
            <a:r>
              <a:rPr lang="en-US" sz="1600" b="1" i="0" u="none" strike="noStrike" cap="none" dirty="0">
                <a:solidFill>
                  <a:srgbClr val="684F00"/>
                </a:solidFill>
                <a:latin typeface="Calibri" panose="020F0502020204030204" pitchFamily="34" charset="0"/>
                <a:ea typeface="Calibri"/>
                <a:cs typeface="Calibri" panose="020F0502020204030204" pitchFamily="34" charset="0"/>
                <a:sym typeface="Calibri"/>
              </a:rPr>
              <a:t>Demographic:</a:t>
            </a:r>
            <a:r>
              <a:rPr lang="en-US" sz="1600" b="0" i="0" u="none" strike="noStrike" cap="none" dirty="0">
                <a:solidFill>
                  <a:srgbClr val="684F00"/>
                </a:solidFill>
                <a:latin typeface="Calibri" panose="020F0502020204030204" pitchFamily="34" charset="0"/>
                <a:ea typeface="Calibri"/>
                <a:cs typeface="Calibri" panose="020F0502020204030204" pitchFamily="34" charset="0"/>
                <a:sym typeface="Calibri"/>
              </a:rPr>
              <a:t> Age, race, Hispanic origin, gender, marital status</a:t>
            </a:r>
            <a:endParaRPr sz="1600" dirty="0">
              <a:latin typeface="Calibri" panose="020F0502020204030204" pitchFamily="34" charset="0"/>
              <a:cs typeface="Calibri" panose="020F0502020204030204" pitchFamily="34" charset="0"/>
            </a:endParaRPr>
          </a:p>
          <a:p>
            <a:pPr marL="228600" marR="0" lvl="0" indent="-228631" algn="l" rtl="0">
              <a:lnSpc>
                <a:spcPct val="90000"/>
              </a:lnSpc>
              <a:spcBef>
                <a:spcPts val="1000"/>
              </a:spcBef>
              <a:spcAft>
                <a:spcPts val="0"/>
              </a:spcAft>
              <a:buClr>
                <a:srgbClr val="684F00"/>
              </a:buClr>
              <a:buSzPct val="100000"/>
              <a:buFont typeface="Arial"/>
              <a:buChar char="•"/>
            </a:pPr>
            <a:r>
              <a:rPr lang="en-US" sz="1600" b="0" i="0" u="none" strike="noStrike" cap="none" dirty="0">
                <a:solidFill>
                  <a:srgbClr val="684F00"/>
                </a:solidFill>
                <a:latin typeface="Calibri" panose="020F0502020204030204" pitchFamily="34" charset="0"/>
                <a:ea typeface="Calibri"/>
                <a:cs typeface="Calibri" panose="020F0502020204030204" pitchFamily="34" charset="0"/>
                <a:sym typeface="Calibri"/>
              </a:rPr>
              <a:t>2000 and earlier: Above, plus additional socioeconomic variables.</a:t>
            </a:r>
            <a:endParaRPr sz="1600" dirty="0">
              <a:latin typeface="Calibri" panose="020F0502020204030204" pitchFamily="34" charset="0"/>
              <a:cs typeface="Calibri" panose="020F0502020204030204" pitchFamily="34" charset="0"/>
            </a:endParaRPr>
          </a:p>
          <a:p>
            <a:pPr marL="0" marR="0" lvl="0" indent="0" algn="l" rtl="0">
              <a:lnSpc>
                <a:spcPct val="90000"/>
              </a:lnSpc>
              <a:spcBef>
                <a:spcPts val="1000"/>
              </a:spcBef>
              <a:spcAft>
                <a:spcPts val="0"/>
              </a:spcAft>
              <a:buClr>
                <a:srgbClr val="684F00"/>
              </a:buClr>
              <a:buSzPct val="100000"/>
              <a:buFont typeface="Arial"/>
              <a:buNone/>
            </a:pPr>
            <a:r>
              <a:rPr lang="en-US" sz="1600" b="1" i="0" u="none" strike="noStrike" cap="none" dirty="0">
                <a:solidFill>
                  <a:srgbClr val="684F00"/>
                </a:solidFill>
                <a:latin typeface="Calibri" panose="020F0502020204030204" pitchFamily="34" charset="0"/>
                <a:ea typeface="Calibri"/>
                <a:cs typeface="Calibri" panose="020F0502020204030204" pitchFamily="34" charset="0"/>
                <a:sym typeface="Calibri"/>
              </a:rPr>
              <a:t>Issues with Census data</a:t>
            </a:r>
            <a:endParaRPr sz="1600" dirty="0">
              <a:latin typeface="Calibri" panose="020F0502020204030204" pitchFamily="34" charset="0"/>
              <a:cs typeface="Calibri" panose="020F0502020204030204" pitchFamily="34" charset="0"/>
            </a:endParaRPr>
          </a:p>
          <a:p>
            <a:pPr marL="685800" marR="0" lvl="1" indent="-228631" algn="l" rtl="0">
              <a:lnSpc>
                <a:spcPct val="90000"/>
              </a:lnSpc>
              <a:spcBef>
                <a:spcPts val="500"/>
              </a:spcBef>
              <a:spcAft>
                <a:spcPts val="0"/>
              </a:spcAft>
              <a:buClr>
                <a:srgbClr val="684F00"/>
              </a:buClr>
              <a:buSzPct val="100000"/>
              <a:buFont typeface="Arial"/>
              <a:buChar char="•"/>
            </a:pPr>
            <a:r>
              <a:rPr lang="en-US" sz="1600" b="0" i="0" u="none" strike="noStrike" cap="none" dirty="0">
                <a:solidFill>
                  <a:srgbClr val="684F00"/>
                </a:solidFill>
                <a:latin typeface="Calibri" panose="020F0502020204030204" pitchFamily="34" charset="0"/>
                <a:ea typeface="Calibri"/>
                <a:cs typeface="Calibri" panose="020F0502020204030204" pitchFamily="34" charset="0"/>
                <a:sym typeface="Calibri"/>
              </a:rPr>
              <a:t>The latest 2010 data are 10 years old. Results of the 2020 census should be available in September 2021. </a:t>
            </a:r>
            <a:endParaRPr sz="1600" dirty="0">
              <a:latin typeface="Calibri" panose="020F0502020204030204" pitchFamily="34" charset="0"/>
              <a:cs typeface="Calibri" panose="020F0502020204030204" pitchFamily="34" charset="0"/>
            </a:endParaRPr>
          </a:p>
          <a:p>
            <a:pPr marL="685800" marR="0" lvl="1" indent="-228631" algn="l" rtl="0">
              <a:lnSpc>
                <a:spcPct val="90000"/>
              </a:lnSpc>
              <a:spcBef>
                <a:spcPts val="500"/>
              </a:spcBef>
              <a:spcAft>
                <a:spcPts val="0"/>
              </a:spcAft>
              <a:buClr>
                <a:srgbClr val="684F00"/>
              </a:buClr>
              <a:buSzPct val="100000"/>
              <a:buFont typeface="Arial"/>
              <a:buChar char="•"/>
            </a:pPr>
            <a:r>
              <a:rPr lang="en-US" sz="1600" b="0" i="0" u="none" strike="noStrike" cap="none" dirty="0">
                <a:solidFill>
                  <a:srgbClr val="684F00"/>
                </a:solidFill>
                <a:latin typeface="Calibri" panose="020F0502020204030204" pitchFamily="34" charset="0"/>
                <a:ea typeface="Calibri"/>
                <a:cs typeface="Calibri" panose="020F0502020204030204" pitchFamily="34" charset="0"/>
                <a:sym typeface="Calibri"/>
              </a:rPr>
              <a:t>The tables in the State of Aging report should be updated when the 2020 data become available.</a:t>
            </a:r>
            <a:endParaRPr sz="1600" dirty="0">
              <a:latin typeface="Calibri" panose="020F0502020204030204" pitchFamily="34" charset="0"/>
              <a:cs typeface="Calibri" panose="020F0502020204030204" pitchFamily="34" charset="0"/>
            </a:endParaRPr>
          </a:p>
          <a:p>
            <a:pPr marL="685800" marR="0" lvl="1" indent="-228631" algn="l" rtl="0">
              <a:lnSpc>
                <a:spcPct val="90000"/>
              </a:lnSpc>
              <a:spcBef>
                <a:spcPts val="500"/>
              </a:spcBef>
              <a:spcAft>
                <a:spcPts val="0"/>
              </a:spcAft>
              <a:buClr>
                <a:srgbClr val="684F00"/>
              </a:buClr>
              <a:buSzPct val="100000"/>
              <a:buFont typeface="Arial"/>
              <a:buChar char="•"/>
            </a:pPr>
            <a:r>
              <a:rPr lang="en-US" sz="1600" b="0" i="0" u="none" strike="noStrike" cap="none" dirty="0">
                <a:solidFill>
                  <a:srgbClr val="684F00"/>
                </a:solidFill>
                <a:latin typeface="Calibri" panose="020F0502020204030204" pitchFamily="34" charset="0"/>
                <a:ea typeface="Calibri"/>
                <a:cs typeface="Calibri" panose="020F0502020204030204" pitchFamily="34" charset="0"/>
                <a:sym typeface="Calibri"/>
              </a:rPr>
              <a:t>Only the data listed under </a:t>
            </a:r>
            <a:r>
              <a:rPr lang="en-US" sz="1600" b="0" i="1" u="none" strike="noStrike" cap="none" dirty="0">
                <a:solidFill>
                  <a:srgbClr val="684F00"/>
                </a:solidFill>
                <a:latin typeface="Calibri" panose="020F0502020204030204" pitchFamily="34" charset="0"/>
                <a:ea typeface="Calibri"/>
                <a:cs typeface="Calibri" panose="020F0502020204030204" pitchFamily="34" charset="0"/>
                <a:sym typeface="Calibri"/>
              </a:rPr>
              <a:t>Household </a:t>
            </a:r>
            <a:r>
              <a:rPr lang="en-US" sz="1600" b="0" i="0" u="none" strike="noStrike" cap="none" dirty="0">
                <a:solidFill>
                  <a:srgbClr val="684F00"/>
                </a:solidFill>
                <a:latin typeface="Calibri" panose="020F0502020204030204" pitchFamily="34" charset="0"/>
                <a:ea typeface="Calibri"/>
                <a:cs typeface="Calibri" panose="020F0502020204030204" pitchFamily="34" charset="0"/>
                <a:sym typeface="Calibri"/>
              </a:rPr>
              <a:t>and </a:t>
            </a:r>
            <a:r>
              <a:rPr lang="en-US" sz="1600" b="0" i="1" u="none" strike="noStrike" cap="none" dirty="0">
                <a:solidFill>
                  <a:srgbClr val="684F00"/>
                </a:solidFill>
                <a:latin typeface="Calibri" panose="020F0502020204030204" pitchFamily="34" charset="0"/>
                <a:ea typeface="Calibri"/>
                <a:cs typeface="Calibri" panose="020F0502020204030204" pitchFamily="34" charset="0"/>
                <a:sym typeface="Calibri"/>
              </a:rPr>
              <a:t>Demographic</a:t>
            </a:r>
            <a:r>
              <a:rPr lang="en-US" sz="1600" b="0" i="0" u="none" strike="noStrike" cap="none" dirty="0">
                <a:solidFill>
                  <a:srgbClr val="684F00"/>
                </a:solidFill>
                <a:latin typeface="Calibri" panose="020F0502020204030204" pitchFamily="34" charset="0"/>
                <a:ea typeface="Calibri"/>
                <a:cs typeface="Calibri" panose="020F0502020204030204" pitchFamily="34" charset="0"/>
                <a:sym typeface="Calibri"/>
              </a:rPr>
              <a:t> are available but there are hundreds of cross-tabulation tables.</a:t>
            </a:r>
            <a:endParaRPr sz="1600" dirty="0">
              <a:latin typeface="Calibri" panose="020F0502020204030204" pitchFamily="34" charset="0"/>
              <a:cs typeface="Calibri" panose="020F0502020204030204" pitchFamily="34" charset="0"/>
            </a:endParaRPr>
          </a:p>
          <a:p>
            <a:pPr marL="0" marR="0" lvl="0" indent="0" algn="l" rtl="0">
              <a:lnSpc>
                <a:spcPct val="90000"/>
              </a:lnSpc>
              <a:spcBef>
                <a:spcPts val="1000"/>
              </a:spcBef>
              <a:spcAft>
                <a:spcPts val="0"/>
              </a:spcAft>
              <a:buClr>
                <a:srgbClr val="684F00"/>
              </a:buClr>
              <a:buSzPct val="100000"/>
              <a:buFont typeface="Arial"/>
              <a:buNone/>
            </a:pPr>
            <a:r>
              <a:rPr lang="en-US" sz="1600" b="1" i="0" u="none" strike="noStrike" cap="none" dirty="0">
                <a:solidFill>
                  <a:srgbClr val="684F00"/>
                </a:solidFill>
                <a:latin typeface="Calibri" panose="020F0502020204030204" pitchFamily="34" charset="0"/>
                <a:ea typeface="Calibri"/>
                <a:cs typeface="Calibri" panose="020F0502020204030204" pitchFamily="34" charset="0"/>
                <a:sym typeface="Calibri"/>
              </a:rPr>
              <a:t>How Census was Used for this Study </a:t>
            </a:r>
            <a:endParaRPr sz="1600" dirty="0">
              <a:latin typeface="Calibri" panose="020F0502020204030204" pitchFamily="34" charset="0"/>
              <a:cs typeface="Calibri" panose="020F0502020204030204" pitchFamily="34" charset="0"/>
            </a:endParaRPr>
          </a:p>
          <a:p>
            <a:pPr marL="685800" marR="0" lvl="1" indent="-228631" algn="l" rtl="0">
              <a:lnSpc>
                <a:spcPct val="90000"/>
              </a:lnSpc>
              <a:spcBef>
                <a:spcPts val="500"/>
              </a:spcBef>
              <a:spcAft>
                <a:spcPts val="0"/>
              </a:spcAft>
              <a:buClr>
                <a:srgbClr val="684F00"/>
              </a:buClr>
              <a:buSzPct val="100000"/>
              <a:buFont typeface="Arial"/>
              <a:buChar char="•"/>
            </a:pPr>
            <a:r>
              <a:rPr lang="en-US" sz="1600" b="0" i="0" u="none" strike="noStrike" cap="none" dirty="0">
                <a:solidFill>
                  <a:srgbClr val="684F00"/>
                </a:solidFill>
                <a:latin typeface="Calibri" panose="020F0502020204030204" pitchFamily="34" charset="0"/>
                <a:ea typeface="Calibri"/>
                <a:cs typeface="Calibri" panose="020F0502020204030204" pitchFamily="34" charset="0"/>
                <a:sym typeface="Calibri"/>
              </a:rPr>
              <a:t>At the census block level to determine age and race of seniors housing and to assess demographic changes.</a:t>
            </a:r>
            <a:endParaRPr sz="1600" dirty="0">
              <a:latin typeface="Calibri" panose="020F0502020204030204" pitchFamily="34" charset="0"/>
              <a:cs typeface="Calibri" panose="020F0502020204030204" pitchFamily="34" charset="0"/>
            </a:endParaRPr>
          </a:p>
          <a:p>
            <a:pPr marL="685800" marR="0" lvl="1" indent="-228631" algn="l" rtl="0">
              <a:lnSpc>
                <a:spcPct val="90000"/>
              </a:lnSpc>
              <a:spcBef>
                <a:spcPts val="500"/>
              </a:spcBef>
              <a:spcAft>
                <a:spcPts val="0"/>
              </a:spcAft>
              <a:buClr>
                <a:srgbClr val="684F00"/>
              </a:buClr>
              <a:buSzPct val="100000"/>
              <a:buFont typeface="Arial"/>
              <a:buChar char="•"/>
            </a:pPr>
            <a:r>
              <a:rPr lang="en-US" sz="1600" b="0" i="0" u="none" strike="noStrike" cap="none" dirty="0">
                <a:solidFill>
                  <a:srgbClr val="684F00"/>
                </a:solidFill>
                <a:latin typeface="Calibri" panose="020F0502020204030204" pitchFamily="34" charset="0"/>
                <a:ea typeface="Calibri"/>
                <a:cs typeface="Calibri" panose="020F0502020204030204" pitchFamily="34" charset="0"/>
                <a:sym typeface="Calibri"/>
              </a:rPr>
              <a:t>At the census tract level to map age, race, and group quarters residents.</a:t>
            </a:r>
            <a:endParaRPr sz="1600" dirty="0">
              <a:latin typeface="Calibri" panose="020F0502020204030204" pitchFamily="34" charset="0"/>
              <a:cs typeface="Calibri" panose="020F0502020204030204" pitchFamily="34" charset="0"/>
            </a:endParaRPr>
          </a:p>
          <a:p>
            <a:pPr marL="685800" marR="0" lvl="1" indent="-228631" algn="l" rtl="0">
              <a:lnSpc>
                <a:spcPct val="90000"/>
              </a:lnSpc>
              <a:spcBef>
                <a:spcPts val="500"/>
              </a:spcBef>
              <a:spcAft>
                <a:spcPts val="0"/>
              </a:spcAft>
              <a:buClr>
                <a:srgbClr val="684F00"/>
              </a:buClr>
              <a:buSzPct val="100000"/>
              <a:buFont typeface="Arial"/>
              <a:buChar char="•"/>
            </a:pPr>
            <a:r>
              <a:rPr lang="en-US" sz="1600" b="0" i="0" u="none" strike="noStrike" cap="none" dirty="0">
                <a:solidFill>
                  <a:srgbClr val="684F00"/>
                </a:solidFill>
                <a:latin typeface="Calibri" panose="020F0502020204030204" pitchFamily="34" charset="0"/>
                <a:ea typeface="Calibri"/>
                <a:cs typeface="Calibri" panose="020F0502020204030204" pitchFamily="34" charset="0"/>
                <a:sym typeface="Calibri"/>
              </a:rPr>
              <a:t>For the city of Portland to get exact counts by age, race, housing type, and group quarters residents.</a:t>
            </a:r>
            <a:endParaRPr sz="1600" dirty="0">
              <a:latin typeface="Calibri" panose="020F0502020204030204" pitchFamily="34" charset="0"/>
              <a:cs typeface="Calibri" panose="020F0502020204030204" pitchFamily="34" charset="0"/>
            </a:endParaRPr>
          </a:p>
          <a:p>
            <a:pPr marL="0" marR="0" lvl="0" indent="0" algn="l" rtl="0">
              <a:lnSpc>
                <a:spcPct val="90000"/>
              </a:lnSpc>
              <a:spcBef>
                <a:spcPts val="1000"/>
              </a:spcBef>
              <a:spcAft>
                <a:spcPts val="0"/>
              </a:spcAft>
              <a:buClr>
                <a:srgbClr val="684F00"/>
              </a:buClr>
              <a:buSzPct val="100000"/>
              <a:buFont typeface="Arial"/>
              <a:buNone/>
            </a:pPr>
            <a:r>
              <a:rPr lang="en-US" sz="1600" b="1" i="0" u="none" strike="noStrike" cap="none" dirty="0">
                <a:solidFill>
                  <a:srgbClr val="684F00"/>
                </a:solidFill>
                <a:latin typeface="Calibri" panose="020F0502020204030204" pitchFamily="34" charset="0"/>
                <a:ea typeface="Calibri"/>
                <a:cs typeface="Calibri" panose="020F0502020204030204" pitchFamily="34" charset="0"/>
                <a:sym typeface="Calibri"/>
              </a:rPr>
              <a:t>Access the Census data at</a:t>
            </a:r>
            <a:r>
              <a:rPr lang="en-US" sz="1600" b="0" i="0" u="none" strike="noStrike" cap="none" dirty="0">
                <a:solidFill>
                  <a:srgbClr val="684F00"/>
                </a:solidFill>
                <a:latin typeface="Calibri" panose="020F0502020204030204" pitchFamily="34" charset="0"/>
                <a:ea typeface="Calibri"/>
                <a:cs typeface="Calibri" panose="020F0502020204030204" pitchFamily="34" charset="0"/>
                <a:sym typeface="Calibri"/>
              </a:rPr>
              <a:t>: </a:t>
            </a:r>
            <a:r>
              <a:rPr lang="en-US" sz="1600" b="0" i="0" u="sng" strike="noStrike" cap="none" dirty="0">
                <a:solidFill>
                  <a:schemeClr val="accent1">
                    <a:lumMod val="50000"/>
                  </a:schemeClr>
                </a:solidFill>
                <a:latin typeface="Calibri" panose="020F0502020204030204" pitchFamily="34" charset="0"/>
                <a:ea typeface="Calibri"/>
                <a:cs typeface="Calibri" panose="020F0502020204030204" pitchFamily="34" charset="0"/>
                <a:sym typeface="Calibri"/>
                <a:hlinkClick r:id="rId6">
                  <a:extLst>
                    <a:ext uri="{A12FA001-AC4F-418D-AE19-62706E023703}">
                      <ahyp:hlinkClr xmlns:ahyp="http://schemas.microsoft.com/office/drawing/2018/hyperlinkcolor" val="tx"/>
                    </a:ext>
                  </a:extLst>
                </a:hlinkClick>
              </a:rPr>
              <a:t>https://data.census.gov/cedsci/</a:t>
            </a:r>
            <a:endParaRPr lang="en-US" sz="1600" b="0" i="0" u="sng" strike="noStrike" cap="none" dirty="0">
              <a:solidFill>
                <a:schemeClr val="accent1">
                  <a:lumMod val="50000"/>
                </a:schemeClr>
              </a:solidFill>
              <a:latin typeface="Calibri" panose="020F0502020204030204" pitchFamily="34" charset="0"/>
              <a:ea typeface="Calibri"/>
              <a:cs typeface="Calibri" panose="020F0502020204030204" pitchFamily="34" charset="0"/>
              <a:sym typeface="Calibri"/>
            </a:endParaRPr>
          </a:p>
          <a:p>
            <a:pPr marL="228600" marR="0" lvl="0" indent="-146367" algn="l" rtl="0">
              <a:lnSpc>
                <a:spcPct val="90000"/>
              </a:lnSpc>
              <a:spcBef>
                <a:spcPts val="1000"/>
              </a:spcBef>
              <a:spcAft>
                <a:spcPts val="0"/>
              </a:spcAft>
              <a:buClr>
                <a:srgbClr val="714B25"/>
              </a:buClr>
              <a:buSzPct val="100000"/>
              <a:buFont typeface="Arial"/>
              <a:buNone/>
            </a:pPr>
            <a:endParaRPr sz="1400" b="0" i="0" u="none" strike="noStrike" cap="none" dirty="0">
              <a:solidFill>
                <a:srgbClr val="714B25"/>
              </a:solidFill>
              <a:latin typeface="Calibri"/>
              <a:ea typeface="Calibri"/>
              <a:cs typeface="Calibri"/>
              <a:sym typeface="Calibri"/>
            </a:endParaRPr>
          </a:p>
        </p:txBody>
      </p:sp>
      <p:sp>
        <p:nvSpPr>
          <p:cNvPr id="6" name="Rectangle 5">
            <a:extLst>
              <a:ext uri="{FF2B5EF4-FFF2-40B4-BE49-F238E27FC236}">
                <a16:creationId xmlns:a16="http://schemas.microsoft.com/office/drawing/2014/main" id="{6584080A-88B8-4A06-9EA6-D3CA9F1DBE7A}"/>
              </a:ext>
            </a:extLst>
          </p:cNvPr>
          <p:cNvSpPr/>
          <p:nvPr/>
        </p:nvSpPr>
        <p:spPr>
          <a:xfrm>
            <a:off x="862976" y="5630959"/>
            <a:ext cx="5324734" cy="769441"/>
          </a:xfrm>
          <a:prstGeom prst="rect">
            <a:avLst/>
          </a:prstGeom>
        </p:spPr>
        <p:txBody>
          <a:bodyPr wrap="square">
            <a:spAutoFit/>
          </a:bodyPr>
          <a:lstStyle/>
          <a:p>
            <a:r>
              <a:rPr lang="en-US" sz="1100" dirty="0"/>
              <a:t>Source: Demographic Research Group, Weldon Cooper Center for Public Service, </a:t>
            </a:r>
          </a:p>
          <a:p>
            <a:r>
              <a:rPr lang="en-US" sz="1100" dirty="0"/>
              <a:t>University of Virginia: </a:t>
            </a:r>
          </a:p>
          <a:p>
            <a:r>
              <a:rPr lang="en-US" sz="1100" b="1" dirty="0">
                <a:hlinkClick r:id="rId7"/>
              </a:rPr>
              <a:t>https://demographics.coopercenter.org/guide-to-publicly-available-demographic-data</a:t>
            </a:r>
            <a:r>
              <a:rPr lang="en-US" sz="1100" b="1" dirty="0"/>
              <a:t>    </a:t>
            </a:r>
          </a:p>
        </p:txBody>
      </p:sp>
      <p:sp>
        <p:nvSpPr>
          <p:cNvPr id="23" name="TextBox 22">
            <a:extLst>
              <a:ext uri="{FF2B5EF4-FFF2-40B4-BE49-F238E27FC236}">
                <a16:creationId xmlns:a16="http://schemas.microsoft.com/office/drawing/2014/main" id="{1DD521A2-84BA-48E0-AB45-6B8B414916FF}"/>
              </a:ext>
            </a:extLst>
          </p:cNvPr>
          <p:cNvSpPr txBox="1"/>
          <p:nvPr/>
        </p:nvSpPr>
        <p:spPr>
          <a:xfrm>
            <a:off x="12712682" y="-32580"/>
            <a:ext cx="650052" cy="830997"/>
          </a:xfrm>
          <a:prstGeom prst="rect">
            <a:avLst/>
          </a:prstGeom>
          <a:noFill/>
        </p:spPr>
        <p:txBody>
          <a:bodyPr wrap="square" rtlCol="0">
            <a:spAutoFit/>
          </a:bodyPr>
          <a:lstStyle/>
          <a:p>
            <a:endParaRPr lang="en-US" sz="1200" dirty="0">
              <a:solidFill>
                <a:schemeClr val="accent1"/>
              </a:solidFill>
            </a:endParaRPr>
          </a:p>
          <a:p>
            <a:r>
              <a:rPr lang="en-US" dirty="0">
                <a:solidFill>
                  <a:schemeClr val="accent1"/>
                </a:solidFill>
              </a:rPr>
              <a:t>O</a:t>
            </a:r>
          </a:p>
          <a:p>
            <a:r>
              <a:rPr lang="en-US" dirty="0">
                <a:solidFill>
                  <a:schemeClr val="accent1"/>
                </a:solidFill>
              </a:rPr>
              <a:t>O</a:t>
            </a:r>
          </a:p>
        </p:txBody>
      </p:sp>
      <p:sp>
        <p:nvSpPr>
          <p:cNvPr id="24" name="TextBox 23">
            <a:extLst>
              <a:ext uri="{FF2B5EF4-FFF2-40B4-BE49-F238E27FC236}">
                <a16:creationId xmlns:a16="http://schemas.microsoft.com/office/drawing/2014/main" id="{D2E55CCA-748D-47D7-80CF-1065FF17F411}"/>
              </a:ext>
            </a:extLst>
          </p:cNvPr>
          <p:cNvSpPr txBox="1"/>
          <p:nvPr/>
        </p:nvSpPr>
        <p:spPr>
          <a:xfrm>
            <a:off x="12677757" y="892325"/>
            <a:ext cx="650052" cy="5262979"/>
          </a:xfrm>
          <a:prstGeom prst="rect">
            <a:avLst/>
          </a:prstGeom>
          <a:noFill/>
        </p:spPr>
        <p:txBody>
          <a:bodyPr wrap="square" rtlCol="0">
            <a:spAutoFit/>
          </a:bodyPr>
          <a:lstStyle/>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endParaRPr lang="en-US" dirty="0">
              <a:solidFill>
                <a:schemeClr val="accent1"/>
              </a:solidFill>
            </a:endParaRPr>
          </a:p>
          <a:p>
            <a:endParaRPr lang="en-US" dirty="0">
              <a:solidFill>
                <a:schemeClr val="accent1"/>
              </a:solidFill>
            </a:endParaRPr>
          </a:p>
        </p:txBody>
      </p:sp>
      <p:pic>
        <p:nvPicPr>
          <p:cNvPr id="14" name="Picture 13">
            <a:extLst>
              <a:ext uri="{FF2B5EF4-FFF2-40B4-BE49-F238E27FC236}">
                <a16:creationId xmlns:a16="http://schemas.microsoft.com/office/drawing/2014/main" id="{B4C6C06B-313C-4031-87C1-A55D089509E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484076" y="6195050"/>
            <a:ext cx="2360088" cy="644935"/>
          </a:xfrm>
          <a:prstGeom prst="rect">
            <a:avLst/>
          </a:prstGeom>
        </p:spPr>
      </p:pic>
      <p:grpSp>
        <p:nvGrpSpPr>
          <p:cNvPr id="15" name="Group 14">
            <a:extLst>
              <a:ext uri="{FF2B5EF4-FFF2-40B4-BE49-F238E27FC236}">
                <a16:creationId xmlns:a16="http://schemas.microsoft.com/office/drawing/2014/main" id="{488F0DFF-313D-4E8E-A9B5-3656AD9469F4}"/>
              </a:ext>
            </a:extLst>
          </p:cNvPr>
          <p:cNvGrpSpPr/>
          <p:nvPr/>
        </p:nvGrpSpPr>
        <p:grpSpPr>
          <a:xfrm>
            <a:off x="37011" y="6509634"/>
            <a:ext cx="1354063" cy="274320"/>
            <a:chOff x="37011" y="6469091"/>
            <a:chExt cx="1354063" cy="274320"/>
          </a:xfrm>
        </p:grpSpPr>
        <p:sp>
          <p:nvSpPr>
            <p:cNvPr id="16" name="Action Button: Blank 15">
              <a:hlinkClick r:id="rId9" action="ppaction://hlinksldjump"/>
              <a:extLst>
                <a:ext uri="{FF2B5EF4-FFF2-40B4-BE49-F238E27FC236}">
                  <a16:creationId xmlns:a16="http://schemas.microsoft.com/office/drawing/2014/main" id="{F5310D31-7A61-4E4B-8490-9AAB5828A54C}"/>
                </a:ext>
              </a:extLst>
            </p:cNvPr>
            <p:cNvSpPr/>
            <p:nvPr/>
          </p:nvSpPr>
          <p:spPr>
            <a:xfrm>
              <a:off x="750994" y="6469091"/>
              <a:ext cx="640080" cy="274320"/>
            </a:xfrm>
            <a:prstGeom prst="actionButtonBlank">
              <a:avLst/>
            </a:prstGeom>
            <a:solidFill>
              <a:schemeClr val="accent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rPr>
                <a:t>Menu</a:t>
              </a:r>
            </a:p>
          </p:txBody>
        </p:sp>
        <p:sp>
          <p:nvSpPr>
            <p:cNvPr id="17" name="Action Button: Go Back or Previous 16">
              <a:hlinkClick r:id="" action="ppaction://hlinkshowjump?jump=lastslideviewed" highlightClick="1"/>
              <a:extLst>
                <a:ext uri="{FF2B5EF4-FFF2-40B4-BE49-F238E27FC236}">
                  <a16:creationId xmlns:a16="http://schemas.microsoft.com/office/drawing/2014/main" id="{BCA13898-5645-4031-9313-F1218032E14C}"/>
                </a:ext>
              </a:extLst>
            </p:cNvPr>
            <p:cNvSpPr/>
            <p:nvPr/>
          </p:nvSpPr>
          <p:spPr>
            <a:xfrm>
              <a:off x="37011" y="6469091"/>
              <a:ext cx="640080" cy="274320"/>
            </a:xfrm>
            <a:prstGeom prst="actionButtonBackPrevious">
              <a:avLst/>
            </a:pr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1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1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1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4">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14">
                                            <p:txEl>
                                              <p:pRg st="1" end="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14">
                                            <p:txEl>
                                              <p:pRg st="2" end="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14">
                                            <p:txEl>
                                              <p:pRg st="3" end="3"/>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14">
                                            <p:txEl>
                                              <p:pRg st="4" end="4"/>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14">
                                            <p:txEl>
                                              <p:pRg st="5" end="5"/>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14">
                                            <p:txEl>
                                              <p:pRg st="6" end="6"/>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14">
                                            <p:txEl>
                                              <p:pRg st="7" end="7"/>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14">
                                            <p:txEl>
                                              <p:pRg st="8" end="8"/>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14">
                                            <p:txEl>
                                              <p:pRg st="9" end="9"/>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14">
                                            <p:txEl>
                                              <p:pRg st="10" end="10"/>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14">
                                            <p:txEl>
                                              <p:pRg st="11" end="11"/>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14">
                                            <p:txEl>
                                              <p:pRg st="12" end="12"/>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14">
                                            <p:txEl>
                                              <p:pRg st="13" end="13"/>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4"/>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24">
                                            <p:txEl>
                                              <p:pRg st="3" end="3"/>
                                            </p:txEl>
                                          </p:spTgt>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24">
                                            <p:txEl>
                                              <p:pRg st="4" end="4"/>
                                            </p:txEl>
                                          </p:spTgt>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24">
                                            <p:txEl>
                                              <p:pRg st="5" end="5"/>
                                            </p:txEl>
                                          </p:spTgt>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24">
                                            <p:txEl>
                                              <p:pRg st="6" end="6"/>
                                            </p:txEl>
                                          </p:spTgt>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24">
                                            <p:txEl>
                                              <p:pRg st="7" end="7"/>
                                            </p:txEl>
                                          </p:spTgt>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24">
                                            <p:txEl>
                                              <p:pRg st="8" end="8"/>
                                            </p:txEl>
                                          </p:spTgt>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24">
                                            <p:txEl>
                                              <p:pRg st="9" end="9"/>
                                            </p:txEl>
                                          </p:spTgt>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24">
                                            <p:txEl>
                                              <p:pRg st="10" end="10"/>
                                            </p:txEl>
                                          </p:spTgt>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24">
                                            <p:txEl>
                                              <p:pRg st="11" end="11"/>
                                            </p:txEl>
                                          </p:spTgt>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nodeType="clickEffect">
                                  <p:stCondLst>
                                    <p:cond delay="0"/>
                                  </p:stCondLst>
                                  <p:childTnLst>
                                    <p:set>
                                      <p:cBhvr>
                                        <p:cTn id="132" dur="1" fill="hold">
                                          <p:stCondLst>
                                            <p:cond delay="0"/>
                                          </p:stCondLst>
                                        </p:cTn>
                                        <p:tgtEl>
                                          <p:spTgt spid="24">
                                            <p:txEl>
                                              <p:pRg st="12" end="12"/>
                                            </p:txEl>
                                          </p:spTgt>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nodeType="clickEffect">
                                  <p:stCondLst>
                                    <p:cond delay="0"/>
                                  </p:stCondLst>
                                  <p:childTnLst>
                                    <p:set>
                                      <p:cBhvr>
                                        <p:cTn id="136" dur="1" fill="hold">
                                          <p:stCondLst>
                                            <p:cond delay="0"/>
                                          </p:stCondLst>
                                        </p:cTn>
                                        <p:tgtEl>
                                          <p:spTgt spid="24">
                                            <p:txEl>
                                              <p:pRg st="13" end="13"/>
                                            </p:txEl>
                                          </p:spTgt>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nodeType="clickEffect">
                                  <p:stCondLst>
                                    <p:cond delay="0"/>
                                  </p:stCondLst>
                                  <p:childTnLst>
                                    <p:set>
                                      <p:cBhvr>
                                        <p:cTn id="140" dur="1" fill="hold">
                                          <p:stCondLst>
                                            <p:cond delay="0"/>
                                          </p:stCondLst>
                                        </p:cTn>
                                        <p:tgtEl>
                                          <p:spTgt spid="24">
                                            <p:txEl>
                                              <p:pRg st="14" end="14"/>
                                            </p:txEl>
                                          </p:spTgt>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nodeType="clickEffect">
                                  <p:stCondLst>
                                    <p:cond delay="0"/>
                                  </p:stCondLst>
                                  <p:childTnLst>
                                    <p:set>
                                      <p:cBhvr>
                                        <p:cTn id="144" dur="1" fill="hold">
                                          <p:stCondLst>
                                            <p:cond delay="0"/>
                                          </p:stCondLst>
                                        </p:cTn>
                                        <p:tgtEl>
                                          <p:spTgt spid="24">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F4675D-EB12-4357-87CB-D847A982949E}"/>
              </a:ext>
            </a:extLst>
          </p:cNvPr>
          <p:cNvSpPr>
            <a:spLocks noGrp="1"/>
          </p:cNvSpPr>
          <p:nvPr>
            <p:ph type="title"/>
          </p:nvPr>
        </p:nvSpPr>
        <p:spPr>
          <a:xfrm>
            <a:off x="389707" y="261359"/>
            <a:ext cx="10087850" cy="574242"/>
          </a:xfrm>
        </p:spPr>
        <p:txBody>
          <a:bodyPr>
            <a:noAutofit/>
          </a:bodyPr>
          <a:lstStyle/>
          <a:p>
            <a:r>
              <a:rPr lang="en-US" sz="3200" dirty="0"/>
              <a:t>The American Community Survey (ACS), Summary Tables</a:t>
            </a:r>
          </a:p>
        </p:txBody>
      </p:sp>
      <p:sp>
        <p:nvSpPr>
          <p:cNvPr id="6" name="Content Placeholder 5">
            <a:extLst>
              <a:ext uri="{FF2B5EF4-FFF2-40B4-BE49-F238E27FC236}">
                <a16:creationId xmlns:a16="http://schemas.microsoft.com/office/drawing/2014/main" id="{163B0F32-93BE-44F3-8373-1F9F18D719FE}"/>
              </a:ext>
            </a:extLst>
          </p:cNvPr>
          <p:cNvSpPr>
            <a:spLocks noGrp="1"/>
          </p:cNvSpPr>
          <p:nvPr>
            <p:ph sz="half" idx="1"/>
          </p:nvPr>
        </p:nvSpPr>
        <p:spPr>
          <a:xfrm>
            <a:off x="389707" y="835601"/>
            <a:ext cx="4917080" cy="5012306"/>
          </a:xfrm>
        </p:spPr>
        <p:txBody>
          <a:bodyPr>
            <a:normAutofit fontScale="70000" lnSpcReduction="20000"/>
          </a:bodyPr>
          <a:lstStyle/>
          <a:p>
            <a:pPr marL="0" marR="0">
              <a:lnSpc>
                <a:spcPct val="107000"/>
              </a:lnSpc>
              <a:spcBef>
                <a:spcPts val="0"/>
              </a:spcBef>
              <a:spcAft>
                <a:spcPts val="750"/>
              </a:spcAft>
            </a:pPr>
            <a:r>
              <a:rPr lang="en-US" sz="2000" b="1" dirty="0">
                <a:solidFill>
                  <a:srgbClr val="684F00"/>
                </a:solidFill>
                <a:effectLst/>
                <a:latin typeface="Calibri  "/>
                <a:ea typeface="Times New Roman" panose="02020603050405020304" pitchFamily="18" charset="0"/>
                <a:cs typeface="Times New Roman" panose="02020603050405020304" pitchFamily="18" charset="0"/>
              </a:rPr>
              <a:t>U.S. Census Bureau</a:t>
            </a:r>
            <a:r>
              <a:rPr lang="en-US" sz="2000" dirty="0">
                <a:solidFill>
                  <a:srgbClr val="684F00"/>
                </a:solidFill>
                <a:effectLst/>
                <a:latin typeface="Calibri  "/>
                <a:ea typeface="Times New Roman" panose="02020603050405020304" pitchFamily="18" charset="0"/>
                <a:cs typeface="Times New Roman" panose="02020603050405020304" pitchFamily="18" charset="0"/>
              </a:rPr>
              <a:t>, </a:t>
            </a:r>
            <a:r>
              <a:rPr lang="en-US" sz="2000" u="sng" dirty="0">
                <a:solidFill>
                  <a:schemeClr val="accent1">
                    <a:lumMod val="75000"/>
                  </a:schemeClr>
                </a:solidFill>
                <a:effectLst/>
                <a:latin typeface="Calibri  "/>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www.census.gov/programs-surveys/acs/</a:t>
            </a:r>
            <a:endParaRPr lang="en-US" sz="2000" dirty="0">
              <a:solidFill>
                <a:schemeClr val="accent1">
                  <a:lumMod val="75000"/>
                </a:schemeClr>
              </a:solidFill>
              <a:effectLst/>
              <a:latin typeface="Calibri  "/>
              <a:ea typeface="Calibri" panose="020F0502020204030204" pitchFamily="34" charset="0"/>
              <a:cs typeface="Times New Roman" panose="02020603050405020304" pitchFamily="18" charset="0"/>
            </a:endParaRPr>
          </a:p>
          <a:p>
            <a:pPr marL="0" marR="0">
              <a:lnSpc>
                <a:spcPct val="107000"/>
              </a:lnSpc>
              <a:spcBef>
                <a:spcPts val="1200"/>
              </a:spcBef>
              <a:spcAft>
                <a:spcPts val="750"/>
              </a:spcAft>
            </a:pPr>
            <a:r>
              <a:rPr lang="en-US" sz="2000" b="1" dirty="0">
                <a:solidFill>
                  <a:srgbClr val="684F00"/>
                </a:solidFill>
                <a:effectLst/>
                <a:latin typeface="Calibri  "/>
                <a:ea typeface="Times New Roman" panose="02020603050405020304" pitchFamily="18" charset="0"/>
                <a:cs typeface="Times New Roman" panose="02020603050405020304" pitchFamily="18" charset="0"/>
              </a:rPr>
              <a:t>Frequency of Data</a:t>
            </a:r>
            <a:endParaRPr lang="en-US" sz="2000" dirty="0">
              <a:solidFill>
                <a:srgbClr val="684F00"/>
              </a:solidFill>
              <a:effectLst/>
              <a:latin typeface="Calibri  "/>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000" dirty="0">
                <a:solidFill>
                  <a:srgbClr val="684F00"/>
                </a:solidFill>
                <a:effectLst/>
                <a:latin typeface="Calibri  "/>
                <a:ea typeface="Times New Roman" panose="02020603050405020304" pitchFamily="18" charset="0"/>
                <a:cs typeface="Times New Roman" panose="02020603050405020304" pitchFamily="18" charset="0"/>
              </a:rPr>
              <a:t>Collection: ongoing</a:t>
            </a:r>
            <a:endParaRPr lang="en-US" sz="2000" dirty="0">
              <a:solidFill>
                <a:srgbClr val="684F00"/>
              </a:solidFill>
              <a:effectLst/>
              <a:latin typeface="Calibri  "/>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000" dirty="0">
                <a:solidFill>
                  <a:srgbClr val="684F00"/>
                </a:solidFill>
                <a:effectLst/>
                <a:latin typeface="Calibri  "/>
                <a:ea typeface="Times New Roman" panose="02020603050405020304" pitchFamily="18" charset="0"/>
                <a:cs typeface="Times New Roman" panose="02020603050405020304" pitchFamily="18" charset="0"/>
              </a:rPr>
              <a:t>Release:</a:t>
            </a:r>
            <a:r>
              <a:rPr lang="en-US" sz="2000" dirty="0">
                <a:solidFill>
                  <a:srgbClr val="684F00"/>
                </a:solidFill>
                <a:effectLst/>
                <a:latin typeface="Calibri  "/>
                <a:ea typeface="Times New Roman" panose="02020603050405020304" pitchFamily="18" charset="0"/>
                <a:cs typeface="Times New Roman" panose="02020603050405020304" pitchFamily="18" charset="0"/>
                <a:hlinkClick r:id="rId5"/>
              </a:rPr>
              <a:t> </a:t>
            </a:r>
            <a:r>
              <a:rPr lang="en-US" sz="2000" u="sng" dirty="0">
                <a:solidFill>
                  <a:srgbClr val="684F00"/>
                </a:solidFill>
                <a:effectLst/>
                <a:latin typeface="Calibri  "/>
                <a:ea typeface="Times New Roman" panose="02020603050405020304" pitchFamily="18" charset="0"/>
                <a:cs typeface="Times New Roman" panose="02020603050405020304" pitchFamily="18" charset="0"/>
                <a:hlinkClick r:id="rId5"/>
              </a:rPr>
              <a:t>Data Release Schedule</a:t>
            </a:r>
            <a:endParaRPr lang="en-US" sz="2000" dirty="0">
              <a:solidFill>
                <a:srgbClr val="684F00"/>
              </a:solidFill>
              <a:effectLst/>
              <a:latin typeface="Calibri  "/>
              <a:ea typeface="Calibri" panose="020F0502020204030204" pitchFamily="34" charset="0"/>
              <a:cs typeface="Times New Roman" panose="02020603050405020304" pitchFamily="18" charset="0"/>
            </a:endParaRPr>
          </a:p>
          <a:p>
            <a:pPr marL="0" marR="0">
              <a:lnSpc>
                <a:spcPct val="107000"/>
              </a:lnSpc>
              <a:spcBef>
                <a:spcPts val="1200"/>
              </a:spcBef>
              <a:spcAft>
                <a:spcPts val="750"/>
              </a:spcAft>
            </a:pPr>
            <a:r>
              <a:rPr lang="en-US" sz="2000" b="1" dirty="0">
                <a:solidFill>
                  <a:srgbClr val="684F00"/>
                </a:solidFill>
                <a:effectLst/>
                <a:latin typeface="Calibri  "/>
                <a:ea typeface="Times New Roman" panose="02020603050405020304" pitchFamily="18" charset="0"/>
                <a:cs typeface="Times New Roman" panose="02020603050405020304" pitchFamily="18" charset="0"/>
              </a:rPr>
              <a:t>Geographic Levels</a:t>
            </a:r>
            <a:endParaRPr lang="en-US" sz="2000" dirty="0">
              <a:solidFill>
                <a:srgbClr val="684F00"/>
              </a:solidFill>
              <a:effectLst/>
              <a:latin typeface="Calibri  "/>
              <a:ea typeface="Calibri" panose="020F0502020204030204" pitchFamily="34" charset="0"/>
              <a:cs typeface="Times New Roman" panose="02020603050405020304" pitchFamily="18" charset="0"/>
            </a:endParaRPr>
          </a:p>
          <a:p>
            <a:pPr marL="0" marR="0">
              <a:lnSpc>
                <a:spcPct val="107000"/>
              </a:lnSpc>
              <a:spcBef>
                <a:spcPts val="0"/>
              </a:spcBef>
              <a:spcAft>
                <a:spcPts val="750"/>
              </a:spcAft>
            </a:pPr>
            <a:r>
              <a:rPr lang="en-US" sz="2000" dirty="0">
                <a:solidFill>
                  <a:srgbClr val="684F00"/>
                </a:solidFill>
                <a:effectLst/>
                <a:latin typeface="Calibri  "/>
                <a:ea typeface="Times New Roman" panose="02020603050405020304" pitchFamily="18" charset="0"/>
                <a:cs typeface="Times New Roman" panose="02020603050405020304" pitchFamily="18" charset="0"/>
              </a:rPr>
              <a:t>Nation, State, County, City, Census Tract and Census Block Group</a:t>
            </a:r>
            <a:endParaRPr lang="en-US" sz="2000" dirty="0">
              <a:solidFill>
                <a:srgbClr val="684F00"/>
              </a:solidFill>
              <a:effectLst/>
              <a:latin typeface="Calibri  "/>
              <a:ea typeface="Calibri" panose="020F0502020204030204" pitchFamily="34" charset="0"/>
              <a:cs typeface="Times New Roman" panose="02020603050405020304" pitchFamily="18" charset="0"/>
            </a:endParaRPr>
          </a:p>
          <a:p>
            <a:pPr marL="0" marR="0">
              <a:lnSpc>
                <a:spcPct val="107000"/>
              </a:lnSpc>
              <a:spcBef>
                <a:spcPts val="1200"/>
              </a:spcBef>
              <a:spcAft>
                <a:spcPts val="750"/>
              </a:spcAft>
            </a:pPr>
            <a:r>
              <a:rPr lang="en-US" sz="2000" b="1" dirty="0">
                <a:solidFill>
                  <a:srgbClr val="684F00"/>
                </a:solidFill>
                <a:effectLst/>
                <a:latin typeface="Calibri  "/>
                <a:ea typeface="Times New Roman" panose="02020603050405020304" pitchFamily="18" charset="0"/>
                <a:cs typeface="Times New Roman" panose="02020603050405020304" pitchFamily="18" charset="0"/>
              </a:rPr>
              <a:t>Description</a:t>
            </a:r>
            <a:endParaRPr lang="en-US" sz="2000" dirty="0">
              <a:solidFill>
                <a:srgbClr val="684F00"/>
              </a:solidFill>
              <a:effectLst/>
              <a:latin typeface="Calibri  "/>
              <a:ea typeface="Calibri" panose="020F0502020204030204" pitchFamily="34" charset="0"/>
              <a:cs typeface="Times New Roman" panose="02020603050405020304" pitchFamily="18" charset="0"/>
            </a:endParaRPr>
          </a:p>
          <a:p>
            <a:pPr marL="0" marR="0">
              <a:lnSpc>
                <a:spcPct val="107000"/>
              </a:lnSpc>
              <a:spcBef>
                <a:spcPts val="0"/>
              </a:spcBef>
              <a:spcAft>
                <a:spcPts val="750"/>
              </a:spcAft>
            </a:pPr>
            <a:r>
              <a:rPr lang="en-US" sz="2000" dirty="0">
                <a:solidFill>
                  <a:srgbClr val="684F00"/>
                </a:solidFill>
                <a:effectLst/>
                <a:latin typeface="Calibri  "/>
                <a:ea typeface="Times New Roman" panose="02020603050405020304" pitchFamily="18" charset="0"/>
                <a:cs typeface="Times New Roman" panose="02020603050405020304" pitchFamily="18" charset="0"/>
              </a:rPr>
              <a:t>The American Community Survey (ACS) is an ongoing </a:t>
            </a:r>
            <a:r>
              <a:rPr lang="en-US" sz="2000" i="1" dirty="0">
                <a:solidFill>
                  <a:srgbClr val="684F00"/>
                </a:solidFill>
                <a:effectLst/>
                <a:latin typeface="Calibri  "/>
                <a:ea typeface="Times New Roman" panose="02020603050405020304" pitchFamily="18" charset="0"/>
                <a:cs typeface="Times New Roman" panose="02020603050405020304" pitchFamily="18" charset="0"/>
              </a:rPr>
              <a:t>survey</a:t>
            </a:r>
            <a:r>
              <a:rPr lang="en-US" sz="2000" dirty="0">
                <a:solidFill>
                  <a:srgbClr val="684F00"/>
                </a:solidFill>
                <a:effectLst/>
                <a:latin typeface="Calibri  "/>
                <a:ea typeface="Times New Roman" panose="02020603050405020304" pitchFamily="18" charset="0"/>
                <a:cs typeface="Times New Roman" panose="02020603050405020304" pitchFamily="18" charset="0"/>
              </a:rPr>
              <a:t> that covers a sample of nearly 3.5 million addresses across the U.S. The data are released at 1- or 5- year intervals (the 3-year data product has been discontinued). </a:t>
            </a:r>
          </a:p>
          <a:p>
            <a:pPr marL="0" marR="0">
              <a:lnSpc>
                <a:spcPct val="107000"/>
              </a:lnSpc>
              <a:spcBef>
                <a:spcPts val="0"/>
              </a:spcBef>
              <a:spcAft>
                <a:spcPts val="750"/>
              </a:spcAft>
            </a:pPr>
            <a:r>
              <a:rPr lang="en-US" sz="2000" dirty="0">
                <a:solidFill>
                  <a:srgbClr val="684F00"/>
                </a:solidFill>
                <a:effectLst/>
                <a:latin typeface="Calibri  "/>
                <a:ea typeface="Times New Roman" panose="02020603050405020304" pitchFamily="18" charset="0"/>
                <a:cs typeface="Times New Roman" panose="02020603050405020304" pitchFamily="18" charset="0"/>
              </a:rPr>
              <a:t>The survey provides current data and allows a choice between single-year and multi-year estimates, depending on research needs with respect to currency, reliability and level of geography. The data help local agencies and individuals – in both government, business, non-profits etc. – to better understand their communities and the workforce. The ACS provides information on a variety of subjects, including demographics, economics, housing and social situations</a:t>
            </a:r>
            <a:r>
              <a:rPr lang="en-US" sz="1500" dirty="0">
                <a:solidFill>
                  <a:srgbClr val="684F00"/>
                </a:solidFill>
                <a:latin typeface="Calibri  "/>
                <a:ea typeface="Times New Roman" panose="02020603050405020304" pitchFamily="18" charset="0"/>
                <a:cs typeface="Times New Roman" panose="02020603050405020304" pitchFamily="18" charset="0"/>
              </a:rPr>
              <a:t>/</a:t>
            </a:r>
            <a:endParaRPr lang="en-US" sz="1500" dirty="0">
              <a:solidFill>
                <a:srgbClr val="684F00"/>
              </a:solidFill>
              <a:effectLst/>
              <a:latin typeface="Calibri  "/>
              <a:ea typeface="Times New Roman" panose="02020603050405020304" pitchFamily="18" charset="0"/>
              <a:cs typeface="Times New Roman" panose="02020603050405020304" pitchFamily="18" charset="0"/>
            </a:endParaRPr>
          </a:p>
          <a:p>
            <a:pPr marL="0" marR="0">
              <a:lnSpc>
                <a:spcPct val="107000"/>
              </a:lnSpc>
              <a:spcBef>
                <a:spcPts val="0"/>
              </a:spcBef>
              <a:spcAft>
                <a:spcPts val="750"/>
              </a:spcAft>
            </a:pPr>
            <a:endParaRPr lang="en-US" sz="1500" dirty="0">
              <a:solidFill>
                <a:srgbClr val="684F00"/>
              </a:solidFill>
              <a:effectLst/>
              <a:latin typeface="Calibri  "/>
              <a:ea typeface="Calibri" panose="020F0502020204030204" pitchFamily="34" charset="0"/>
              <a:cs typeface="Times New Roman" panose="02020603050405020304" pitchFamily="18" charset="0"/>
            </a:endParaRPr>
          </a:p>
          <a:p>
            <a:endParaRPr lang="en-US" dirty="0"/>
          </a:p>
        </p:txBody>
      </p:sp>
      <p:sp>
        <p:nvSpPr>
          <p:cNvPr id="8" name="Content Placeholder 7">
            <a:extLst>
              <a:ext uri="{FF2B5EF4-FFF2-40B4-BE49-F238E27FC236}">
                <a16:creationId xmlns:a16="http://schemas.microsoft.com/office/drawing/2014/main" id="{423E4830-34FF-4847-8CC5-F06C5FECFB9D}"/>
              </a:ext>
            </a:extLst>
          </p:cNvPr>
          <p:cNvSpPr>
            <a:spLocks noGrp="1"/>
          </p:cNvSpPr>
          <p:nvPr>
            <p:ph sz="half" idx="2"/>
          </p:nvPr>
        </p:nvSpPr>
        <p:spPr>
          <a:xfrm>
            <a:off x="5741731" y="809686"/>
            <a:ext cx="6244424" cy="6206158"/>
          </a:xfrm>
        </p:spPr>
        <p:txBody>
          <a:bodyPr>
            <a:normAutofit fontScale="70000" lnSpcReduction="20000"/>
          </a:bodyPr>
          <a:lstStyle/>
          <a:p>
            <a:pPr marL="0" marR="0">
              <a:lnSpc>
                <a:spcPct val="107000"/>
              </a:lnSpc>
              <a:spcBef>
                <a:spcPts val="1200"/>
              </a:spcBef>
              <a:spcAft>
                <a:spcPts val="750"/>
              </a:spcAft>
            </a:pPr>
            <a:r>
              <a:rPr lang="en-US" sz="2000" b="1" dirty="0">
                <a:solidFill>
                  <a:schemeClr val="accent4">
                    <a:lumMod val="50000"/>
                  </a:schemeClr>
                </a:solidFill>
                <a:effectLst/>
                <a:ea typeface="Times New Roman" panose="02020603050405020304" pitchFamily="18" charset="0"/>
                <a:cs typeface="Times New Roman" panose="02020603050405020304" pitchFamily="18" charset="0"/>
              </a:rPr>
              <a:t>Variables</a:t>
            </a:r>
            <a:endParaRPr lang="en-US" sz="2000" dirty="0">
              <a:solidFill>
                <a:schemeClr val="accent4">
                  <a:lumMod val="50000"/>
                </a:schemeClr>
              </a:solidFill>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000" b="1" dirty="0">
                <a:solidFill>
                  <a:schemeClr val="accent4">
                    <a:lumMod val="50000"/>
                  </a:schemeClr>
                </a:solidFill>
                <a:effectLst/>
                <a:ea typeface="Times New Roman" panose="02020603050405020304" pitchFamily="18" charset="0"/>
                <a:cs typeface="Times New Roman" panose="02020603050405020304" pitchFamily="18" charset="0"/>
              </a:rPr>
              <a:t>Demographic:</a:t>
            </a:r>
            <a:r>
              <a:rPr lang="en-US" sz="2000" dirty="0">
                <a:solidFill>
                  <a:schemeClr val="accent4">
                    <a:lumMod val="50000"/>
                  </a:schemeClr>
                </a:solidFill>
                <a:effectLst/>
                <a:ea typeface="Times New Roman" panose="02020603050405020304" pitchFamily="18" charset="0"/>
                <a:cs typeface="Times New Roman" panose="02020603050405020304" pitchFamily="18" charset="0"/>
              </a:rPr>
              <a:t> Age, sex, group quarters population, race, Hispanic or Latino Origin, race, relationship, total population</a:t>
            </a:r>
            <a:endParaRPr lang="en-US" sz="2000" dirty="0">
              <a:solidFill>
                <a:schemeClr val="accent4">
                  <a:lumMod val="50000"/>
                </a:schemeClr>
              </a:solidFill>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000" b="1" dirty="0">
                <a:solidFill>
                  <a:schemeClr val="accent4">
                    <a:lumMod val="50000"/>
                  </a:schemeClr>
                </a:solidFill>
                <a:effectLst/>
                <a:ea typeface="Times New Roman" panose="02020603050405020304" pitchFamily="18" charset="0"/>
                <a:cs typeface="Times New Roman" panose="02020603050405020304" pitchFamily="18" charset="0"/>
              </a:rPr>
              <a:t>Economic:</a:t>
            </a:r>
            <a:r>
              <a:rPr lang="en-US" sz="2000" dirty="0">
                <a:solidFill>
                  <a:schemeClr val="accent4">
                    <a:lumMod val="50000"/>
                  </a:schemeClr>
                </a:solidFill>
                <a:effectLst/>
                <a:ea typeface="Times New Roman" panose="02020603050405020304" pitchFamily="18" charset="0"/>
                <a:cs typeface="Times New Roman" panose="02020603050405020304" pitchFamily="18" charset="0"/>
              </a:rPr>
              <a:t> Class of worker, commuting to work, employment status, Supplemental Nutrition Assistance Program (SNAP), health insurance coverage, income and earnings, industry and occupation, poverty, work status</a:t>
            </a:r>
            <a:endParaRPr lang="en-US" sz="2000" dirty="0">
              <a:solidFill>
                <a:schemeClr val="accent4">
                  <a:lumMod val="50000"/>
                </a:schemeClr>
              </a:solidFill>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000" b="1" dirty="0">
                <a:solidFill>
                  <a:schemeClr val="accent4">
                    <a:lumMod val="50000"/>
                  </a:schemeClr>
                </a:solidFill>
                <a:effectLst/>
                <a:ea typeface="Times New Roman" panose="02020603050405020304" pitchFamily="18" charset="0"/>
                <a:cs typeface="Times New Roman" panose="02020603050405020304" pitchFamily="18" charset="0"/>
              </a:rPr>
              <a:t>Housing:</a:t>
            </a:r>
            <a:r>
              <a:rPr lang="en-US" sz="2000" dirty="0">
                <a:solidFill>
                  <a:schemeClr val="accent4">
                    <a:lumMod val="50000"/>
                  </a:schemeClr>
                </a:solidFill>
                <a:effectLst/>
                <a:ea typeface="Times New Roman" panose="02020603050405020304" pitchFamily="18" charset="0"/>
                <a:cs typeface="Times New Roman" panose="02020603050405020304" pitchFamily="18" charset="0"/>
              </a:rPr>
              <a:t> Computer ownership &amp; internet access, house heating fuel, occupancy/vacancy status, occupants per room, owner monthly costs, plumbing facilities, rent statistics, rooms, bedrooms, telephone service available, tenure, units in structure, value of home, vehicles available, year householder moved into unit, year structure built</a:t>
            </a:r>
            <a:endParaRPr lang="en-US" sz="2000" dirty="0">
              <a:solidFill>
                <a:schemeClr val="accent4">
                  <a:lumMod val="50000"/>
                </a:schemeClr>
              </a:solidFill>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000" b="1" dirty="0">
                <a:solidFill>
                  <a:schemeClr val="accent4">
                    <a:lumMod val="50000"/>
                  </a:schemeClr>
                </a:solidFill>
                <a:effectLst/>
                <a:ea typeface="Times New Roman" panose="02020603050405020304" pitchFamily="18" charset="0"/>
                <a:cs typeface="Times New Roman" panose="02020603050405020304" pitchFamily="18" charset="0"/>
              </a:rPr>
              <a:t>Social:</a:t>
            </a:r>
            <a:r>
              <a:rPr lang="en-US" sz="2000" dirty="0">
                <a:solidFill>
                  <a:schemeClr val="accent4">
                    <a:lumMod val="50000"/>
                  </a:schemeClr>
                </a:solidFill>
                <a:effectLst/>
                <a:ea typeface="Times New Roman" panose="02020603050405020304" pitchFamily="18" charset="0"/>
                <a:cs typeface="Times New Roman" panose="02020603050405020304" pitchFamily="18" charset="0"/>
              </a:rPr>
              <a:t> Ancestry, citizenship status, disability status, educational attainment, fertility, field of degree, grandparents as caregivers, language, marital history, marital status, place of birth, school enrollment, residence one year ago/migration, veterans, year of entry.</a:t>
            </a:r>
          </a:p>
          <a:p>
            <a:pPr marR="0" lvl="0">
              <a:lnSpc>
                <a:spcPct val="100000"/>
              </a:lnSpc>
              <a:spcBef>
                <a:spcPts val="0"/>
              </a:spcBef>
              <a:spcAft>
                <a:spcPts val="600"/>
              </a:spcAft>
              <a:buSzPts val="1000"/>
              <a:tabLst>
                <a:tab pos="457200" algn="l"/>
              </a:tabLst>
            </a:pPr>
            <a:r>
              <a:rPr lang="en-US" sz="2000" b="1" dirty="0">
                <a:solidFill>
                  <a:schemeClr val="accent4">
                    <a:lumMod val="50000"/>
                  </a:schemeClr>
                </a:solidFill>
                <a:ea typeface="Times New Roman" panose="02020603050405020304" pitchFamily="18" charset="0"/>
                <a:cs typeface="Times New Roman" panose="02020603050405020304" pitchFamily="18" charset="0"/>
              </a:rPr>
              <a:t>Issues with Use of ACS</a:t>
            </a:r>
            <a:endParaRPr lang="en-US" sz="2000" b="1" dirty="0">
              <a:solidFill>
                <a:schemeClr val="accent4">
                  <a:lumMod val="50000"/>
                </a:schemeClr>
              </a:solidFill>
              <a:effectLst/>
              <a:ea typeface="Times New Roman" panose="02020603050405020304" pitchFamily="18" charset="0"/>
              <a:cs typeface="Times New Roman" panose="02020603050405020304" pitchFamily="18" charset="0"/>
            </a:endParaRPr>
          </a:p>
          <a:p>
            <a:pPr marL="342900" marR="0" lvl="0" indent="-342900">
              <a:lnSpc>
                <a:spcPct val="100000"/>
              </a:lnSpc>
              <a:spcBef>
                <a:spcPts val="0"/>
              </a:spcBef>
              <a:spcAft>
                <a:spcPts val="600"/>
              </a:spcAft>
              <a:buSzPts val="1000"/>
              <a:buFont typeface="Symbol" panose="05050102010706020507" pitchFamily="18" charset="2"/>
              <a:buChar char=""/>
              <a:tabLst>
                <a:tab pos="457200" algn="l"/>
              </a:tabLst>
            </a:pPr>
            <a:r>
              <a:rPr lang="en-US" sz="2000" dirty="0">
                <a:solidFill>
                  <a:schemeClr val="accent4">
                    <a:lumMod val="50000"/>
                  </a:schemeClr>
                </a:solidFill>
                <a:effectLst/>
                <a:ea typeface="Times New Roman" panose="02020603050405020304" pitchFamily="18" charset="0"/>
                <a:cs typeface="Times New Roman" panose="02020603050405020304" pitchFamily="18" charset="0"/>
              </a:rPr>
              <a:t>Substantial sampling error, especially fo</a:t>
            </a:r>
            <a:r>
              <a:rPr lang="en-US" sz="2000" dirty="0">
                <a:solidFill>
                  <a:schemeClr val="accent4">
                    <a:lumMod val="50000"/>
                  </a:schemeClr>
                </a:solidFill>
                <a:ea typeface="Times New Roman" panose="02020603050405020304" pitchFamily="18" charset="0"/>
                <a:cs typeface="Times New Roman" panose="02020603050405020304" pitchFamily="18" charset="0"/>
              </a:rPr>
              <a:t>r small geographies such as census tracts</a:t>
            </a:r>
          </a:p>
          <a:p>
            <a:pPr marL="342900" marR="0" lvl="0" indent="-342900">
              <a:lnSpc>
                <a:spcPct val="100000"/>
              </a:lnSpc>
              <a:spcBef>
                <a:spcPts val="0"/>
              </a:spcBef>
              <a:spcAft>
                <a:spcPts val="600"/>
              </a:spcAft>
              <a:buSzPts val="1000"/>
              <a:buFont typeface="Symbol" panose="05050102010706020507" pitchFamily="18" charset="2"/>
              <a:buChar char=""/>
              <a:tabLst>
                <a:tab pos="457200" algn="l"/>
              </a:tabLst>
            </a:pPr>
            <a:r>
              <a:rPr lang="en-US" sz="2000" dirty="0">
                <a:solidFill>
                  <a:schemeClr val="accent4">
                    <a:lumMod val="50000"/>
                  </a:schemeClr>
                </a:solidFill>
                <a:ea typeface="Times New Roman" panose="02020603050405020304" pitchFamily="18" charset="0"/>
                <a:cs typeface="Times New Roman" panose="02020603050405020304" pitchFamily="18" charset="0"/>
              </a:rPr>
              <a:t>Sample size approximately 2.4% per year, about 12% for five-year data</a:t>
            </a:r>
          </a:p>
          <a:p>
            <a:pPr marR="0" lvl="0">
              <a:lnSpc>
                <a:spcPct val="100000"/>
              </a:lnSpc>
              <a:spcBef>
                <a:spcPts val="0"/>
              </a:spcBef>
              <a:spcAft>
                <a:spcPts val="600"/>
              </a:spcAft>
              <a:buSzPts val="1000"/>
              <a:tabLst>
                <a:tab pos="457200" algn="l"/>
              </a:tabLst>
            </a:pPr>
            <a:r>
              <a:rPr lang="en-US" sz="2000" b="1" dirty="0">
                <a:solidFill>
                  <a:schemeClr val="accent4">
                    <a:lumMod val="50000"/>
                  </a:schemeClr>
                </a:solidFill>
                <a:ea typeface="Calibri" panose="020F0502020204030204" pitchFamily="34" charset="0"/>
                <a:cs typeface="Times New Roman" panose="02020603050405020304" pitchFamily="18" charset="0"/>
              </a:rPr>
              <a:t>How ACS was Used for this Study</a:t>
            </a:r>
          </a:p>
          <a:p>
            <a:pPr marL="342900" indent="-342900">
              <a:lnSpc>
                <a:spcPct val="100000"/>
              </a:lnSpc>
              <a:spcBef>
                <a:spcPts val="0"/>
              </a:spcBef>
              <a:spcAft>
                <a:spcPts val="600"/>
              </a:spcAft>
              <a:buSzPts val="1000"/>
              <a:buFont typeface="Symbol" panose="05050102010706020507" pitchFamily="18" charset="2"/>
              <a:buChar char=""/>
              <a:tabLst>
                <a:tab pos="457200" algn="l"/>
              </a:tabLst>
            </a:pPr>
            <a:r>
              <a:rPr lang="en-US" sz="2000" dirty="0">
                <a:solidFill>
                  <a:schemeClr val="accent4">
                    <a:lumMod val="50000"/>
                  </a:schemeClr>
                </a:solidFill>
                <a:ea typeface="Calibri" panose="020F0502020204030204" pitchFamily="34" charset="0"/>
                <a:cs typeface="Times New Roman" panose="02020603050405020304" pitchFamily="18" charset="0"/>
              </a:rPr>
              <a:t>Socioeconomic data about the city of Portland</a:t>
            </a:r>
          </a:p>
          <a:p>
            <a:pPr marL="342900" indent="-342900">
              <a:lnSpc>
                <a:spcPct val="100000"/>
              </a:lnSpc>
              <a:spcBef>
                <a:spcPts val="0"/>
              </a:spcBef>
              <a:spcAft>
                <a:spcPts val="600"/>
              </a:spcAft>
              <a:buSzPts val="1000"/>
              <a:buFont typeface="Symbol" panose="05050102010706020507" pitchFamily="18" charset="2"/>
              <a:buChar char=""/>
              <a:tabLst>
                <a:tab pos="457200" algn="l"/>
              </a:tabLst>
            </a:pPr>
            <a:r>
              <a:rPr lang="en-US" sz="2000" dirty="0">
                <a:solidFill>
                  <a:schemeClr val="accent4">
                    <a:lumMod val="50000"/>
                  </a:schemeClr>
                </a:solidFill>
                <a:effectLst/>
                <a:ea typeface="Calibri" panose="020F0502020204030204" pitchFamily="34" charset="0"/>
                <a:cs typeface="Times New Roman" panose="02020603050405020304" pitchFamily="18" charset="0"/>
              </a:rPr>
              <a:t>Ce</a:t>
            </a:r>
            <a:r>
              <a:rPr lang="en-US" sz="2000" dirty="0">
                <a:solidFill>
                  <a:schemeClr val="accent4">
                    <a:lumMod val="50000"/>
                  </a:schemeClr>
                </a:solidFill>
                <a:ea typeface="Calibri" panose="020F0502020204030204" pitchFamily="34" charset="0"/>
                <a:cs typeface="Times New Roman" panose="02020603050405020304" pitchFamily="18" charset="0"/>
              </a:rPr>
              <a:t>nsus tract data for analysis and mapping</a:t>
            </a:r>
          </a:p>
          <a:p>
            <a:pPr marL="342900" indent="-342900">
              <a:lnSpc>
                <a:spcPct val="100000"/>
              </a:lnSpc>
              <a:spcBef>
                <a:spcPts val="0"/>
              </a:spcBef>
              <a:spcAft>
                <a:spcPts val="600"/>
              </a:spcAft>
              <a:buSzPts val="1000"/>
              <a:buFont typeface="Symbol" panose="05050102010706020507" pitchFamily="18" charset="2"/>
              <a:buChar char=""/>
              <a:tabLst>
                <a:tab pos="457200" algn="l"/>
              </a:tabLst>
            </a:pPr>
            <a:r>
              <a:rPr lang="en-US" sz="2000" dirty="0">
                <a:solidFill>
                  <a:schemeClr val="accent4">
                    <a:lumMod val="50000"/>
                  </a:schemeClr>
                </a:solidFill>
                <a:effectLst/>
                <a:ea typeface="Calibri" panose="020F0502020204030204" pitchFamily="34" charset="0"/>
                <a:cs typeface="Times New Roman" panose="02020603050405020304" pitchFamily="18" charset="0"/>
              </a:rPr>
              <a:t>Aggregatio</a:t>
            </a:r>
            <a:r>
              <a:rPr lang="en-US" sz="2000" dirty="0">
                <a:solidFill>
                  <a:schemeClr val="accent4">
                    <a:lumMod val="50000"/>
                  </a:schemeClr>
                </a:solidFill>
                <a:ea typeface="Calibri" panose="020F0502020204030204" pitchFamily="34" charset="0"/>
                <a:cs typeface="Times New Roman" panose="02020603050405020304" pitchFamily="18" charset="0"/>
              </a:rPr>
              <a:t>n of tract data to </a:t>
            </a:r>
            <a:r>
              <a:rPr lang="en-US" sz="2000" dirty="0" err="1">
                <a:solidFill>
                  <a:schemeClr val="accent4">
                    <a:lumMod val="50000"/>
                  </a:schemeClr>
                </a:solidFill>
                <a:ea typeface="Calibri" panose="020F0502020204030204" pitchFamily="34" charset="0"/>
                <a:cs typeface="Times New Roman" panose="02020603050405020304" pitchFamily="18" charset="0"/>
              </a:rPr>
              <a:t>supertracts</a:t>
            </a:r>
            <a:r>
              <a:rPr lang="en-US" sz="2000" dirty="0">
                <a:solidFill>
                  <a:schemeClr val="accent4">
                    <a:lumMod val="50000"/>
                  </a:schemeClr>
                </a:solidFill>
                <a:ea typeface="Calibri" panose="020F0502020204030204" pitchFamily="34" charset="0"/>
                <a:cs typeface="Times New Roman" panose="02020603050405020304" pitchFamily="18" charset="0"/>
              </a:rPr>
              <a:t> (see next slide)</a:t>
            </a:r>
          </a:p>
          <a:p>
            <a:pPr>
              <a:lnSpc>
                <a:spcPct val="107000"/>
              </a:lnSpc>
              <a:spcBef>
                <a:spcPts val="0"/>
              </a:spcBef>
              <a:spcAft>
                <a:spcPts val="800"/>
              </a:spcAft>
              <a:buSzPts val="1000"/>
              <a:tabLst>
                <a:tab pos="457200" algn="l"/>
              </a:tabLst>
            </a:pPr>
            <a:r>
              <a:rPr lang="en-US" sz="2000" b="1" dirty="0">
                <a:solidFill>
                  <a:srgbClr val="684F00"/>
                </a:solidFill>
              </a:rPr>
              <a:t>Access the ACS data at</a:t>
            </a:r>
            <a:r>
              <a:rPr lang="en-US" sz="2000" dirty="0">
                <a:solidFill>
                  <a:srgbClr val="684F00"/>
                </a:solidFill>
              </a:rPr>
              <a:t>: </a:t>
            </a:r>
            <a:r>
              <a:rPr lang="en-US" sz="2000" dirty="0">
                <a:solidFill>
                  <a:srgbClr val="684F00"/>
                </a:solidFill>
                <a:hlinkClick r:id="rId6"/>
              </a:rPr>
              <a:t>https://data.census.gov/cedsci/</a:t>
            </a:r>
            <a:endParaRPr lang="en-US" sz="2000" dirty="0">
              <a:solidFill>
                <a:srgbClr val="684F00"/>
              </a:solidFill>
            </a:endParaRPr>
          </a:p>
          <a:p>
            <a:pPr marL="342900" indent="-342900">
              <a:lnSpc>
                <a:spcPct val="107000"/>
              </a:lnSpc>
              <a:spcBef>
                <a:spcPts val="0"/>
              </a:spcBef>
              <a:spcAft>
                <a:spcPts val="800"/>
              </a:spcAft>
              <a:buSzPts val="1000"/>
              <a:buFont typeface="Arial" panose="020B0604020202020204" pitchFamily="34" charset="0"/>
              <a:buChar char="•"/>
              <a:tabLst>
                <a:tab pos="457200" algn="l"/>
              </a:tabLst>
            </a:pPr>
            <a:r>
              <a:rPr lang="en-US" sz="2000" dirty="0">
                <a:solidFill>
                  <a:srgbClr val="684F00"/>
                </a:solidFill>
                <a:hlinkClick r:id="rId7" action="ppaction://hlinksldjump"/>
              </a:rPr>
              <a:t>Back to Housing</a:t>
            </a:r>
            <a:endParaRPr lang="en-US" sz="2000" dirty="0">
              <a:solidFill>
                <a:srgbClr val="684F00"/>
              </a:solidFill>
            </a:endParaRPr>
          </a:p>
          <a:p>
            <a:pPr marL="342900" indent="-342900">
              <a:lnSpc>
                <a:spcPct val="107000"/>
              </a:lnSpc>
              <a:spcBef>
                <a:spcPts val="0"/>
              </a:spcBef>
              <a:spcAft>
                <a:spcPts val="800"/>
              </a:spcAft>
              <a:buSzPts val="1000"/>
              <a:buFont typeface="Arial" panose="020B0604020202020204" pitchFamily="34" charset="0"/>
              <a:buChar char="•"/>
              <a:tabLst>
                <a:tab pos="457200" algn="l"/>
              </a:tabLst>
            </a:pPr>
            <a:endParaRPr lang="en-US" sz="1800"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2" name="Slide Number Placeholder 1">
            <a:extLst>
              <a:ext uri="{FF2B5EF4-FFF2-40B4-BE49-F238E27FC236}">
                <a16:creationId xmlns:a16="http://schemas.microsoft.com/office/drawing/2014/main" id="{9AF11ECB-DA3E-4777-ACB9-A1EE485F0466}"/>
              </a:ext>
            </a:extLst>
          </p:cNvPr>
          <p:cNvSpPr>
            <a:spLocks noGrp="1"/>
          </p:cNvSpPr>
          <p:nvPr>
            <p:ph type="sldNum" sz="quarter" idx="12"/>
          </p:nvPr>
        </p:nvSpPr>
        <p:spPr/>
        <p:txBody>
          <a:bodyPr/>
          <a:lstStyle/>
          <a:p>
            <a:fld id="{28D4BD10-CC58-45E2-A053-D7A914BD003A}" type="slidenum">
              <a:rPr lang="en-US" smtClean="0"/>
              <a:t>39</a:t>
            </a:fld>
            <a:endParaRPr lang="en-US"/>
          </a:p>
        </p:txBody>
      </p:sp>
      <p:sp>
        <p:nvSpPr>
          <p:cNvPr id="9" name="Rectangle 8">
            <a:extLst>
              <a:ext uri="{FF2B5EF4-FFF2-40B4-BE49-F238E27FC236}">
                <a16:creationId xmlns:a16="http://schemas.microsoft.com/office/drawing/2014/main" id="{449DBF43-0C9B-493E-B2AE-2804485BF39C}"/>
              </a:ext>
            </a:extLst>
          </p:cNvPr>
          <p:cNvSpPr/>
          <p:nvPr/>
        </p:nvSpPr>
        <p:spPr>
          <a:xfrm>
            <a:off x="1760705" y="5904468"/>
            <a:ext cx="3649254" cy="830997"/>
          </a:xfrm>
          <a:prstGeom prst="rect">
            <a:avLst/>
          </a:prstGeom>
        </p:spPr>
        <p:txBody>
          <a:bodyPr wrap="square">
            <a:spAutoFit/>
          </a:bodyPr>
          <a:lstStyle/>
          <a:p>
            <a:r>
              <a:rPr lang="en-US" sz="1200" dirty="0"/>
              <a:t>Source: Demographic Research Group, Weldon Cooper Center for Public Service, University of Virginia: </a:t>
            </a:r>
          </a:p>
          <a:p>
            <a:r>
              <a:rPr lang="en-US" sz="1200" b="1" dirty="0">
                <a:hlinkClick r:id="rId8"/>
              </a:rPr>
              <a:t>https://demographics.coopercenter.org/guide-to-publicly-available-demographic-data</a:t>
            </a:r>
            <a:r>
              <a:rPr lang="en-US" sz="1200" b="1" dirty="0"/>
              <a:t>    </a:t>
            </a:r>
          </a:p>
        </p:txBody>
      </p:sp>
      <p:sp>
        <p:nvSpPr>
          <p:cNvPr id="21" name="TextBox 20">
            <a:extLst>
              <a:ext uri="{FF2B5EF4-FFF2-40B4-BE49-F238E27FC236}">
                <a16:creationId xmlns:a16="http://schemas.microsoft.com/office/drawing/2014/main" id="{01DA6D18-BC50-459E-AAEC-0C4F1CD9E131}"/>
              </a:ext>
            </a:extLst>
          </p:cNvPr>
          <p:cNvSpPr txBox="1"/>
          <p:nvPr/>
        </p:nvSpPr>
        <p:spPr>
          <a:xfrm>
            <a:off x="12668232" y="389411"/>
            <a:ext cx="650052" cy="830997"/>
          </a:xfrm>
          <a:prstGeom prst="rect">
            <a:avLst/>
          </a:prstGeom>
          <a:noFill/>
        </p:spPr>
        <p:txBody>
          <a:bodyPr wrap="square" rtlCol="0">
            <a:spAutoFit/>
          </a:bodyPr>
          <a:lstStyle/>
          <a:p>
            <a:endParaRPr lang="en-US" sz="1200" dirty="0">
              <a:solidFill>
                <a:schemeClr val="accent1"/>
              </a:solidFill>
            </a:endParaRPr>
          </a:p>
          <a:p>
            <a:r>
              <a:rPr lang="en-US" dirty="0">
                <a:solidFill>
                  <a:schemeClr val="accent1"/>
                </a:solidFill>
              </a:rPr>
              <a:t>O</a:t>
            </a:r>
          </a:p>
          <a:p>
            <a:r>
              <a:rPr lang="en-US" dirty="0">
                <a:solidFill>
                  <a:schemeClr val="accent1"/>
                </a:solidFill>
              </a:rPr>
              <a:t>O</a:t>
            </a:r>
          </a:p>
        </p:txBody>
      </p:sp>
      <p:sp>
        <p:nvSpPr>
          <p:cNvPr id="22" name="TextBox 21">
            <a:extLst>
              <a:ext uri="{FF2B5EF4-FFF2-40B4-BE49-F238E27FC236}">
                <a16:creationId xmlns:a16="http://schemas.microsoft.com/office/drawing/2014/main" id="{6FC2C49D-AB9F-4D0C-B1A4-0C60EA7B89A3}"/>
              </a:ext>
            </a:extLst>
          </p:cNvPr>
          <p:cNvSpPr txBox="1"/>
          <p:nvPr/>
        </p:nvSpPr>
        <p:spPr>
          <a:xfrm>
            <a:off x="12668232" y="1056987"/>
            <a:ext cx="650052" cy="5262979"/>
          </a:xfrm>
          <a:prstGeom prst="rect">
            <a:avLst/>
          </a:prstGeom>
          <a:noFill/>
        </p:spPr>
        <p:txBody>
          <a:bodyPr wrap="square" rtlCol="0">
            <a:spAutoFit/>
          </a:bodyPr>
          <a:lstStyle/>
          <a:p>
            <a:endParaRPr lang="en-US" sz="1200" dirty="0">
              <a:solidFill>
                <a:schemeClr val="accent1"/>
              </a:solidFill>
            </a:endParaRP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endParaRPr lang="en-US" dirty="0">
              <a:solidFill>
                <a:schemeClr val="accent1"/>
              </a:solidFill>
            </a:endParaRPr>
          </a:p>
          <a:p>
            <a:endParaRPr lang="en-US" dirty="0">
              <a:solidFill>
                <a:schemeClr val="accent1"/>
              </a:solidFill>
            </a:endParaRPr>
          </a:p>
        </p:txBody>
      </p:sp>
      <p:pic>
        <p:nvPicPr>
          <p:cNvPr id="14" name="Picture 13">
            <a:extLst>
              <a:ext uri="{FF2B5EF4-FFF2-40B4-BE49-F238E27FC236}">
                <a16:creationId xmlns:a16="http://schemas.microsoft.com/office/drawing/2014/main" id="{65018083-317C-4701-B9EA-E6B8207D287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484076" y="6195050"/>
            <a:ext cx="2360088" cy="644935"/>
          </a:xfrm>
          <a:prstGeom prst="rect">
            <a:avLst/>
          </a:prstGeom>
        </p:spPr>
      </p:pic>
      <p:grpSp>
        <p:nvGrpSpPr>
          <p:cNvPr id="15" name="Group 14">
            <a:extLst>
              <a:ext uri="{FF2B5EF4-FFF2-40B4-BE49-F238E27FC236}">
                <a16:creationId xmlns:a16="http://schemas.microsoft.com/office/drawing/2014/main" id="{ED462CEE-9393-4274-8B27-9D5D7B314F9A}"/>
              </a:ext>
            </a:extLst>
          </p:cNvPr>
          <p:cNvGrpSpPr/>
          <p:nvPr/>
        </p:nvGrpSpPr>
        <p:grpSpPr>
          <a:xfrm>
            <a:off x="37011" y="6509634"/>
            <a:ext cx="1354063" cy="274320"/>
            <a:chOff x="37011" y="6469091"/>
            <a:chExt cx="1354063" cy="274320"/>
          </a:xfrm>
        </p:grpSpPr>
        <p:sp>
          <p:nvSpPr>
            <p:cNvPr id="16" name="Action Button: Blank 15">
              <a:hlinkClick r:id="rId10" action="ppaction://hlinksldjump"/>
              <a:extLst>
                <a:ext uri="{FF2B5EF4-FFF2-40B4-BE49-F238E27FC236}">
                  <a16:creationId xmlns:a16="http://schemas.microsoft.com/office/drawing/2014/main" id="{04D504EE-43B9-4F94-9EE0-922B256243C8}"/>
                </a:ext>
              </a:extLst>
            </p:cNvPr>
            <p:cNvSpPr/>
            <p:nvPr/>
          </p:nvSpPr>
          <p:spPr>
            <a:xfrm>
              <a:off x="750994" y="6469091"/>
              <a:ext cx="640080" cy="274320"/>
            </a:xfrm>
            <a:prstGeom prst="actionButtonBlank">
              <a:avLst/>
            </a:prstGeom>
            <a:solidFill>
              <a:schemeClr val="accent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rPr>
                <a:t>Menu</a:t>
              </a:r>
            </a:p>
          </p:txBody>
        </p:sp>
        <p:sp>
          <p:nvSpPr>
            <p:cNvPr id="17" name="Action Button: Go Back or Previous 16">
              <a:hlinkClick r:id="" action="ppaction://hlinkshowjump?jump=lastslideviewed" highlightClick="1"/>
              <a:extLst>
                <a:ext uri="{FF2B5EF4-FFF2-40B4-BE49-F238E27FC236}">
                  <a16:creationId xmlns:a16="http://schemas.microsoft.com/office/drawing/2014/main" id="{57319681-76CC-4753-B59D-0BD4F09215A7}"/>
                </a:ext>
              </a:extLst>
            </p:cNvPr>
            <p:cNvSpPr/>
            <p:nvPr/>
          </p:nvSpPr>
          <p:spPr>
            <a:xfrm>
              <a:off x="37011" y="6469091"/>
              <a:ext cx="640080" cy="274320"/>
            </a:xfrm>
            <a:prstGeom prst="actionButtonBackPrevious">
              <a:avLst/>
            </a:pr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305367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8">
                                            <p:txEl>
                                              <p:pRg st="11" end="11"/>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8">
                                            <p:txEl>
                                              <p:pRg st="12" end="12"/>
                                            </p:tx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8">
                                            <p:txEl>
                                              <p:pRg st="13" end="13"/>
                                            </p:txEl>
                                          </p:spTgt>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14"/>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22">
                                            <p:txEl>
                                              <p:pRg st="5" end="5"/>
                                            </p:txEl>
                                          </p:spTgt>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22">
                                            <p:txEl>
                                              <p:pRg st="6" end="6"/>
                                            </p:txEl>
                                          </p:spTgt>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22">
                                            <p:txEl>
                                              <p:pRg st="7" end="7"/>
                                            </p:txEl>
                                          </p:spTgt>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22">
                                            <p:txEl>
                                              <p:pRg st="8" end="8"/>
                                            </p:txEl>
                                          </p:spTgt>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nodeType="clickEffect">
                                  <p:stCondLst>
                                    <p:cond delay="0"/>
                                  </p:stCondLst>
                                  <p:childTnLst>
                                    <p:set>
                                      <p:cBhvr>
                                        <p:cTn id="132" dur="1" fill="hold">
                                          <p:stCondLst>
                                            <p:cond delay="0"/>
                                          </p:stCondLst>
                                        </p:cTn>
                                        <p:tgtEl>
                                          <p:spTgt spid="22">
                                            <p:txEl>
                                              <p:pRg st="9" end="9"/>
                                            </p:txEl>
                                          </p:spTgt>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nodeType="clickEffect">
                                  <p:stCondLst>
                                    <p:cond delay="0"/>
                                  </p:stCondLst>
                                  <p:childTnLst>
                                    <p:set>
                                      <p:cBhvr>
                                        <p:cTn id="136" dur="1" fill="hold">
                                          <p:stCondLst>
                                            <p:cond delay="0"/>
                                          </p:stCondLst>
                                        </p:cTn>
                                        <p:tgtEl>
                                          <p:spTgt spid="22">
                                            <p:txEl>
                                              <p:pRg st="10" end="10"/>
                                            </p:txEl>
                                          </p:spTgt>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nodeType="clickEffect">
                                  <p:stCondLst>
                                    <p:cond delay="0"/>
                                  </p:stCondLst>
                                  <p:childTnLst>
                                    <p:set>
                                      <p:cBhvr>
                                        <p:cTn id="140" dur="1" fill="hold">
                                          <p:stCondLst>
                                            <p:cond delay="0"/>
                                          </p:stCondLst>
                                        </p:cTn>
                                        <p:tgtEl>
                                          <p:spTgt spid="22">
                                            <p:txEl>
                                              <p:pRg st="11" end="11"/>
                                            </p:txEl>
                                          </p:spTgt>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nodeType="clickEffect">
                                  <p:stCondLst>
                                    <p:cond delay="0"/>
                                  </p:stCondLst>
                                  <p:childTnLst>
                                    <p:set>
                                      <p:cBhvr>
                                        <p:cTn id="144" dur="1" fill="hold">
                                          <p:stCondLst>
                                            <p:cond delay="0"/>
                                          </p:stCondLst>
                                        </p:cTn>
                                        <p:tgtEl>
                                          <p:spTgt spid="22">
                                            <p:txEl>
                                              <p:pRg st="12" end="12"/>
                                            </p:txEl>
                                          </p:spTgt>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nodeType="clickEffect">
                                  <p:stCondLst>
                                    <p:cond delay="0"/>
                                  </p:stCondLst>
                                  <p:childTnLst>
                                    <p:set>
                                      <p:cBhvr>
                                        <p:cTn id="148" dur="1" fill="hold">
                                          <p:stCondLst>
                                            <p:cond delay="0"/>
                                          </p:stCondLst>
                                        </p:cTn>
                                        <p:tgtEl>
                                          <p:spTgt spid="22">
                                            <p:txEl>
                                              <p:pRg st="13" end="13"/>
                                            </p:txEl>
                                          </p:spTgt>
                                        </p:tgtEl>
                                        <p:attrNameLst>
                                          <p:attrName>style.visibility</p:attrName>
                                        </p:attrNameLst>
                                      </p:cBhvr>
                                      <p:to>
                                        <p:strVal val="visible"/>
                                      </p:to>
                                    </p:set>
                                  </p:childTnLst>
                                </p:cTn>
                              </p:par>
                            </p:childTnLst>
                          </p:cTn>
                        </p:par>
                      </p:childTnLst>
                    </p:cTn>
                  </p:par>
                  <p:par>
                    <p:cTn id="149" fill="hold">
                      <p:stCondLst>
                        <p:cond delay="indefinite"/>
                      </p:stCondLst>
                      <p:childTnLst>
                        <p:par>
                          <p:cTn id="150" fill="hold">
                            <p:stCondLst>
                              <p:cond delay="0"/>
                            </p:stCondLst>
                            <p:childTnLst>
                              <p:par>
                                <p:cTn id="151" presetID="1" presetClass="entr" presetSubtype="0" fill="hold" nodeType="clickEffect">
                                  <p:stCondLst>
                                    <p:cond delay="0"/>
                                  </p:stCondLst>
                                  <p:childTnLst>
                                    <p:set>
                                      <p:cBhvr>
                                        <p:cTn id="152" dur="1" fill="hold">
                                          <p:stCondLst>
                                            <p:cond delay="0"/>
                                          </p:stCondLst>
                                        </p:cTn>
                                        <p:tgtEl>
                                          <p:spTgt spid="22">
                                            <p:txEl>
                                              <p:pRg st="14" end="14"/>
                                            </p:txEl>
                                          </p:spTgt>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1" presetClass="entr" presetSubtype="0" fill="hold" nodeType="clickEffect">
                                  <p:stCondLst>
                                    <p:cond delay="0"/>
                                  </p:stCondLst>
                                  <p:childTnLst>
                                    <p:set>
                                      <p:cBhvr>
                                        <p:cTn id="156" dur="1" fill="hold">
                                          <p:stCondLst>
                                            <p:cond delay="0"/>
                                          </p:stCondLst>
                                        </p:cTn>
                                        <p:tgtEl>
                                          <p:spTgt spid="22">
                                            <p:txEl>
                                              <p:pRg st="15" end="15"/>
                                            </p:txEl>
                                          </p:spTgt>
                                        </p:tgtEl>
                                        <p:attrNameLst>
                                          <p:attrName>style.visibility</p:attrName>
                                        </p:attrNameLst>
                                      </p:cBhvr>
                                      <p:to>
                                        <p:strVal val="visible"/>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nodeType="clickEffect">
                                  <p:stCondLst>
                                    <p:cond delay="0"/>
                                  </p:stCondLst>
                                  <p:childTnLst>
                                    <p:set>
                                      <p:cBhvr>
                                        <p:cTn id="160" dur="1" fill="hold">
                                          <p:stCondLst>
                                            <p:cond delay="0"/>
                                          </p:stCondLst>
                                        </p:cTn>
                                        <p:tgtEl>
                                          <p:spTgt spid="22">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A67D006-FF6D-42A9-9D7A-BCFA15657CBE}"/>
              </a:ext>
            </a:extLst>
          </p:cNvPr>
          <p:cNvPicPr>
            <a:picLocks noChangeAspect="1"/>
          </p:cNvPicPr>
          <p:nvPr/>
        </p:nvPicPr>
        <p:blipFill rotWithShape="1">
          <a:blip r:embed="rId4"/>
          <a:srcRect b="5078"/>
          <a:stretch/>
        </p:blipFill>
        <p:spPr>
          <a:xfrm>
            <a:off x="4855254" y="391819"/>
            <a:ext cx="6361642" cy="5481072"/>
          </a:xfrm>
          <a:prstGeom prst="rect">
            <a:avLst/>
          </a:prstGeom>
        </p:spPr>
      </p:pic>
      <p:sp>
        <p:nvSpPr>
          <p:cNvPr id="2" name="Title 1">
            <a:extLst>
              <a:ext uri="{FF2B5EF4-FFF2-40B4-BE49-F238E27FC236}">
                <a16:creationId xmlns:a16="http://schemas.microsoft.com/office/drawing/2014/main" id="{0F0C0FE6-DA57-4454-9860-D72A24C76E46}"/>
              </a:ext>
            </a:extLst>
          </p:cNvPr>
          <p:cNvSpPr>
            <a:spLocks noGrp="1"/>
          </p:cNvSpPr>
          <p:nvPr>
            <p:ph type="title"/>
          </p:nvPr>
        </p:nvSpPr>
        <p:spPr>
          <a:xfrm>
            <a:off x="357049" y="514756"/>
            <a:ext cx="3962564" cy="574242"/>
          </a:xfrm>
        </p:spPr>
        <p:txBody>
          <a:bodyPr>
            <a:noAutofit/>
          </a:bodyPr>
          <a:lstStyle/>
          <a:p>
            <a:r>
              <a:rPr lang="en-US" sz="3200" baseline="0" dirty="0"/>
              <a:t>Disability Prevalence among Those Age 65+</a:t>
            </a:r>
            <a:r>
              <a:rPr lang="en-US" sz="3200" dirty="0"/>
              <a:t> </a:t>
            </a:r>
          </a:p>
        </p:txBody>
      </p:sp>
      <p:sp>
        <p:nvSpPr>
          <p:cNvPr id="15" name="Content Placeholder 2">
            <a:extLst>
              <a:ext uri="{FF2B5EF4-FFF2-40B4-BE49-F238E27FC236}">
                <a16:creationId xmlns:a16="http://schemas.microsoft.com/office/drawing/2014/main" id="{53C9C497-7994-4755-B7B5-FF4830C623D2}"/>
              </a:ext>
            </a:extLst>
          </p:cNvPr>
          <p:cNvSpPr>
            <a:spLocks noGrp="1"/>
          </p:cNvSpPr>
          <p:nvPr>
            <p:ph sz="half" idx="1"/>
          </p:nvPr>
        </p:nvSpPr>
        <p:spPr>
          <a:xfrm>
            <a:off x="357049" y="1419755"/>
            <a:ext cx="3962564" cy="5207268"/>
          </a:xfrm>
        </p:spPr>
        <p:txBody>
          <a:bodyPr>
            <a:normAutofit/>
          </a:bodyPr>
          <a:lstStyle/>
          <a:p>
            <a:pPr marL="285750" indent="-285750">
              <a:buSzPct val="150000"/>
              <a:buFont typeface="Arial" panose="020B0604020202020204" pitchFamily="34" charset="0"/>
              <a:buChar char="•"/>
            </a:pPr>
            <a:r>
              <a:rPr lang="en-US" sz="1600" dirty="0"/>
              <a:t>In a recent ACS survey, 38% of all persons age 65+ living in the city of Portland were reported to have at least 1 disability. About 62% were reported to have no disability. </a:t>
            </a:r>
          </a:p>
          <a:p>
            <a:pPr marL="285750" indent="-285750">
              <a:buSzPct val="150000"/>
              <a:buFont typeface="Arial" panose="020B0604020202020204" pitchFamily="34" charset="0"/>
              <a:buChar char="•"/>
            </a:pPr>
            <a:r>
              <a:rPr lang="en-US" sz="1600" dirty="0"/>
              <a:t>Notable findings: </a:t>
            </a:r>
          </a:p>
          <a:p>
            <a:pPr marL="557784" lvl="1">
              <a:buSzPct val="100000"/>
              <a:buFont typeface="Courier New" panose="02070309020205020404" pitchFamily="49" charset="0"/>
              <a:buChar char="o"/>
            </a:pPr>
            <a:r>
              <a:rPr lang="en-US" sz="1600" dirty="0"/>
              <a:t>The most common single disabilities reported were a serious hearing issue (6.2%) and a serious ambulatory issue (5.9%)  </a:t>
            </a:r>
          </a:p>
          <a:p>
            <a:pPr marL="557784" lvl="1">
              <a:buSzPct val="100000"/>
              <a:buFont typeface="Courier New" panose="02070309020205020404" pitchFamily="49" charset="0"/>
              <a:buChar char="o"/>
            </a:pPr>
            <a:r>
              <a:rPr lang="en-US" sz="1600" dirty="0"/>
              <a:t>1.3% reported having all six disability types.</a:t>
            </a:r>
          </a:p>
          <a:p>
            <a:pPr marL="557784" lvl="1">
              <a:buSzPct val="100000"/>
              <a:buFont typeface="Courier New" panose="02070309020205020404" pitchFamily="49" charset="0"/>
              <a:buChar char="o"/>
            </a:pPr>
            <a:r>
              <a:rPr lang="en-US" sz="1600" dirty="0"/>
              <a:t>11.9% reported having an ambulatory and at least one other disabilities.</a:t>
            </a:r>
          </a:p>
          <a:p>
            <a:pPr marL="285750" indent="-285750">
              <a:buSzPct val="150000"/>
              <a:buFont typeface="Arial" panose="020B0604020202020204" pitchFamily="34" charset="0"/>
              <a:buChar char="•"/>
            </a:pPr>
            <a:r>
              <a:rPr lang="en-US" sz="1600" dirty="0"/>
              <a:t>Note: Not all combinations of disabilities are shown. </a:t>
            </a:r>
          </a:p>
        </p:txBody>
      </p:sp>
      <p:cxnSp>
        <p:nvCxnSpPr>
          <p:cNvPr id="11" name="Straight Connector 10">
            <a:extLst>
              <a:ext uri="{FF2B5EF4-FFF2-40B4-BE49-F238E27FC236}">
                <a16:creationId xmlns:a16="http://schemas.microsoft.com/office/drawing/2014/main" id="{E245337E-06E3-43B6-B179-58DB6AB1409C}"/>
              </a:ext>
            </a:extLst>
          </p:cNvPr>
          <p:cNvCxnSpPr>
            <a:cxnSpLocks/>
          </p:cNvCxnSpPr>
          <p:nvPr/>
        </p:nvCxnSpPr>
        <p:spPr>
          <a:xfrm>
            <a:off x="5468407" y="2740899"/>
            <a:ext cx="298901" cy="0"/>
          </a:xfrm>
          <a:prstGeom prst="line">
            <a:avLst/>
          </a:prstGeom>
          <a:ln w="412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4B77048-05D0-4090-8159-C482254E2196}"/>
              </a:ext>
            </a:extLst>
          </p:cNvPr>
          <p:cNvCxnSpPr>
            <a:cxnSpLocks/>
          </p:cNvCxnSpPr>
          <p:nvPr/>
        </p:nvCxnSpPr>
        <p:spPr>
          <a:xfrm>
            <a:off x="5468407" y="3006172"/>
            <a:ext cx="298901" cy="0"/>
          </a:xfrm>
          <a:prstGeom prst="line">
            <a:avLst/>
          </a:prstGeom>
          <a:ln w="412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3F40936-42F4-496F-8A88-2D6AA7C944F4}"/>
              </a:ext>
            </a:extLst>
          </p:cNvPr>
          <p:cNvCxnSpPr>
            <a:cxnSpLocks/>
          </p:cNvCxnSpPr>
          <p:nvPr/>
        </p:nvCxnSpPr>
        <p:spPr>
          <a:xfrm>
            <a:off x="5482590" y="4836349"/>
            <a:ext cx="298901" cy="0"/>
          </a:xfrm>
          <a:prstGeom prst="line">
            <a:avLst/>
          </a:prstGeom>
          <a:ln w="41275">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2068A65-7E13-4303-9F6E-0596BFA26B5A}"/>
              </a:ext>
            </a:extLst>
          </p:cNvPr>
          <p:cNvSpPr txBox="1"/>
          <p:nvPr/>
        </p:nvSpPr>
        <p:spPr>
          <a:xfrm>
            <a:off x="2543650" y="6211669"/>
            <a:ext cx="1605270" cy="646331"/>
          </a:xfrm>
          <a:prstGeom prst="rect">
            <a:avLst/>
          </a:prstGeom>
          <a:noFill/>
        </p:spPr>
        <p:txBody>
          <a:bodyPr wrap="square" rtlCol="0">
            <a:spAutoFit/>
          </a:bodyPr>
          <a:lstStyle/>
          <a:p>
            <a:r>
              <a:rPr lang="en-US" sz="1200" dirty="0"/>
              <a:t>Source: 2013-2017 ACS 5-year data, Public Use Microdata</a:t>
            </a:r>
          </a:p>
        </p:txBody>
      </p:sp>
      <p:sp>
        <p:nvSpPr>
          <p:cNvPr id="4" name="Rectangle 3">
            <a:extLst>
              <a:ext uri="{FF2B5EF4-FFF2-40B4-BE49-F238E27FC236}">
                <a16:creationId xmlns:a16="http://schemas.microsoft.com/office/drawing/2014/main" id="{DA566468-2375-434A-9207-CFE25382D4D2}"/>
              </a:ext>
            </a:extLst>
          </p:cNvPr>
          <p:cNvSpPr/>
          <p:nvPr/>
        </p:nvSpPr>
        <p:spPr>
          <a:xfrm>
            <a:off x="5321797" y="1979414"/>
            <a:ext cx="1817950" cy="48878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tar: 4 Points 4">
            <a:extLst>
              <a:ext uri="{FF2B5EF4-FFF2-40B4-BE49-F238E27FC236}">
                <a16:creationId xmlns:a16="http://schemas.microsoft.com/office/drawing/2014/main" id="{21977E19-70CE-4D57-855F-8A857662F562}"/>
              </a:ext>
            </a:extLst>
          </p:cNvPr>
          <p:cNvSpPr/>
          <p:nvPr/>
        </p:nvSpPr>
        <p:spPr>
          <a:xfrm>
            <a:off x="5294015" y="3097351"/>
            <a:ext cx="137160" cy="137160"/>
          </a:xfrm>
          <a:prstGeom prst="star4">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Star: 4 Points 19">
            <a:extLst>
              <a:ext uri="{FF2B5EF4-FFF2-40B4-BE49-F238E27FC236}">
                <a16:creationId xmlns:a16="http://schemas.microsoft.com/office/drawing/2014/main" id="{C10E8AA0-D446-4C23-95B5-2EF48178C5F5}"/>
              </a:ext>
            </a:extLst>
          </p:cNvPr>
          <p:cNvSpPr/>
          <p:nvPr/>
        </p:nvSpPr>
        <p:spPr>
          <a:xfrm>
            <a:off x="5294015" y="3326959"/>
            <a:ext cx="137160" cy="137160"/>
          </a:xfrm>
          <a:prstGeom prst="star4">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Star: 4 Points 20">
            <a:extLst>
              <a:ext uri="{FF2B5EF4-FFF2-40B4-BE49-F238E27FC236}">
                <a16:creationId xmlns:a16="http://schemas.microsoft.com/office/drawing/2014/main" id="{C38F0CE8-7F65-4E03-ADC4-D8EB180AA356}"/>
              </a:ext>
            </a:extLst>
          </p:cNvPr>
          <p:cNvSpPr/>
          <p:nvPr/>
        </p:nvSpPr>
        <p:spPr>
          <a:xfrm>
            <a:off x="5287875" y="3613083"/>
            <a:ext cx="137160" cy="137160"/>
          </a:xfrm>
          <a:prstGeom prst="star4">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Star: 4 Points 21">
            <a:extLst>
              <a:ext uri="{FF2B5EF4-FFF2-40B4-BE49-F238E27FC236}">
                <a16:creationId xmlns:a16="http://schemas.microsoft.com/office/drawing/2014/main" id="{0CD6F9E9-169D-4AE1-8AD2-5358B357BC67}"/>
              </a:ext>
            </a:extLst>
          </p:cNvPr>
          <p:cNvSpPr/>
          <p:nvPr/>
        </p:nvSpPr>
        <p:spPr>
          <a:xfrm>
            <a:off x="5306506" y="3899207"/>
            <a:ext cx="137160" cy="137160"/>
          </a:xfrm>
          <a:prstGeom prst="star4">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Star: 4 Points 22">
            <a:extLst>
              <a:ext uri="{FF2B5EF4-FFF2-40B4-BE49-F238E27FC236}">
                <a16:creationId xmlns:a16="http://schemas.microsoft.com/office/drawing/2014/main" id="{F71D3A35-4BF5-4C51-B25D-8EA24F8AAAB3}"/>
              </a:ext>
            </a:extLst>
          </p:cNvPr>
          <p:cNvSpPr/>
          <p:nvPr/>
        </p:nvSpPr>
        <p:spPr>
          <a:xfrm>
            <a:off x="5306506" y="4383770"/>
            <a:ext cx="137160" cy="137160"/>
          </a:xfrm>
          <a:prstGeom prst="star4">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Star: 4 Points 23">
            <a:extLst>
              <a:ext uri="{FF2B5EF4-FFF2-40B4-BE49-F238E27FC236}">
                <a16:creationId xmlns:a16="http://schemas.microsoft.com/office/drawing/2014/main" id="{6FB079DC-3E9D-427D-8E63-7914AFC2A863}"/>
              </a:ext>
            </a:extLst>
          </p:cNvPr>
          <p:cNvSpPr/>
          <p:nvPr/>
        </p:nvSpPr>
        <p:spPr>
          <a:xfrm>
            <a:off x="5311039" y="4699189"/>
            <a:ext cx="137160" cy="137160"/>
          </a:xfrm>
          <a:prstGeom prst="star4">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Star: 4 Points 24">
            <a:extLst>
              <a:ext uri="{FF2B5EF4-FFF2-40B4-BE49-F238E27FC236}">
                <a16:creationId xmlns:a16="http://schemas.microsoft.com/office/drawing/2014/main" id="{06458160-006F-4CC9-9D0B-2A4FA61DFB7F}"/>
              </a:ext>
            </a:extLst>
          </p:cNvPr>
          <p:cNvSpPr/>
          <p:nvPr/>
        </p:nvSpPr>
        <p:spPr>
          <a:xfrm>
            <a:off x="5304773" y="5696262"/>
            <a:ext cx="137160" cy="137160"/>
          </a:xfrm>
          <a:prstGeom prst="star4">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89BE51B5-FE3B-48FA-A2C6-1AFFCF4788E6}"/>
              </a:ext>
            </a:extLst>
          </p:cNvPr>
          <p:cNvSpPr>
            <a:spLocks noGrp="1"/>
          </p:cNvSpPr>
          <p:nvPr>
            <p:ph type="sldNum" sz="quarter" idx="12"/>
          </p:nvPr>
        </p:nvSpPr>
        <p:spPr/>
        <p:txBody>
          <a:bodyPr/>
          <a:lstStyle/>
          <a:p>
            <a:fld id="{8E1DB306-9E6D-42A1-BBBE-5E1D096CBCCF}" type="slidenum">
              <a:rPr lang="en-US" smtClean="0"/>
              <a:t>4</a:t>
            </a:fld>
            <a:endParaRPr lang="en-US"/>
          </a:p>
        </p:txBody>
      </p:sp>
      <p:sp>
        <p:nvSpPr>
          <p:cNvPr id="31" name="TextBox 30">
            <a:extLst>
              <a:ext uri="{FF2B5EF4-FFF2-40B4-BE49-F238E27FC236}">
                <a16:creationId xmlns:a16="http://schemas.microsoft.com/office/drawing/2014/main" id="{D21C2AF2-8F91-496A-BCE7-64EDE6E07D9D}"/>
              </a:ext>
            </a:extLst>
          </p:cNvPr>
          <p:cNvSpPr txBox="1"/>
          <p:nvPr/>
        </p:nvSpPr>
        <p:spPr>
          <a:xfrm>
            <a:off x="11791666" y="0"/>
            <a:ext cx="350292" cy="307777"/>
          </a:xfrm>
          <a:prstGeom prst="rect">
            <a:avLst/>
          </a:prstGeom>
          <a:noFill/>
        </p:spPr>
        <p:txBody>
          <a:bodyPr wrap="square" rtlCol="0">
            <a:spAutoFit/>
          </a:bodyPr>
          <a:lstStyle/>
          <a:p>
            <a:r>
              <a:rPr lang="en-US" sz="1400" dirty="0">
                <a:solidFill>
                  <a:srgbClr val="714B25"/>
                </a:solidFill>
              </a:rPr>
              <a:t>4</a:t>
            </a:r>
          </a:p>
        </p:txBody>
      </p:sp>
      <p:grpSp>
        <p:nvGrpSpPr>
          <p:cNvPr id="32" name="Group 31">
            <a:extLst>
              <a:ext uri="{FF2B5EF4-FFF2-40B4-BE49-F238E27FC236}">
                <a16:creationId xmlns:a16="http://schemas.microsoft.com/office/drawing/2014/main" id="{CC3918D9-7272-4BF8-BB37-CD75E1D5D76A}"/>
              </a:ext>
            </a:extLst>
          </p:cNvPr>
          <p:cNvGrpSpPr/>
          <p:nvPr/>
        </p:nvGrpSpPr>
        <p:grpSpPr>
          <a:xfrm>
            <a:off x="87067" y="6452900"/>
            <a:ext cx="2006049" cy="365760"/>
            <a:chOff x="87067" y="6452900"/>
            <a:chExt cx="2006049" cy="365760"/>
          </a:xfrm>
        </p:grpSpPr>
        <p:sp>
          <p:nvSpPr>
            <p:cNvPr id="33" name="Action Button: Go to Beginning 32">
              <a:hlinkClick r:id="" action="ppaction://hlinkshowjump?jump=firstslide" highlightClick="1"/>
              <a:extLst>
                <a:ext uri="{FF2B5EF4-FFF2-40B4-BE49-F238E27FC236}">
                  <a16:creationId xmlns:a16="http://schemas.microsoft.com/office/drawing/2014/main" id="{2B2C2706-59E6-4752-8D4C-3DCBC42966F3}"/>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ction Button: Go Back or Previous 33">
              <a:hlinkClick r:id="" action="ppaction://hlinkshowjump?jump=previousslide" highlightClick="1"/>
              <a:extLst>
                <a:ext uri="{FF2B5EF4-FFF2-40B4-BE49-F238E27FC236}">
                  <a16:creationId xmlns:a16="http://schemas.microsoft.com/office/drawing/2014/main" id="{0BE35451-F91D-4019-A7BD-625BC36AABDA}"/>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ction Button: Go Forward or Next 34">
              <a:hlinkClick r:id="" action="ppaction://hlinkshowjump?jump=nextslide" highlightClick="1"/>
              <a:extLst>
                <a:ext uri="{FF2B5EF4-FFF2-40B4-BE49-F238E27FC236}">
                  <a16:creationId xmlns:a16="http://schemas.microsoft.com/office/drawing/2014/main" id="{EB6A987A-7E8C-4B4E-A188-01F44B184A00}"/>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ction Button: Go to End 35">
              <a:hlinkClick r:id="rId5" action="ppaction://hlinksldjump" highlightClick="1"/>
              <a:extLst>
                <a:ext uri="{FF2B5EF4-FFF2-40B4-BE49-F238E27FC236}">
                  <a16:creationId xmlns:a16="http://schemas.microsoft.com/office/drawing/2014/main" id="{8E280FE8-0AEC-408D-A3FE-960F9BD38150}"/>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hlinkClick r:id="rId6"/>
              <a:extLst>
                <a:ext uri="{FF2B5EF4-FFF2-40B4-BE49-F238E27FC236}">
                  <a16:creationId xmlns:a16="http://schemas.microsoft.com/office/drawing/2014/main" id="{156C4164-8A7F-4577-BD65-AB02681B59D3}"/>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2031436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5">
                                            <p:txEl>
                                              <p:pRg st="4" end="4"/>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subTnLst>
                                    <p:set>
                                      <p:cBhvr override="childStyle">
                                        <p:cTn dur="1" fill="hold" display="0" masterRel="nextClick" afterEffect="1"/>
                                        <p:tgtEl>
                                          <p:spTgt spid="21"/>
                                        </p:tgtEl>
                                        <p:attrNameLst>
                                          <p:attrName>style.visibility</p:attrName>
                                        </p:attrNameLst>
                                      </p:cBhvr>
                                      <p:to>
                                        <p:strVal val="hidden"/>
                                      </p:to>
                                    </p:set>
                                  </p:sub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subTnLst>
                                    <p:set>
                                      <p:cBhvr override="childStyle">
                                        <p:cTn dur="1" fill="hold" display="0" masterRel="nextClick" afterEffect="1"/>
                                        <p:tgtEl>
                                          <p:spTgt spid="22"/>
                                        </p:tgtEl>
                                        <p:attrNameLst>
                                          <p:attrName>style.visibility</p:attrName>
                                        </p:attrNameLst>
                                      </p:cBhvr>
                                      <p:to>
                                        <p:strVal val="hidden"/>
                                      </p:to>
                                    </p:set>
                                  </p:subTnLst>
                                </p:cTn>
                              </p:par>
                              <p:par>
                                <p:cTn id="41" presetID="1"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subTnLst>
                                    <p:set>
                                      <p:cBhvr override="childStyle">
                                        <p:cTn dur="1" fill="hold" display="0" masterRel="nextClick" afterEffect="1"/>
                                        <p:tgtEl>
                                          <p:spTgt spid="25"/>
                                        </p:tgtEl>
                                        <p:attrNameLst>
                                          <p:attrName>style.visibility</p:attrName>
                                        </p:attrNameLst>
                                      </p:cBhvr>
                                      <p:to>
                                        <p:strVal val="hidden"/>
                                      </p:to>
                                    </p:set>
                                  </p:subTnLst>
                                </p:cTn>
                              </p:par>
                              <p:par>
                                <p:cTn id="43" presetID="1" presetClass="entr" presetSubtype="0"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par>
                                <p:cTn id="45" presetID="1"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childTnLst>
                                  <p:subTnLst>
                                    <p:set>
                                      <p:cBhvr override="childStyle">
                                        <p:cTn dur="1" fill="hold" display="0" masterRel="nextClick" afterEffect="1"/>
                                        <p:tgtEl>
                                          <p:spTgt spid="20"/>
                                        </p:tgtEl>
                                        <p:attrNameLst>
                                          <p:attrName>style.visibility</p:attrName>
                                        </p:attrNameLst>
                                      </p:cBhvr>
                                      <p:to>
                                        <p:strVal val="hidden"/>
                                      </p:to>
                                    </p:set>
                                  </p:subTnLst>
                                </p:cTn>
                              </p:par>
                              <p:par>
                                <p:cTn id="47" presetID="1" presetClass="entr" presetSubtype="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childTnLst>
                                  <p:subTnLst>
                                    <p:set>
                                      <p:cBhvr override="childStyle">
                                        <p:cTn dur="1" fill="hold" display="0" masterRel="nextClick" afterEffect="1"/>
                                        <p:tgtEl>
                                          <p:spTgt spid="23"/>
                                        </p:tgtEl>
                                        <p:attrNameLst>
                                          <p:attrName>style.visibility</p:attrName>
                                        </p:attrNameLst>
                                      </p:cBhvr>
                                      <p:to>
                                        <p:strVal val="hidden"/>
                                      </p:to>
                                    </p:set>
                                  </p:subTnLst>
                                </p:cTn>
                              </p:par>
                              <p:par>
                                <p:cTn id="49" presetID="1"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 grpId="0" animBg="1"/>
      <p:bldP spid="5" grpId="0" animBg="1"/>
      <p:bldP spid="20" grpId="0" animBg="1"/>
      <p:bldP spid="21" grpId="0" animBg="1"/>
      <p:bldP spid="22" grpId="0" animBg="1"/>
      <p:bldP spid="23" grpId="0" animBg="1"/>
      <p:bldP spid="24" grpId="0" animBg="1"/>
      <p:bldP spid="2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CDF4E-8DB7-4FB8-973F-7B7C16544B40}"/>
              </a:ext>
            </a:extLst>
          </p:cNvPr>
          <p:cNvSpPr>
            <a:spLocks noGrp="1"/>
          </p:cNvSpPr>
          <p:nvPr>
            <p:ph type="title"/>
          </p:nvPr>
        </p:nvSpPr>
        <p:spPr>
          <a:xfrm>
            <a:off x="148662" y="55633"/>
            <a:ext cx="4302035" cy="870857"/>
          </a:xfrm>
        </p:spPr>
        <p:txBody>
          <a:bodyPr/>
          <a:lstStyle/>
          <a:p>
            <a:r>
              <a:rPr lang="en-US" sz="3200" dirty="0"/>
              <a:t>Supertracts</a:t>
            </a:r>
          </a:p>
        </p:txBody>
      </p:sp>
      <p:sp>
        <p:nvSpPr>
          <p:cNvPr id="16" name="Content Placeholder 15">
            <a:extLst>
              <a:ext uri="{FF2B5EF4-FFF2-40B4-BE49-F238E27FC236}">
                <a16:creationId xmlns:a16="http://schemas.microsoft.com/office/drawing/2014/main" id="{9BE85046-37A8-4F05-BB9D-C809CF04CF7E}"/>
              </a:ext>
            </a:extLst>
          </p:cNvPr>
          <p:cNvSpPr>
            <a:spLocks noGrp="1"/>
          </p:cNvSpPr>
          <p:nvPr>
            <p:ph idx="1"/>
          </p:nvPr>
        </p:nvSpPr>
        <p:spPr>
          <a:xfrm>
            <a:off x="60002" y="812800"/>
            <a:ext cx="5399388" cy="5366327"/>
          </a:xfrm>
        </p:spPr>
        <p:txBody>
          <a:bodyPr>
            <a:normAutofit fontScale="25000" lnSpcReduction="20000"/>
          </a:bodyPr>
          <a:lstStyle/>
          <a:p>
            <a:pPr>
              <a:lnSpc>
                <a:spcPct val="100000"/>
              </a:lnSpc>
            </a:pPr>
            <a:r>
              <a:rPr lang="en-US" sz="5600" dirty="0"/>
              <a:t>Supertracts (see </a:t>
            </a:r>
            <a:r>
              <a:rPr lang="en-US" sz="5600" b="1" dirty="0">
                <a:solidFill>
                  <a:srgbClr val="8C4934"/>
                </a:solidFill>
              </a:rPr>
              <a:t>red brown</a:t>
            </a:r>
            <a:r>
              <a:rPr lang="en-US" sz="5600" dirty="0"/>
              <a:t>) are were created by aggregating 6-8 adjacent census tracts (see </a:t>
            </a:r>
            <a:r>
              <a:rPr lang="en-US" sz="5600" b="1" dirty="0">
                <a:solidFill>
                  <a:schemeClr val="bg1">
                    <a:lumMod val="65000"/>
                  </a:schemeClr>
                </a:solidFill>
              </a:rPr>
              <a:t>grey boundaries</a:t>
            </a:r>
            <a:r>
              <a:rPr lang="en-US" sz="5600" dirty="0"/>
              <a:t>).</a:t>
            </a:r>
          </a:p>
          <a:p>
            <a:pPr>
              <a:lnSpc>
                <a:spcPct val="100000"/>
              </a:lnSpc>
            </a:pPr>
            <a:r>
              <a:rPr lang="en-US" sz="5600" dirty="0"/>
              <a:t>The supertracts</a:t>
            </a:r>
            <a:r>
              <a:rPr lang="en-US" sz="5600" dirty="0">
                <a:hlinkClick r:id="rId4" action="ppaction://hlinksldjump"/>
              </a:rPr>
              <a:t> </a:t>
            </a:r>
            <a:r>
              <a:rPr lang="en-US" sz="5600" dirty="0"/>
              <a:t>emulated the city of </a:t>
            </a:r>
            <a:r>
              <a:rPr lang="en-US" sz="5600" dirty="0">
                <a:hlinkClick r:id="rId5"/>
              </a:rPr>
              <a:t>Portland’s 20-minute neighborhoods</a:t>
            </a:r>
            <a:r>
              <a:rPr lang="en-US" sz="5600" dirty="0"/>
              <a:t> extended to the seven-county Portland Metropolitan Area.</a:t>
            </a:r>
          </a:p>
          <a:p>
            <a:pPr>
              <a:lnSpc>
                <a:spcPct val="100000"/>
              </a:lnSpc>
            </a:pPr>
            <a:r>
              <a:rPr lang="en-US" sz="5600" dirty="0"/>
              <a:t>Portland’s 20-minute neighborhoods were designed to have access to commercial services and amenities as a pedestrian, cyclist, or on transit. </a:t>
            </a:r>
          </a:p>
          <a:p>
            <a:pPr>
              <a:lnSpc>
                <a:spcPct val="100000"/>
              </a:lnSpc>
            </a:pPr>
            <a:r>
              <a:rPr lang="en-US" sz="5600" dirty="0"/>
              <a:t>The supertracts also reduced the amount of sampling variability in the data from the American Community Survey. For example, The Lake Oswego supertract (see </a:t>
            </a:r>
            <a:r>
              <a:rPr lang="en-US" sz="5600" dirty="0">
                <a:solidFill>
                  <a:srgbClr val="E584EC"/>
                </a:solidFill>
              </a:rPr>
              <a:t>purple</a:t>
            </a:r>
            <a:r>
              <a:rPr lang="en-US" sz="5600" dirty="0"/>
              <a:t>) is the aggregation of 8 census tracts.</a:t>
            </a:r>
          </a:p>
          <a:p>
            <a:pPr>
              <a:lnSpc>
                <a:spcPct val="100000"/>
              </a:lnSpc>
            </a:pPr>
            <a:r>
              <a:rPr lang="en-US" sz="5600" dirty="0"/>
              <a:t>The ACS table for the Lake Oswego tracts shows the Estimate (EST) and Measure of Error (MOE) for the number of persons with an ambulatory difficulty. The MOE is the +/- value for the 90% confidence level.</a:t>
            </a:r>
          </a:p>
          <a:p>
            <a:pPr>
              <a:lnSpc>
                <a:spcPct val="100000"/>
              </a:lnSpc>
            </a:pPr>
            <a:r>
              <a:rPr lang="en-US" sz="5600" dirty="0"/>
              <a:t>The coefficient of variation (CV) is the ratio of MOE/EST. Values from 0.00 to 0.12 can be considered as good reliability, from .12 to.40 as fair, and over .40 as poor reliable.</a:t>
            </a:r>
          </a:p>
          <a:p>
            <a:pPr>
              <a:lnSpc>
                <a:spcPct val="100000"/>
              </a:lnSpc>
            </a:pPr>
            <a:r>
              <a:rPr lang="en-US" sz="5600" dirty="0"/>
              <a:t>All of the tract CV values are greater than 0.40 (poor reliability) but aggregated to supertracts the CV is 0.259 (fair reliability).</a:t>
            </a:r>
          </a:p>
          <a:p>
            <a:pPr>
              <a:lnSpc>
                <a:spcPct val="100000"/>
              </a:lnSpc>
            </a:pPr>
            <a:r>
              <a:rPr lang="en-US" sz="5600" dirty="0"/>
              <a:t>In addition, supertracts have recognizable neighborhood names and help to link the data to the viewer’s knowledge of the City.</a:t>
            </a:r>
          </a:p>
          <a:p>
            <a:pPr marL="0" indent="0">
              <a:lnSpc>
                <a:spcPct val="100000"/>
              </a:lnSpc>
              <a:buNone/>
            </a:pPr>
            <a:endParaRPr lang="en-US" sz="5600" dirty="0"/>
          </a:p>
          <a:p>
            <a:pPr>
              <a:lnSpc>
                <a:spcPct val="100000"/>
              </a:lnSpc>
            </a:pPr>
            <a:endParaRPr lang="en-US" sz="1900" dirty="0"/>
          </a:p>
          <a:p>
            <a:pPr>
              <a:lnSpc>
                <a:spcPct val="100000"/>
              </a:lnSpc>
            </a:pPr>
            <a:endParaRPr lang="en-US" sz="1900" dirty="0"/>
          </a:p>
          <a:p>
            <a:pPr>
              <a:lnSpc>
                <a:spcPct val="100000"/>
              </a:lnSpc>
            </a:pPr>
            <a:endParaRPr lang="en-US" sz="1900" dirty="0"/>
          </a:p>
          <a:p>
            <a:pPr>
              <a:lnSpc>
                <a:spcPct val="100000"/>
              </a:lnSpc>
            </a:pPr>
            <a:endParaRPr lang="en-US" sz="1900" dirty="0"/>
          </a:p>
          <a:p>
            <a:pPr>
              <a:lnSpc>
                <a:spcPct val="100000"/>
              </a:lnSpc>
            </a:pPr>
            <a:endParaRPr lang="en-US" sz="1900" dirty="0"/>
          </a:p>
          <a:p>
            <a:pPr>
              <a:lnSpc>
                <a:spcPct val="100000"/>
              </a:lnSpc>
            </a:pPr>
            <a:endParaRPr lang="en-US" sz="1900" dirty="0"/>
          </a:p>
          <a:p>
            <a:pPr>
              <a:lnSpc>
                <a:spcPct val="100000"/>
              </a:lnSpc>
            </a:pPr>
            <a:endParaRPr lang="en-US" sz="1900" dirty="0"/>
          </a:p>
          <a:p>
            <a:pPr>
              <a:lnSpc>
                <a:spcPct val="100000"/>
              </a:lnSpc>
            </a:pPr>
            <a:endParaRPr lang="en-US" sz="1900" dirty="0"/>
          </a:p>
          <a:p>
            <a:pPr>
              <a:lnSpc>
                <a:spcPct val="100000"/>
              </a:lnSpc>
            </a:pPr>
            <a:endParaRPr lang="en-US" sz="1900" dirty="0"/>
          </a:p>
          <a:p>
            <a:pPr marL="0" indent="0">
              <a:buNone/>
            </a:pPr>
            <a:r>
              <a:rPr lang="en-US" dirty="0"/>
              <a:t>.</a:t>
            </a:r>
          </a:p>
        </p:txBody>
      </p:sp>
      <p:sp>
        <p:nvSpPr>
          <p:cNvPr id="3" name="Slide Number Placeholder 2">
            <a:extLst>
              <a:ext uri="{FF2B5EF4-FFF2-40B4-BE49-F238E27FC236}">
                <a16:creationId xmlns:a16="http://schemas.microsoft.com/office/drawing/2014/main" id="{A4D9060F-57D3-4161-9222-F94EFFBC6C17}"/>
              </a:ext>
            </a:extLst>
          </p:cNvPr>
          <p:cNvSpPr>
            <a:spLocks noGrp="1"/>
          </p:cNvSpPr>
          <p:nvPr>
            <p:ph type="sldNum" sz="quarter" idx="4294967295"/>
          </p:nvPr>
        </p:nvSpPr>
        <p:spPr>
          <a:xfrm>
            <a:off x="11723688" y="38100"/>
            <a:ext cx="468312" cy="365125"/>
          </a:xfrm>
          <a:prstGeom prst="rect">
            <a:avLst/>
          </a:prstGeom>
        </p:spPr>
        <p:txBody>
          <a:bodyPr vert="horz" lIns="91440" tIns="45720" rIns="91440" bIns="45720" rtlCol="0" anchor="ctr"/>
          <a:lstStyle>
            <a:defPPr>
              <a:defRPr lang="en-US"/>
            </a:defPPr>
            <a:lvl1pPr marL="0" algn="r" defTabSz="914400" rtl="0" eaLnBrk="1" latinLnBrk="0" hangingPunct="1">
              <a:defRPr sz="1400" b="1" kern="1200">
                <a:solidFill>
                  <a:srgbClr val="714B2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D94638-C64A-4DDE-B054-01DFA9B82032}" type="slidenum">
              <a:rPr lang="en-US" smtClean="0"/>
              <a:pPr/>
              <a:t>40</a:t>
            </a:fld>
            <a:endParaRPr lang="en-US"/>
          </a:p>
        </p:txBody>
      </p:sp>
      <p:pic>
        <p:nvPicPr>
          <p:cNvPr id="15" name="Picture 14" descr="Map&#10;&#10;Description automatically generated">
            <a:extLst>
              <a:ext uri="{FF2B5EF4-FFF2-40B4-BE49-F238E27FC236}">
                <a16:creationId xmlns:a16="http://schemas.microsoft.com/office/drawing/2014/main" id="{BF9DF815-5B45-4F48-BD70-01A0157AF6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78830" y="55633"/>
            <a:ext cx="6540285" cy="6540285"/>
          </a:xfrm>
          <a:prstGeom prst="rect">
            <a:avLst/>
          </a:prstGeom>
        </p:spPr>
      </p:pic>
      <p:pic>
        <p:nvPicPr>
          <p:cNvPr id="28" name="Picture 27">
            <a:extLst>
              <a:ext uri="{FF2B5EF4-FFF2-40B4-BE49-F238E27FC236}">
                <a16:creationId xmlns:a16="http://schemas.microsoft.com/office/drawing/2014/main" id="{64BA6AF4-CE48-4103-9752-7B6ECA086D8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578830" y="55633"/>
            <a:ext cx="6537960" cy="6537960"/>
          </a:xfrm>
          <a:prstGeom prst="rect">
            <a:avLst/>
          </a:prstGeom>
        </p:spPr>
      </p:pic>
      <p:pic>
        <p:nvPicPr>
          <p:cNvPr id="18" name="Picture 17">
            <a:extLst>
              <a:ext uri="{FF2B5EF4-FFF2-40B4-BE49-F238E27FC236}">
                <a16:creationId xmlns:a16="http://schemas.microsoft.com/office/drawing/2014/main" id="{92C5E49A-8A1E-47DE-A541-BDF01571B7B2}"/>
              </a:ext>
            </a:extLst>
          </p:cNvPr>
          <p:cNvPicPr>
            <a:picLocks noChangeAspect="1"/>
          </p:cNvPicPr>
          <p:nvPr/>
        </p:nvPicPr>
        <p:blipFill>
          <a:blip r:embed="rId8"/>
          <a:stretch>
            <a:fillRect/>
          </a:stretch>
        </p:blipFill>
        <p:spPr>
          <a:xfrm>
            <a:off x="5725206" y="1286767"/>
            <a:ext cx="5838457" cy="4006922"/>
          </a:xfrm>
          <a:prstGeom prst="rect">
            <a:avLst/>
          </a:prstGeom>
        </p:spPr>
      </p:pic>
      <p:sp>
        <p:nvSpPr>
          <p:cNvPr id="20" name="Left Brace 19">
            <a:extLst>
              <a:ext uri="{FF2B5EF4-FFF2-40B4-BE49-F238E27FC236}">
                <a16:creationId xmlns:a16="http://schemas.microsoft.com/office/drawing/2014/main" id="{D0666849-CD31-4A7B-AA10-0734ABA4E744}"/>
              </a:ext>
            </a:extLst>
          </p:cNvPr>
          <p:cNvSpPr/>
          <p:nvPr/>
        </p:nvSpPr>
        <p:spPr>
          <a:xfrm>
            <a:off x="5601481" y="2690824"/>
            <a:ext cx="247451" cy="1610798"/>
          </a:xfrm>
          <a:prstGeom prst="leftBrace">
            <a:avLst>
              <a:gd name="adj1" fmla="val 0"/>
              <a:gd name="adj2" fmla="val 50000"/>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just"/>
            <a:r>
              <a:rPr lang="en-US" dirty="0">
                <a:solidFill>
                  <a:srgbClr val="C00000"/>
                </a:solidFill>
              </a:rPr>
              <a:t>8</a:t>
            </a:r>
          </a:p>
        </p:txBody>
      </p:sp>
      <p:sp>
        <p:nvSpPr>
          <p:cNvPr id="21" name="Arrow: Right 20">
            <a:extLst>
              <a:ext uri="{FF2B5EF4-FFF2-40B4-BE49-F238E27FC236}">
                <a16:creationId xmlns:a16="http://schemas.microsoft.com/office/drawing/2014/main" id="{3DAEA985-4AAE-42D1-A940-2013ACB4BEA8}"/>
              </a:ext>
            </a:extLst>
          </p:cNvPr>
          <p:cNvSpPr/>
          <p:nvPr/>
        </p:nvSpPr>
        <p:spPr>
          <a:xfrm>
            <a:off x="5445640" y="4985189"/>
            <a:ext cx="295896" cy="254336"/>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1D33753-83E5-40C3-8571-7EE8C1A1E36D}"/>
              </a:ext>
            </a:extLst>
          </p:cNvPr>
          <p:cNvSpPr/>
          <p:nvPr/>
        </p:nvSpPr>
        <p:spPr>
          <a:xfrm>
            <a:off x="7877921" y="1422682"/>
            <a:ext cx="1207008" cy="3735092"/>
          </a:xfrm>
          <a:prstGeom prst="rect">
            <a:avLst/>
          </a:prstGeom>
          <a:solidFill>
            <a:srgbClr val="5B9BD5">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B4CF855A-1B4E-4CE5-8383-665EC030BA48}"/>
              </a:ext>
            </a:extLst>
          </p:cNvPr>
          <p:cNvSpPr/>
          <p:nvPr/>
        </p:nvSpPr>
        <p:spPr>
          <a:xfrm>
            <a:off x="9080565" y="1410626"/>
            <a:ext cx="1326072" cy="3767328"/>
          </a:xfrm>
          <a:prstGeom prst="rect">
            <a:avLst/>
          </a:prstGeom>
          <a:solidFill>
            <a:schemeClr val="accent6">
              <a:lumMod val="75000"/>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253CCDC-9A2D-4919-9D42-BD9D7089BCB1}"/>
              </a:ext>
            </a:extLst>
          </p:cNvPr>
          <p:cNvSpPr/>
          <p:nvPr/>
        </p:nvSpPr>
        <p:spPr>
          <a:xfrm>
            <a:off x="10403132" y="1425572"/>
            <a:ext cx="1005840" cy="3749040"/>
          </a:xfrm>
          <a:prstGeom prst="rect">
            <a:avLst/>
          </a:prstGeom>
          <a:solidFill>
            <a:schemeClr val="accent2">
              <a:lumMod val="60000"/>
              <a:lumOff val="40000"/>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Left Brace 24">
            <a:extLst>
              <a:ext uri="{FF2B5EF4-FFF2-40B4-BE49-F238E27FC236}">
                <a16:creationId xmlns:a16="http://schemas.microsoft.com/office/drawing/2014/main" id="{CDEA48E5-CDDB-44EB-8B65-81CCF35C7020}"/>
              </a:ext>
            </a:extLst>
          </p:cNvPr>
          <p:cNvSpPr/>
          <p:nvPr/>
        </p:nvSpPr>
        <p:spPr>
          <a:xfrm flipH="1">
            <a:off x="11198254" y="2614073"/>
            <a:ext cx="539469" cy="1610798"/>
          </a:xfrm>
          <a:prstGeom prst="leftBrace">
            <a:avLst>
              <a:gd name="adj1" fmla="val 0"/>
              <a:gd name="adj2" fmla="val 51443"/>
            </a:avLst>
          </a:prstGeom>
          <a:noFill/>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just"/>
            <a:endParaRPr lang="en-US" dirty="0">
              <a:solidFill>
                <a:srgbClr val="C00000"/>
              </a:solidFill>
            </a:endParaRPr>
          </a:p>
        </p:txBody>
      </p:sp>
      <p:sp>
        <p:nvSpPr>
          <p:cNvPr id="26" name="Arrow: Right 25">
            <a:extLst>
              <a:ext uri="{FF2B5EF4-FFF2-40B4-BE49-F238E27FC236}">
                <a16:creationId xmlns:a16="http://schemas.microsoft.com/office/drawing/2014/main" id="{9A9A9F55-C275-4AB1-9DFA-FA76C6D46A5E}"/>
              </a:ext>
            </a:extLst>
          </p:cNvPr>
          <p:cNvSpPr/>
          <p:nvPr/>
        </p:nvSpPr>
        <p:spPr>
          <a:xfrm rot="10800000">
            <a:off x="11295476" y="4944145"/>
            <a:ext cx="295896" cy="254336"/>
          </a:xfrm>
          <a:prstGeom prst="right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E7365679-2913-472E-9FD6-5001EC1633B2}"/>
              </a:ext>
            </a:extLst>
          </p:cNvPr>
          <p:cNvSpPr txBox="1"/>
          <p:nvPr/>
        </p:nvSpPr>
        <p:spPr>
          <a:xfrm>
            <a:off x="12712682" y="-20164"/>
            <a:ext cx="650052" cy="830997"/>
          </a:xfrm>
          <a:prstGeom prst="rect">
            <a:avLst/>
          </a:prstGeom>
          <a:noFill/>
        </p:spPr>
        <p:txBody>
          <a:bodyPr wrap="square" rtlCol="0">
            <a:spAutoFit/>
          </a:bodyPr>
          <a:lstStyle/>
          <a:p>
            <a:endParaRPr lang="en-US" sz="1200" dirty="0">
              <a:solidFill>
                <a:schemeClr val="accent1"/>
              </a:solidFill>
            </a:endParaRPr>
          </a:p>
          <a:p>
            <a:r>
              <a:rPr lang="en-US" dirty="0">
                <a:solidFill>
                  <a:schemeClr val="accent1"/>
                </a:solidFill>
              </a:rPr>
              <a:t>O</a:t>
            </a:r>
          </a:p>
          <a:p>
            <a:r>
              <a:rPr lang="en-US" dirty="0">
                <a:solidFill>
                  <a:schemeClr val="accent1"/>
                </a:solidFill>
              </a:rPr>
              <a:t>O</a:t>
            </a:r>
          </a:p>
        </p:txBody>
      </p:sp>
      <p:sp>
        <p:nvSpPr>
          <p:cNvPr id="38" name="TextBox 37">
            <a:extLst>
              <a:ext uri="{FF2B5EF4-FFF2-40B4-BE49-F238E27FC236}">
                <a16:creationId xmlns:a16="http://schemas.microsoft.com/office/drawing/2014/main" id="{84ABC421-F7BC-4327-AE05-84461453ACD4}"/>
              </a:ext>
            </a:extLst>
          </p:cNvPr>
          <p:cNvSpPr txBox="1"/>
          <p:nvPr/>
        </p:nvSpPr>
        <p:spPr>
          <a:xfrm>
            <a:off x="12712682" y="759727"/>
            <a:ext cx="650052" cy="5262979"/>
          </a:xfrm>
          <a:prstGeom prst="rect">
            <a:avLst/>
          </a:prstGeom>
          <a:noFill/>
        </p:spPr>
        <p:txBody>
          <a:bodyPr wrap="square" rtlCol="0">
            <a:spAutoFit/>
          </a:bodyPr>
          <a:lstStyle/>
          <a:p>
            <a:endParaRPr lang="en-US" sz="1200" dirty="0">
              <a:solidFill>
                <a:schemeClr val="accent1"/>
              </a:solidFill>
            </a:endParaRP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endParaRPr lang="en-US" dirty="0">
              <a:solidFill>
                <a:schemeClr val="accent1"/>
              </a:solidFill>
            </a:endParaRPr>
          </a:p>
          <a:p>
            <a:endParaRPr lang="en-US" dirty="0">
              <a:solidFill>
                <a:schemeClr val="accent1"/>
              </a:solidFill>
            </a:endParaRPr>
          </a:p>
        </p:txBody>
      </p:sp>
      <p:pic>
        <p:nvPicPr>
          <p:cNvPr id="29" name="Picture 28">
            <a:extLst>
              <a:ext uri="{FF2B5EF4-FFF2-40B4-BE49-F238E27FC236}">
                <a16:creationId xmlns:a16="http://schemas.microsoft.com/office/drawing/2014/main" id="{903E8FFC-FCB1-4844-B273-BA54E8CF0F5F}"/>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476057" y="6179127"/>
            <a:ext cx="2360088" cy="644935"/>
          </a:xfrm>
          <a:prstGeom prst="rect">
            <a:avLst/>
          </a:prstGeom>
        </p:spPr>
      </p:pic>
      <p:grpSp>
        <p:nvGrpSpPr>
          <p:cNvPr id="30" name="Group 29">
            <a:extLst>
              <a:ext uri="{FF2B5EF4-FFF2-40B4-BE49-F238E27FC236}">
                <a16:creationId xmlns:a16="http://schemas.microsoft.com/office/drawing/2014/main" id="{B0BD212E-61BC-42D5-901E-DC31C6B76356}"/>
              </a:ext>
            </a:extLst>
          </p:cNvPr>
          <p:cNvGrpSpPr/>
          <p:nvPr/>
        </p:nvGrpSpPr>
        <p:grpSpPr>
          <a:xfrm>
            <a:off x="28992" y="6493711"/>
            <a:ext cx="1354063" cy="274320"/>
            <a:chOff x="37011" y="6469091"/>
            <a:chExt cx="1354063" cy="274320"/>
          </a:xfrm>
        </p:grpSpPr>
        <p:sp>
          <p:nvSpPr>
            <p:cNvPr id="31" name="Action Button: Blank 30">
              <a:hlinkClick r:id="rId10" action="ppaction://hlinksldjump"/>
              <a:extLst>
                <a:ext uri="{FF2B5EF4-FFF2-40B4-BE49-F238E27FC236}">
                  <a16:creationId xmlns:a16="http://schemas.microsoft.com/office/drawing/2014/main" id="{7573767A-3F41-4B27-82D2-6D89AC1D22D8}"/>
                </a:ext>
              </a:extLst>
            </p:cNvPr>
            <p:cNvSpPr/>
            <p:nvPr/>
          </p:nvSpPr>
          <p:spPr>
            <a:xfrm>
              <a:off x="750994" y="6469091"/>
              <a:ext cx="640080" cy="274320"/>
            </a:xfrm>
            <a:prstGeom prst="actionButtonBlank">
              <a:avLst/>
            </a:prstGeom>
            <a:solidFill>
              <a:schemeClr val="accent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rPr>
                <a:t>Menu</a:t>
              </a:r>
            </a:p>
          </p:txBody>
        </p:sp>
        <p:sp>
          <p:nvSpPr>
            <p:cNvPr id="32" name="Action Button: Go Back or Previous 31">
              <a:hlinkClick r:id="" action="ppaction://hlinkshowjump?jump=lastslideviewed" highlightClick="1"/>
              <a:extLst>
                <a:ext uri="{FF2B5EF4-FFF2-40B4-BE49-F238E27FC236}">
                  <a16:creationId xmlns:a16="http://schemas.microsoft.com/office/drawing/2014/main" id="{78330E49-0798-4CFC-98C6-9014C5E55936}"/>
                </a:ext>
              </a:extLst>
            </p:cNvPr>
            <p:cNvSpPr/>
            <p:nvPr/>
          </p:nvSpPr>
          <p:spPr>
            <a:xfrm>
              <a:off x="37011" y="6469091"/>
              <a:ext cx="640080" cy="274320"/>
            </a:xfrm>
            <a:prstGeom prst="actionButtonBackPrevious">
              <a:avLst/>
            </a:pr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709020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xEl>
                                              <p:pRg st="5" end="5"/>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6">
                                            <p:txEl>
                                              <p:pRg st="6" end="6"/>
                                            </p:txEl>
                                          </p:spTgt>
                                        </p:tgtEl>
                                        <p:attrNameLst>
                                          <p:attrName>style.visibility</p:attrName>
                                        </p:attrNameLst>
                                      </p:cBhvr>
                                      <p:to>
                                        <p:strVal val="visible"/>
                                      </p:to>
                                    </p:set>
                                  </p:childTnLst>
                                </p:cTn>
                              </p:par>
                              <p:par>
                                <p:cTn id="53" presetID="1" presetClass="exit" presetSubtype="0" fill="hold" grpId="1" nodeType="withEffect">
                                  <p:stCondLst>
                                    <p:cond delay="0"/>
                                  </p:stCondLst>
                                  <p:childTnLst>
                                    <p:set>
                                      <p:cBhvr>
                                        <p:cTn id="54" dur="1" fill="hold">
                                          <p:stCondLst>
                                            <p:cond delay="0"/>
                                          </p:stCondLst>
                                        </p:cTn>
                                        <p:tgtEl>
                                          <p:spTgt spid="20"/>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21"/>
                                        </p:tgtEl>
                                        <p:attrNameLst>
                                          <p:attrName>style.visibility</p:attrName>
                                        </p:attrNameLst>
                                      </p:cBhvr>
                                      <p:to>
                                        <p:strVal val="hidden"/>
                                      </p:to>
                                    </p:set>
                                  </p:childTnLst>
                                </p:cTn>
                              </p:par>
                              <p:par>
                                <p:cTn id="57" presetID="1" presetClass="entr" presetSubtype="0"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6">
                                            <p:txEl>
                                              <p:pRg st="7" end="7"/>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6">
                                            <p:txEl>
                                              <p:pRg st="18" end="18"/>
                                            </p:txEl>
                                          </p:spTgt>
                                        </p:tgtEl>
                                        <p:attrNameLst>
                                          <p:attrName>style.visibility</p:attrName>
                                        </p:attrNameLst>
                                      </p:cBhvr>
                                      <p:to>
                                        <p:strVal val="visible"/>
                                      </p:to>
                                    </p:set>
                                  </p:childTnLst>
                                </p:cTn>
                              </p:par>
                              <p:par>
                                <p:cTn id="69" presetID="1" presetClass="exit" presetSubtype="0" fill="hold" grpId="1" nodeType="withEffect">
                                  <p:stCondLst>
                                    <p:cond delay="0"/>
                                  </p:stCondLst>
                                  <p:childTnLst>
                                    <p:set>
                                      <p:cBhvr>
                                        <p:cTn id="70" dur="1" fill="hold">
                                          <p:stCondLst>
                                            <p:cond delay="0"/>
                                          </p:stCondLst>
                                        </p:cTn>
                                        <p:tgtEl>
                                          <p:spTgt spid="25"/>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26"/>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18"/>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28"/>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22"/>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23"/>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24"/>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7">
                                            <p:txEl>
                                              <p:pRg st="1" end="1"/>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7">
                                            <p:txEl>
                                              <p:pRg st="2" end="2"/>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38">
                                            <p:txEl>
                                              <p:pRg st="1" end="1"/>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38">
                                            <p:txEl>
                                              <p:pRg st="2" end="2"/>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38">
                                            <p:txEl>
                                              <p:pRg st="3" end="3"/>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38">
                                            <p:txEl>
                                              <p:pRg st="4" end="4"/>
                                            </p:tx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38">
                                            <p:txEl>
                                              <p:pRg st="5" end="5"/>
                                            </p:txEl>
                                          </p:spTgt>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38">
                                            <p:txEl>
                                              <p:pRg st="6" end="6"/>
                                            </p:txEl>
                                          </p:spTgt>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38">
                                            <p:txEl>
                                              <p:pRg st="7" end="7"/>
                                            </p:txEl>
                                          </p:spTgt>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38">
                                            <p:txEl>
                                              <p:pRg st="8" end="8"/>
                                            </p:txEl>
                                          </p:spTgt>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38">
                                            <p:txEl>
                                              <p:pRg st="9" end="9"/>
                                            </p:txEl>
                                          </p:spTgt>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38">
                                            <p:txEl>
                                              <p:pRg st="10" end="10"/>
                                            </p:txEl>
                                          </p:spTgt>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38">
                                            <p:txEl>
                                              <p:pRg st="11" end="11"/>
                                            </p:txEl>
                                          </p:spTgt>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nodeType="clickEffect">
                                  <p:stCondLst>
                                    <p:cond delay="0"/>
                                  </p:stCondLst>
                                  <p:childTnLst>
                                    <p:set>
                                      <p:cBhvr>
                                        <p:cTn id="142" dur="1" fill="hold">
                                          <p:stCondLst>
                                            <p:cond delay="0"/>
                                          </p:stCondLst>
                                        </p:cTn>
                                        <p:tgtEl>
                                          <p:spTgt spid="38">
                                            <p:txEl>
                                              <p:pRg st="12" end="12"/>
                                            </p:txEl>
                                          </p:spTgt>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nodeType="clickEffect">
                                  <p:stCondLst>
                                    <p:cond delay="0"/>
                                  </p:stCondLst>
                                  <p:childTnLst>
                                    <p:set>
                                      <p:cBhvr>
                                        <p:cTn id="146" dur="1" fill="hold">
                                          <p:stCondLst>
                                            <p:cond delay="0"/>
                                          </p:stCondLst>
                                        </p:cTn>
                                        <p:tgtEl>
                                          <p:spTgt spid="38">
                                            <p:txEl>
                                              <p:pRg st="13" end="13"/>
                                            </p:txEl>
                                          </p:spTgt>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nodeType="clickEffect">
                                  <p:stCondLst>
                                    <p:cond delay="0"/>
                                  </p:stCondLst>
                                  <p:childTnLst>
                                    <p:set>
                                      <p:cBhvr>
                                        <p:cTn id="150" dur="1" fill="hold">
                                          <p:stCondLst>
                                            <p:cond delay="0"/>
                                          </p:stCondLst>
                                        </p:cTn>
                                        <p:tgtEl>
                                          <p:spTgt spid="38">
                                            <p:txEl>
                                              <p:pRg st="14" end="14"/>
                                            </p:txEl>
                                          </p:spTgt>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nodeType="clickEffect">
                                  <p:stCondLst>
                                    <p:cond delay="0"/>
                                  </p:stCondLst>
                                  <p:childTnLst>
                                    <p:set>
                                      <p:cBhvr>
                                        <p:cTn id="154" dur="1" fill="hold">
                                          <p:stCondLst>
                                            <p:cond delay="0"/>
                                          </p:stCondLst>
                                        </p:cTn>
                                        <p:tgtEl>
                                          <p:spTgt spid="38">
                                            <p:txEl>
                                              <p:pRg st="15" end="15"/>
                                            </p:txEl>
                                          </p:spTgt>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nodeType="clickEffect">
                                  <p:stCondLst>
                                    <p:cond delay="0"/>
                                  </p:stCondLst>
                                  <p:childTnLst>
                                    <p:set>
                                      <p:cBhvr>
                                        <p:cTn id="158" dur="1" fill="hold">
                                          <p:stCondLst>
                                            <p:cond delay="0"/>
                                          </p:stCondLst>
                                        </p:cTn>
                                        <p:tgtEl>
                                          <p:spTgt spid="38">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22739-B7C0-41E2-BAF6-222C299E3FC0}"/>
              </a:ext>
            </a:extLst>
          </p:cNvPr>
          <p:cNvSpPr>
            <a:spLocks noGrp="1"/>
          </p:cNvSpPr>
          <p:nvPr>
            <p:ph type="title"/>
          </p:nvPr>
        </p:nvSpPr>
        <p:spPr>
          <a:xfrm>
            <a:off x="447139" y="210522"/>
            <a:ext cx="6299126" cy="870857"/>
          </a:xfrm>
        </p:spPr>
        <p:txBody>
          <a:bodyPr/>
          <a:lstStyle/>
          <a:p>
            <a:r>
              <a:rPr lang="en-US" sz="3200" dirty="0"/>
              <a:t>The American Housing Survey (AHS)</a:t>
            </a:r>
          </a:p>
        </p:txBody>
      </p:sp>
      <p:sp>
        <p:nvSpPr>
          <p:cNvPr id="7" name="Content Placeholder 2">
            <a:extLst>
              <a:ext uri="{FF2B5EF4-FFF2-40B4-BE49-F238E27FC236}">
                <a16:creationId xmlns:a16="http://schemas.microsoft.com/office/drawing/2014/main" id="{897A4B4D-62AC-46CF-BB30-ABEA0FC3FE59}"/>
              </a:ext>
            </a:extLst>
          </p:cNvPr>
          <p:cNvSpPr>
            <a:spLocks noGrp="1"/>
          </p:cNvSpPr>
          <p:nvPr>
            <p:ph idx="1"/>
          </p:nvPr>
        </p:nvSpPr>
        <p:spPr>
          <a:xfrm>
            <a:off x="328907" y="788971"/>
            <a:ext cx="5240667" cy="5513858"/>
          </a:xfrm>
        </p:spPr>
        <p:txBody>
          <a:bodyPr>
            <a:normAutofit/>
          </a:bodyPr>
          <a:lstStyle/>
          <a:p>
            <a:r>
              <a:rPr lang="en-US" sz="1500" dirty="0">
                <a:hlinkClick r:id="rId4"/>
              </a:rPr>
              <a:t>The American Housing Survey </a:t>
            </a:r>
            <a:r>
              <a:rPr lang="en-US" sz="1500" dirty="0"/>
              <a:t>(AHS) is sponsored by the Department of Housing and Urban Development (HUD) and conducted by the U.S. Census Bureau. The survey has been the most comprehensive national housing survey in the United States since its inception in 1973.</a:t>
            </a:r>
          </a:p>
          <a:p>
            <a:r>
              <a:rPr lang="en-US" sz="1500" dirty="0"/>
              <a:t>The AHS is a longitudinal housing unit survey conducted biennially in odd-numbered years, with samples redrawn in 1985 and 2015.</a:t>
            </a:r>
          </a:p>
          <a:p>
            <a:r>
              <a:rPr lang="en-US" sz="1500" dirty="0"/>
              <a:t>It provides up-to-date information about the size, composition, quality and cost of housing in the United States and major metropolitan areas and measures changes in our housing stock as it ages. </a:t>
            </a:r>
          </a:p>
          <a:p>
            <a:r>
              <a:rPr lang="en-US" sz="1500" dirty="0"/>
              <a:t>Returning to the same housing units every other year to gather data until a new sample of housing units is drawn, the AHS allows users the unique opportunity to analyze housing and household changes over time.</a:t>
            </a:r>
          </a:p>
          <a:p>
            <a:r>
              <a:rPr lang="en-US" sz="1500" dirty="0"/>
              <a:t>The survey’s principal coverage is of the 15 largest metropolitan areas in the United States. Portland is not one of the top 15 but data are available for 2019, 2015, and 2011.</a:t>
            </a:r>
          </a:p>
          <a:p>
            <a:r>
              <a:rPr lang="en-US" sz="1500" dirty="0"/>
              <a:t>The AHS has a relatively small sample size, 117,422 units for the nation and only about 3,000 per metropolitan area. Many of the fields for the Portland data are suppressed due to insufficient sample size.</a:t>
            </a:r>
          </a:p>
          <a:p>
            <a:endParaRPr lang="en-US" dirty="0"/>
          </a:p>
          <a:p>
            <a:endParaRPr lang="en-US" dirty="0"/>
          </a:p>
        </p:txBody>
      </p:sp>
      <p:sp>
        <p:nvSpPr>
          <p:cNvPr id="3" name="Slide Number Placeholder 2">
            <a:extLst>
              <a:ext uri="{FF2B5EF4-FFF2-40B4-BE49-F238E27FC236}">
                <a16:creationId xmlns:a16="http://schemas.microsoft.com/office/drawing/2014/main" id="{B6732A17-AEE0-4FE8-B6F7-863D54E1AF1C}"/>
              </a:ext>
            </a:extLst>
          </p:cNvPr>
          <p:cNvSpPr>
            <a:spLocks noGrp="1"/>
          </p:cNvSpPr>
          <p:nvPr>
            <p:ph type="sldNum" sz="quarter" idx="4294967295"/>
          </p:nvPr>
        </p:nvSpPr>
        <p:spPr>
          <a:xfrm>
            <a:off x="11725275" y="-7938"/>
            <a:ext cx="466725" cy="365126"/>
          </a:xfrm>
          <a:prstGeom prst="rect">
            <a:avLst/>
          </a:prstGeom>
        </p:spPr>
        <p:txBody>
          <a:bodyPr vert="horz" lIns="91440" tIns="45720" rIns="91440" bIns="45720" rtlCol="0" anchor="ctr"/>
          <a:lstStyle>
            <a:defPPr>
              <a:defRPr lang="en-US"/>
            </a:defPPr>
            <a:lvl1pPr marL="0" algn="r" defTabSz="914400" rtl="0" eaLnBrk="1" latinLnBrk="0" hangingPunct="1">
              <a:defRPr sz="1400" b="1" kern="1200">
                <a:solidFill>
                  <a:srgbClr val="714B2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D94638-C64A-4DDE-B054-01DFA9B82032}" type="slidenum">
              <a:rPr lang="en-US" smtClean="0"/>
              <a:pPr/>
              <a:t>41</a:t>
            </a:fld>
            <a:endParaRPr lang="en-US"/>
          </a:p>
        </p:txBody>
      </p:sp>
      <p:sp>
        <p:nvSpPr>
          <p:cNvPr id="4" name="Content Placeholder 2">
            <a:extLst>
              <a:ext uri="{FF2B5EF4-FFF2-40B4-BE49-F238E27FC236}">
                <a16:creationId xmlns:a16="http://schemas.microsoft.com/office/drawing/2014/main" id="{73763777-8271-4447-A829-47406F73FFE6}"/>
              </a:ext>
            </a:extLst>
          </p:cNvPr>
          <p:cNvSpPr txBox="1">
            <a:spLocks/>
          </p:cNvSpPr>
          <p:nvPr/>
        </p:nvSpPr>
        <p:spPr>
          <a:xfrm>
            <a:off x="6096000" y="980389"/>
            <a:ext cx="5513211" cy="59183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b="0" kern="1200">
                <a:solidFill>
                  <a:srgbClr val="714B2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dirty="0">
                <a:latin typeface="Calibri" panose="020F0502020204030204" pitchFamily="34" charset="0"/>
                <a:cs typeface="Calibri" panose="020F0502020204030204" pitchFamily="34" charset="0"/>
              </a:rPr>
              <a:t>The wide range of </a:t>
            </a:r>
            <a:r>
              <a:rPr lang="en-US" sz="1500" b="1" i="1" dirty="0">
                <a:latin typeface="Calibri" panose="020F0502020204030204" pitchFamily="34" charset="0"/>
                <a:cs typeface="Calibri" panose="020F0502020204030204" pitchFamily="34" charset="0"/>
              </a:rPr>
              <a:t>core housing topics </a:t>
            </a:r>
            <a:r>
              <a:rPr lang="en-US" sz="1500" dirty="0">
                <a:latin typeface="Calibri" panose="020F0502020204030204" pitchFamily="34" charset="0"/>
                <a:cs typeface="Calibri" panose="020F0502020204030204" pitchFamily="34" charset="0"/>
              </a:rPr>
              <a:t>covered in the ACS include but are not limited to the following:</a:t>
            </a:r>
          </a:p>
          <a:p>
            <a:pPr lvl="1">
              <a:spcBef>
                <a:spcPts val="300"/>
              </a:spcBef>
            </a:pPr>
            <a:r>
              <a:rPr lang="en-US" sz="1500" dirty="0">
                <a:latin typeface="Calibri" panose="020F0502020204030204" pitchFamily="34" charset="0"/>
                <a:cs typeface="Calibri" panose="020F0502020204030204" pitchFamily="34" charset="0"/>
              </a:rPr>
              <a:t>size and composition of the nation's housing inventory</a:t>
            </a:r>
          </a:p>
          <a:p>
            <a:pPr lvl="1">
              <a:spcBef>
                <a:spcPts val="300"/>
              </a:spcBef>
            </a:pPr>
            <a:r>
              <a:rPr lang="en-US" sz="1500" dirty="0">
                <a:latin typeface="Calibri" panose="020F0502020204030204" pitchFamily="34" charset="0"/>
                <a:cs typeface="Calibri" panose="020F0502020204030204" pitchFamily="34" charset="0"/>
              </a:rPr>
              <a:t>vacancies</a:t>
            </a:r>
          </a:p>
          <a:p>
            <a:pPr lvl="1">
              <a:spcBef>
                <a:spcPts val="300"/>
              </a:spcBef>
            </a:pPr>
            <a:r>
              <a:rPr lang="en-US" sz="1500" dirty="0">
                <a:latin typeface="Calibri" panose="020F0502020204030204" pitchFamily="34" charset="0"/>
                <a:cs typeface="Calibri" panose="020F0502020204030204" pitchFamily="34" charset="0"/>
              </a:rPr>
              <a:t>owners and renters</a:t>
            </a:r>
          </a:p>
          <a:p>
            <a:pPr lvl="1">
              <a:spcBef>
                <a:spcPts val="300"/>
              </a:spcBef>
            </a:pPr>
            <a:r>
              <a:rPr lang="en-US" sz="1500" dirty="0">
                <a:latin typeface="Calibri" panose="020F0502020204030204" pitchFamily="34" charset="0"/>
                <a:cs typeface="Calibri" panose="020F0502020204030204" pitchFamily="34" charset="0"/>
              </a:rPr>
              <a:t>physical conditions of housing units</a:t>
            </a:r>
          </a:p>
          <a:p>
            <a:pPr lvl="1">
              <a:spcBef>
                <a:spcPts val="300"/>
              </a:spcBef>
            </a:pPr>
            <a:r>
              <a:rPr lang="en-US" sz="1500" dirty="0">
                <a:latin typeface="Calibri" panose="020F0502020204030204" pitchFamily="34" charset="0"/>
                <a:cs typeface="Calibri" panose="020F0502020204030204" pitchFamily="34" charset="0"/>
              </a:rPr>
              <a:t>equipment breakdowns</a:t>
            </a:r>
          </a:p>
          <a:p>
            <a:pPr lvl="1">
              <a:spcBef>
                <a:spcPts val="300"/>
              </a:spcBef>
            </a:pPr>
            <a:r>
              <a:rPr lang="en-US" sz="1500" dirty="0">
                <a:latin typeface="Calibri" panose="020F0502020204030204" pitchFamily="34" charset="0"/>
                <a:cs typeface="Calibri" panose="020F0502020204030204" pitchFamily="34" charset="0"/>
              </a:rPr>
              <a:t>characteristics of occupants</a:t>
            </a:r>
          </a:p>
          <a:p>
            <a:pPr lvl="1">
              <a:spcBef>
                <a:spcPts val="300"/>
              </a:spcBef>
            </a:pPr>
            <a:r>
              <a:rPr lang="en-US" sz="1500" dirty="0">
                <a:latin typeface="Calibri" panose="020F0502020204030204" pitchFamily="34" charset="0"/>
                <a:cs typeface="Calibri" panose="020F0502020204030204" pitchFamily="34" charset="0"/>
              </a:rPr>
              <a:t>housing and neighborhood quality</a:t>
            </a:r>
          </a:p>
          <a:p>
            <a:pPr lvl="1">
              <a:spcBef>
                <a:spcPts val="300"/>
              </a:spcBef>
            </a:pPr>
            <a:r>
              <a:rPr lang="en-US" sz="1500" dirty="0">
                <a:latin typeface="Calibri" panose="020F0502020204030204" pitchFamily="34" charset="0"/>
                <a:cs typeface="Calibri" panose="020F0502020204030204" pitchFamily="34" charset="0"/>
              </a:rPr>
              <a:t>mortgages and other housing costs</a:t>
            </a:r>
          </a:p>
          <a:p>
            <a:pPr lvl="1">
              <a:spcBef>
                <a:spcPts val="300"/>
              </a:spcBef>
            </a:pPr>
            <a:r>
              <a:rPr lang="en-US" sz="1500" dirty="0">
                <a:latin typeface="Calibri" panose="020F0502020204030204" pitchFamily="34" charset="0"/>
                <a:cs typeface="Calibri" panose="020F0502020204030204" pitchFamily="34" charset="0"/>
              </a:rPr>
              <a:t>fuel usage</a:t>
            </a:r>
          </a:p>
          <a:p>
            <a:pPr lvl="1">
              <a:spcBef>
                <a:spcPts val="300"/>
              </a:spcBef>
            </a:pPr>
            <a:r>
              <a:rPr lang="en-US" sz="1500" dirty="0">
                <a:latin typeface="Calibri" panose="020F0502020204030204" pitchFamily="34" charset="0"/>
                <a:cs typeface="Calibri" panose="020F0502020204030204" pitchFamily="34" charset="0"/>
              </a:rPr>
              <a:t>home improvements</a:t>
            </a:r>
          </a:p>
          <a:p>
            <a:pPr lvl="1">
              <a:spcBef>
                <a:spcPts val="300"/>
              </a:spcBef>
            </a:pPr>
            <a:r>
              <a:rPr lang="en-US" sz="1500" dirty="0">
                <a:latin typeface="Calibri" panose="020F0502020204030204" pitchFamily="34" charset="0"/>
                <a:cs typeface="Calibri" panose="020F0502020204030204" pitchFamily="34" charset="0"/>
              </a:rPr>
              <a:t>persons eligible for and beneficiaries of assisted housing</a:t>
            </a:r>
          </a:p>
          <a:p>
            <a:pPr lvl="1">
              <a:spcBef>
                <a:spcPts val="300"/>
              </a:spcBef>
            </a:pPr>
            <a:r>
              <a:rPr lang="en-US" sz="1500" dirty="0">
                <a:latin typeface="Calibri" panose="020F0502020204030204" pitchFamily="34" charset="0"/>
                <a:cs typeface="Calibri" panose="020F0502020204030204" pitchFamily="34" charset="0"/>
              </a:rPr>
              <a:t>characteristics of recent movers</a:t>
            </a:r>
          </a:p>
          <a:p>
            <a:pPr lvl="1">
              <a:spcBef>
                <a:spcPts val="300"/>
              </a:spcBef>
            </a:pPr>
            <a:r>
              <a:rPr lang="en-US" sz="1500" dirty="0">
                <a:latin typeface="Calibri" panose="020F0502020204030204" pitchFamily="34" charset="0"/>
                <a:cs typeface="Calibri" panose="020F0502020204030204" pitchFamily="34" charset="0"/>
              </a:rPr>
              <a:t>home values.</a:t>
            </a:r>
          </a:p>
          <a:p>
            <a:pPr>
              <a:spcBef>
                <a:spcPts val="300"/>
              </a:spcBef>
            </a:pPr>
            <a:r>
              <a:rPr lang="en-US" sz="1500" b="1" dirty="0">
                <a:latin typeface="Calibri" panose="020F0502020204030204" pitchFamily="34" charset="0"/>
                <a:cs typeface="Calibri" panose="020F0502020204030204" pitchFamily="34" charset="0"/>
              </a:rPr>
              <a:t>How AHS was Used</a:t>
            </a:r>
          </a:p>
          <a:p>
            <a:pPr lvl="1">
              <a:spcBef>
                <a:spcPts val="300"/>
              </a:spcBef>
            </a:pPr>
            <a:r>
              <a:rPr lang="en-US" sz="1500" dirty="0">
                <a:latin typeface="Calibri" panose="020F0502020204030204" pitchFamily="34" charset="0"/>
                <a:cs typeface="Calibri" panose="020F0502020204030204" pitchFamily="34" charset="0"/>
              </a:rPr>
              <a:t>We mainly used the national data from the AHS, as much of the Portland data were suppressed due to small sample size.</a:t>
            </a:r>
          </a:p>
          <a:p>
            <a:pPr>
              <a:spcBef>
                <a:spcPts val="300"/>
              </a:spcBef>
            </a:pPr>
            <a:r>
              <a:rPr lang="en-US" sz="1500" b="1" dirty="0">
                <a:latin typeface="Calibri" panose="020F0502020204030204" pitchFamily="34" charset="0"/>
                <a:cs typeface="Calibri" panose="020F0502020204030204" pitchFamily="34" charset="0"/>
              </a:rPr>
              <a:t>Access the AHS: </a:t>
            </a:r>
            <a:r>
              <a:rPr lang="en-US" sz="1500" dirty="0">
                <a:latin typeface="Calibri" panose="020F0502020204030204" pitchFamily="34" charset="0"/>
                <a:cs typeface="Calibri" panose="020F0502020204030204" pitchFamily="34" charset="0"/>
              </a:rPr>
              <a:t>Data available as a </a:t>
            </a:r>
            <a:r>
              <a:rPr lang="en-US" sz="1500" dirty="0">
                <a:latin typeface="Calibri" panose="020F0502020204030204" pitchFamily="34" charset="0"/>
                <a:cs typeface="Calibri" panose="020F0502020204030204" pitchFamily="34" charset="0"/>
                <a:hlinkClick r:id="rId5"/>
              </a:rPr>
              <a:t>public use sample</a:t>
            </a:r>
            <a:r>
              <a:rPr lang="en-US" sz="1500" dirty="0">
                <a:latin typeface="Calibri" panose="020F0502020204030204" pitchFamily="34" charset="0"/>
                <a:cs typeface="Calibri" panose="020F0502020204030204" pitchFamily="34" charset="0"/>
              </a:rPr>
              <a:t> or created </a:t>
            </a:r>
            <a:r>
              <a:rPr lang="en-US" sz="1500" dirty="0">
                <a:latin typeface="Calibri" panose="020F0502020204030204" pitchFamily="34" charset="0"/>
                <a:cs typeface="Calibri" panose="020F0502020204030204" pitchFamily="34" charset="0"/>
                <a:hlinkClick r:id="" action="ppaction://noaction"/>
              </a:rPr>
              <a:t>using</a:t>
            </a:r>
            <a:r>
              <a:rPr lang="en-US" sz="1500" dirty="0">
                <a:latin typeface="Calibri" panose="020F0502020204030204" pitchFamily="34" charset="0"/>
                <a:cs typeface="Calibri" panose="020F0502020204030204" pitchFamily="34" charset="0"/>
              </a:rPr>
              <a:t> the </a:t>
            </a:r>
            <a:r>
              <a:rPr lang="en-US" sz="1500" dirty="0">
                <a:latin typeface="Calibri" panose="020F0502020204030204" pitchFamily="34" charset="0"/>
                <a:cs typeface="Calibri" panose="020F0502020204030204" pitchFamily="34" charset="0"/>
                <a:hlinkClick r:id="rId6"/>
              </a:rPr>
              <a:t>ACS Table Maker</a:t>
            </a:r>
            <a:r>
              <a:rPr lang="en-US" sz="1500" dirty="0">
                <a:latin typeface="Calibri" panose="020F0502020204030204" pitchFamily="34" charset="0"/>
                <a:cs typeface="Calibri" panose="020F0502020204030204" pitchFamily="34" charset="0"/>
              </a:rPr>
              <a:t>.</a:t>
            </a:r>
          </a:p>
          <a:p>
            <a:pPr>
              <a:spcBef>
                <a:spcPts val="300"/>
              </a:spcBef>
            </a:pPr>
            <a:r>
              <a:rPr lang="en-US" sz="1500" b="1" dirty="0">
                <a:latin typeface="Calibri" panose="020F0502020204030204" pitchFamily="34" charset="0"/>
                <a:cs typeface="Calibri" panose="020F0502020204030204" pitchFamily="34" charset="0"/>
                <a:hlinkClick r:id="" action="ppaction://noaction"/>
              </a:rPr>
              <a:t>Back to Housing</a:t>
            </a:r>
            <a:endParaRPr lang="en-US" sz="1500" b="1" dirty="0">
              <a:latin typeface="Calibri" panose="020F0502020204030204" pitchFamily="34" charset="0"/>
              <a:cs typeface="Calibri" panose="020F0502020204030204" pitchFamily="34" charset="0"/>
            </a:endParaRPr>
          </a:p>
          <a:p>
            <a:pPr marL="457200" lvl="1" indent="0">
              <a:spcBef>
                <a:spcPts val="300"/>
              </a:spcBef>
              <a:buNone/>
            </a:pPr>
            <a:endParaRPr lang="en-US" dirty="0"/>
          </a:p>
          <a:p>
            <a:endParaRPr lang="en-US" dirty="0"/>
          </a:p>
          <a:p>
            <a:endParaRPr lang="en-US" dirty="0"/>
          </a:p>
          <a:p>
            <a:endParaRPr lang="en-US" dirty="0"/>
          </a:p>
        </p:txBody>
      </p:sp>
      <p:sp>
        <p:nvSpPr>
          <p:cNvPr id="15" name="TextBox 14">
            <a:extLst>
              <a:ext uri="{FF2B5EF4-FFF2-40B4-BE49-F238E27FC236}">
                <a16:creationId xmlns:a16="http://schemas.microsoft.com/office/drawing/2014/main" id="{72676260-6CDC-4E64-9B9A-F8B1184EF026}"/>
              </a:ext>
            </a:extLst>
          </p:cNvPr>
          <p:cNvSpPr txBox="1"/>
          <p:nvPr/>
        </p:nvSpPr>
        <p:spPr>
          <a:xfrm>
            <a:off x="12552381" y="482931"/>
            <a:ext cx="650052" cy="646331"/>
          </a:xfrm>
          <a:prstGeom prst="rect">
            <a:avLst/>
          </a:prstGeom>
          <a:noFill/>
        </p:spPr>
        <p:txBody>
          <a:bodyPr wrap="square" rtlCol="0">
            <a:spAutoFit/>
          </a:bodyPr>
          <a:lstStyle/>
          <a:p>
            <a:r>
              <a:rPr lang="en-US" dirty="0">
                <a:solidFill>
                  <a:schemeClr val="accent1"/>
                </a:solidFill>
              </a:rPr>
              <a:t>O</a:t>
            </a:r>
          </a:p>
          <a:p>
            <a:r>
              <a:rPr lang="en-US" dirty="0">
                <a:solidFill>
                  <a:schemeClr val="accent1"/>
                </a:solidFill>
              </a:rPr>
              <a:t>O</a:t>
            </a:r>
          </a:p>
        </p:txBody>
      </p:sp>
      <p:sp>
        <p:nvSpPr>
          <p:cNvPr id="16" name="TextBox 15">
            <a:extLst>
              <a:ext uri="{FF2B5EF4-FFF2-40B4-BE49-F238E27FC236}">
                <a16:creationId xmlns:a16="http://schemas.microsoft.com/office/drawing/2014/main" id="{1612EC55-DDC4-47B6-99AD-AB79ABF927B5}"/>
              </a:ext>
            </a:extLst>
          </p:cNvPr>
          <p:cNvSpPr txBox="1"/>
          <p:nvPr/>
        </p:nvSpPr>
        <p:spPr>
          <a:xfrm>
            <a:off x="12606356" y="1216439"/>
            <a:ext cx="650052" cy="4524315"/>
          </a:xfrm>
          <a:prstGeom prst="rect">
            <a:avLst/>
          </a:prstGeom>
          <a:noFill/>
        </p:spPr>
        <p:txBody>
          <a:bodyPr wrap="square" rtlCol="0">
            <a:spAutoFit/>
          </a:bodyPr>
          <a:lstStyle/>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endParaRPr lang="en-US" dirty="0">
              <a:solidFill>
                <a:schemeClr val="accent1"/>
              </a:solidFill>
            </a:endParaRPr>
          </a:p>
          <a:p>
            <a:endParaRPr lang="en-US" dirty="0">
              <a:solidFill>
                <a:schemeClr val="accent1"/>
              </a:solidFill>
            </a:endParaRPr>
          </a:p>
        </p:txBody>
      </p:sp>
      <p:pic>
        <p:nvPicPr>
          <p:cNvPr id="13" name="Picture 12">
            <a:extLst>
              <a:ext uri="{FF2B5EF4-FFF2-40B4-BE49-F238E27FC236}">
                <a16:creationId xmlns:a16="http://schemas.microsoft.com/office/drawing/2014/main" id="{AD28F4F5-66C7-4B62-AAE3-EA31D963541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447065" y="6207012"/>
            <a:ext cx="2360088" cy="644935"/>
          </a:xfrm>
          <a:prstGeom prst="rect">
            <a:avLst/>
          </a:prstGeom>
        </p:spPr>
      </p:pic>
      <p:grpSp>
        <p:nvGrpSpPr>
          <p:cNvPr id="14" name="Group 13">
            <a:extLst>
              <a:ext uri="{FF2B5EF4-FFF2-40B4-BE49-F238E27FC236}">
                <a16:creationId xmlns:a16="http://schemas.microsoft.com/office/drawing/2014/main" id="{03968C34-2206-48A1-8E91-7F36877CD723}"/>
              </a:ext>
            </a:extLst>
          </p:cNvPr>
          <p:cNvGrpSpPr/>
          <p:nvPr/>
        </p:nvGrpSpPr>
        <p:grpSpPr>
          <a:xfrm>
            <a:off x="0" y="6521596"/>
            <a:ext cx="1354063" cy="274320"/>
            <a:chOff x="37011" y="6469091"/>
            <a:chExt cx="1354063" cy="274320"/>
          </a:xfrm>
        </p:grpSpPr>
        <p:sp>
          <p:nvSpPr>
            <p:cNvPr id="21" name="Action Button: Blank 20">
              <a:hlinkClick r:id="rId8" action="ppaction://hlinksldjump"/>
              <a:extLst>
                <a:ext uri="{FF2B5EF4-FFF2-40B4-BE49-F238E27FC236}">
                  <a16:creationId xmlns:a16="http://schemas.microsoft.com/office/drawing/2014/main" id="{4CBA57EE-6875-43F8-9AF3-9F76C38BDD65}"/>
                </a:ext>
              </a:extLst>
            </p:cNvPr>
            <p:cNvSpPr/>
            <p:nvPr/>
          </p:nvSpPr>
          <p:spPr>
            <a:xfrm>
              <a:off x="750994" y="6469091"/>
              <a:ext cx="640080" cy="274320"/>
            </a:xfrm>
            <a:prstGeom prst="actionButtonBlank">
              <a:avLst/>
            </a:prstGeom>
            <a:solidFill>
              <a:schemeClr val="accent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rPr>
                <a:t>Menu</a:t>
              </a:r>
            </a:p>
          </p:txBody>
        </p:sp>
        <p:sp>
          <p:nvSpPr>
            <p:cNvPr id="22" name="Action Button: Go Back or Previous 21">
              <a:hlinkClick r:id="" action="ppaction://hlinkshowjump?jump=lastslideviewed" highlightClick="1"/>
              <a:extLst>
                <a:ext uri="{FF2B5EF4-FFF2-40B4-BE49-F238E27FC236}">
                  <a16:creationId xmlns:a16="http://schemas.microsoft.com/office/drawing/2014/main" id="{02EAA8F1-410B-4200-9CBE-8BC4F83CDAFE}"/>
                </a:ext>
              </a:extLst>
            </p:cNvPr>
            <p:cNvSpPr/>
            <p:nvPr/>
          </p:nvSpPr>
          <p:spPr>
            <a:xfrm>
              <a:off x="37011" y="6469091"/>
              <a:ext cx="640080" cy="274320"/>
            </a:xfrm>
            <a:prstGeom prst="actionButtonBackPrevious">
              <a:avLst/>
            </a:pr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3669773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xEl>
                                              <p:pRg st="5" end="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
                                            <p:txEl>
                                              <p:pRg st="7" end="7"/>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
                                            <p:txEl>
                                              <p:pRg st="9" end="9"/>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
                                            <p:txEl>
                                              <p:pRg st="10" end="10"/>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
                                            <p:txEl>
                                              <p:pRg st="11" end="11"/>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
                                            <p:txEl>
                                              <p:pRg st="12" end="12"/>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
                                            <p:txEl>
                                              <p:pRg st="14" end="14"/>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
                                            <p:txEl>
                                              <p:pRg st="16" end="16"/>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
                                            <p:txEl>
                                              <p:pRg st="17" end="17"/>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16">
                                            <p:txEl>
                                              <p:pRg st="7" end="7"/>
                                            </p:txEl>
                                          </p:spTgt>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16">
                                            <p:txEl>
                                              <p:pRg st="8" end="8"/>
                                            </p:txEl>
                                          </p:spTgt>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16">
                                            <p:txEl>
                                              <p:pRg st="9" end="9"/>
                                            </p:txEl>
                                          </p:spTgt>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16">
                                            <p:txEl>
                                              <p:pRg st="10" end="10"/>
                                            </p:txEl>
                                          </p:spTgt>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16">
                                            <p:txEl>
                                              <p:pRg st="11" end="11"/>
                                            </p:txEl>
                                          </p:spTgt>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16">
                                            <p:txEl>
                                              <p:pRg st="12" end="12"/>
                                            </p:txEl>
                                          </p:spTgt>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16">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92C4BD-A91E-450E-80F8-17D27A017992}"/>
              </a:ext>
            </a:extLst>
          </p:cNvPr>
          <p:cNvPicPr>
            <a:picLocks noChangeAspect="1"/>
          </p:cNvPicPr>
          <p:nvPr/>
        </p:nvPicPr>
        <p:blipFill>
          <a:blip r:embed="rId4"/>
          <a:stretch>
            <a:fillRect/>
          </a:stretch>
        </p:blipFill>
        <p:spPr>
          <a:xfrm>
            <a:off x="4975600" y="102637"/>
            <a:ext cx="3378822" cy="4892602"/>
          </a:xfrm>
          <a:prstGeom prst="rect">
            <a:avLst/>
          </a:prstGeom>
        </p:spPr>
      </p:pic>
      <p:sp>
        <p:nvSpPr>
          <p:cNvPr id="2" name="Title 1">
            <a:extLst>
              <a:ext uri="{FF2B5EF4-FFF2-40B4-BE49-F238E27FC236}">
                <a16:creationId xmlns:a16="http://schemas.microsoft.com/office/drawing/2014/main" id="{34C44798-1965-4949-9D95-FEB46CC81F56}"/>
              </a:ext>
            </a:extLst>
          </p:cNvPr>
          <p:cNvSpPr>
            <a:spLocks noGrp="1"/>
          </p:cNvSpPr>
          <p:nvPr>
            <p:ph type="title"/>
          </p:nvPr>
        </p:nvSpPr>
        <p:spPr>
          <a:xfrm>
            <a:off x="357051" y="169818"/>
            <a:ext cx="4302035" cy="770708"/>
          </a:xfrm>
        </p:spPr>
        <p:txBody>
          <a:bodyPr/>
          <a:lstStyle/>
          <a:p>
            <a:r>
              <a:rPr lang="en-US" sz="3200" dirty="0"/>
              <a:t>Comparison Cities</a:t>
            </a:r>
          </a:p>
        </p:txBody>
      </p:sp>
      <p:sp>
        <p:nvSpPr>
          <p:cNvPr id="3" name="Content Placeholder 2">
            <a:extLst>
              <a:ext uri="{FF2B5EF4-FFF2-40B4-BE49-F238E27FC236}">
                <a16:creationId xmlns:a16="http://schemas.microsoft.com/office/drawing/2014/main" id="{F3BB2461-FE2C-4125-B53B-9B19254B44D1}"/>
              </a:ext>
            </a:extLst>
          </p:cNvPr>
          <p:cNvSpPr>
            <a:spLocks noGrp="1"/>
          </p:cNvSpPr>
          <p:nvPr>
            <p:ph idx="1"/>
          </p:nvPr>
        </p:nvSpPr>
        <p:spPr>
          <a:xfrm>
            <a:off x="352640" y="903166"/>
            <a:ext cx="4622960" cy="5237095"/>
          </a:xfrm>
        </p:spPr>
        <p:txBody>
          <a:bodyPr>
            <a:noAutofit/>
          </a:bodyPr>
          <a:lstStyle/>
          <a:p>
            <a:pPr>
              <a:spcBef>
                <a:spcPts val="600"/>
              </a:spcBef>
            </a:pPr>
            <a:r>
              <a:rPr lang="en-US" sz="1600" dirty="0"/>
              <a:t>When we discuss our city, Portland, we often speculate about how it is similar or differs from our neighbor to the north, Seattle. We decided to extend the comparison of Portland with other cities about the same size. </a:t>
            </a:r>
          </a:p>
          <a:p>
            <a:pPr>
              <a:spcBef>
                <a:spcPts val="600"/>
              </a:spcBef>
            </a:pPr>
            <a:r>
              <a:rPr lang="en-US" sz="1600" dirty="0"/>
              <a:t>However, members of the team also wanted to include Austin, Oakland, and Minneapolis, cities that readers might be familiar with, or cities often compared to Portland.</a:t>
            </a:r>
          </a:p>
          <a:p>
            <a:pPr>
              <a:spcBef>
                <a:spcPts val="600"/>
              </a:spcBef>
            </a:pPr>
            <a:r>
              <a:rPr lang="en-US" sz="1600" dirty="0"/>
              <a:t>Here is a list of the 20 comparison cities, 10 larger and 10 smaller, ordered by their population.</a:t>
            </a:r>
          </a:p>
          <a:p>
            <a:pPr>
              <a:spcBef>
                <a:spcPts val="600"/>
              </a:spcBef>
            </a:pPr>
            <a:r>
              <a:rPr lang="en-US" sz="1600" dirty="0"/>
              <a:t>As an example of how we used the comparisons, here is a chart that shows, for each of the comparison cities and Portland, the city’s  proportion of the metropolitan area population.</a:t>
            </a:r>
          </a:p>
          <a:p>
            <a:pPr>
              <a:spcBef>
                <a:spcPts val="600"/>
              </a:spcBef>
            </a:pPr>
            <a:r>
              <a:rPr lang="en-US" sz="1600" dirty="0"/>
              <a:t>Portland is in the middle of the pack, compared to the Portland – Vancouver – Hillsboro Metropolitan Statistical Area (MSA).</a:t>
            </a:r>
          </a:p>
          <a:p>
            <a:pPr>
              <a:spcBef>
                <a:spcPts val="600"/>
              </a:spcBef>
            </a:pPr>
            <a:r>
              <a:rPr lang="en-US" sz="1600" dirty="0"/>
              <a:t>By comparison, El Paso contains over 80% of the population in the El Paso MSA and Oakland only about 10% of the San Francisco – Oakland – Berkeley MSA.21</a:t>
            </a:r>
          </a:p>
          <a:p>
            <a:pPr>
              <a:spcBef>
                <a:spcPts val="600"/>
              </a:spcBef>
            </a:pPr>
            <a:endParaRPr lang="en-US" sz="1600" dirty="0"/>
          </a:p>
        </p:txBody>
      </p:sp>
      <p:pic>
        <p:nvPicPr>
          <p:cNvPr id="5" name="Picture 4">
            <a:extLst>
              <a:ext uri="{FF2B5EF4-FFF2-40B4-BE49-F238E27FC236}">
                <a16:creationId xmlns:a16="http://schemas.microsoft.com/office/drawing/2014/main" id="{054D0555-D754-43D5-849E-D5EB7CF4738B}"/>
              </a:ext>
            </a:extLst>
          </p:cNvPr>
          <p:cNvPicPr>
            <a:picLocks noChangeAspect="1"/>
          </p:cNvPicPr>
          <p:nvPr/>
        </p:nvPicPr>
        <p:blipFill>
          <a:blip r:embed="rId5"/>
          <a:stretch>
            <a:fillRect/>
          </a:stretch>
        </p:blipFill>
        <p:spPr>
          <a:xfrm>
            <a:off x="4975600" y="102637"/>
            <a:ext cx="3212413" cy="6491892"/>
          </a:xfrm>
          <a:prstGeom prst="rect">
            <a:avLst/>
          </a:prstGeom>
        </p:spPr>
      </p:pic>
      <p:pic>
        <p:nvPicPr>
          <p:cNvPr id="6" name="Picture 5">
            <a:extLst>
              <a:ext uri="{FF2B5EF4-FFF2-40B4-BE49-F238E27FC236}">
                <a16:creationId xmlns:a16="http://schemas.microsoft.com/office/drawing/2014/main" id="{349EFD88-3DF8-4360-BBE6-0673FE3270BB}"/>
              </a:ext>
            </a:extLst>
          </p:cNvPr>
          <p:cNvPicPr>
            <a:picLocks noChangeAspect="1"/>
          </p:cNvPicPr>
          <p:nvPr/>
        </p:nvPicPr>
        <p:blipFill>
          <a:blip r:embed="rId6"/>
          <a:stretch>
            <a:fillRect/>
          </a:stretch>
        </p:blipFill>
        <p:spPr>
          <a:xfrm>
            <a:off x="4975600" y="102637"/>
            <a:ext cx="5895975" cy="6468295"/>
          </a:xfrm>
          <a:prstGeom prst="rect">
            <a:avLst/>
          </a:prstGeom>
        </p:spPr>
      </p:pic>
      <p:sp>
        <p:nvSpPr>
          <p:cNvPr id="7" name="Arrow: Right 6">
            <a:extLst>
              <a:ext uri="{FF2B5EF4-FFF2-40B4-BE49-F238E27FC236}">
                <a16:creationId xmlns:a16="http://schemas.microsoft.com/office/drawing/2014/main" id="{DE226F87-7BA8-47E3-AE45-58DEFFC3EDE3}"/>
              </a:ext>
            </a:extLst>
          </p:cNvPr>
          <p:cNvSpPr/>
          <p:nvPr/>
        </p:nvSpPr>
        <p:spPr>
          <a:xfrm>
            <a:off x="5579390" y="3370881"/>
            <a:ext cx="395207" cy="193729"/>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Arrow: Right 7">
            <a:extLst>
              <a:ext uri="{FF2B5EF4-FFF2-40B4-BE49-F238E27FC236}">
                <a16:creationId xmlns:a16="http://schemas.microsoft.com/office/drawing/2014/main" id="{FE03E324-CC95-4A08-9D1F-DD04F59389B1}"/>
              </a:ext>
            </a:extLst>
          </p:cNvPr>
          <p:cNvSpPr/>
          <p:nvPr/>
        </p:nvSpPr>
        <p:spPr>
          <a:xfrm>
            <a:off x="5780867" y="1121044"/>
            <a:ext cx="395207" cy="193729"/>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Arrow: Right 8">
            <a:extLst>
              <a:ext uri="{FF2B5EF4-FFF2-40B4-BE49-F238E27FC236}">
                <a16:creationId xmlns:a16="http://schemas.microsoft.com/office/drawing/2014/main" id="{CAA95191-4CC8-46B1-BF8B-45B5F462861B}"/>
              </a:ext>
            </a:extLst>
          </p:cNvPr>
          <p:cNvSpPr/>
          <p:nvPr/>
        </p:nvSpPr>
        <p:spPr>
          <a:xfrm>
            <a:off x="5579390" y="6140261"/>
            <a:ext cx="395207" cy="193729"/>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E1ECAABF-7D28-4B73-A4EE-FC758AA549B1}"/>
              </a:ext>
            </a:extLst>
          </p:cNvPr>
          <p:cNvSpPr txBox="1"/>
          <p:nvPr/>
        </p:nvSpPr>
        <p:spPr>
          <a:xfrm>
            <a:off x="11582179" y="859972"/>
            <a:ext cx="299258" cy="492443"/>
          </a:xfrm>
          <a:prstGeom prst="rect">
            <a:avLst/>
          </a:prstGeom>
          <a:noFill/>
        </p:spPr>
        <p:txBody>
          <a:bodyPr wrap="square" rtlCol="0">
            <a:spAutoFit/>
          </a:bodyPr>
          <a:lstStyle/>
          <a:p>
            <a:endParaRPr lang="en-US" sz="800" dirty="0"/>
          </a:p>
          <a:p>
            <a:endParaRPr lang="en-US" dirty="0"/>
          </a:p>
        </p:txBody>
      </p:sp>
      <p:sp>
        <p:nvSpPr>
          <p:cNvPr id="30" name="TextBox 29">
            <a:extLst>
              <a:ext uri="{FF2B5EF4-FFF2-40B4-BE49-F238E27FC236}">
                <a16:creationId xmlns:a16="http://schemas.microsoft.com/office/drawing/2014/main" id="{D3D79E0D-AC76-4FFC-8E1A-3BA4A7B9E68E}"/>
              </a:ext>
            </a:extLst>
          </p:cNvPr>
          <p:cNvSpPr txBox="1"/>
          <p:nvPr/>
        </p:nvSpPr>
        <p:spPr>
          <a:xfrm>
            <a:off x="11734579" y="1012372"/>
            <a:ext cx="299258" cy="492443"/>
          </a:xfrm>
          <a:prstGeom prst="rect">
            <a:avLst/>
          </a:prstGeom>
          <a:noFill/>
        </p:spPr>
        <p:txBody>
          <a:bodyPr wrap="square" rtlCol="0">
            <a:spAutoFit/>
          </a:bodyPr>
          <a:lstStyle/>
          <a:p>
            <a:endParaRPr lang="en-US" sz="800" dirty="0"/>
          </a:p>
          <a:p>
            <a:endParaRPr lang="en-US" dirty="0"/>
          </a:p>
        </p:txBody>
      </p:sp>
      <p:sp>
        <p:nvSpPr>
          <p:cNvPr id="24" name="TextBox 23">
            <a:extLst>
              <a:ext uri="{FF2B5EF4-FFF2-40B4-BE49-F238E27FC236}">
                <a16:creationId xmlns:a16="http://schemas.microsoft.com/office/drawing/2014/main" id="{A8CE2050-28D1-4EDE-8BCC-B053966F104E}"/>
              </a:ext>
            </a:extLst>
          </p:cNvPr>
          <p:cNvSpPr txBox="1"/>
          <p:nvPr/>
        </p:nvSpPr>
        <p:spPr>
          <a:xfrm>
            <a:off x="12571815" y="890223"/>
            <a:ext cx="650052" cy="5262979"/>
          </a:xfrm>
          <a:prstGeom prst="rect">
            <a:avLst/>
          </a:prstGeom>
          <a:noFill/>
        </p:spPr>
        <p:txBody>
          <a:bodyPr wrap="square" rtlCol="0">
            <a:spAutoFit/>
          </a:bodyPr>
          <a:lstStyle/>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endParaRPr lang="en-US" dirty="0">
              <a:solidFill>
                <a:schemeClr val="accent1"/>
              </a:solidFill>
            </a:endParaRPr>
          </a:p>
          <a:p>
            <a:endParaRPr lang="en-US" dirty="0">
              <a:solidFill>
                <a:schemeClr val="accent1"/>
              </a:solidFill>
            </a:endParaRPr>
          </a:p>
        </p:txBody>
      </p:sp>
      <p:grpSp>
        <p:nvGrpSpPr>
          <p:cNvPr id="33" name="Group 32">
            <a:extLst>
              <a:ext uri="{FF2B5EF4-FFF2-40B4-BE49-F238E27FC236}">
                <a16:creationId xmlns:a16="http://schemas.microsoft.com/office/drawing/2014/main" id="{39BFA1EE-8223-41A4-873C-9706241303D8}"/>
              </a:ext>
            </a:extLst>
          </p:cNvPr>
          <p:cNvGrpSpPr/>
          <p:nvPr/>
        </p:nvGrpSpPr>
        <p:grpSpPr>
          <a:xfrm>
            <a:off x="6096000" y="7211732"/>
            <a:ext cx="3021810" cy="774507"/>
            <a:chOff x="1953790" y="7223102"/>
            <a:chExt cx="3021810" cy="774507"/>
          </a:xfrm>
        </p:grpSpPr>
        <p:sp>
          <p:nvSpPr>
            <p:cNvPr id="25" name="TextBox 24">
              <a:extLst>
                <a:ext uri="{FF2B5EF4-FFF2-40B4-BE49-F238E27FC236}">
                  <a16:creationId xmlns:a16="http://schemas.microsoft.com/office/drawing/2014/main" id="{A4319889-066F-4550-8C0D-759AD26954C3}"/>
                </a:ext>
              </a:extLst>
            </p:cNvPr>
            <p:cNvSpPr txBox="1"/>
            <p:nvPr/>
          </p:nvSpPr>
          <p:spPr>
            <a:xfrm>
              <a:off x="1953790" y="7223102"/>
              <a:ext cx="3021810" cy="774507"/>
            </a:xfrm>
            <a:prstGeom prst="rect">
              <a:avLst/>
            </a:prstGeom>
            <a:solidFill>
              <a:schemeClr val="accent5">
                <a:lumMod val="40000"/>
                <a:lumOff val="60000"/>
              </a:schemeClr>
            </a:solidFill>
            <a:ln>
              <a:solidFill>
                <a:schemeClr val="accent5">
                  <a:lumMod val="75000"/>
                </a:schemeClr>
              </a:solidFill>
            </a:ln>
          </p:spPr>
          <p:txBody>
            <a:bodyPr wrap="square" rtlCol="0">
              <a:spAutoFit/>
            </a:bodyPr>
            <a:lstStyle/>
            <a:p>
              <a:pPr>
                <a:lnSpc>
                  <a:spcPts val="1800"/>
                </a:lnSpc>
              </a:pPr>
              <a:r>
                <a:rPr lang="en-US" sz="1400" dirty="0">
                  <a:solidFill>
                    <a:schemeClr val="accent5">
                      <a:lumMod val="50000"/>
                    </a:schemeClr>
                  </a:solidFill>
                </a:rPr>
                <a:t>Use                to go back to the page you were reading or     </a:t>
              </a:r>
              <a:r>
                <a:rPr lang="en-US" sz="1400" b="1" dirty="0">
                  <a:solidFill>
                    <a:schemeClr val="accent5">
                      <a:lumMod val="50000"/>
                    </a:schemeClr>
                  </a:solidFill>
                </a:rPr>
                <a:t>        </a:t>
              </a:r>
              <a:r>
                <a:rPr lang="en-US" sz="1400" dirty="0">
                  <a:solidFill>
                    <a:schemeClr val="accent5">
                      <a:lumMod val="50000"/>
                    </a:schemeClr>
                  </a:solidFill>
                </a:rPr>
                <a:t>   to go to the table of contents for Population.</a:t>
              </a:r>
            </a:p>
          </p:txBody>
        </p:sp>
        <p:pic>
          <p:nvPicPr>
            <p:cNvPr id="26" name="Picture 25">
              <a:extLst>
                <a:ext uri="{FF2B5EF4-FFF2-40B4-BE49-F238E27FC236}">
                  <a16:creationId xmlns:a16="http://schemas.microsoft.com/office/drawing/2014/main" id="{A6617038-5589-43CA-9EC2-84CA7670BADF}"/>
                </a:ext>
              </a:extLst>
            </p:cNvPr>
            <p:cNvPicPr>
              <a:picLocks noChangeAspect="1"/>
            </p:cNvPicPr>
            <p:nvPr/>
          </p:nvPicPr>
          <p:blipFill>
            <a:blip r:embed="rId7"/>
            <a:stretch>
              <a:fillRect/>
            </a:stretch>
          </p:blipFill>
          <p:spPr>
            <a:xfrm>
              <a:off x="3232513" y="7486573"/>
              <a:ext cx="548640" cy="316694"/>
            </a:xfrm>
            <a:prstGeom prst="rect">
              <a:avLst/>
            </a:prstGeom>
          </p:spPr>
        </p:pic>
        <p:pic>
          <p:nvPicPr>
            <p:cNvPr id="27" name="Picture 26">
              <a:extLst>
                <a:ext uri="{FF2B5EF4-FFF2-40B4-BE49-F238E27FC236}">
                  <a16:creationId xmlns:a16="http://schemas.microsoft.com/office/drawing/2014/main" id="{79FB4FFC-F0E0-4DBC-B9DC-F48E8CB14B90}"/>
                </a:ext>
              </a:extLst>
            </p:cNvPr>
            <p:cNvPicPr>
              <a:picLocks noChangeAspect="1"/>
            </p:cNvPicPr>
            <p:nvPr/>
          </p:nvPicPr>
          <p:blipFill>
            <a:blip r:embed="rId8"/>
            <a:stretch>
              <a:fillRect/>
            </a:stretch>
          </p:blipFill>
          <p:spPr>
            <a:xfrm>
              <a:off x="2423577" y="7277253"/>
              <a:ext cx="459323" cy="201759"/>
            </a:xfrm>
            <a:prstGeom prst="rect">
              <a:avLst/>
            </a:prstGeom>
          </p:spPr>
        </p:pic>
      </p:grpSp>
      <p:pic>
        <p:nvPicPr>
          <p:cNvPr id="34" name="Picture 33">
            <a:extLst>
              <a:ext uri="{FF2B5EF4-FFF2-40B4-BE49-F238E27FC236}">
                <a16:creationId xmlns:a16="http://schemas.microsoft.com/office/drawing/2014/main" id="{7D9A22F1-C8D6-445D-870A-1BD66F79A55D}"/>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484076" y="6195050"/>
            <a:ext cx="2360088" cy="644935"/>
          </a:xfrm>
          <a:prstGeom prst="rect">
            <a:avLst/>
          </a:prstGeom>
        </p:spPr>
      </p:pic>
      <p:grpSp>
        <p:nvGrpSpPr>
          <p:cNvPr id="35" name="Group 34">
            <a:extLst>
              <a:ext uri="{FF2B5EF4-FFF2-40B4-BE49-F238E27FC236}">
                <a16:creationId xmlns:a16="http://schemas.microsoft.com/office/drawing/2014/main" id="{5AA039B8-3007-4A69-A969-58F5CA321787}"/>
              </a:ext>
            </a:extLst>
          </p:cNvPr>
          <p:cNvGrpSpPr/>
          <p:nvPr/>
        </p:nvGrpSpPr>
        <p:grpSpPr>
          <a:xfrm>
            <a:off x="37011" y="6509634"/>
            <a:ext cx="1354063" cy="274320"/>
            <a:chOff x="37011" y="6469091"/>
            <a:chExt cx="1354063" cy="274320"/>
          </a:xfrm>
        </p:grpSpPr>
        <p:sp>
          <p:nvSpPr>
            <p:cNvPr id="36" name="Action Button: Blank 35">
              <a:hlinkClick r:id="rId10" action="ppaction://hlinksldjump"/>
              <a:extLst>
                <a:ext uri="{FF2B5EF4-FFF2-40B4-BE49-F238E27FC236}">
                  <a16:creationId xmlns:a16="http://schemas.microsoft.com/office/drawing/2014/main" id="{879BCFBB-7A20-4F24-A3AC-4258C7A5A562}"/>
                </a:ext>
              </a:extLst>
            </p:cNvPr>
            <p:cNvSpPr/>
            <p:nvPr/>
          </p:nvSpPr>
          <p:spPr>
            <a:xfrm>
              <a:off x="750994" y="6469091"/>
              <a:ext cx="640080" cy="274320"/>
            </a:xfrm>
            <a:prstGeom prst="actionButtonBlank">
              <a:avLst/>
            </a:prstGeom>
            <a:solidFill>
              <a:schemeClr val="accent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rPr>
                <a:t>Menu</a:t>
              </a:r>
            </a:p>
          </p:txBody>
        </p:sp>
        <p:sp>
          <p:nvSpPr>
            <p:cNvPr id="37" name="Action Button: Go Back or Previous 36">
              <a:hlinkClick r:id="" action="ppaction://hlinkshowjump?jump=lastslideviewed" highlightClick="1"/>
              <a:extLst>
                <a:ext uri="{FF2B5EF4-FFF2-40B4-BE49-F238E27FC236}">
                  <a16:creationId xmlns:a16="http://schemas.microsoft.com/office/drawing/2014/main" id="{39E6FCBA-D4CD-4CC6-BFE4-D2D2B46CFCBE}"/>
                </a:ext>
              </a:extLst>
            </p:cNvPr>
            <p:cNvSpPr/>
            <p:nvPr/>
          </p:nvSpPr>
          <p:spPr>
            <a:xfrm>
              <a:off x="37011" y="6469091"/>
              <a:ext cx="640080" cy="274320"/>
            </a:xfrm>
            <a:prstGeom prst="actionButtonBackPrevious">
              <a:avLst/>
            </a:pr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Box 37">
            <a:extLst>
              <a:ext uri="{FF2B5EF4-FFF2-40B4-BE49-F238E27FC236}">
                <a16:creationId xmlns:a16="http://schemas.microsoft.com/office/drawing/2014/main" id="{2932BB51-B3B3-493A-AAA5-CA161157E3B5}"/>
              </a:ext>
            </a:extLst>
          </p:cNvPr>
          <p:cNvSpPr txBox="1"/>
          <p:nvPr/>
        </p:nvSpPr>
        <p:spPr>
          <a:xfrm>
            <a:off x="12592041" y="76469"/>
            <a:ext cx="650052" cy="830997"/>
          </a:xfrm>
          <a:prstGeom prst="rect">
            <a:avLst/>
          </a:prstGeom>
          <a:noFill/>
        </p:spPr>
        <p:txBody>
          <a:bodyPr wrap="square" rtlCol="0">
            <a:spAutoFit/>
          </a:bodyPr>
          <a:lstStyle/>
          <a:p>
            <a:endParaRPr lang="en-US" sz="1200" dirty="0">
              <a:solidFill>
                <a:schemeClr val="accent1"/>
              </a:solidFill>
            </a:endParaRPr>
          </a:p>
          <a:p>
            <a:r>
              <a:rPr lang="en-US" dirty="0">
                <a:solidFill>
                  <a:schemeClr val="accent1"/>
                </a:solidFill>
              </a:rPr>
              <a:t>O</a:t>
            </a:r>
          </a:p>
          <a:p>
            <a:r>
              <a:rPr lang="en-US" dirty="0">
                <a:solidFill>
                  <a:schemeClr val="accent1"/>
                </a:solidFill>
              </a:rPr>
              <a:t>O</a:t>
            </a:r>
          </a:p>
        </p:txBody>
      </p:sp>
      <p:pic>
        <p:nvPicPr>
          <p:cNvPr id="11" name="Picture 10">
            <a:extLst>
              <a:ext uri="{FF2B5EF4-FFF2-40B4-BE49-F238E27FC236}">
                <a16:creationId xmlns:a16="http://schemas.microsoft.com/office/drawing/2014/main" id="{2C047075-0D00-4438-8A10-656E1EF198D5}"/>
              </a:ext>
            </a:extLst>
          </p:cNvPr>
          <p:cNvPicPr>
            <a:picLocks noChangeAspect="1"/>
          </p:cNvPicPr>
          <p:nvPr/>
        </p:nvPicPr>
        <p:blipFill>
          <a:blip r:embed="rId11"/>
          <a:stretch>
            <a:fillRect/>
          </a:stretch>
        </p:blipFill>
        <p:spPr>
          <a:xfrm>
            <a:off x="2901754" y="7227877"/>
            <a:ext cx="3078747" cy="835224"/>
          </a:xfrm>
          <a:prstGeom prst="rect">
            <a:avLst/>
          </a:prstGeom>
        </p:spPr>
      </p:pic>
    </p:spTree>
    <p:custDataLst>
      <p:tags r:id="rId1"/>
    </p:custDataLst>
    <p:extLst>
      <p:ext uri="{BB962C8B-B14F-4D97-AF65-F5344CB8AC3E}">
        <p14:creationId xmlns:p14="http://schemas.microsoft.com/office/powerpoint/2010/main" val="4289513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4"/>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8">
                                            <p:txEl>
                                              <p:pRg st="1" end="1"/>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8">
                                            <p:txEl>
                                              <p:pRg st="2" end="2"/>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4">
                                            <p:txEl>
                                              <p:pRg st="3" end="3"/>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4">
                                            <p:txEl>
                                              <p:pRg st="4" end="4"/>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4">
                                            <p:txEl>
                                              <p:pRg st="5" end="5"/>
                                            </p:tx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24">
                                            <p:txEl>
                                              <p:pRg st="6" end="6"/>
                                            </p:txEl>
                                          </p:spTgt>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24">
                                            <p:txEl>
                                              <p:pRg st="7" end="7"/>
                                            </p:txEl>
                                          </p:spTgt>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4">
                                            <p:txEl>
                                              <p:pRg st="8" end="8"/>
                                            </p:txEl>
                                          </p:spTgt>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24">
                                            <p:txEl>
                                              <p:pRg st="9" end="9"/>
                                            </p:txEl>
                                          </p:spTgt>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24">
                                            <p:txEl>
                                              <p:pRg st="10" end="10"/>
                                            </p:txEl>
                                          </p:spTgt>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24">
                                            <p:txEl>
                                              <p:pRg st="11" end="11"/>
                                            </p:txEl>
                                          </p:spTgt>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24">
                                            <p:txEl>
                                              <p:pRg st="12" end="12"/>
                                            </p:txEl>
                                          </p:spTgt>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24">
                                            <p:txEl>
                                              <p:pRg st="13" end="13"/>
                                            </p:txEl>
                                          </p:spTgt>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24">
                                            <p:txEl>
                                              <p:pRg st="14" end="14"/>
                                            </p:txEl>
                                          </p:spTgt>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24">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6B3EF-8BC9-4CA3-8B83-D8EA5A20ADB7}"/>
              </a:ext>
            </a:extLst>
          </p:cNvPr>
          <p:cNvSpPr>
            <a:spLocks noGrp="1"/>
          </p:cNvSpPr>
          <p:nvPr>
            <p:ph type="title"/>
          </p:nvPr>
        </p:nvSpPr>
        <p:spPr>
          <a:xfrm>
            <a:off x="357051" y="169128"/>
            <a:ext cx="4302035" cy="870857"/>
          </a:xfrm>
        </p:spPr>
        <p:txBody>
          <a:bodyPr/>
          <a:lstStyle/>
          <a:p>
            <a:r>
              <a:rPr lang="en-US" sz="3200" dirty="0"/>
              <a:t>Geography Issues</a:t>
            </a:r>
          </a:p>
        </p:txBody>
      </p:sp>
      <p:sp>
        <p:nvSpPr>
          <p:cNvPr id="3" name="Content Placeholder 2">
            <a:extLst>
              <a:ext uri="{FF2B5EF4-FFF2-40B4-BE49-F238E27FC236}">
                <a16:creationId xmlns:a16="http://schemas.microsoft.com/office/drawing/2014/main" id="{8809D76A-0C0D-4ADB-9066-24BD1C2D0103}"/>
              </a:ext>
            </a:extLst>
          </p:cNvPr>
          <p:cNvSpPr>
            <a:spLocks noGrp="1"/>
          </p:cNvSpPr>
          <p:nvPr>
            <p:ph idx="1"/>
          </p:nvPr>
        </p:nvSpPr>
        <p:spPr>
          <a:xfrm>
            <a:off x="357051" y="870856"/>
            <a:ext cx="4425838" cy="5798885"/>
          </a:xfrm>
        </p:spPr>
        <p:txBody>
          <a:bodyPr>
            <a:normAutofit lnSpcReduction="10000"/>
          </a:bodyPr>
          <a:lstStyle/>
          <a:p>
            <a:r>
              <a:rPr lang="en-US" sz="1500" dirty="0"/>
              <a:t>Data in the Census and the American Community Survey are reported for the city of Portland, outlined by the dashed dark red line.</a:t>
            </a:r>
          </a:p>
          <a:p>
            <a:r>
              <a:rPr lang="en-US" sz="1500" dirty="0"/>
              <a:t>We also use data for the 143 census tracts that approximate the city of Portland, referred to in the study as </a:t>
            </a:r>
            <a:r>
              <a:rPr lang="en-US" sz="1500" i="1" dirty="0"/>
              <a:t>Portland Tracts</a:t>
            </a:r>
            <a:r>
              <a:rPr lang="en-US" sz="1500" dirty="0"/>
              <a:t>.</a:t>
            </a:r>
          </a:p>
          <a:p>
            <a:r>
              <a:rPr lang="en-US" sz="1500" dirty="0"/>
              <a:t>The Portland Tracts are a reasonably good match to the City boundary. The red dots are in the City but outside of the Portland tracts, and the green dots are in the Portland tracts but outside of the City.</a:t>
            </a:r>
          </a:p>
          <a:p>
            <a:r>
              <a:rPr lang="en-US" sz="1500" dirty="0"/>
              <a:t>Overall, the Portland Tracts undercount the total population by 1% and overcount the age 65+ population by 0.2%.</a:t>
            </a:r>
          </a:p>
          <a:p>
            <a:r>
              <a:rPr lang="en-US" sz="1500" dirty="0"/>
              <a:t>One of the cases where we use the Portland Tracts definition of the city is in comparing the city to its inner and outer suburbs. </a:t>
            </a:r>
          </a:p>
          <a:p>
            <a:r>
              <a:rPr lang="en-US" sz="1500" dirty="0"/>
              <a:t>Here the city boundary is in red, the Portland Tracts in dark brown, the inner suburbs in light brown, and the outer suburbs in yellow.</a:t>
            </a:r>
          </a:p>
          <a:p>
            <a:r>
              <a:rPr lang="en-US" sz="1500" dirty="0"/>
              <a:t>The city and its inner and outer suburbs each have approximately 1/3 of the Portland-Hillsboro-Vancouver MSA population.</a:t>
            </a:r>
          </a:p>
          <a:p>
            <a:r>
              <a:rPr lang="en-US" sz="1500" dirty="0"/>
              <a:t>See the “About” report on City, Inner, Outer for more details.</a:t>
            </a:r>
          </a:p>
          <a:p>
            <a:endParaRPr lang="en-US" dirty="0"/>
          </a:p>
          <a:p>
            <a:endParaRPr lang="en-US" dirty="0"/>
          </a:p>
        </p:txBody>
      </p:sp>
      <p:pic>
        <p:nvPicPr>
          <p:cNvPr id="6" name="Picture 5">
            <a:extLst>
              <a:ext uri="{FF2B5EF4-FFF2-40B4-BE49-F238E27FC236}">
                <a16:creationId xmlns:a16="http://schemas.microsoft.com/office/drawing/2014/main" id="{5886CEF5-2160-4FD7-82AD-BB651B37EFE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334001" y="0"/>
            <a:ext cx="6858000" cy="6858000"/>
          </a:xfrm>
          <a:prstGeom prst="rect">
            <a:avLst/>
          </a:prstGeom>
        </p:spPr>
      </p:pic>
      <p:pic>
        <p:nvPicPr>
          <p:cNvPr id="8" name="Picture 7">
            <a:extLst>
              <a:ext uri="{FF2B5EF4-FFF2-40B4-BE49-F238E27FC236}">
                <a16:creationId xmlns:a16="http://schemas.microsoft.com/office/drawing/2014/main" id="{9242F340-7196-477C-9026-276C810149A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334001" y="0"/>
            <a:ext cx="6858000" cy="6858000"/>
          </a:xfrm>
          <a:prstGeom prst="rect">
            <a:avLst/>
          </a:prstGeom>
        </p:spPr>
      </p:pic>
      <p:pic>
        <p:nvPicPr>
          <p:cNvPr id="10" name="Picture 9">
            <a:extLst>
              <a:ext uri="{FF2B5EF4-FFF2-40B4-BE49-F238E27FC236}">
                <a16:creationId xmlns:a16="http://schemas.microsoft.com/office/drawing/2014/main" id="{CA18E7A0-C885-430F-A794-74396D4439E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334001" y="0"/>
            <a:ext cx="6858000" cy="6858000"/>
          </a:xfrm>
          <a:prstGeom prst="rect">
            <a:avLst/>
          </a:prstGeom>
        </p:spPr>
      </p:pic>
      <p:pic>
        <p:nvPicPr>
          <p:cNvPr id="11" name="Picture 10">
            <a:extLst>
              <a:ext uri="{FF2B5EF4-FFF2-40B4-BE49-F238E27FC236}">
                <a16:creationId xmlns:a16="http://schemas.microsoft.com/office/drawing/2014/main" id="{520367E0-F0F9-4714-972B-01577356FD6E}"/>
              </a:ext>
            </a:extLst>
          </p:cNvPr>
          <p:cNvPicPr>
            <a:picLocks noChangeAspect="1"/>
          </p:cNvPicPr>
          <p:nvPr/>
        </p:nvPicPr>
        <p:blipFill>
          <a:blip r:embed="rId7"/>
          <a:stretch>
            <a:fillRect/>
          </a:stretch>
        </p:blipFill>
        <p:spPr>
          <a:xfrm>
            <a:off x="5429573" y="3905574"/>
            <a:ext cx="5595256" cy="2340083"/>
          </a:xfrm>
          <a:prstGeom prst="rect">
            <a:avLst/>
          </a:prstGeom>
        </p:spPr>
      </p:pic>
      <p:sp>
        <p:nvSpPr>
          <p:cNvPr id="12" name="Arrow: Right 11">
            <a:extLst>
              <a:ext uri="{FF2B5EF4-FFF2-40B4-BE49-F238E27FC236}">
                <a16:creationId xmlns:a16="http://schemas.microsoft.com/office/drawing/2014/main" id="{0FEF3F83-F5EF-493E-A6EA-6E9A5E32C945}"/>
              </a:ext>
            </a:extLst>
          </p:cNvPr>
          <p:cNvSpPr/>
          <p:nvPr/>
        </p:nvSpPr>
        <p:spPr>
          <a:xfrm>
            <a:off x="9182746" y="5680129"/>
            <a:ext cx="410705" cy="162732"/>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Arrow: Right 12">
            <a:extLst>
              <a:ext uri="{FF2B5EF4-FFF2-40B4-BE49-F238E27FC236}">
                <a16:creationId xmlns:a16="http://schemas.microsoft.com/office/drawing/2014/main" id="{88272BC8-46E9-4FBC-8789-421848783B04}"/>
              </a:ext>
            </a:extLst>
          </p:cNvPr>
          <p:cNvSpPr/>
          <p:nvPr/>
        </p:nvSpPr>
        <p:spPr>
          <a:xfrm>
            <a:off x="10063012" y="5680129"/>
            <a:ext cx="410705" cy="162732"/>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descr="Map&#10;&#10;Description automatically generated">
            <a:extLst>
              <a:ext uri="{FF2B5EF4-FFF2-40B4-BE49-F238E27FC236}">
                <a16:creationId xmlns:a16="http://schemas.microsoft.com/office/drawing/2014/main" id="{73252A86-197B-4DAC-B50A-80183F8FCF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4001" y="0"/>
            <a:ext cx="6858000" cy="6858000"/>
          </a:xfrm>
          <a:prstGeom prst="rect">
            <a:avLst/>
          </a:prstGeom>
        </p:spPr>
      </p:pic>
      <p:grpSp>
        <p:nvGrpSpPr>
          <p:cNvPr id="14" name="Group 13">
            <a:extLst>
              <a:ext uri="{FF2B5EF4-FFF2-40B4-BE49-F238E27FC236}">
                <a16:creationId xmlns:a16="http://schemas.microsoft.com/office/drawing/2014/main" id="{31E3EEC1-DDC1-4DF3-B82A-BC6CA45A524F}"/>
              </a:ext>
            </a:extLst>
          </p:cNvPr>
          <p:cNvGrpSpPr/>
          <p:nvPr/>
        </p:nvGrpSpPr>
        <p:grpSpPr>
          <a:xfrm>
            <a:off x="37011" y="6509634"/>
            <a:ext cx="1354063" cy="274320"/>
            <a:chOff x="37011" y="6469091"/>
            <a:chExt cx="1354063" cy="274320"/>
          </a:xfrm>
        </p:grpSpPr>
        <p:sp>
          <p:nvSpPr>
            <p:cNvPr id="16" name="Action Button: Blank 15">
              <a:hlinkClick r:id="rId9" action="ppaction://hlinksldjump"/>
              <a:extLst>
                <a:ext uri="{FF2B5EF4-FFF2-40B4-BE49-F238E27FC236}">
                  <a16:creationId xmlns:a16="http://schemas.microsoft.com/office/drawing/2014/main" id="{D03728AA-53F5-4BCE-872B-E61409E2B51A}"/>
                </a:ext>
              </a:extLst>
            </p:cNvPr>
            <p:cNvSpPr/>
            <p:nvPr/>
          </p:nvSpPr>
          <p:spPr>
            <a:xfrm>
              <a:off x="750994" y="6469091"/>
              <a:ext cx="640080" cy="274320"/>
            </a:xfrm>
            <a:prstGeom prst="actionButtonBlank">
              <a:avLst/>
            </a:prstGeom>
            <a:solidFill>
              <a:schemeClr val="accent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rPr>
                <a:t>Menu</a:t>
              </a:r>
            </a:p>
          </p:txBody>
        </p:sp>
        <p:sp>
          <p:nvSpPr>
            <p:cNvPr id="17" name="Action Button: Go Back or Previous 16">
              <a:hlinkClick r:id="" action="ppaction://hlinkshowjump?jump=lastslideviewed" highlightClick="1"/>
              <a:extLst>
                <a:ext uri="{FF2B5EF4-FFF2-40B4-BE49-F238E27FC236}">
                  <a16:creationId xmlns:a16="http://schemas.microsoft.com/office/drawing/2014/main" id="{C0EF44B3-E122-4BE8-A973-2F6305F68078}"/>
                </a:ext>
              </a:extLst>
            </p:cNvPr>
            <p:cNvSpPr/>
            <p:nvPr/>
          </p:nvSpPr>
          <p:spPr>
            <a:xfrm>
              <a:off x="37011" y="6469091"/>
              <a:ext cx="640080" cy="274320"/>
            </a:xfrm>
            <a:prstGeom prst="actionButtonBackPrevious">
              <a:avLst/>
            </a:pr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17">
            <a:extLst>
              <a:ext uri="{FF2B5EF4-FFF2-40B4-BE49-F238E27FC236}">
                <a16:creationId xmlns:a16="http://schemas.microsoft.com/office/drawing/2014/main" id="{618E2327-1EAA-4232-8276-E245000A3A9A}"/>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481739" y="6194412"/>
            <a:ext cx="2364761" cy="646212"/>
          </a:xfrm>
          <a:prstGeom prst="rect">
            <a:avLst/>
          </a:prstGeom>
        </p:spPr>
      </p:pic>
      <p:sp>
        <p:nvSpPr>
          <p:cNvPr id="19" name="TextBox 18">
            <a:extLst>
              <a:ext uri="{FF2B5EF4-FFF2-40B4-BE49-F238E27FC236}">
                <a16:creationId xmlns:a16="http://schemas.microsoft.com/office/drawing/2014/main" id="{0BAC380D-81E0-48A0-91A5-1046668B0CEB}"/>
              </a:ext>
            </a:extLst>
          </p:cNvPr>
          <p:cNvSpPr txBox="1"/>
          <p:nvPr/>
        </p:nvSpPr>
        <p:spPr>
          <a:xfrm>
            <a:off x="12712682" y="-20164"/>
            <a:ext cx="650052" cy="830997"/>
          </a:xfrm>
          <a:prstGeom prst="rect">
            <a:avLst/>
          </a:prstGeom>
          <a:noFill/>
        </p:spPr>
        <p:txBody>
          <a:bodyPr wrap="square" rtlCol="0">
            <a:spAutoFit/>
          </a:bodyPr>
          <a:lstStyle/>
          <a:p>
            <a:endParaRPr lang="en-US" sz="1200" dirty="0">
              <a:solidFill>
                <a:schemeClr val="accent1"/>
              </a:solidFill>
            </a:endParaRPr>
          </a:p>
          <a:p>
            <a:r>
              <a:rPr lang="en-US" dirty="0">
                <a:solidFill>
                  <a:schemeClr val="accent1"/>
                </a:solidFill>
              </a:rPr>
              <a:t>O</a:t>
            </a:r>
          </a:p>
          <a:p>
            <a:r>
              <a:rPr lang="en-US" dirty="0">
                <a:solidFill>
                  <a:schemeClr val="accent1"/>
                </a:solidFill>
              </a:rPr>
              <a:t>O</a:t>
            </a:r>
          </a:p>
        </p:txBody>
      </p:sp>
      <p:sp>
        <p:nvSpPr>
          <p:cNvPr id="20" name="TextBox 19">
            <a:extLst>
              <a:ext uri="{FF2B5EF4-FFF2-40B4-BE49-F238E27FC236}">
                <a16:creationId xmlns:a16="http://schemas.microsoft.com/office/drawing/2014/main" id="{DF9B9849-AE1D-4261-A37F-E73B2F02C3F9}"/>
              </a:ext>
            </a:extLst>
          </p:cNvPr>
          <p:cNvSpPr txBox="1"/>
          <p:nvPr/>
        </p:nvSpPr>
        <p:spPr>
          <a:xfrm>
            <a:off x="12696572" y="712102"/>
            <a:ext cx="650052" cy="5262979"/>
          </a:xfrm>
          <a:prstGeom prst="rect">
            <a:avLst/>
          </a:prstGeom>
          <a:noFill/>
        </p:spPr>
        <p:txBody>
          <a:bodyPr wrap="square" rtlCol="0">
            <a:spAutoFit/>
          </a:bodyPr>
          <a:lstStyle/>
          <a:p>
            <a:endParaRPr lang="en-US" sz="1200" dirty="0">
              <a:solidFill>
                <a:schemeClr val="accent1"/>
              </a:solidFill>
            </a:endParaRP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endParaRPr lang="en-US" dirty="0">
              <a:solidFill>
                <a:schemeClr val="accent1"/>
              </a:solidFill>
            </a:endParaRPr>
          </a:p>
          <a:p>
            <a:endParaRPr lang="en-US" dirty="0">
              <a:solidFill>
                <a:schemeClr val="accent1"/>
              </a:solidFill>
            </a:endParaRPr>
          </a:p>
        </p:txBody>
      </p:sp>
    </p:spTree>
    <p:custDataLst>
      <p:tags r:id="rId1"/>
    </p:custDataLst>
    <p:extLst>
      <p:ext uri="{BB962C8B-B14F-4D97-AF65-F5344CB8AC3E}">
        <p14:creationId xmlns:p14="http://schemas.microsoft.com/office/powerpoint/2010/main" val="280765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0">
                                            <p:txEl>
                                              <p:pRg st="5" end="5"/>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0">
                                            <p:txEl>
                                              <p:pRg st="6" end="6"/>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0">
                                            <p:txEl>
                                              <p:pRg st="7" end="7"/>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0">
                                            <p:txEl>
                                              <p:pRg st="8" end="8"/>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20">
                                            <p:txEl>
                                              <p:pRg st="9" end="9"/>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0">
                                            <p:txEl>
                                              <p:pRg st="10" end="10"/>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20">
                                            <p:txEl>
                                              <p:pRg st="11" end="11"/>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20">
                                            <p:txEl>
                                              <p:pRg st="12" end="12"/>
                                            </p:tx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20">
                                            <p:txEl>
                                              <p:pRg st="13" end="13"/>
                                            </p:txEl>
                                          </p:spTgt>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20">
                                            <p:txEl>
                                              <p:pRg st="14" end="14"/>
                                            </p:txEl>
                                          </p:spTgt>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20">
                                            <p:txEl>
                                              <p:pRg st="15" end="15"/>
                                            </p:txEl>
                                          </p:spTgt>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20">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5964A-22E2-4A52-8350-2719868B5487}"/>
              </a:ext>
            </a:extLst>
          </p:cNvPr>
          <p:cNvSpPr>
            <a:spLocks noGrp="1"/>
          </p:cNvSpPr>
          <p:nvPr>
            <p:ph type="title"/>
          </p:nvPr>
        </p:nvSpPr>
        <p:spPr>
          <a:xfrm>
            <a:off x="363490" y="77273"/>
            <a:ext cx="4302035" cy="870857"/>
          </a:xfrm>
        </p:spPr>
        <p:txBody>
          <a:bodyPr/>
          <a:lstStyle/>
          <a:p>
            <a:r>
              <a:rPr lang="en-US" sz="3200" dirty="0"/>
              <a:t>The City and its Inner and Outer Suburbs</a:t>
            </a:r>
          </a:p>
        </p:txBody>
      </p:sp>
      <p:sp>
        <p:nvSpPr>
          <p:cNvPr id="3" name="Content Placeholder 2">
            <a:extLst>
              <a:ext uri="{FF2B5EF4-FFF2-40B4-BE49-F238E27FC236}">
                <a16:creationId xmlns:a16="http://schemas.microsoft.com/office/drawing/2014/main" id="{7D06BFA0-FCAD-497C-BA16-2BD24A12D2DB}"/>
              </a:ext>
            </a:extLst>
          </p:cNvPr>
          <p:cNvSpPr>
            <a:spLocks noGrp="1"/>
          </p:cNvSpPr>
          <p:nvPr>
            <p:ph idx="1"/>
          </p:nvPr>
        </p:nvSpPr>
        <p:spPr>
          <a:xfrm>
            <a:off x="1584" y="1090183"/>
            <a:ext cx="5897108" cy="5316281"/>
          </a:xfrm>
        </p:spPr>
        <p:txBody>
          <a:bodyPr>
            <a:normAutofit fontScale="62500" lnSpcReduction="20000"/>
          </a:bodyPr>
          <a:lstStyle/>
          <a:p>
            <a:r>
              <a:rPr lang="en-US" dirty="0"/>
              <a:t>We created inner (see </a:t>
            </a:r>
            <a:r>
              <a:rPr lang="en-US" dirty="0">
                <a:solidFill>
                  <a:srgbClr val="D2A374"/>
                </a:solidFill>
              </a:rPr>
              <a:t>light brown</a:t>
            </a:r>
            <a:r>
              <a:rPr lang="en-US" dirty="0"/>
              <a:t>) and outer (see </a:t>
            </a:r>
            <a:r>
              <a:rPr lang="en-US" dirty="0">
                <a:solidFill>
                  <a:srgbClr val="F7FB53"/>
                </a:solidFill>
              </a:rPr>
              <a:t>yellow</a:t>
            </a:r>
            <a:r>
              <a:rPr lang="en-US" dirty="0"/>
              <a:t>) suburbs zones around the city of Portland (see </a:t>
            </a:r>
            <a:r>
              <a:rPr lang="en-US" dirty="0">
                <a:solidFill>
                  <a:srgbClr val="422C16"/>
                </a:solidFill>
              </a:rPr>
              <a:t>dark brown</a:t>
            </a:r>
            <a:r>
              <a:rPr lang="en-US" dirty="0"/>
              <a:t>), with approximately the same population in each of the three zones. </a:t>
            </a:r>
          </a:p>
          <a:p>
            <a:r>
              <a:rPr lang="en-US" dirty="0"/>
              <a:t>In the case of this three-region geography, the city of Portland is defined as the collection of 143 census tracts that approximate the City. </a:t>
            </a:r>
          </a:p>
          <a:p>
            <a:r>
              <a:rPr lang="en-US" dirty="0"/>
              <a:t>One of the reason for this delineation is that much of the detail reported in the Census and the American Community Survey is for census tracts.</a:t>
            </a:r>
          </a:p>
          <a:p>
            <a:r>
              <a:rPr lang="en-US" dirty="0"/>
              <a:t>However, when we use supertract data, the delineation between the inner and outer suburbs is slightly different. </a:t>
            </a:r>
          </a:p>
          <a:p>
            <a:pPr lvl="1"/>
            <a:r>
              <a:rPr lang="en-US" dirty="0"/>
              <a:t>The tracts marked in a blue </a:t>
            </a:r>
            <a:r>
              <a:rPr lang="en-US" b="1" dirty="0">
                <a:solidFill>
                  <a:schemeClr val="accent5"/>
                </a:solidFill>
              </a:rPr>
              <a:t>X</a:t>
            </a:r>
            <a:r>
              <a:rPr lang="en-US" dirty="0"/>
              <a:t> are included in the inner suburbs, and those with the red </a:t>
            </a:r>
            <a:r>
              <a:rPr lang="en-US" b="1" dirty="0">
                <a:solidFill>
                  <a:srgbClr val="C00000"/>
                </a:solidFill>
              </a:rPr>
              <a:t>X</a:t>
            </a:r>
            <a:r>
              <a:rPr lang="en-US" dirty="0"/>
              <a:t> are excluded.</a:t>
            </a:r>
          </a:p>
          <a:p>
            <a:pPr lvl="1"/>
            <a:r>
              <a:rPr lang="en-US" dirty="0"/>
              <a:t>The city is the same for tracts and supertracts, but the inner and outer definitions are different.</a:t>
            </a:r>
          </a:p>
          <a:p>
            <a:r>
              <a:rPr lang="en-US" dirty="0"/>
              <a:t>There is a similar problem when we attempt to aggregate Public Use Microsample Areas (PUMAs) into city, inner, and outer suburbs.</a:t>
            </a:r>
          </a:p>
          <a:p>
            <a:pPr lvl="1"/>
            <a:r>
              <a:rPr lang="en-US" dirty="0"/>
              <a:t>The city of Portland is composed of five PUMAs, and these five PUMAs comprise the 143 census tracts.</a:t>
            </a:r>
          </a:p>
          <a:p>
            <a:pPr lvl="1"/>
            <a:r>
              <a:rPr lang="en-US" dirty="0"/>
              <a:t>However, the inner suburbs have a slightly different delineation with supertracts.</a:t>
            </a:r>
          </a:p>
          <a:p>
            <a:r>
              <a:rPr lang="en-US" dirty="0"/>
              <a:t>The </a:t>
            </a:r>
            <a:r>
              <a:rPr lang="en-US" dirty="0">
                <a:solidFill>
                  <a:srgbClr val="928EE2"/>
                </a:solidFill>
              </a:rPr>
              <a:t>lavender blue </a:t>
            </a:r>
            <a:r>
              <a:rPr lang="en-US" dirty="0"/>
              <a:t>PUMAs are excluded from the outer suburbs, as they extend well beyond the Portland MSA. PUMA 4100500 includes Clatsop and Lincoln Counties.</a:t>
            </a:r>
          </a:p>
          <a:p>
            <a:r>
              <a:rPr lang="en-US" dirty="0"/>
              <a:t>We use the Public Use Microsample to create a number of custom tables and need to use the PUMA base regions.</a:t>
            </a:r>
          </a:p>
          <a:p>
            <a:pPr lvl="1"/>
            <a:endParaRPr lang="en-US" dirty="0"/>
          </a:p>
        </p:txBody>
      </p:sp>
      <p:sp>
        <p:nvSpPr>
          <p:cNvPr id="16" name="Slide Number Placeholder 15">
            <a:extLst>
              <a:ext uri="{FF2B5EF4-FFF2-40B4-BE49-F238E27FC236}">
                <a16:creationId xmlns:a16="http://schemas.microsoft.com/office/drawing/2014/main" id="{196F8B67-49F0-4791-A30F-51F26CDA9185}"/>
              </a:ext>
            </a:extLst>
          </p:cNvPr>
          <p:cNvSpPr>
            <a:spLocks noGrp="1"/>
          </p:cNvSpPr>
          <p:nvPr>
            <p:ph type="sldNum" sz="quarter" idx="4294967295"/>
          </p:nvPr>
        </p:nvSpPr>
        <p:spPr>
          <a:xfrm>
            <a:off x="11725275" y="-7938"/>
            <a:ext cx="466725" cy="365126"/>
          </a:xfrm>
          <a:prstGeom prst="rect">
            <a:avLst/>
          </a:prstGeom>
        </p:spPr>
        <p:txBody>
          <a:bodyPr vert="horz" lIns="91440" tIns="45720" rIns="91440" bIns="45720" rtlCol="0" anchor="ctr"/>
          <a:lstStyle>
            <a:defPPr>
              <a:defRPr lang="en-US"/>
            </a:defPPr>
            <a:lvl1pPr marL="0" algn="r" defTabSz="914400" rtl="0" eaLnBrk="1" latinLnBrk="0" hangingPunct="1">
              <a:defRPr sz="1400" b="1" kern="1200">
                <a:solidFill>
                  <a:srgbClr val="714B2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D94638-C64A-4DDE-B054-01DFA9B82032}" type="slidenum">
              <a:rPr lang="en-US" smtClean="0"/>
              <a:pPr/>
              <a:t>44</a:t>
            </a:fld>
            <a:endParaRPr lang="en-US"/>
          </a:p>
        </p:txBody>
      </p:sp>
      <p:pic>
        <p:nvPicPr>
          <p:cNvPr id="4" name="Picture 3" descr="Map&#10;&#10;Description automatically generated">
            <a:extLst>
              <a:ext uri="{FF2B5EF4-FFF2-40B4-BE49-F238E27FC236}">
                <a16:creationId xmlns:a16="http://schemas.microsoft.com/office/drawing/2014/main" id="{41F97430-570E-4411-B154-C7C6491C8F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1759" y="266960"/>
            <a:ext cx="6142495" cy="6142495"/>
          </a:xfrm>
          <a:prstGeom prst="rect">
            <a:avLst/>
          </a:prstGeom>
        </p:spPr>
      </p:pic>
      <p:pic>
        <p:nvPicPr>
          <p:cNvPr id="5" name="Picture 4" descr="A picture containing text, map&#10;&#10;Description automatically generated">
            <a:extLst>
              <a:ext uri="{FF2B5EF4-FFF2-40B4-BE49-F238E27FC236}">
                <a16:creationId xmlns:a16="http://schemas.microsoft.com/office/drawing/2014/main" id="{04BB03D1-34C5-4D3C-B393-5A03D600DC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91759" y="266960"/>
            <a:ext cx="6142495" cy="6142495"/>
          </a:xfrm>
          <a:prstGeom prst="rect">
            <a:avLst/>
          </a:prstGeom>
        </p:spPr>
      </p:pic>
      <p:pic>
        <p:nvPicPr>
          <p:cNvPr id="6" name="Picture 5">
            <a:extLst>
              <a:ext uri="{FF2B5EF4-FFF2-40B4-BE49-F238E27FC236}">
                <a16:creationId xmlns:a16="http://schemas.microsoft.com/office/drawing/2014/main" id="{5822F9A0-465F-4D1F-A4F3-CB3B588A6DE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991759" y="269951"/>
            <a:ext cx="6142495" cy="6142495"/>
          </a:xfrm>
          <a:prstGeom prst="rect">
            <a:avLst/>
          </a:prstGeom>
        </p:spPr>
      </p:pic>
      <p:grpSp>
        <p:nvGrpSpPr>
          <p:cNvPr id="13" name="Group 12">
            <a:extLst>
              <a:ext uri="{FF2B5EF4-FFF2-40B4-BE49-F238E27FC236}">
                <a16:creationId xmlns:a16="http://schemas.microsoft.com/office/drawing/2014/main" id="{61EF16D1-F568-451E-8191-44C164E68093}"/>
              </a:ext>
            </a:extLst>
          </p:cNvPr>
          <p:cNvGrpSpPr/>
          <p:nvPr/>
        </p:nvGrpSpPr>
        <p:grpSpPr>
          <a:xfrm>
            <a:off x="8184768" y="2285591"/>
            <a:ext cx="2732312" cy="2293396"/>
            <a:chOff x="7527009" y="2018631"/>
            <a:chExt cx="3050584" cy="2646226"/>
          </a:xfrm>
        </p:grpSpPr>
        <p:sp>
          <p:nvSpPr>
            <p:cNvPr id="7" name="TextBox 6">
              <a:extLst>
                <a:ext uri="{FF2B5EF4-FFF2-40B4-BE49-F238E27FC236}">
                  <a16:creationId xmlns:a16="http://schemas.microsoft.com/office/drawing/2014/main" id="{65FEC47D-20BB-4CC8-8A4A-D8960EA40EFC}"/>
                </a:ext>
              </a:extLst>
            </p:cNvPr>
            <p:cNvSpPr txBox="1"/>
            <p:nvPr/>
          </p:nvSpPr>
          <p:spPr>
            <a:xfrm>
              <a:off x="10182386" y="3429000"/>
              <a:ext cx="3952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1</a:t>
              </a:r>
            </a:p>
          </p:txBody>
        </p:sp>
        <p:sp>
          <p:nvSpPr>
            <p:cNvPr id="9" name="TextBox 8">
              <a:extLst>
                <a:ext uri="{FF2B5EF4-FFF2-40B4-BE49-F238E27FC236}">
                  <a16:creationId xmlns:a16="http://schemas.microsoft.com/office/drawing/2014/main" id="{0190C726-C282-4D71-B5D5-7FDB7BF3526A}"/>
                </a:ext>
              </a:extLst>
            </p:cNvPr>
            <p:cNvSpPr txBox="1"/>
            <p:nvPr/>
          </p:nvSpPr>
          <p:spPr>
            <a:xfrm>
              <a:off x="7527009" y="4277421"/>
              <a:ext cx="3952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5</a:t>
              </a:r>
            </a:p>
          </p:txBody>
        </p:sp>
        <p:sp>
          <p:nvSpPr>
            <p:cNvPr id="10" name="TextBox 9">
              <a:extLst>
                <a:ext uri="{FF2B5EF4-FFF2-40B4-BE49-F238E27FC236}">
                  <a16:creationId xmlns:a16="http://schemas.microsoft.com/office/drawing/2014/main" id="{ED7AB84D-738A-44D8-B085-7BC465CA2B51}"/>
                </a:ext>
              </a:extLst>
            </p:cNvPr>
            <p:cNvSpPr txBox="1"/>
            <p:nvPr/>
          </p:nvSpPr>
          <p:spPr>
            <a:xfrm>
              <a:off x="7922216" y="2018631"/>
              <a:ext cx="3952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4</a:t>
              </a:r>
            </a:p>
          </p:txBody>
        </p:sp>
        <p:sp>
          <p:nvSpPr>
            <p:cNvPr id="11" name="TextBox 10">
              <a:extLst>
                <a:ext uri="{FF2B5EF4-FFF2-40B4-BE49-F238E27FC236}">
                  <a16:creationId xmlns:a16="http://schemas.microsoft.com/office/drawing/2014/main" id="{5C13D9F0-0DB8-4E6C-A584-9AB34F799B62}"/>
                </a:ext>
              </a:extLst>
            </p:cNvPr>
            <p:cNvSpPr txBox="1"/>
            <p:nvPr/>
          </p:nvSpPr>
          <p:spPr>
            <a:xfrm>
              <a:off x="9295107" y="2886560"/>
              <a:ext cx="3952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3</a:t>
              </a:r>
            </a:p>
          </p:txBody>
        </p:sp>
        <p:sp>
          <p:nvSpPr>
            <p:cNvPr id="12" name="TextBox 11">
              <a:extLst>
                <a:ext uri="{FF2B5EF4-FFF2-40B4-BE49-F238E27FC236}">
                  <a16:creationId xmlns:a16="http://schemas.microsoft.com/office/drawing/2014/main" id="{E91E86D3-DA0F-4227-B3A3-A3A0299D93C4}"/>
                </a:ext>
              </a:extLst>
            </p:cNvPr>
            <p:cNvSpPr txBox="1"/>
            <p:nvPr/>
          </p:nvSpPr>
          <p:spPr>
            <a:xfrm>
              <a:off x="9528874" y="4295525"/>
              <a:ext cx="3952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2</a:t>
              </a:r>
            </a:p>
          </p:txBody>
        </p:sp>
      </p:grpSp>
      <p:pic>
        <p:nvPicPr>
          <p:cNvPr id="14" name="Picture 13" descr="Map&#10;&#10;Description automatically generated">
            <a:extLst>
              <a:ext uri="{FF2B5EF4-FFF2-40B4-BE49-F238E27FC236}">
                <a16:creationId xmlns:a16="http://schemas.microsoft.com/office/drawing/2014/main" id="{C12532A9-7FCC-47AD-B88F-EBC001153C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98706" y="263969"/>
            <a:ext cx="6142495" cy="6142495"/>
          </a:xfrm>
          <a:prstGeom prst="rect">
            <a:avLst/>
          </a:prstGeom>
        </p:spPr>
      </p:pic>
      <p:grpSp>
        <p:nvGrpSpPr>
          <p:cNvPr id="18" name="Group 17">
            <a:extLst>
              <a:ext uri="{FF2B5EF4-FFF2-40B4-BE49-F238E27FC236}">
                <a16:creationId xmlns:a16="http://schemas.microsoft.com/office/drawing/2014/main" id="{68801289-07B1-44DB-9C4E-0DD840B01C0F}"/>
              </a:ext>
            </a:extLst>
          </p:cNvPr>
          <p:cNvGrpSpPr/>
          <p:nvPr/>
        </p:nvGrpSpPr>
        <p:grpSpPr>
          <a:xfrm>
            <a:off x="6445573" y="794046"/>
            <a:ext cx="5838498" cy="4807588"/>
            <a:chOff x="6346555" y="939292"/>
            <a:chExt cx="5838498" cy="4807588"/>
          </a:xfrm>
        </p:grpSpPr>
        <p:sp>
          <p:nvSpPr>
            <p:cNvPr id="8" name="Arrow: Up-Down 7">
              <a:extLst>
                <a:ext uri="{FF2B5EF4-FFF2-40B4-BE49-F238E27FC236}">
                  <a16:creationId xmlns:a16="http://schemas.microsoft.com/office/drawing/2014/main" id="{8C6580EE-B302-4354-9275-E3E0F8EB71D6}"/>
                </a:ext>
              </a:extLst>
            </p:cNvPr>
            <p:cNvSpPr/>
            <p:nvPr/>
          </p:nvSpPr>
          <p:spPr>
            <a:xfrm>
              <a:off x="6346555" y="5095951"/>
              <a:ext cx="216976" cy="650929"/>
            </a:xfrm>
            <a:prstGeom prst="up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Arrow: Up-Down 14">
              <a:extLst>
                <a:ext uri="{FF2B5EF4-FFF2-40B4-BE49-F238E27FC236}">
                  <a16:creationId xmlns:a16="http://schemas.microsoft.com/office/drawing/2014/main" id="{F23F6F7C-0328-404D-9E78-194866293ECC}"/>
                </a:ext>
              </a:extLst>
            </p:cNvPr>
            <p:cNvSpPr/>
            <p:nvPr/>
          </p:nvSpPr>
          <p:spPr>
            <a:xfrm rot="5663116">
              <a:off x="6571612" y="1141299"/>
              <a:ext cx="216976" cy="650929"/>
            </a:xfrm>
            <a:prstGeom prst="up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Arrow: Up 16">
              <a:extLst>
                <a:ext uri="{FF2B5EF4-FFF2-40B4-BE49-F238E27FC236}">
                  <a16:creationId xmlns:a16="http://schemas.microsoft.com/office/drawing/2014/main" id="{D90EE26A-B429-493D-8C4F-C66CB2384980}"/>
                </a:ext>
              </a:extLst>
            </p:cNvPr>
            <p:cNvSpPr/>
            <p:nvPr/>
          </p:nvSpPr>
          <p:spPr>
            <a:xfrm rot="5125871">
              <a:off x="11846217" y="794186"/>
              <a:ext cx="193729" cy="483942"/>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9" name="Straight Connector 18">
            <a:extLst>
              <a:ext uri="{FF2B5EF4-FFF2-40B4-BE49-F238E27FC236}">
                <a16:creationId xmlns:a16="http://schemas.microsoft.com/office/drawing/2014/main" id="{CAB5BF42-3EB2-4D7F-9331-CAED6786A264}"/>
              </a:ext>
            </a:extLst>
          </p:cNvPr>
          <p:cNvCxnSpPr/>
          <p:nvPr/>
        </p:nvCxnSpPr>
        <p:spPr>
          <a:xfrm>
            <a:off x="7092469" y="1845011"/>
            <a:ext cx="373167"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1A58298B-58D9-4788-A2D0-0C9C1582356B}"/>
              </a:ext>
            </a:extLst>
          </p:cNvPr>
          <p:cNvGrpSpPr/>
          <p:nvPr/>
        </p:nvGrpSpPr>
        <p:grpSpPr>
          <a:xfrm>
            <a:off x="37011" y="6509634"/>
            <a:ext cx="1354063" cy="274320"/>
            <a:chOff x="37011" y="6469091"/>
            <a:chExt cx="1354063" cy="274320"/>
          </a:xfrm>
        </p:grpSpPr>
        <p:sp>
          <p:nvSpPr>
            <p:cNvPr id="34" name="Action Button: Blank 33">
              <a:hlinkClick r:id="rId8" action="ppaction://hlinksldjump"/>
              <a:extLst>
                <a:ext uri="{FF2B5EF4-FFF2-40B4-BE49-F238E27FC236}">
                  <a16:creationId xmlns:a16="http://schemas.microsoft.com/office/drawing/2014/main" id="{BC5D0E60-F0C1-40CC-8F18-0D7D17DCDE71}"/>
                </a:ext>
              </a:extLst>
            </p:cNvPr>
            <p:cNvSpPr/>
            <p:nvPr/>
          </p:nvSpPr>
          <p:spPr>
            <a:xfrm>
              <a:off x="750994" y="6469091"/>
              <a:ext cx="640080" cy="274320"/>
            </a:xfrm>
            <a:prstGeom prst="actionButtonBlank">
              <a:avLst/>
            </a:prstGeom>
            <a:solidFill>
              <a:schemeClr val="accent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rPr>
                <a:t>Menu</a:t>
              </a:r>
            </a:p>
          </p:txBody>
        </p:sp>
        <p:sp>
          <p:nvSpPr>
            <p:cNvPr id="35" name="Action Button: Go Back or Previous 34">
              <a:hlinkClick r:id="" action="ppaction://hlinkshowjump?jump=lastslideviewed" highlightClick="1"/>
              <a:extLst>
                <a:ext uri="{FF2B5EF4-FFF2-40B4-BE49-F238E27FC236}">
                  <a16:creationId xmlns:a16="http://schemas.microsoft.com/office/drawing/2014/main" id="{4DEE4191-DEC0-426C-8FF3-2B1843376C1A}"/>
                </a:ext>
              </a:extLst>
            </p:cNvPr>
            <p:cNvSpPr/>
            <p:nvPr/>
          </p:nvSpPr>
          <p:spPr>
            <a:xfrm>
              <a:off x="37011" y="6469091"/>
              <a:ext cx="640080" cy="274320"/>
            </a:xfrm>
            <a:prstGeom prst="actionButtonBackPrevious">
              <a:avLst/>
            </a:pr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a:extLst>
              <a:ext uri="{FF2B5EF4-FFF2-40B4-BE49-F238E27FC236}">
                <a16:creationId xmlns:a16="http://schemas.microsoft.com/office/drawing/2014/main" id="{FD85343C-0FB0-491C-A0CE-8B1F16D8178D}"/>
              </a:ext>
            </a:extLst>
          </p:cNvPr>
          <p:cNvSpPr txBox="1"/>
          <p:nvPr/>
        </p:nvSpPr>
        <p:spPr>
          <a:xfrm>
            <a:off x="12571815" y="890223"/>
            <a:ext cx="650052" cy="5262979"/>
          </a:xfrm>
          <a:prstGeom prst="rect">
            <a:avLst/>
          </a:prstGeom>
          <a:noFill/>
        </p:spPr>
        <p:txBody>
          <a:bodyPr wrap="square" rtlCol="0">
            <a:spAutoFit/>
          </a:bodyPr>
          <a:lstStyle/>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endParaRPr lang="en-US" dirty="0">
              <a:solidFill>
                <a:schemeClr val="accent1"/>
              </a:solidFill>
            </a:endParaRPr>
          </a:p>
          <a:p>
            <a:endParaRPr lang="en-US" dirty="0">
              <a:solidFill>
                <a:schemeClr val="accent1"/>
              </a:solidFill>
            </a:endParaRPr>
          </a:p>
        </p:txBody>
      </p:sp>
      <p:sp>
        <p:nvSpPr>
          <p:cNvPr id="29" name="TextBox 28">
            <a:extLst>
              <a:ext uri="{FF2B5EF4-FFF2-40B4-BE49-F238E27FC236}">
                <a16:creationId xmlns:a16="http://schemas.microsoft.com/office/drawing/2014/main" id="{2D7057E3-0587-4D61-9560-645FE9C6FEC5}"/>
              </a:ext>
            </a:extLst>
          </p:cNvPr>
          <p:cNvSpPr txBox="1"/>
          <p:nvPr/>
        </p:nvSpPr>
        <p:spPr>
          <a:xfrm>
            <a:off x="12592041" y="76469"/>
            <a:ext cx="650052" cy="830997"/>
          </a:xfrm>
          <a:prstGeom prst="rect">
            <a:avLst/>
          </a:prstGeom>
          <a:noFill/>
        </p:spPr>
        <p:txBody>
          <a:bodyPr wrap="square" rtlCol="0">
            <a:spAutoFit/>
          </a:bodyPr>
          <a:lstStyle/>
          <a:p>
            <a:endParaRPr lang="en-US" sz="1200" dirty="0">
              <a:solidFill>
                <a:schemeClr val="accent1"/>
              </a:solidFill>
            </a:endParaRPr>
          </a:p>
          <a:p>
            <a:r>
              <a:rPr lang="en-US" dirty="0">
                <a:solidFill>
                  <a:schemeClr val="accent1"/>
                </a:solidFill>
              </a:rPr>
              <a:t>O</a:t>
            </a:r>
          </a:p>
          <a:p>
            <a:r>
              <a:rPr lang="en-US" dirty="0">
                <a:solidFill>
                  <a:schemeClr val="accent1"/>
                </a:solidFill>
              </a:rPr>
              <a:t>O</a:t>
            </a:r>
          </a:p>
        </p:txBody>
      </p:sp>
      <p:pic>
        <p:nvPicPr>
          <p:cNvPr id="26" name="Picture 25">
            <a:extLst>
              <a:ext uri="{FF2B5EF4-FFF2-40B4-BE49-F238E27FC236}">
                <a16:creationId xmlns:a16="http://schemas.microsoft.com/office/drawing/2014/main" id="{5B7B49E0-A5F9-4E77-9EDD-703C3E45EC97}"/>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481739" y="6194412"/>
            <a:ext cx="2364761" cy="646212"/>
          </a:xfrm>
          <a:prstGeom prst="rect">
            <a:avLst/>
          </a:prstGeom>
        </p:spPr>
      </p:pic>
    </p:spTree>
    <p:custDataLst>
      <p:tags r:id="rId1"/>
    </p:custDataLst>
    <p:extLst>
      <p:ext uri="{BB962C8B-B14F-4D97-AF65-F5344CB8AC3E}">
        <p14:creationId xmlns:p14="http://schemas.microsoft.com/office/powerpoint/2010/main" val="201151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9">
                                            <p:txEl>
                                              <p:pRg st="1" end="1"/>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9">
                                            <p:txEl>
                                              <p:pRg st="2" end="2"/>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7">
                                            <p:txEl>
                                              <p:pRg st="1" end="1"/>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7">
                                            <p:txEl>
                                              <p:pRg st="2" end="2"/>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7">
                                            <p:txEl>
                                              <p:pRg st="3" end="3"/>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7">
                                            <p:txEl>
                                              <p:pRg st="4" end="4"/>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27">
                                            <p:txEl>
                                              <p:pRg st="5" end="5"/>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7">
                                            <p:txEl>
                                              <p:pRg st="6" end="6"/>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27">
                                            <p:txEl>
                                              <p:pRg st="7" end="7"/>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27">
                                            <p:txEl>
                                              <p:pRg st="8" end="8"/>
                                            </p:tx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27">
                                            <p:txEl>
                                              <p:pRg st="9" end="9"/>
                                            </p:txEl>
                                          </p:spTgt>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27">
                                            <p:txEl>
                                              <p:pRg st="10" end="10"/>
                                            </p:txEl>
                                          </p:spTgt>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27">
                                            <p:txEl>
                                              <p:pRg st="11" end="11"/>
                                            </p:txEl>
                                          </p:spTgt>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27">
                                            <p:txEl>
                                              <p:pRg st="12" end="12"/>
                                            </p:txEl>
                                          </p:spTgt>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27">
                                            <p:txEl>
                                              <p:pRg st="13" end="13"/>
                                            </p:txEl>
                                          </p:spTgt>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27">
                                            <p:txEl>
                                              <p:pRg st="14" end="14"/>
                                            </p:txEl>
                                          </p:spTgt>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27">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69ED0-6D61-4236-AEB8-A9BAF89107D6}"/>
              </a:ext>
            </a:extLst>
          </p:cNvPr>
          <p:cNvSpPr>
            <a:spLocks noGrp="1"/>
          </p:cNvSpPr>
          <p:nvPr>
            <p:ph type="title"/>
          </p:nvPr>
        </p:nvSpPr>
        <p:spPr>
          <a:xfrm>
            <a:off x="357051" y="238906"/>
            <a:ext cx="5163151" cy="870857"/>
          </a:xfrm>
        </p:spPr>
        <p:txBody>
          <a:bodyPr/>
          <a:lstStyle/>
          <a:p>
            <a:r>
              <a:rPr lang="en-US" sz="3200" dirty="0"/>
              <a:t>ACS Public Use Microdata</a:t>
            </a:r>
          </a:p>
        </p:txBody>
      </p:sp>
      <p:sp>
        <p:nvSpPr>
          <p:cNvPr id="5" name="Content Placeholder 4">
            <a:extLst>
              <a:ext uri="{FF2B5EF4-FFF2-40B4-BE49-F238E27FC236}">
                <a16:creationId xmlns:a16="http://schemas.microsoft.com/office/drawing/2014/main" id="{AE5AAABC-273D-4A63-A6FA-5FDCD2AB5E18}"/>
              </a:ext>
            </a:extLst>
          </p:cNvPr>
          <p:cNvSpPr>
            <a:spLocks noGrp="1"/>
          </p:cNvSpPr>
          <p:nvPr>
            <p:ph idx="1"/>
          </p:nvPr>
        </p:nvSpPr>
        <p:spPr>
          <a:xfrm>
            <a:off x="357050" y="940526"/>
            <a:ext cx="5974215" cy="5350804"/>
          </a:xfrm>
        </p:spPr>
        <p:txBody>
          <a:bodyPr>
            <a:noAutofit/>
          </a:bodyPr>
          <a:lstStyle/>
          <a:p>
            <a:pPr algn="l" fontAlgn="base"/>
            <a:r>
              <a:rPr lang="en-US" sz="1400" b="0" i="0" dirty="0">
                <a:effectLst/>
              </a:rPr>
              <a:t>The Census Bureau’s American Community Survey (ACS) Public Use Microdata Sample (PUMS) files enable data users to create custom estimates and tables, free of charge, that are not available through ACS pre-tabulated data products. The ACS PUMS files are a set of records from individual people or housing units, with disclosure protection enabled so that individuals or housing units cannot be identified.</a:t>
            </a:r>
          </a:p>
          <a:p>
            <a:pPr algn="l" fontAlgn="base"/>
            <a:r>
              <a:rPr lang="en-US" sz="1400" b="0" i="0" dirty="0">
                <a:effectLst/>
              </a:rPr>
              <a:t>The Census Bureau produces ACS 1-year and 5-year PUMS files. These files are accessible using the microdata access tool on </a:t>
            </a:r>
            <a:r>
              <a:rPr lang="en-US" sz="1400" b="0" i="0" u="none" strike="noStrike" dirty="0">
                <a:effectLst/>
                <a:hlinkClick r:id="rId4">
                  <a:extLst>
                    <a:ext uri="{A12FA001-AC4F-418D-AE19-62706E023703}">
                      <ahyp:hlinkClr xmlns:ahyp="http://schemas.microsoft.com/office/drawing/2018/hyperlinkcolor" val="tx"/>
                    </a:ext>
                  </a:extLst>
                </a:hlinkClick>
              </a:rPr>
              <a:t>data.census.gov</a:t>
            </a:r>
            <a:r>
              <a:rPr lang="en-US" sz="1400" b="0" i="0" dirty="0">
                <a:effectLst/>
              </a:rPr>
              <a:t> and the Census Bureau's </a:t>
            </a:r>
            <a:r>
              <a:rPr lang="en-US" sz="1400" b="0" i="0" u="none" strike="noStrike" dirty="0">
                <a:effectLst/>
                <a:hlinkClick r:id="rId5">
                  <a:extLst>
                    <a:ext uri="{A12FA001-AC4F-418D-AE19-62706E023703}">
                      <ahyp:hlinkClr xmlns:ahyp="http://schemas.microsoft.com/office/drawing/2018/hyperlinkcolor" val="tx"/>
                    </a:ext>
                  </a:extLst>
                </a:hlinkClick>
              </a:rPr>
              <a:t>FTP site</a:t>
            </a:r>
            <a:r>
              <a:rPr lang="en-US" sz="1400" b="0" i="0" dirty="0">
                <a:effectLst/>
              </a:rPr>
              <a:t>. </a:t>
            </a:r>
          </a:p>
          <a:p>
            <a:pPr algn="l" fontAlgn="base"/>
            <a:r>
              <a:rPr lang="en-US" sz="1400" dirty="0"/>
              <a:t>Another good source of PUMS data and ideas for using them </a:t>
            </a:r>
            <a:r>
              <a:rPr lang="en-US" sz="1400" dirty="0">
                <a:hlinkClick r:id="rId6">
                  <a:extLst>
                    <a:ext uri="{A12FA001-AC4F-418D-AE19-62706E023703}">
                      <ahyp:hlinkClr xmlns:ahyp="http://schemas.microsoft.com/office/drawing/2018/hyperlinkcolor" val="tx"/>
                    </a:ext>
                  </a:extLst>
                </a:hlinkClick>
              </a:rPr>
              <a:t>is IPUMS USA </a:t>
            </a:r>
            <a:r>
              <a:rPr lang="en-US" sz="1400" dirty="0"/>
              <a:t>at the University of Minnesota.</a:t>
            </a:r>
            <a:endParaRPr lang="en-US" sz="1400" b="0" i="0" dirty="0">
              <a:effectLst/>
            </a:endParaRPr>
          </a:p>
          <a:p>
            <a:pPr algn="l" fontAlgn="base"/>
            <a:r>
              <a:rPr lang="en-US" sz="1400" b="0" i="0" dirty="0">
                <a:effectLst/>
              </a:rPr>
              <a:t>Only selected geographic areas are identified in the ACS PUMS, including Region, Division, State, and </a:t>
            </a:r>
            <a:r>
              <a:rPr lang="en-US" sz="1400" b="0" i="0" u="none" strike="noStrike" dirty="0">
                <a:effectLst/>
                <a:hlinkClick r:id="rId7">
                  <a:extLst>
                    <a:ext uri="{A12FA001-AC4F-418D-AE19-62706E023703}">
                      <ahyp:hlinkClr xmlns:ahyp="http://schemas.microsoft.com/office/drawing/2018/hyperlinkcolor" val="tx"/>
                    </a:ext>
                  </a:extLst>
                </a:hlinkClick>
              </a:rPr>
              <a:t>Public Use Microdata Areas (PUMAs)</a:t>
            </a:r>
            <a:r>
              <a:rPr lang="en-US" sz="1400" b="0" i="0" dirty="0">
                <a:effectLst/>
              </a:rPr>
              <a:t>. Of these, PUMAs are the most detailed geographic areas available.</a:t>
            </a:r>
          </a:p>
          <a:p>
            <a:pPr algn="l" fontAlgn="base"/>
            <a:r>
              <a:rPr lang="en-US" sz="1400" dirty="0"/>
              <a:t>Four PUMAs (red outline) approximate the city of Portland (black dashed line).</a:t>
            </a:r>
          </a:p>
          <a:p>
            <a:pPr algn="l" fontAlgn="base"/>
            <a:r>
              <a:rPr lang="en-US" sz="1400" b="0" i="0" dirty="0">
                <a:effectLst/>
              </a:rPr>
              <a:t>How </a:t>
            </a:r>
            <a:r>
              <a:rPr lang="en-US" sz="1400" dirty="0"/>
              <a:t>we used the ACS/PUMs data.</a:t>
            </a:r>
          </a:p>
          <a:p>
            <a:pPr lvl="1" fontAlgn="base"/>
            <a:r>
              <a:rPr lang="en-US" sz="1400" dirty="0"/>
              <a:t>We used the ACS/PUMs data for the seven county Portland MSA to create many custom tables that were not published as ACS summary tables.</a:t>
            </a:r>
          </a:p>
          <a:p>
            <a:pPr lvl="1" fontAlgn="base"/>
            <a:r>
              <a:rPr lang="en-US" sz="1400" dirty="0"/>
              <a:t>Data for the five PUMAs shown in yellow on the map were used to create custom tables for the city of Portland</a:t>
            </a:r>
            <a:r>
              <a:rPr lang="en-US" sz="1400" dirty="0">
                <a:latin typeface="+mj-lt"/>
              </a:rPr>
              <a:t>.</a:t>
            </a:r>
            <a:endParaRPr lang="en-US" sz="1400" b="0" i="0" dirty="0">
              <a:solidFill>
                <a:srgbClr val="684F00"/>
              </a:solidFill>
              <a:effectLst/>
              <a:latin typeface="Lora"/>
            </a:endParaRPr>
          </a:p>
          <a:p>
            <a:pPr algn="l" fontAlgn="base"/>
            <a:endParaRPr lang="en-US" sz="1600" b="0" i="0" dirty="0">
              <a:solidFill>
                <a:srgbClr val="684F00"/>
              </a:solidFill>
              <a:effectLst/>
              <a:latin typeface="Lora"/>
            </a:endParaRPr>
          </a:p>
          <a:p>
            <a:endParaRPr lang="en-US" sz="1600" dirty="0"/>
          </a:p>
        </p:txBody>
      </p:sp>
      <p:sp>
        <p:nvSpPr>
          <p:cNvPr id="3" name="Slide Number Placeholder 2">
            <a:extLst>
              <a:ext uri="{FF2B5EF4-FFF2-40B4-BE49-F238E27FC236}">
                <a16:creationId xmlns:a16="http://schemas.microsoft.com/office/drawing/2014/main" id="{2190C15F-F3E1-4CB4-BC8E-51778494FBDA}"/>
              </a:ext>
            </a:extLst>
          </p:cNvPr>
          <p:cNvSpPr>
            <a:spLocks noGrp="1"/>
          </p:cNvSpPr>
          <p:nvPr>
            <p:ph type="sldNum" sz="quarter" idx="4294967295"/>
          </p:nvPr>
        </p:nvSpPr>
        <p:spPr>
          <a:xfrm>
            <a:off x="11725275" y="-7938"/>
            <a:ext cx="466725" cy="365126"/>
          </a:xfrm>
          <a:prstGeom prst="rect">
            <a:avLst/>
          </a:prstGeom>
        </p:spPr>
        <p:txBody>
          <a:bodyPr vert="horz" lIns="91440" tIns="45720" rIns="91440" bIns="45720" rtlCol="0" anchor="ctr"/>
          <a:lstStyle>
            <a:defPPr>
              <a:defRPr lang="en-US"/>
            </a:defPPr>
            <a:lvl1pPr marL="0" algn="r" defTabSz="914400" rtl="0" eaLnBrk="1" latinLnBrk="0" hangingPunct="1">
              <a:defRPr sz="1400" b="1" kern="1200">
                <a:solidFill>
                  <a:srgbClr val="714B2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D94638-C64A-4DDE-B054-01DFA9B82032}" type="slidenum">
              <a:rPr lang="en-US" smtClean="0"/>
              <a:pPr/>
              <a:t>45</a:t>
            </a:fld>
            <a:endParaRPr lang="en-US" dirty="0"/>
          </a:p>
        </p:txBody>
      </p:sp>
      <p:pic>
        <p:nvPicPr>
          <p:cNvPr id="6" name="Picture 5">
            <a:extLst>
              <a:ext uri="{FF2B5EF4-FFF2-40B4-BE49-F238E27FC236}">
                <a16:creationId xmlns:a16="http://schemas.microsoft.com/office/drawing/2014/main" id="{BDCA05E7-E6B7-4BBB-9FA1-7198F11B8643}"/>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6453692" y="357130"/>
            <a:ext cx="5615882" cy="5615882"/>
          </a:xfrm>
          <a:prstGeom prst="rect">
            <a:avLst/>
          </a:prstGeom>
        </p:spPr>
      </p:pic>
      <p:sp>
        <p:nvSpPr>
          <p:cNvPr id="20" name="TextBox 19">
            <a:extLst>
              <a:ext uri="{FF2B5EF4-FFF2-40B4-BE49-F238E27FC236}">
                <a16:creationId xmlns:a16="http://schemas.microsoft.com/office/drawing/2014/main" id="{63E85954-B2E5-4BBE-9B84-59F8B161E5E8}"/>
              </a:ext>
            </a:extLst>
          </p:cNvPr>
          <p:cNvSpPr txBox="1"/>
          <p:nvPr/>
        </p:nvSpPr>
        <p:spPr>
          <a:xfrm>
            <a:off x="12712682" y="-20164"/>
            <a:ext cx="650052" cy="830997"/>
          </a:xfrm>
          <a:prstGeom prst="rect">
            <a:avLst/>
          </a:prstGeom>
          <a:noFill/>
        </p:spPr>
        <p:txBody>
          <a:bodyPr wrap="square" rtlCol="0">
            <a:spAutoFit/>
          </a:bodyPr>
          <a:lstStyle/>
          <a:p>
            <a:endParaRPr lang="en-US" sz="1200" dirty="0">
              <a:solidFill>
                <a:schemeClr val="accent1"/>
              </a:solidFill>
            </a:endParaRPr>
          </a:p>
          <a:p>
            <a:r>
              <a:rPr lang="en-US" dirty="0">
                <a:solidFill>
                  <a:schemeClr val="accent1"/>
                </a:solidFill>
              </a:rPr>
              <a:t>O</a:t>
            </a:r>
          </a:p>
          <a:p>
            <a:r>
              <a:rPr lang="en-US" dirty="0">
                <a:solidFill>
                  <a:schemeClr val="accent1"/>
                </a:solidFill>
              </a:rPr>
              <a:t>O</a:t>
            </a:r>
          </a:p>
        </p:txBody>
      </p:sp>
      <p:sp>
        <p:nvSpPr>
          <p:cNvPr id="21" name="TextBox 20">
            <a:extLst>
              <a:ext uri="{FF2B5EF4-FFF2-40B4-BE49-F238E27FC236}">
                <a16:creationId xmlns:a16="http://schemas.microsoft.com/office/drawing/2014/main" id="{A61B0C1A-9892-497D-919D-AF1727228B71}"/>
              </a:ext>
            </a:extLst>
          </p:cNvPr>
          <p:cNvSpPr txBox="1"/>
          <p:nvPr/>
        </p:nvSpPr>
        <p:spPr>
          <a:xfrm>
            <a:off x="12712682" y="810833"/>
            <a:ext cx="650052" cy="5262979"/>
          </a:xfrm>
          <a:prstGeom prst="rect">
            <a:avLst/>
          </a:prstGeom>
          <a:noFill/>
        </p:spPr>
        <p:txBody>
          <a:bodyPr wrap="square" rtlCol="0">
            <a:spAutoFit/>
          </a:bodyPr>
          <a:lstStyle/>
          <a:p>
            <a:endParaRPr lang="en-US" sz="1200" dirty="0">
              <a:solidFill>
                <a:schemeClr val="accent1"/>
              </a:solidFill>
            </a:endParaRP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endParaRPr lang="en-US" dirty="0">
              <a:solidFill>
                <a:schemeClr val="accent1"/>
              </a:solidFill>
            </a:endParaRPr>
          </a:p>
          <a:p>
            <a:endParaRPr lang="en-US" dirty="0">
              <a:solidFill>
                <a:schemeClr val="accent1"/>
              </a:solidFill>
            </a:endParaRPr>
          </a:p>
        </p:txBody>
      </p:sp>
      <p:pic>
        <p:nvPicPr>
          <p:cNvPr id="13" name="Picture 12">
            <a:extLst>
              <a:ext uri="{FF2B5EF4-FFF2-40B4-BE49-F238E27FC236}">
                <a16:creationId xmlns:a16="http://schemas.microsoft.com/office/drawing/2014/main" id="{617EC81D-52A3-487E-AC1C-8CF173DF62D3}"/>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447065" y="6213065"/>
            <a:ext cx="2360088" cy="644935"/>
          </a:xfrm>
          <a:prstGeom prst="rect">
            <a:avLst/>
          </a:prstGeom>
        </p:spPr>
      </p:pic>
      <p:grpSp>
        <p:nvGrpSpPr>
          <p:cNvPr id="14" name="Group 13">
            <a:extLst>
              <a:ext uri="{FF2B5EF4-FFF2-40B4-BE49-F238E27FC236}">
                <a16:creationId xmlns:a16="http://schemas.microsoft.com/office/drawing/2014/main" id="{259B9008-BB78-41CB-92DE-65CD21F9749D}"/>
              </a:ext>
            </a:extLst>
          </p:cNvPr>
          <p:cNvGrpSpPr/>
          <p:nvPr/>
        </p:nvGrpSpPr>
        <p:grpSpPr>
          <a:xfrm>
            <a:off x="0" y="6527649"/>
            <a:ext cx="1354063" cy="274320"/>
            <a:chOff x="37011" y="6469091"/>
            <a:chExt cx="1354063" cy="274320"/>
          </a:xfrm>
        </p:grpSpPr>
        <p:sp>
          <p:nvSpPr>
            <p:cNvPr id="15" name="Action Button: Blank 14">
              <a:hlinkClick r:id="rId10" action="ppaction://hlinksldjump"/>
              <a:extLst>
                <a:ext uri="{FF2B5EF4-FFF2-40B4-BE49-F238E27FC236}">
                  <a16:creationId xmlns:a16="http://schemas.microsoft.com/office/drawing/2014/main" id="{E4D240CC-26BD-4D22-A7AF-8FB62B78E4CD}"/>
                </a:ext>
              </a:extLst>
            </p:cNvPr>
            <p:cNvSpPr/>
            <p:nvPr/>
          </p:nvSpPr>
          <p:spPr>
            <a:xfrm>
              <a:off x="750994" y="6469091"/>
              <a:ext cx="640080" cy="274320"/>
            </a:xfrm>
            <a:prstGeom prst="actionButtonBlank">
              <a:avLst/>
            </a:prstGeom>
            <a:solidFill>
              <a:schemeClr val="accent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rPr>
                <a:t>Menu</a:t>
              </a:r>
            </a:p>
          </p:txBody>
        </p:sp>
        <p:sp>
          <p:nvSpPr>
            <p:cNvPr id="16" name="Action Button: Go Back or Previous 15">
              <a:hlinkClick r:id="" action="ppaction://hlinkshowjump?jump=lastslideviewed" highlightClick="1"/>
              <a:extLst>
                <a:ext uri="{FF2B5EF4-FFF2-40B4-BE49-F238E27FC236}">
                  <a16:creationId xmlns:a16="http://schemas.microsoft.com/office/drawing/2014/main" id="{8A3743B5-36AB-4104-9916-7ECBBFF723C2}"/>
                </a:ext>
              </a:extLst>
            </p:cNvPr>
            <p:cNvSpPr/>
            <p:nvPr/>
          </p:nvSpPr>
          <p:spPr>
            <a:xfrm>
              <a:off x="37011" y="6469091"/>
              <a:ext cx="640080" cy="274320"/>
            </a:xfrm>
            <a:prstGeom prst="actionButtonBackPrevious">
              <a:avLst/>
            </a:pr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3222691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1">
                                            <p:txEl>
                                              <p:pRg st="3" end="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1">
                                            <p:txEl>
                                              <p:pRg st="4" end="4"/>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1">
                                            <p:txEl>
                                              <p:pRg st="5" end="5"/>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1">
                                            <p:txEl>
                                              <p:pRg st="6" end="6"/>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1">
                                            <p:txEl>
                                              <p:pRg st="7" end="7"/>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1">
                                            <p:txEl>
                                              <p:pRg st="8" end="8"/>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1">
                                            <p:txEl>
                                              <p:pRg st="9" end="9"/>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1">
                                            <p:txEl>
                                              <p:pRg st="10" end="10"/>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1">
                                            <p:txEl>
                                              <p:pRg st="11" end="11"/>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1">
                                            <p:txEl>
                                              <p:pRg st="12" end="12"/>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1">
                                            <p:txEl>
                                              <p:pRg st="13" end="13"/>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21">
                                            <p:txEl>
                                              <p:pRg st="14" end="14"/>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1">
                                            <p:txEl>
                                              <p:pRg st="15" end="15"/>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21">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11BFF-6830-4BEA-BE0E-463CC5382158}"/>
              </a:ext>
            </a:extLst>
          </p:cNvPr>
          <p:cNvSpPr>
            <a:spLocks noGrp="1"/>
          </p:cNvSpPr>
          <p:nvPr>
            <p:ph type="title"/>
          </p:nvPr>
        </p:nvSpPr>
        <p:spPr>
          <a:xfrm>
            <a:off x="357051" y="0"/>
            <a:ext cx="11394682" cy="870857"/>
          </a:xfrm>
        </p:spPr>
        <p:txBody>
          <a:bodyPr/>
          <a:lstStyle/>
          <a:p>
            <a:pPr algn="ctr"/>
            <a:r>
              <a:rPr lang="en-US" sz="3200" dirty="0"/>
              <a:t>Nomenclature for State of Aging in Portland Section on Race</a:t>
            </a:r>
            <a:endParaRPr lang="en-US" sz="3200" dirty="0">
              <a:solidFill>
                <a:schemeClr val="accent1">
                  <a:lumMod val="60000"/>
                  <a:lumOff val="40000"/>
                </a:schemeClr>
              </a:solidFill>
            </a:endParaRPr>
          </a:p>
        </p:txBody>
      </p:sp>
      <p:sp>
        <p:nvSpPr>
          <p:cNvPr id="3" name="Content Placeholder 2">
            <a:extLst>
              <a:ext uri="{FF2B5EF4-FFF2-40B4-BE49-F238E27FC236}">
                <a16:creationId xmlns:a16="http://schemas.microsoft.com/office/drawing/2014/main" id="{A7CBCFA0-BE91-4AAA-B9F7-EE9EE9E31DE0}"/>
              </a:ext>
            </a:extLst>
          </p:cNvPr>
          <p:cNvSpPr>
            <a:spLocks noGrp="1"/>
          </p:cNvSpPr>
          <p:nvPr>
            <p:ph idx="1"/>
          </p:nvPr>
        </p:nvSpPr>
        <p:spPr>
          <a:xfrm>
            <a:off x="711198" y="855861"/>
            <a:ext cx="8646558" cy="5817325"/>
          </a:xfrm>
        </p:spPr>
        <p:txBody>
          <a:bodyPr>
            <a:normAutofit/>
          </a:bodyPr>
          <a:lstStyle/>
          <a:p>
            <a:r>
              <a:rPr lang="en-US" sz="1700" dirty="0"/>
              <a:t>The researchers working on the State of Aging in Portland project recognize the complicated, evolving nature of language that pertains to race, ethnicity, and Hispanic origin. </a:t>
            </a:r>
          </a:p>
          <a:p>
            <a:r>
              <a:rPr lang="en-US" sz="1700" dirty="0"/>
              <a:t>The source data for most of this section come from the United States Census Bureau which has led to the creation of many graphs, charts, and labels that use the conventions adopted in the Decennial Censuses and the American Community Survey, including the use of: </a:t>
            </a:r>
          </a:p>
          <a:p>
            <a:pPr lvl="1"/>
            <a:r>
              <a:rPr lang="en-US" sz="1700" dirty="0"/>
              <a:t>Blacks, rather than African Americans</a:t>
            </a:r>
          </a:p>
          <a:p>
            <a:pPr lvl="1"/>
            <a:r>
              <a:rPr lang="en-US" sz="1700" dirty="0"/>
              <a:t>Hispanics, rather than Latino, Latina, Latinx, or </a:t>
            </a:r>
            <a:r>
              <a:rPr lang="en-US" sz="1700" dirty="0" err="1"/>
              <a:t>Latine</a:t>
            </a:r>
            <a:r>
              <a:rPr lang="en-US" sz="1700" dirty="0"/>
              <a:t> persons</a:t>
            </a:r>
          </a:p>
          <a:p>
            <a:pPr lvl="1"/>
            <a:r>
              <a:rPr lang="en-US" sz="1700" dirty="0"/>
              <a:t>Asians, Hawaiians, and Pacific Islanders, rather than Asians and Pacific Islanders</a:t>
            </a:r>
          </a:p>
          <a:p>
            <a:r>
              <a:rPr lang="en-US" sz="1700" dirty="0"/>
              <a:t>We have diverted from U.S. Census Bureau conventions for the following: </a:t>
            </a:r>
          </a:p>
          <a:p>
            <a:pPr lvl="1"/>
            <a:r>
              <a:rPr lang="en-US" sz="1700" dirty="0"/>
              <a:t>We use Native Americans, rather than America Indians, but do refer to American Indian and Alaska Native tribes on a single slide produced from census data.  </a:t>
            </a:r>
          </a:p>
          <a:p>
            <a:pPr lvl="1"/>
            <a:r>
              <a:rPr lang="en-US" sz="1700" dirty="0"/>
              <a:t>We capitalize White, rather than leaving it as a lowercase “w” in following the lead of the National Association of Black Journalist (NABJ; Reference: </a:t>
            </a:r>
            <a:r>
              <a:rPr lang="en-US" sz="1700" dirty="0">
                <a:hlinkClick r:id="rId4"/>
              </a:rPr>
              <a:t>NABJ Style guide</a:t>
            </a:r>
            <a:r>
              <a:rPr lang="en-US" sz="1700" dirty="0"/>
              <a:t>). NABJ recommended that “whenever a color is used to appropriately describe race then it should be capitalized, including White and Brown.”</a:t>
            </a:r>
          </a:p>
          <a:p>
            <a:pPr marL="0" indent="0">
              <a:buNone/>
            </a:pPr>
            <a:endParaRPr lang="en-US" sz="1700" dirty="0"/>
          </a:p>
          <a:p>
            <a:pPr marL="457200" lvl="1" indent="0">
              <a:buNone/>
            </a:pPr>
            <a:endParaRPr lang="en-US" sz="2000" dirty="0"/>
          </a:p>
          <a:p>
            <a:pPr lvl="1"/>
            <a:endParaRPr lang="en-US" sz="1800" dirty="0"/>
          </a:p>
        </p:txBody>
      </p:sp>
      <p:sp>
        <p:nvSpPr>
          <p:cNvPr id="7" name="Slide Number Placeholder 2">
            <a:extLst>
              <a:ext uri="{FF2B5EF4-FFF2-40B4-BE49-F238E27FC236}">
                <a16:creationId xmlns:a16="http://schemas.microsoft.com/office/drawing/2014/main" id="{96A1AB88-B097-434C-A2F9-78AB1F7AEE6B}"/>
              </a:ext>
            </a:extLst>
          </p:cNvPr>
          <p:cNvSpPr txBox="1">
            <a:spLocks/>
          </p:cNvSpPr>
          <p:nvPr/>
        </p:nvSpPr>
        <p:spPr>
          <a:xfrm>
            <a:off x="11724880" y="-7995"/>
            <a:ext cx="467120" cy="365125"/>
          </a:xfrm>
          <a:prstGeom prst="rect">
            <a:avLst/>
          </a:prstGeom>
        </p:spPr>
        <p:txBody>
          <a:bodyPr vert="horz" lIns="91440" tIns="45720" rIns="91440" bIns="45720" rtlCol="0" anchor="ctr"/>
          <a:lstStyle>
            <a:defPPr>
              <a:defRPr lang="en-US"/>
            </a:defPPr>
            <a:lvl1pPr marL="0" algn="r" defTabSz="914400" rtl="0" eaLnBrk="1" latinLnBrk="0" hangingPunct="1">
              <a:defRPr sz="1400" b="1" kern="1200">
                <a:solidFill>
                  <a:srgbClr val="714B2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D94638-C64A-4DDE-B054-01DFA9B82032}" type="slidenum">
              <a:rPr lang="en-US" smtClean="0"/>
              <a:pPr/>
              <a:t>46</a:t>
            </a:fld>
            <a:endParaRPr lang="en-US" dirty="0"/>
          </a:p>
        </p:txBody>
      </p:sp>
      <p:sp>
        <p:nvSpPr>
          <p:cNvPr id="18" name="TextBox 17">
            <a:extLst>
              <a:ext uri="{FF2B5EF4-FFF2-40B4-BE49-F238E27FC236}">
                <a16:creationId xmlns:a16="http://schemas.microsoft.com/office/drawing/2014/main" id="{8AD726DE-235C-4EAF-9B00-5C63735DB2D5}"/>
              </a:ext>
            </a:extLst>
          </p:cNvPr>
          <p:cNvSpPr txBox="1"/>
          <p:nvPr/>
        </p:nvSpPr>
        <p:spPr>
          <a:xfrm>
            <a:off x="12712682" y="-20164"/>
            <a:ext cx="650052" cy="1384995"/>
          </a:xfrm>
          <a:prstGeom prst="rect">
            <a:avLst/>
          </a:prstGeom>
          <a:noFill/>
        </p:spPr>
        <p:txBody>
          <a:bodyPr wrap="square" rtlCol="0">
            <a:spAutoFit/>
          </a:bodyPr>
          <a:lstStyle/>
          <a:p>
            <a:endParaRPr lang="en-US" sz="1200" dirty="0">
              <a:solidFill>
                <a:schemeClr val="accent1"/>
              </a:solidFill>
            </a:endParaRPr>
          </a:p>
          <a:p>
            <a:r>
              <a:rPr lang="en-US" dirty="0">
                <a:solidFill>
                  <a:schemeClr val="accent1"/>
                </a:solidFill>
              </a:rPr>
              <a:t>O</a:t>
            </a:r>
          </a:p>
          <a:p>
            <a:r>
              <a:rPr lang="en-US" dirty="0">
                <a:solidFill>
                  <a:schemeClr val="accent1"/>
                </a:solidFill>
              </a:rPr>
              <a:t>O</a:t>
            </a:r>
          </a:p>
          <a:p>
            <a:r>
              <a:rPr lang="en-US" dirty="0">
                <a:solidFill>
                  <a:schemeClr val="accent1"/>
                </a:solidFill>
              </a:rPr>
              <a:t>O</a:t>
            </a:r>
          </a:p>
          <a:p>
            <a:r>
              <a:rPr lang="en-US" dirty="0">
                <a:solidFill>
                  <a:schemeClr val="accent1"/>
                </a:solidFill>
              </a:rPr>
              <a:t>O</a:t>
            </a:r>
          </a:p>
        </p:txBody>
      </p:sp>
      <p:sp>
        <p:nvSpPr>
          <p:cNvPr id="19" name="TextBox 18">
            <a:extLst>
              <a:ext uri="{FF2B5EF4-FFF2-40B4-BE49-F238E27FC236}">
                <a16:creationId xmlns:a16="http://schemas.microsoft.com/office/drawing/2014/main" id="{04A3AF5B-F276-49E7-8729-A40DBC78485A}"/>
              </a:ext>
            </a:extLst>
          </p:cNvPr>
          <p:cNvSpPr txBox="1"/>
          <p:nvPr/>
        </p:nvSpPr>
        <p:spPr>
          <a:xfrm>
            <a:off x="12712682" y="1518552"/>
            <a:ext cx="650052" cy="5262979"/>
          </a:xfrm>
          <a:prstGeom prst="rect">
            <a:avLst/>
          </a:prstGeom>
          <a:noFill/>
        </p:spPr>
        <p:txBody>
          <a:bodyPr wrap="square" rtlCol="0">
            <a:spAutoFit/>
          </a:bodyPr>
          <a:lstStyle/>
          <a:p>
            <a:endParaRPr lang="en-US" sz="1200" dirty="0">
              <a:solidFill>
                <a:schemeClr val="accent1"/>
              </a:solidFill>
            </a:endParaRP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endParaRPr lang="en-US" dirty="0">
              <a:solidFill>
                <a:schemeClr val="accent1"/>
              </a:solidFill>
            </a:endParaRPr>
          </a:p>
          <a:p>
            <a:endParaRPr lang="en-US" dirty="0">
              <a:solidFill>
                <a:schemeClr val="accent1"/>
              </a:solidFill>
            </a:endParaRPr>
          </a:p>
        </p:txBody>
      </p:sp>
      <p:pic>
        <p:nvPicPr>
          <p:cNvPr id="12" name="Picture 11">
            <a:extLst>
              <a:ext uri="{FF2B5EF4-FFF2-40B4-BE49-F238E27FC236}">
                <a16:creationId xmlns:a16="http://schemas.microsoft.com/office/drawing/2014/main" id="{A1529922-09C5-4881-BE9A-99EEA3D1C08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484076" y="6195050"/>
            <a:ext cx="2360088" cy="644935"/>
          </a:xfrm>
          <a:prstGeom prst="rect">
            <a:avLst/>
          </a:prstGeom>
        </p:spPr>
      </p:pic>
      <p:grpSp>
        <p:nvGrpSpPr>
          <p:cNvPr id="13" name="Group 12">
            <a:extLst>
              <a:ext uri="{FF2B5EF4-FFF2-40B4-BE49-F238E27FC236}">
                <a16:creationId xmlns:a16="http://schemas.microsoft.com/office/drawing/2014/main" id="{76066422-399B-4DC1-9738-497CAD0B3468}"/>
              </a:ext>
            </a:extLst>
          </p:cNvPr>
          <p:cNvGrpSpPr/>
          <p:nvPr/>
        </p:nvGrpSpPr>
        <p:grpSpPr>
          <a:xfrm>
            <a:off x="37011" y="6509634"/>
            <a:ext cx="1354063" cy="274320"/>
            <a:chOff x="37011" y="6469091"/>
            <a:chExt cx="1354063" cy="274320"/>
          </a:xfrm>
        </p:grpSpPr>
        <p:sp>
          <p:nvSpPr>
            <p:cNvPr id="14" name="Action Button: Blank 13">
              <a:hlinkClick r:id="rId6" action="ppaction://hlinksldjump"/>
              <a:extLst>
                <a:ext uri="{FF2B5EF4-FFF2-40B4-BE49-F238E27FC236}">
                  <a16:creationId xmlns:a16="http://schemas.microsoft.com/office/drawing/2014/main" id="{86A5C8EE-326F-4D23-AE3D-2A21C47C364F}"/>
                </a:ext>
              </a:extLst>
            </p:cNvPr>
            <p:cNvSpPr/>
            <p:nvPr/>
          </p:nvSpPr>
          <p:spPr>
            <a:xfrm>
              <a:off x="750994" y="6469091"/>
              <a:ext cx="640080" cy="274320"/>
            </a:xfrm>
            <a:prstGeom prst="actionButtonBlank">
              <a:avLst/>
            </a:prstGeom>
            <a:solidFill>
              <a:schemeClr val="accent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rPr>
                <a:t>Menu</a:t>
              </a:r>
            </a:p>
          </p:txBody>
        </p:sp>
        <p:sp>
          <p:nvSpPr>
            <p:cNvPr id="15" name="Action Button: Go Back or Previous 14">
              <a:hlinkClick r:id="" action="ppaction://hlinkshowjump?jump=lastslideviewed" highlightClick="1"/>
              <a:extLst>
                <a:ext uri="{FF2B5EF4-FFF2-40B4-BE49-F238E27FC236}">
                  <a16:creationId xmlns:a16="http://schemas.microsoft.com/office/drawing/2014/main" id="{D8BA5484-0705-4F6E-83C4-9E40023E9D0C}"/>
                </a:ext>
              </a:extLst>
            </p:cNvPr>
            <p:cNvSpPr/>
            <p:nvPr/>
          </p:nvSpPr>
          <p:spPr>
            <a:xfrm>
              <a:off x="37011" y="6469091"/>
              <a:ext cx="640080" cy="274320"/>
            </a:xfrm>
            <a:prstGeom prst="actionButtonBackPrevious">
              <a:avLst/>
            </a:pr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136999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9">
                                            <p:txEl>
                                              <p:pRg st="6" end="6"/>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9">
                                            <p:txEl>
                                              <p:pRg st="7" end="7"/>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9">
                                            <p:txEl>
                                              <p:pRg st="8" end="8"/>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9">
                                            <p:txEl>
                                              <p:pRg st="9" end="9"/>
                                            </p:tx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19">
                                            <p:txEl>
                                              <p:pRg st="10" end="10"/>
                                            </p:txEl>
                                          </p:spTgt>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19">
                                            <p:txEl>
                                              <p:pRg st="11" end="11"/>
                                            </p:txEl>
                                          </p:spTgt>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19">
                                            <p:txEl>
                                              <p:pRg st="12" end="12"/>
                                            </p:txEl>
                                          </p:spTgt>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19">
                                            <p:txEl>
                                              <p:pRg st="13" end="13"/>
                                            </p:txEl>
                                          </p:spTgt>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19">
                                            <p:txEl>
                                              <p:pRg st="14" end="14"/>
                                            </p:txEl>
                                          </p:spTgt>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19">
                                            <p:txEl>
                                              <p:pRg st="15" end="15"/>
                                            </p:txEl>
                                          </p:spTgt>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19">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F9E3B-DFFF-4C48-AA68-38CEC0CFBBB8}"/>
              </a:ext>
            </a:extLst>
          </p:cNvPr>
          <p:cNvSpPr>
            <a:spLocks noGrp="1"/>
          </p:cNvSpPr>
          <p:nvPr>
            <p:ph type="title"/>
          </p:nvPr>
        </p:nvSpPr>
        <p:spPr>
          <a:xfrm>
            <a:off x="357051" y="232525"/>
            <a:ext cx="4302035" cy="672894"/>
          </a:xfrm>
        </p:spPr>
        <p:txBody>
          <a:bodyPr/>
          <a:lstStyle/>
          <a:p>
            <a:r>
              <a:rPr lang="en-US" sz="3200" dirty="0"/>
              <a:t>Group Quarters</a:t>
            </a:r>
          </a:p>
        </p:txBody>
      </p:sp>
      <p:sp>
        <p:nvSpPr>
          <p:cNvPr id="3" name="Content Placeholder 2">
            <a:extLst>
              <a:ext uri="{FF2B5EF4-FFF2-40B4-BE49-F238E27FC236}">
                <a16:creationId xmlns:a16="http://schemas.microsoft.com/office/drawing/2014/main" id="{FCC257A0-3E25-4BBD-AD1A-A1DB699AA76A}"/>
              </a:ext>
            </a:extLst>
          </p:cNvPr>
          <p:cNvSpPr>
            <a:spLocks noGrp="1"/>
          </p:cNvSpPr>
          <p:nvPr>
            <p:ph idx="1"/>
          </p:nvPr>
        </p:nvSpPr>
        <p:spPr>
          <a:xfrm>
            <a:off x="357051" y="870857"/>
            <a:ext cx="6485183" cy="4401728"/>
          </a:xfrm>
        </p:spPr>
        <p:txBody>
          <a:bodyPr>
            <a:noAutofit/>
          </a:bodyPr>
          <a:lstStyle/>
          <a:p>
            <a:pPr marL="0" indent="0">
              <a:buNone/>
            </a:pPr>
            <a:r>
              <a:rPr lang="en-US" sz="1400" b="1" dirty="0"/>
              <a:t>Housing Units </a:t>
            </a:r>
          </a:p>
          <a:p>
            <a:pPr marL="0" indent="0">
              <a:buNone/>
            </a:pPr>
            <a:r>
              <a:rPr lang="en-US" sz="1400" dirty="0"/>
              <a:t>Planners generally use the Census Bureau’s definitions of housing units, households, and population in households.</a:t>
            </a:r>
          </a:p>
          <a:p>
            <a:r>
              <a:rPr lang="en-US" sz="1400" b="1" dirty="0"/>
              <a:t>A housing unit </a:t>
            </a:r>
            <a:r>
              <a:rPr lang="en-US" sz="1400" dirty="0"/>
              <a:t>is any single-family residential structure (like a house or a manufactured home) or any distinct unit in a multi-unit building where the unit provides privacy for the occupants, and the unit has access to the outside, and occupants can come-and-go as they wish (not a custodial facility), and occupancy is independent of any institutional affiliation. </a:t>
            </a:r>
          </a:p>
          <a:p>
            <a:r>
              <a:rPr lang="en-US" sz="1400" b="1" dirty="0"/>
              <a:t>A household </a:t>
            </a:r>
            <a:r>
              <a:rPr lang="en-US" sz="1400" dirty="0"/>
              <a:t>is a set of people living together in a housing unit. A nice feature of this definition is that the number of households always equals the number of occupied housing units. </a:t>
            </a:r>
          </a:p>
          <a:p>
            <a:pPr marL="0" indent="0">
              <a:buNone/>
            </a:pPr>
            <a:r>
              <a:rPr lang="en-US" sz="1400" b="1" dirty="0"/>
              <a:t>Group Quarters </a:t>
            </a:r>
          </a:p>
          <a:p>
            <a:pPr marL="0" indent="0">
              <a:buNone/>
            </a:pPr>
            <a:r>
              <a:rPr lang="en-US" sz="1400" dirty="0"/>
              <a:t>There are residential situations that do not meet all of the four criteria listed above for housing units. The Census Bureau refers to these other residential situations as </a:t>
            </a:r>
            <a:r>
              <a:rPr lang="en-US" sz="1400" i="1" dirty="0"/>
              <a:t>group quarters</a:t>
            </a:r>
            <a:r>
              <a:rPr lang="en-US" sz="1400" dirty="0"/>
              <a:t>. </a:t>
            </a:r>
            <a:endParaRPr lang="en-US" sz="1400" b="1" dirty="0"/>
          </a:p>
          <a:p>
            <a:r>
              <a:rPr lang="en-US" sz="1400" dirty="0"/>
              <a:t>A group quarters facility is one that houses multiple, unrelated people, where occupants do not have privacy, or there is controlled access to entering/leaving, or it’s a facility that houses only an institutional or service-receiving population. </a:t>
            </a:r>
          </a:p>
          <a:p>
            <a:r>
              <a:rPr lang="en-US" sz="1400" dirty="0"/>
              <a:t> In the decennial census, group quarters statistics also include makeshift shelters, or places without shelter, where homeless people are found to sleep. </a:t>
            </a:r>
          </a:p>
        </p:txBody>
      </p:sp>
      <p:sp>
        <p:nvSpPr>
          <p:cNvPr id="4" name="Slide Number Placeholder 3">
            <a:extLst>
              <a:ext uri="{FF2B5EF4-FFF2-40B4-BE49-F238E27FC236}">
                <a16:creationId xmlns:a16="http://schemas.microsoft.com/office/drawing/2014/main" id="{77FFDC55-DB0B-4965-91D6-E132132566F1}"/>
              </a:ext>
            </a:extLst>
          </p:cNvPr>
          <p:cNvSpPr>
            <a:spLocks noGrp="1"/>
          </p:cNvSpPr>
          <p:nvPr>
            <p:ph type="sldNum" sz="quarter" idx="4294967295"/>
          </p:nvPr>
        </p:nvSpPr>
        <p:spPr>
          <a:xfrm>
            <a:off x="11547475" y="-69850"/>
            <a:ext cx="644525" cy="427038"/>
          </a:xfrm>
          <a:prstGeom prst="rect">
            <a:avLst/>
          </a:prstGeom>
        </p:spPr>
        <p:txBody>
          <a:bodyPr vert="horz" lIns="91440" tIns="45720" rIns="91440" bIns="45720" rtlCol="0" anchor="ctr"/>
          <a:lstStyle>
            <a:defPPr>
              <a:defRPr lang="en-US"/>
            </a:defPPr>
            <a:lvl1pPr marL="0" algn="r" defTabSz="914400" rtl="0" eaLnBrk="1" latinLnBrk="0" hangingPunct="1">
              <a:defRPr sz="1400" b="1" kern="1200">
                <a:solidFill>
                  <a:srgbClr val="714B2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D94638-C64A-4DDE-B054-01DFA9B82032}" type="slidenum">
              <a:rPr lang="en-US" smtClean="0"/>
              <a:pPr/>
              <a:t>47</a:t>
            </a:fld>
            <a:endParaRPr lang="en-US" dirty="0"/>
          </a:p>
        </p:txBody>
      </p:sp>
      <p:sp>
        <p:nvSpPr>
          <p:cNvPr id="5" name="Content Placeholder 2">
            <a:extLst>
              <a:ext uri="{FF2B5EF4-FFF2-40B4-BE49-F238E27FC236}">
                <a16:creationId xmlns:a16="http://schemas.microsoft.com/office/drawing/2014/main" id="{EA38BE73-0002-4A3D-9DFA-23333B0F1C26}"/>
              </a:ext>
            </a:extLst>
          </p:cNvPr>
          <p:cNvSpPr txBox="1">
            <a:spLocks/>
          </p:cNvSpPr>
          <p:nvPr/>
        </p:nvSpPr>
        <p:spPr>
          <a:xfrm>
            <a:off x="7111300" y="678396"/>
            <a:ext cx="4574101" cy="50817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b="0" kern="1200">
                <a:solidFill>
                  <a:srgbClr val="714B2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714B25"/>
                </a:solidFill>
                <a:effectLst/>
                <a:uLnTx/>
                <a:uFillTx/>
                <a:latin typeface="Calibri" panose="020F0502020204030204"/>
                <a:ea typeface="+mn-ea"/>
                <a:cs typeface="+mn-cs"/>
              </a:rPr>
              <a:t>Group quarters in this study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714B25"/>
                </a:solidFill>
                <a:effectLst/>
                <a:uLnTx/>
                <a:uFillTx/>
                <a:latin typeface="Calibri" panose="020F0502020204030204"/>
                <a:ea typeface="+mn-ea"/>
                <a:cs typeface="+mn-cs"/>
              </a:rPr>
              <a:t>The main types of group quarters for older persons as referenced in this report are: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714B25"/>
                </a:solidFill>
                <a:effectLst/>
                <a:uLnTx/>
                <a:uFillTx/>
                <a:latin typeface="Calibri" panose="020F0502020204030204"/>
                <a:ea typeface="+mn-ea"/>
                <a:cs typeface="+mn-cs"/>
              </a:rPr>
              <a:t>Adult family homes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714B25"/>
                </a:solidFill>
                <a:effectLst/>
                <a:uLnTx/>
                <a:uFillTx/>
                <a:latin typeface="Calibri" panose="020F0502020204030204"/>
                <a:ea typeface="+mn-ea"/>
                <a:cs typeface="+mn-cs"/>
              </a:rPr>
              <a:t>Nursing homes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714B25"/>
                </a:solidFill>
                <a:effectLst/>
                <a:uLnTx/>
                <a:uFillTx/>
                <a:latin typeface="Calibri" panose="020F0502020204030204"/>
                <a:ea typeface="+mn-ea"/>
                <a:cs typeface="+mn-cs"/>
              </a:rPr>
              <a:t>Residential care facilities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714B25"/>
                </a:solidFill>
                <a:effectLst/>
                <a:uLnTx/>
                <a:uFillTx/>
                <a:latin typeface="Calibri" panose="020F0502020204030204"/>
                <a:ea typeface="+mn-ea"/>
                <a:cs typeface="+mn-cs"/>
              </a:rPr>
              <a:t>All of the above are licensed by the State of Oregon, and we make use of licensing data to generate statistics and maps.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714B25"/>
                </a:solidFill>
                <a:effectLst/>
                <a:uLnTx/>
                <a:uFillTx/>
                <a:latin typeface="Calibri" panose="020F0502020204030204"/>
                <a:ea typeface="+mn-ea"/>
                <a:cs typeface="+mn-cs"/>
              </a:rPr>
              <a:t>Housing for older persons that are not group quarters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714B25"/>
                </a:solidFill>
                <a:effectLst/>
                <a:uLnTx/>
                <a:uFillTx/>
                <a:latin typeface="Calibri" panose="020F0502020204030204"/>
                <a:ea typeface="+mn-ea"/>
                <a:cs typeface="+mn-cs"/>
              </a:rPr>
              <a:t>Assisted living units are classified as housing units as they  provide for privacy and access to the outside as noted under housing unit to the left.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714B25"/>
                </a:solidFill>
                <a:effectLst/>
                <a:uLnTx/>
                <a:uFillTx/>
                <a:latin typeface="Calibri" panose="020F0502020204030204"/>
                <a:ea typeface="+mn-ea"/>
                <a:cs typeface="+mn-cs"/>
              </a:rPr>
              <a:t>Independent living facilities are classified by the Census as housing units, not group quarters.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dirty="0">
              <a:latin typeface="Calibri" panose="020F0502020204030204"/>
            </a:endParaRPr>
          </a:p>
          <a:p>
            <a:pPr marL="0" indent="0">
              <a:buNone/>
            </a:pPr>
            <a:r>
              <a:rPr lang="en-US" dirty="0">
                <a:hlinkClick r:id="rId4"/>
              </a:rPr>
              <a:t>Source</a:t>
            </a:r>
            <a:r>
              <a:rPr lang="en-US" dirty="0"/>
              <a:t> for above, Local Planning Handbook, Metropolitan Council, St. Paul, MN.</a:t>
            </a:r>
          </a:p>
          <a:p>
            <a:pPr marL="0" indent="0">
              <a:buNone/>
            </a:pPr>
            <a:r>
              <a:rPr lang="en-US" dirty="0">
                <a:hlinkClick r:id="rId5"/>
              </a:rPr>
              <a:t>Census Bureau</a:t>
            </a:r>
            <a:r>
              <a:rPr lang="en-US" dirty="0"/>
              <a:t> on Group Quarters.</a:t>
            </a:r>
          </a:p>
          <a:p>
            <a:pPr marL="0" indent="0">
              <a:buNone/>
            </a:pPr>
            <a:endParaRPr lang="en-US" dirty="0">
              <a:latin typeface="Calibri" panose="020F0502020204030204"/>
            </a:endParaRPr>
          </a:p>
        </p:txBody>
      </p:sp>
      <p:sp>
        <p:nvSpPr>
          <p:cNvPr id="19" name="TextBox 18">
            <a:extLst>
              <a:ext uri="{FF2B5EF4-FFF2-40B4-BE49-F238E27FC236}">
                <a16:creationId xmlns:a16="http://schemas.microsoft.com/office/drawing/2014/main" id="{C3DD70A0-8F10-4FA9-8DEB-3993D4FF4CA7}"/>
              </a:ext>
            </a:extLst>
          </p:cNvPr>
          <p:cNvSpPr txBox="1"/>
          <p:nvPr/>
        </p:nvSpPr>
        <p:spPr>
          <a:xfrm>
            <a:off x="12712682" y="-20164"/>
            <a:ext cx="650052" cy="830997"/>
          </a:xfrm>
          <a:prstGeom prst="rect">
            <a:avLst/>
          </a:prstGeom>
          <a:noFill/>
        </p:spPr>
        <p:txBody>
          <a:bodyPr wrap="square" rtlCol="0">
            <a:spAutoFit/>
          </a:bodyPr>
          <a:lstStyle/>
          <a:p>
            <a:endParaRPr lang="en-US" sz="1200" dirty="0">
              <a:solidFill>
                <a:schemeClr val="accent1"/>
              </a:solidFill>
            </a:endParaRPr>
          </a:p>
          <a:p>
            <a:r>
              <a:rPr lang="en-US" dirty="0">
                <a:solidFill>
                  <a:schemeClr val="accent1"/>
                </a:solidFill>
              </a:rPr>
              <a:t>O</a:t>
            </a:r>
          </a:p>
          <a:p>
            <a:r>
              <a:rPr lang="en-US" dirty="0">
                <a:solidFill>
                  <a:schemeClr val="accent1"/>
                </a:solidFill>
              </a:rPr>
              <a:t>O</a:t>
            </a:r>
          </a:p>
        </p:txBody>
      </p:sp>
      <p:sp>
        <p:nvSpPr>
          <p:cNvPr id="20" name="TextBox 19">
            <a:extLst>
              <a:ext uri="{FF2B5EF4-FFF2-40B4-BE49-F238E27FC236}">
                <a16:creationId xmlns:a16="http://schemas.microsoft.com/office/drawing/2014/main" id="{69B757E9-FD2A-4E1E-A426-593656F881CA}"/>
              </a:ext>
            </a:extLst>
          </p:cNvPr>
          <p:cNvSpPr txBox="1"/>
          <p:nvPr/>
        </p:nvSpPr>
        <p:spPr>
          <a:xfrm>
            <a:off x="12749258" y="729556"/>
            <a:ext cx="650052" cy="5262979"/>
          </a:xfrm>
          <a:prstGeom prst="rect">
            <a:avLst/>
          </a:prstGeom>
          <a:noFill/>
        </p:spPr>
        <p:txBody>
          <a:bodyPr wrap="square" rtlCol="0">
            <a:spAutoFit/>
          </a:bodyPr>
          <a:lstStyle/>
          <a:p>
            <a:endParaRPr lang="en-US" sz="1200" dirty="0">
              <a:solidFill>
                <a:schemeClr val="accent1"/>
              </a:solidFill>
            </a:endParaRP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endParaRPr lang="en-US" dirty="0">
              <a:solidFill>
                <a:schemeClr val="accent1"/>
              </a:solidFill>
            </a:endParaRPr>
          </a:p>
          <a:p>
            <a:endParaRPr lang="en-US" dirty="0">
              <a:solidFill>
                <a:schemeClr val="accent1"/>
              </a:solidFill>
            </a:endParaRPr>
          </a:p>
        </p:txBody>
      </p:sp>
      <p:pic>
        <p:nvPicPr>
          <p:cNvPr id="13" name="Picture 12">
            <a:extLst>
              <a:ext uri="{FF2B5EF4-FFF2-40B4-BE49-F238E27FC236}">
                <a16:creationId xmlns:a16="http://schemas.microsoft.com/office/drawing/2014/main" id="{AA6F3A05-2732-4243-B641-73385C9F31B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484076" y="6195050"/>
            <a:ext cx="2360088" cy="644935"/>
          </a:xfrm>
          <a:prstGeom prst="rect">
            <a:avLst/>
          </a:prstGeom>
        </p:spPr>
      </p:pic>
      <p:grpSp>
        <p:nvGrpSpPr>
          <p:cNvPr id="14" name="Group 13">
            <a:extLst>
              <a:ext uri="{FF2B5EF4-FFF2-40B4-BE49-F238E27FC236}">
                <a16:creationId xmlns:a16="http://schemas.microsoft.com/office/drawing/2014/main" id="{A8E23819-3EA3-4F32-9941-984F21EAB947}"/>
              </a:ext>
            </a:extLst>
          </p:cNvPr>
          <p:cNvGrpSpPr/>
          <p:nvPr/>
        </p:nvGrpSpPr>
        <p:grpSpPr>
          <a:xfrm>
            <a:off x="37011" y="6509634"/>
            <a:ext cx="1354063" cy="274320"/>
            <a:chOff x="37011" y="6469091"/>
            <a:chExt cx="1354063" cy="274320"/>
          </a:xfrm>
        </p:grpSpPr>
        <p:sp>
          <p:nvSpPr>
            <p:cNvPr id="15" name="Action Button: Blank 14">
              <a:hlinkClick r:id="rId7" action="ppaction://hlinksldjump"/>
              <a:extLst>
                <a:ext uri="{FF2B5EF4-FFF2-40B4-BE49-F238E27FC236}">
                  <a16:creationId xmlns:a16="http://schemas.microsoft.com/office/drawing/2014/main" id="{BDF6516A-C3D7-451E-852E-64F6A03FD8D8}"/>
                </a:ext>
              </a:extLst>
            </p:cNvPr>
            <p:cNvSpPr/>
            <p:nvPr/>
          </p:nvSpPr>
          <p:spPr>
            <a:xfrm>
              <a:off x="750994" y="6469091"/>
              <a:ext cx="640080" cy="274320"/>
            </a:xfrm>
            <a:prstGeom prst="actionButtonBlank">
              <a:avLst/>
            </a:prstGeom>
            <a:solidFill>
              <a:schemeClr val="accent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rPr>
                <a:t>Menu</a:t>
              </a:r>
            </a:p>
          </p:txBody>
        </p:sp>
        <p:sp>
          <p:nvSpPr>
            <p:cNvPr id="16" name="Action Button: Go Back or Previous 15">
              <a:hlinkClick r:id="" action="ppaction://hlinkshowjump?jump=lastslideviewed" highlightClick="1"/>
              <a:extLst>
                <a:ext uri="{FF2B5EF4-FFF2-40B4-BE49-F238E27FC236}">
                  <a16:creationId xmlns:a16="http://schemas.microsoft.com/office/drawing/2014/main" id="{8B61D18B-CD3D-467D-A865-7D715AF09C7C}"/>
                </a:ext>
              </a:extLst>
            </p:cNvPr>
            <p:cNvSpPr/>
            <p:nvPr/>
          </p:nvSpPr>
          <p:spPr>
            <a:xfrm>
              <a:off x="37011" y="6469091"/>
              <a:ext cx="640080" cy="274320"/>
            </a:xfrm>
            <a:prstGeom prst="actionButtonBackPrevious">
              <a:avLst/>
            </a:pr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78059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6" end="6"/>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
                                            <p:txEl>
                                              <p:pRg st="8" end="8"/>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
                                            <p:txEl>
                                              <p:pRg st="11" end="11"/>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0">
                                            <p:txEl>
                                              <p:pRg st="5" end="5"/>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0">
                                            <p:txEl>
                                              <p:pRg st="6" end="6"/>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0">
                                            <p:txEl>
                                              <p:pRg st="7" end="7"/>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20">
                                            <p:txEl>
                                              <p:pRg st="8" end="8"/>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0">
                                            <p:txEl>
                                              <p:pRg st="9" end="9"/>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20">
                                            <p:txEl>
                                              <p:pRg st="10" end="10"/>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20">
                                            <p:txEl>
                                              <p:pRg st="11" end="11"/>
                                            </p:tx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20">
                                            <p:txEl>
                                              <p:pRg st="12" end="12"/>
                                            </p:txEl>
                                          </p:spTgt>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20">
                                            <p:txEl>
                                              <p:pRg st="13" end="13"/>
                                            </p:txEl>
                                          </p:spTgt>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20">
                                            <p:txEl>
                                              <p:pRg st="14" end="14"/>
                                            </p:txEl>
                                          </p:spTgt>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20">
                                            <p:txEl>
                                              <p:pRg st="15" end="15"/>
                                            </p:txEl>
                                          </p:spTgt>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20">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11"/>
          <p:cNvSpPr txBox="1">
            <a:spLocks noGrp="1"/>
          </p:cNvSpPr>
          <p:nvPr>
            <p:ph type="title"/>
          </p:nvPr>
        </p:nvSpPr>
        <p:spPr>
          <a:xfrm>
            <a:off x="3216128" y="2993571"/>
            <a:ext cx="5759744" cy="87085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F5496"/>
              </a:buClr>
              <a:buSzPts val="2800"/>
              <a:buFont typeface="Calibri"/>
              <a:buNone/>
            </a:pPr>
            <a:r>
              <a:rPr lang="en-US" sz="4400" dirty="0"/>
              <a:t>End of Section on Data Sources and Geographies</a:t>
            </a:r>
            <a:endParaRPr sz="4400" dirty="0"/>
          </a:p>
        </p:txBody>
      </p:sp>
      <p:pic>
        <p:nvPicPr>
          <p:cNvPr id="4" name="Picture 3">
            <a:extLst>
              <a:ext uri="{FF2B5EF4-FFF2-40B4-BE49-F238E27FC236}">
                <a16:creationId xmlns:a16="http://schemas.microsoft.com/office/drawing/2014/main" id="{16CBBCC3-4926-48FC-BE34-590174808F79}"/>
              </a:ext>
            </a:extLst>
          </p:cNvPr>
          <p:cNvPicPr>
            <a:picLocks noChangeAspect="1"/>
          </p:cNvPicPr>
          <p:nvPr/>
        </p:nvPicPr>
        <p:blipFill>
          <a:blip r:embed="rId4"/>
          <a:stretch>
            <a:fillRect/>
          </a:stretch>
        </p:blipFill>
        <p:spPr>
          <a:xfrm>
            <a:off x="196263" y="6000554"/>
            <a:ext cx="3009671" cy="713869"/>
          </a:xfrm>
          <a:prstGeom prst="rect">
            <a:avLst/>
          </a:prstGeom>
        </p:spPr>
      </p:pic>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82FD9-C814-493A-8F6A-332096CF11CE}"/>
              </a:ext>
            </a:extLst>
          </p:cNvPr>
          <p:cNvSpPr>
            <a:spLocks noGrp="1"/>
          </p:cNvSpPr>
          <p:nvPr>
            <p:ph type="title"/>
          </p:nvPr>
        </p:nvSpPr>
        <p:spPr>
          <a:xfrm>
            <a:off x="443213" y="288321"/>
            <a:ext cx="5141234" cy="870857"/>
          </a:xfrm>
        </p:spPr>
        <p:txBody>
          <a:bodyPr/>
          <a:lstStyle/>
          <a:p>
            <a:r>
              <a:rPr lang="en-US" sz="3200" dirty="0"/>
              <a:t>Lower Income Means a Higher Disability Rate for Age 65+</a:t>
            </a:r>
          </a:p>
        </p:txBody>
      </p:sp>
      <p:sp>
        <p:nvSpPr>
          <p:cNvPr id="24" name="Content Placeholder 7">
            <a:extLst>
              <a:ext uri="{FF2B5EF4-FFF2-40B4-BE49-F238E27FC236}">
                <a16:creationId xmlns:a16="http://schemas.microsoft.com/office/drawing/2014/main" id="{8CC4FBF2-C389-448F-87D1-2A43C0370411}"/>
              </a:ext>
            </a:extLst>
          </p:cNvPr>
          <p:cNvSpPr>
            <a:spLocks noGrp="1"/>
          </p:cNvSpPr>
          <p:nvPr>
            <p:ph idx="1"/>
          </p:nvPr>
        </p:nvSpPr>
        <p:spPr>
          <a:xfrm>
            <a:off x="443213" y="1209068"/>
            <a:ext cx="4364395" cy="4948065"/>
          </a:xfrm>
        </p:spPr>
        <p:txBody>
          <a:bodyPr>
            <a:normAutofit/>
          </a:bodyPr>
          <a:lstStyle/>
          <a:p>
            <a:r>
              <a:rPr lang="en-US" sz="1700" b="1" dirty="0"/>
              <a:t>Households with incomes under $80,000</a:t>
            </a:r>
          </a:p>
          <a:p>
            <a:pPr lvl="1">
              <a:buFont typeface="Courier New" panose="02070309020205020404" pitchFamily="49" charset="0"/>
              <a:buChar char="o"/>
            </a:pPr>
            <a:r>
              <a:rPr lang="en-US" sz="1600" dirty="0"/>
              <a:t>40.4% of persons in Portland households were reported to have a disability.</a:t>
            </a:r>
          </a:p>
          <a:p>
            <a:pPr lvl="1">
              <a:buFont typeface="Courier New" panose="02070309020205020404" pitchFamily="49" charset="0"/>
              <a:buChar char="o"/>
            </a:pPr>
            <a:r>
              <a:rPr lang="en-US" sz="1600" dirty="0"/>
              <a:t>For those, ambulatory or some combination with ambulatory difficulty was most common.</a:t>
            </a:r>
          </a:p>
          <a:p>
            <a:pPr lvl="1">
              <a:buFont typeface="Courier New" panose="02070309020205020404" pitchFamily="49" charset="0"/>
              <a:buChar char="o"/>
            </a:pPr>
            <a:r>
              <a:rPr lang="en-US" sz="1600" dirty="0"/>
              <a:t>1.1% were reported to have all six types of disability.</a:t>
            </a:r>
          </a:p>
          <a:p>
            <a:r>
              <a:rPr lang="en-US" sz="1700" b="1" dirty="0"/>
              <a:t>Households with incomes $80,000 or more </a:t>
            </a:r>
          </a:p>
          <a:p>
            <a:pPr lvl="1">
              <a:buFont typeface="Courier New" panose="02070309020205020404" pitchFamily="49" charset="0"/>
              <a:buChar char="o"/>
            </a:pPr>
            <a:r>
              <a:rPr lang="en-US" sz="1600" dirty="0"/>
              <a:t>25.2% were reported to have a disability, 15.2% less (∆ = difference) than their lower-income counterparts.</a:t>
            </a:r>
          </a:p>
          <a:p>
            <a:pPr lvl="1">
              <a:buFont typeface="Courier New" panose="02070309020205020404" pitchFamily="49" charset="0"/>
              <a:buChar char="o"/>
            </a:pPr>
            <a:r>
              <a:rPr lang="en-US" sz="1600" dirty="0"/>
              <a:t>Similar to the lower-income group, ambulatory or some combination with ambulatory difficulty was most common.</a:t>
            </a:r>
          </a:p>
        </p:txBody>
      </p:sp>
      <p:pic>
        <p:nvPicPr>
          <p:cNvPr id="19" name="Picture 18">
            <a:extLst>
              <a:ext uri="{FF2B5EF4-FFF2-40B4-BE49-F238E27FC236}">
                <a16:creationId xmlns:a16="http://schemas.microsoft.com/office/drawing/2014/main" id="{D784E8D3-A173-4361-87F8-4530CD440D52}"/>
              </a:ext>
            </a:extLst>
          </p:cNvPr>
          <p:cNvPicPr>
            <a:picLocks noChangeAspect="1"/>
          </p:cNvPicPr>
          <p:nvPr/>
        </p:nvPicPr>
        <p:blipFill rotWithShape="1">
          <a:blip r:embed="rId4"/>
          <a:srcRect b="4005"/>
          <a:stretch/>
        </p:blipFill>
        <p:spPr>
          <a:xfrm>
            <a:off x="6323169" y="79018"/>
            <a:ext cx="4114800" cy="3944389"/>
          </a:xfrm>
          <a:prstGeom prst="rect">
            <a:avLst/>
          </a:prstGeom>
        </p:spPr>
      </p:pic>
      <p:pic>
        <p:nvPicPr>
          <p:cNvPr id="21" name="Picture 20">
            <a:extLst>
              <a:ext uri="{FF2B5EF4-FFF2-40B4-BE49-F238E27FC236}">
                <a16:creationId xmlns:a16="http://schemas.microsoft.com/office/drawing/2014/main" id="{ECADC883-3018-4302-8FD7-4221DDCA2AFE}"/>
              </a:ext>
            </a:extLst>
          </p:cNvPr>
          <p:cNvPicPr>
            <a:picLocks noChangeAspect="1"/>
          </p:cNvPicPr>
          <p:nvPr/>
        </p:nvPicPr>
        <p:blipFill rotWithShape="1">
          <a:blip r:embed="rId5"/>
          <a:srcRect b="6590"/>
          <a:stretch/>
        </p:blipFill>
        <p:spPr>
          <a:xfrm>
            <a:off x="6323169" y="4124684"/>
            <a:ext cx="4114800" cy="2380440"/>
          </a:xfrm>
          <a:prstGeom prst="rect">
            <a:avLst/>
          </a:prstGeom>
        </p:spPr>
      </p:pic>
      <p:sp>
        <p:nvSpPr>
          <p:cNvPr id="3" name="Rectangle 2">
            <a:extLst>
              <a:ext uri="{FF2B5EF4-FFF2-40B4-BE49-F238E27FC236}">
                <a16:creationId xmlns:a16="http://schemas.microsoft.com/office/drawing/2014/main" id="{70FBAD0B-689B-4950-9544-246C038C4B10}"/>
              </a:ext>
            </a:extLst>
          </p:cNvPr>
          <p:cNvSpPr/>
          <p:nvPr/>
        </p:nvSpPr>
        <p:spPr>
          <a:xfrm>
            <a:off x="7014288" y="92000"/>
            <a:ext cx="685800" cy="164592"/>
          </a:xfrm>
          <a:prstGeom prst="rect">
            <a:avLst/>
          </a:prstGeom>
          <a:solidFill>
            <a:srgbClr val="C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487F1601-87CC-4051-BE66-7A07E357BF0E}"/>
              </a:ext>
            </a:extLst>
          </p:cNvPr>
          <p:cNvSpPr/>
          <p:nvPr/>
        </p:nvSpPr>
        <p:spPr>
          <a:xfrm>
            <a:off x="6657523" y="1311510"/>
            <a:ext cx="1097280" cy="155448"/>
          </a:xfrm>
          <a:prstGeom prst="rect">
            <a:avLst/>
          </a:prstGeom>
          <a:solidFill>
            <a:srgbClr val="C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169B4FFE-576D-49D2-AE4E-D13EAE74249B}"/>
              </a:ext>
            </a:extLst>
          </p:cNvPr>
          <p:cNvSpPr/>
          <p:nvPr/>
        </p:nvSpPr>
        <p:spPr>
          <a:xfrm>
            <a:off x="7030356" y="4135136"/>
            <a:ext cx="1188720" cy="171215"/>
          </a:xfrm>
          <a:prstGeom prst="rect">
            <a:avLst/>
          </a:pr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72C9F62-4A14-4777-B062-DFE8B2855BE0}"/>
              </a:ext>
            </a:extLst>
          </p:cNvPr>
          <p:cNvSpPr/>
          <p:nvPr/>
        </p:nvSpPr>
        <p:spPr>
          <a:xfrm>
            <a:off x="6639143" y="5305502"/>
            <a:ext cx="1122407" cy="171215"/>
          </a:xfrm>
          <a:prstGeom prst="rect">
            <a:avLst/>
          </a:pr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22AF7E9C-BAA5-4471-972D-04A12794452D}"/>
              </a:ext>
            </a:extLst>
          </p:cNvPr>
          <p:cNvSpPr/>
          <p:nvPr/>
        </p:nvSpPr>
        <p:spPr>
          <a:xfrm>
            <a:off x="6424201" y="3171016"/>
            <a:ext cx="257175" cy="178593"/>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A63D10BB-023F-4595-9634-D09B115E3452}"/>
              </a:ext>
            </a:extLst>
          </p:cNvPr>
          <p:cNvGrpSpPr/>
          <p:nvPr/>
        </p:nvGrpSpPr>
        <p:grpSpPr>
          <a:xfrm>
            <a:off x="7121471" y="5666848"/>
            <a:ext cx="1943016" cy="838276"/>
            <a:chOff x="5266852" y="5292649"/>
            <a:chExt cx="1943016" cy="838276"/>
          </a:xfrm>
        </p:grpSpPr>
        <p:sp>
          <p:nvSpPr>
            <p:cNvPr id="13" name="Rectangle 12">
              <a:extLst>
                <a:ext uri="{FF2B5EF4-FFF2-40B4-BE49-F238E27FC236}">
                  <a16:creationId xmlns:a16="http://schemas.microsoft.com/office/drawing/2014/main" id="{3D30B6C4-98E5-4BA6-8FD9-935EE8798216}"/>
                </a:ext>
              </a:extLst>
            </p:cNvPr>
            <p:cNvSpPr/>
            <p:nvPr/>
          </p:nvSpPr>
          <p:spPr>
            <a:xfrm>
              <a:off x="5266852" y="5292649"/>
              <a:ext cx="640080" cy="144510"/>
            </a:xfrm>
            <a:prstGeom prst="rect">
              <a:avLst/>
            </a:prstGeom>
            <a:solidFill>
              <a:srgbClr val="548235">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E4C6A36-1C08-4327-807E-E4EF0A4C2798}"/>
                </a:ext>
              </a:extLst>
            </p:cNvPr>
            <p:cNvSpPr/>
            <p:nvPr/>
          </p:nvSpPr>
          <p:spPr>
            <a:xfrm>
              <a:off x="5737085" y="5814676"/>
              <a:ext cx="640080" cy="144510"/>
            </a:xfrm>
            <a:prstGeom prst="rect">
              <a:avLst/>
            </a:prstGeom>
            <a:solidFill>
              <a:srgbClr val="548235">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D6AC2A1-D80B-4986-A705-A389C23EBBF3}"/>
                </a:ext>
              </a:extLst>
            </p:cNvPr>
            <p:cNvSpPr/>
            <p:nvPr/>
          </p:nvSpPr>
          <p:spPr>
            <a:xfrm>
              <a:off x="6534942" y="5650153"/>
              <a:ext cx="674925" cy="144510"/>
            </a:xfrm>
            <a:prstGeom prst="rect">
              <a:avLst/>
            </a:prstGeom>
            <a:solidFill>
              <a:srgbClr val="548235">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A969DE5-ACA2-4831-A681-DA7F92C3D1CE}"/>
                </a:ext>
              </a:extLst>
            </p:cNvPr>
            <p:cNvSpPr/>
            <p:nvPr/>
          </p:nvSpPr>
          <p:spPr>
            <a:xfrm>
              <a:off x="6522244" y="5986415"/>
              <a:ext cx="687624" cy="144510"/>
            </a:xfrm>
            <a:prstGeom prst="rect">
              <a:avLst/>
            </a:prstGeom>
            <a:solidFill>
              <a:srgbClr val="548235">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 name="Group 21">
            <a:extLst>
              <a:ext uri="{FF2B5EF4-FFF2-40B4-BE49-F238E27FC236}">
                <a16:creationId xmlns:a16="http://schemas.microsoft.com/office/drawing/2014/main" id="{A387967B-9870-4BE9-A685-00109046E552}"/>
              </a:ext>
            </a:extLst>
          </p:cNvPr>
          <p:cNvGrpSpPr/>
          <p:nvPr/>
        </p:nvGrpSpPr>
        <p:grpSpPr>
          <a:xfrm>
            <a:off x="5239911" y="1389234"/>
            <a:ext cx="1080786" cy="4009702"/>
            <a:chOff x="4129539" y="1456052"/>
            <a:chExt cx="711278" cy="3601811"/>
          </a:xfrm>
        </p:grpSpPr>
        <p:sp>
          <p:nvSpPr>
            <p:cNvPr id="18" name="Left Brace 17">
              <a:extLst>
                <a:ext uri="{FF2B5EF4-FFF2-40B4-BE49-F238E27FC236}">
                  <a16:creationId xmlns:a16="http://schemas.microsoft.com/office/drawing/2014/main" id="{4AFF16A8-1F54-47FD-B267-D7BD8B3FE1DC}"/>
                </a:ext>
              </a:extLst>
            </p:cNvPr>
            <p:cNvSpPr/>
            <p:nvPr/>
          </p:nvSpPr>
          <p:spPr>
            <a:xfrm>
              <a:off x="4513617" y="1456052"/>
              <a:ext cx="327200" cy="3601811"/>
            </a:xfrm>
            <a:prstGeom prst="leftBrace">
              <a:avLst/>
            </a:prstGeom>
            <a:ln w="12700">
              <a:solidFill>
                <a:srgbClr val="C0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0" name="TextBox 19">
              <a:extLst>
                <a:ext uri="{FF2B5EF4-FFF2-40B4-BE49-F238E27FC236}">
                  <a16:creationId xmlns:a16="http://schemas.microsoft.com/office/drawing/2014/main" id="{B18DFA10-7ACD-4AAB-9D85-73971074462B}"/>
                </a:ext>
              </a:extLst>
            </p:cNvPr>
            <p:cNvSpPr txBox="1"/>
            <p:nvPr/>
          </p:nvSpPr>
          <p:spPr>
            <a:xfrm>
              <a:off x="4129539" y="3180041"/>
              <a:ext cx="327304" cy="179704"/>
            </a:xfrm>
            <a:prstGeom prst="rect">
              <a:avLst/>
            </a:prstGeom>
            <a:noFill/>
            <a:ln w="12700">
              <a:solidFill>
                <a:srgbClr val="C00000"/>
              </a:solidFill>
            </a:ln>
          </p:spPr>
          <p:txBody>
            <a:bodyPr wrap="square" lIns="0" tIns="0" rIns="0" bIns="0" rtlCol="0">
              <a:spAutoFit/>
            </a:bodyPr>
            <a:lstStyle/>
            <a:p>
              <a:r>
                <a:rPr lang="en-US" sz="1200" b="1" dirty="0"/>
                <a:t> 15.2 </a:t>
              </a:r>
              <a:r>
                <a:rPr lang="en-US" sz="1300" dirty="0"/>
                <a:t>∆ </a:t>
              </a:r>
              <a:endParaRPr lang="en-US" sz="1300" b="1" dirty="0"/>
            </a:p>
          </p:txBody>
        </p:sp>
      </p:grpSp>
      <p:sp>
        <p:nvSpPr>
          <p:cNvPr id="23" name="TextBox 22">
            <a:extLst>
              <a:ext uri="{FF2B5EF4-FFF2-40B4-BE49-F238E27FC236}">
                <a16:creationId xmlns:a16="http://schemas.microsoft.com/office/drawing/2014/main" id="{6E1ECF85-D847-482A-8597-9C3665924D55}"/>
              </a:ext>
            </a:extLst>
          </p:cNvPr>
          <p:cNvSpPr txBox="1"/>
          <p:nvPr/>
        </p:nvSpPr>
        <p:spPr>
          <a:xfrm>
            <a:off x="2414716" y="6207023"/>
            <a:ext cx="1400422" cy="646331"/>
          </a:xfrm>
          <a:prstGeom prst="rect">
            <a:avLst/>
          </a:prstGeom>
          <a:noFill/>
        </p:spPr>
        <p:txBody>
          <a:bodyPr wrap="square" rtlCol="0">
            <a:spAutoFit/>
          </a:bodyPr>
          <a:lstStyle/>
          <a:p>
            <a:r>
              <a:rPr lang="en-US" sz="1200" dirty="0"/>
              <a:t>Source: 2019 ACS 5-year data, table S1810</a:t>
            </a:r>
          </a:p>
        </p:txBody>
      </p:sp>
      <p:sp>
        <p:nvSpPr>
          <p:cNvPr id="36" name="Rectangle 35">
            <a:extLst>
              <a:ext uri="{FF2B5EF4-FFF2-40B4-BE49-F238E27FC236}">
                <a16:creationId xmlns:a16="http://schemas.microsoft.com/office/drawing/2014/main" id="{63B7EB57-855F-4EAA-8B49-1F16504E0E19}"/>
              </a:ext>
            </a:extLst>
          </p:cNvPr>
          <p:cNvSpPr/>
          <p:nvPr/>
        </p:nvSpPr>
        <p:spPr>
          <a:xfrm>
            <a:off x="7121471" y="1485704"/>
            <a:ext cx="640080" cy="165062"/>
          </a:xfrm>
          <a:prstGeom prst="rect">
            <a:avLst/>
          </a:prstGeom>
          <a:solidFill>
            <a:srgbClr val="C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47D5CF43-9A6E-4470-8B7B-4441072A2CEA}"/>
              </a:ext>
            </a:extLst>
          </p:cNvPr>
          <p:cNvSpPr/>
          <p:nvPr/>
        </p:nvSpPr>
        <p:spPr>
          <a:xfrm>
            <a:off x="7108772" y="1801141"/>
            <a:ext cx="640080" cy="548640"/>
          </a:xfrm>
          <a:prstGeom prst="rect">
            <a:avLst/>
          </a:prstGeom>
          <a:solidFill>
            <a:srgbClr val="C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8F34A658-DCAD-477B-A1F3-535A105CFF26}"/>
              </a:ext>
            </a:extLst>
          </p:cNvPr>
          <p:cNvSpPr/>
          <p:nvPr/>
        </p:nvSpPr>
        <p:spPr>
          <a:xfrm>
            <a:off x="7107714" y="3541319"/>
            <a:ext cx="640080" cy="457200"/>
          </a:xfrm>
          <a:prstGeom prst="rect">
            <a:avLst/>
          </a:prstGeom>
          <a:solidFill>
            <a:srgbClr val="C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88824EEA-E980-49B8-9BC0-ACCC44CFCE6A}"/>
              </a:ext>
            </a:extLst>
          </p:cNvPr>
          <p:cNvSpPr/>
          <p:nvPr/>
        </p:nvSpPr>
        <p:spPr>
          <a:xfrm>
            <a:off x="7108772" y="2509499"/>
            <a:ext cx="640080" cy="310005"/>
          </a:xfrm>
          <a:prstGeom prst="rect">
            <a:avLst/>
          </a:prstGeom>
          <a:solidFill>
            <a:srgbClr val="C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9AB8BAD6-47FB-47BE-9364-166B1272DF4C}"/>
              </a:ext>
            </a:extLst>
          </p:cNvPr>
          <p:cNvSpPr/>
          <p:nvPr/>
        </p:nvSpPr>
        <p:spPr>
          <a:xfrm>
            <a:off x="7113679" y="3176596"/>
            <a:ext cx="640080" cy="165062"/>
          </a:xfrm>
          <a:prstGeom prst="rect">
            <a:avLst/>
          </a:prstGeom>
          <a:solidFill>
            <a:srgbClr val="C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DA209F07-A1FC-4BBD-8A15-15FC7C106E16}"/>
              </a:ext>
            </a:extLst>
          </p:cNvPr>
          <p:cNvSpPr txBox="1"/>
          <p:nvPr/>
        </p:nvSpPr>
        <p:spPr>
          <a:xfrm>
            <a:off x="11791666" y="0"/>
            <a:ext cx="350292" cy="307777"/>
          </a:xfrm>
          <a:prstGeom prst="rect">
            <a:avLst/>
          </a:prstGeom>
          <a:noFill/>
        </p:spPr>
        <p:txBody>
          <a:bodyPr wrap="square" rtlCol="0">
            <a:spAutoFit/>
          </a:bodyPr>
          <a:lstStyle/>
          <a:p>
            <a:r>
              <a:rPr lang="en-US" sz="1400" dirty="0">
                <a:solidFill>
                  <a:srgbClr val="714B25"/>
                </a:solidFill>
              </a:rPr>
              <a:t>5</a:t>
            </a:r>
          </a:p>
        </p:txBody>
      </p:sp>
      <p:grpSp>
        <p:nvGrpSpPr>
          <p:cNvPr id="32" name="Group 31">
            <a:extLst>
              <a:ext uri="{FF2B5EF4-FFF2-40B4-BE49-F238E27FC236}">
                <a16:creationId xmlns:a16="http://schemas.microsoft.com/office/drawing/2014/main" id="{8DD54511-A789-4D83-9F99-94171A26BC2D}"/>
              </a:ext>
            </a:extLst>
          </p:cNvPr>
          <p:cNvGrpSpPr/>
          <p:nvPr/>
        </p:nvGrpSpPr>
        <p:grpSpPr>
          <a:xfrm>
            <a:off x="87067" y="6452900"/>
            <a:ext cx="2006049" cy="365760"/>
            <a:chOff x="87067" y="6452900"/>
            <a:chExt cx="2006049" cy="365760"/>
          </a:xfrm>
        </p:grpSpPr>
        <p:sp>
          <p:nvSpPr>
            <p:cNvPr id="33" name="Action Button: Go to Beginning 32">
              <a:hlinkClick r:id="" action="ppaction://hlinkshowjump?jump=firstslide" highlightClick="1"/>
              <a:extLst>
                <a:ext uri="{FF2B5EF4-FFF2-40B4-BE49-F238E27FC236}">
                  <a16:creationId xmlns:a16="http://schemas.microsoft.com/office/drawing/2014/main" id="{FD2236AA-29A1-438B-B593-BFF811D02EFB}"/>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ction Button: Go Back or Previous 33">
              <a:hlinkClick r:id="" action="ppaction://hlinkshowjump?jump=previousslide" highlightClick="1"/>
              <a:extLst>
                <a:ext uri="{FF2B5EF4-FFF2-40B4-BE49-F238E27FC236}">
                  <a16:creationId xmlns:a16="http://schemas.microsoft.com/office/drawing/2014/main" id="{1F486D41-E47E-459F-A117-A669D5CA0739}"/>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ction Button: Go Forward or Next 34">
              <a:hlinkClick r:id="" action="ppaction://hlinkshowjump?jump=nextslide" highlightClick="1"/>
              <a:extLst>
                <a:ext uri="{FF2B5EF4-FFF2-40B4-BE49-F238E27FC236}">
                  <a16:creationId xmlns:a16="http://schemas.microsoft.com/office/drawing/2014/main" id="{534797BC-7B40-4600-A415-033E0732052F}"/>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Action Button: Go to End 40">
              <a:hlinkClick r:id="rId6" action="ppaction://hlinksldjump" highlightClick="1"/>
              <a:extLst>
                <a:ext uri="{FF2B5EF4-FFF2-40B4-BE49-F238E27FC236}">
                  <a16:creationId xmlns:a16="http://schemas.microsoft.com/office/drawing/2014/main" id="{3D886FAA-9BEA-4BCA-9245-AD32C336A899}"/>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hlinkClick r:id="rId7"/>
              <a:extLst>
                <a:ext uri="{FF2B5EF4-FFF2-40B4-BE49-F238E27FC236}">
                  <a16:creationId xmlns:a16="http://schemas.microsoft.com/office/drawing/2014/main" id="{D84CB0BA-461D-49DB-8CD5-876D4F5E5DE8}"/>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978309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4">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xEl>
                                              <p:pRg st="2" end="2"/>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subTnLst>
                                    <p:set>
                                      <p:cBhvr override="childStyle">
                                        <p:cTn dur="1" fill="hold" display="0" masterRel="nextClick" afterEffect="1"/>
                                        <p:tgtEl>
                                          <p:spTgt spid="36"/>
                                        </p:tgtEl>
                                        <p:attrNameLst>
                                          <p:attrName>style.visibility</p:attrName>
                                        </p:attrNameLst>
                                      </p:cBhvr>
                                      <p:to>
                                        <p:strVal val="hidden"/>
                                      </p:to>
                                    </p:set>
                                  </p:subTnLst>
                                </p:cTn>
                              </p:par>
                              <p:par>
                                <p:cTn id="29" presetID="1" presetClass="entr" presetSubtype="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subTnLst>
                                    <p:set>
                                      <p:cBhvr override="childStyle">
                                        <p:cTn dur="1" fill="hold" display="0" masterRel="nextClick" afterEffect="1"/>
                                        <p:tgtEl>
                                          <p:spTgt spid="37"/>
                                        </p:tgtEl>
                                        <p:attrNameLst>
                                          <p:attrName>style.visibility</p:attrName>
                                        </p:attrNameLst>
                                      </p:cBhvr>
                                      <p:to>
                                        <p:strVal val="hidden"/>
                                      </p:to>
                                    </p:set>
                                  </p:subTnLst>
                                </p:cTn>
                              </p:par>
                              <p:par>
                                <p:cTn id="31" presetID="1"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subTnLst>
                                    <p:set>
                                      <p:cBhvr override="childStyle">
                                        <p:cTn dur="1" fill="hold" display="0" masterRel="nextClick" afterEffect="1"/>
                                        <p:tgtEl>
                                          <p:spTgt spid="38"/>
                                        </p:tgtEl>
                                        <p:attrNameLst>
                                          <p:attrName>style.visibility</p:attrName>
                                        </p:attrNameLst>
                                      </p:cBhvr>
                                      <p:to>
                                        <p:strVal val="hidden"/>
                                      </p:to>
                                    </p:set>
                                  </p:subTnLst>
                                </p:cTn>
                              </p:par>
                              <p:par>
                                <p:cTn id="33" presetID="1"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subTnLst>
                                    <p:set>
                                      <p:cBhvr override="childStyle">
                                        <p:cTn dur="1" fill="hold" display="0" masterRel="nextClick" afterEffect="1"/>
                                        <p:tgtEl>
                                          <p:spTgt spid="39"/>
                                        </p:tgtEl>
                                        <p:attrNameLst>
                                          <p:attrName>style.visibility</p:attrName>
                                        </p:attrNameLst>
                                      </p:cBhvr>
                                      <p:to>
                                        <p:strVal val="hidden"/>
                                      </p:to>
                                    </p:set>
                                  </p:subTnLst>
                                </p:cTn>
                              </p:par>
                              <p:par>
                                <p:cTn id="35" presetID="1" presetClass="entr" presetSubtype="0"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subTnLst>
                                    <p:set>
                                      <p:cBhvr override="childStyle">
                                        <p:cTn dur="1" fill="hold" display="0" masterRel="nextClick" afterEffect="1"/>
                                        <p:tgtEl>
                                          <p:spTgt spid="40"/>
                                        </p:tgtEl>
                                        <p:attrNameLst>
                                          <p:attrName>style.visibility</p:attrName>
                                        </p:attrNameLst>
                                      </p:cBhvr>
                                      <p:to>
                                        <p:strVal val="hidden"/>
                                      </p:to>
                                    </p:set>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4">
                                            <p:txEl>
                                              <p:pRg st="3" end="3"/>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4">
                                            <p:txEl>
                                              <p:pRg st="4" end="4"/>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4">
                                            <p:txEl>
                                              <p:pRg st="5" end="5"/>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4">
                                            <p:txEl>
                                              <p:pRg st="6" end="6"/>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9" grpId="0" animBg="1"/>
      <p:bldP spid="11" grpId="0" animBg="1"/>
      <p:bldP spid="12" grpId="0" animBg="1"/>
      <p:bldP spid="23" grpId="0"/>
      <p:bldP spid="36" grpId="0" animBg="1"/>
      <p:bldP spid="37" grpId="0" animBg="1"/>
      <p:bldP spid="38" grpId="0" animBg="1"/>
      <p:bldP spid="39" grpId="0" animBg="1"/>
      <p:bldP spid="4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60E1F-17C5-4295-8E08-A2B0937A9D5F}"/>
              </a:ext>
            </a:extLst>
          </p:cNvPr>
          <p:cNvSpPr>
            <a:spLocks noGrp="1"/>
          </p:cNvSpPr>
          <p:nvPr>
            <p:ph type="title"/>
          </p:nvPr>
        </p:nvSpPr>
        <p:spPr>
          <a:xfrm>
            <a:off x="330502" y="546220"/>
            <a:ext cx="4500672" cy="1037870"/>
          </a:xfrm>
        </p:spPr>
        <p:txBody>
          <a:bodyPr/>
          <a:lstStyle/>
          <a:p>
            <a:r>
              <a:rPr lang="en-US" sz="3200" dirty="0"/>
              <a:t>Disability Rates are Lower for Married Couple Older Households</a:t>
            </a:r>
          </a:p>
        </p:txBody>
      </p:sp>
      <p:sp>
        <p:nvSpPr>
          <p:cNvPr id="3" name="Content Placeholder 2">
            <a:extLst>
              <a:ext uri="{FF2B5EF4-FFF2-40B4-BE49-F238E27FC236}">
                <a16:creationId xmlns:a16="http://schemas.microsoft.com/office/drawing/2014/main" id="{83BCF283-F3E3-426C-9EA9-F44865A67372}"/>
              </a:ext>
            </a:extLst>
          </p:cNvPr>
          <p:cNvSpPr>
            <a:spLocks noGrp="1"/>
          </p:cNvSpPr>
          <p:nvPr>
            <p:ph idx="1"/>
          </p:nvPr>
        </p:nvSpPr>
        <p:spPr>
          <a:xfrm>
            <a:off x="8521655" y="2775287"/>
            <a:ext cx="3176735" cy="1875300"/>
          </a:xfrm>
        </p:spPr>
        <p:txBody>
          <a:bodyPr>
            <a:normAutofit/>
          </a:bodyPr>
          <a:lstStyle/>
          <a:p>
            <a:endParaRPr lang="en-US" sz="1500" dirty="0"/>
          </a:p>
          <a:p>
            <a:endParaRPr lang="en-US" sz="1400" dirty="0"/>
          </a:p>
        </p:txBody>
      </p:sp>
      <p:sp>
        <p:nvSpPr>
          <p:cNvPr id="4" name="TextBox 3">
            <a:extLst>
              <a:ext uri="{FF2B5EF4-FFF2-40B4-BE49-F238E27FC236}">
                <a16:creationId xmlns:a16="http://schemas.microsoft.com/office/drawing/2014/main" id="{2DFC8386-8E17-44DD-B1E0-034DFC784487}"/>
              </a:ext>
            </a:extLst>
          </p:cNvPr>
          <p:cNvSpPr txBox="1"/>
          <p:nvPr/>
        </p:nvSpPr>
        <p:spPr>
          <a:xfrm>
            <a:off x="568623" y="2696457"/>
            <a:ext cx="3828013" cy="3354765"/>
          </a:xfrm>
          <a:prstGeom prst="rect">
            <a:avLst/>
          </a:prstGeom>
          <a:noFill/>
        </p:spPr>
        <p:txBody>
          <a:bodyPr wrap="square" rtlCol="0">
            <a:spAutoFit/>
          </a:bodyPr>
          <a:lstStyle/>
          <a:p>
            <a:pPr>
              <a:spcBef>
                <a:spcPts val="600"/>
              </a:spcBef>
              <a:spcAft>
                <a:spcPts val="1200"/>
              </a:spcAft>
            </a:pPr>
            <a:r>
              <a:rPr lang="en-US" sz="1600" dirty="0"/>
              <a:t>Note: Married-couple households include husband and wife in the households. Since 2000 the Census has collected information on same-sex couples.</a:t>
            </a:r>
          </a:p>
          <a:p>
            <a:pPr>
              <a:spcAft>
                <a:spcPts val="1200"/>
              </a:spcAft>
            </a:pPr>
            <a:r>
              <a:rPr lang="en-US" sz="1600" dirty="0"/>
              <a:t>Non-family households are those with a collection of unrelated persons living together. For older persons, the most common type is the one-person household.</a:t>
            </a:r>
          </a:p>
          <a:p>
            <a:pPr>
              <a:spcAft>
                <a:spcPts val="1200"/>
              </a:spcAft>
            </a:pPr>
            <a:r>
              <a:rPr lang="en-US" sz="1600" dirty="0"/>
              <a:t>Other family households are those with related individuals, other than husband and wife, living together. An example might be a divorced female and child.</a:t>
            </a:r>
          </a:p>
        </p:txBody>
      </p:sp>
      <p:pic>
        <p:nvPicPr>
          <p:cNvPr id="8" name="Picture 7">
            <a:extLst>
              <a:ext uri="{FF2B5EF4-FFF2-40B4-BE49-F238E27FC236}">
                <a16:creationId xmlns:a16="http://schemas.microsoft.com/office/drawing/2014/main" id="{589CF21A-2689-4B76-83FD-19931BCC6C7B}"/>
              </a:ext>
            </a:extLst>
          </p:cNvPr>
          <p:cNvPicPr>
            <a:picLocks noChangeAspect="1"/>
          </p:cNvPicPr>
          <p:nvPr/>
        </p:nvPicPr>
        <p:blipFill>
          <a:blip r:embed="rId4"/>
          <a:stretch>
            <a:fillRect/>
          </a:stretch>
        </p:blipFill>
        <p:spPr>
          <a:xfrm>
            <a:off x="8656068" y="275755"/>
            <a:ext cx="3232404" cy="3186684"/>
          </a:xfrm>
          <a:prstGeom prst="rect">
            <a:avLst/>
          </a:prstGeom>
        </p:spPr>
      </p:pic>
      <p:pic>
        <p:nvPicPr>
          <p:cNvPr id="11" name="Picture 10">
            <a:extLst>
              <a:ext uri="{FF2B5EF4-FFF2-40B4-BE49-F238E27FC236}">
                <a16:creationId xmlns:a16="http://schemas.microsoft.com/office/drawing/2014/main" id="{76C7D95B-DC9E-44DC-9372-D093FFF16F53}"/>
              </a:ext>
            </a:extLst>
          </p:cNvPr>
          <p:cNvPicPr>
            <a:picLocks noChangeAspect="1"/>
          </p:cNvPicPr>
          <p:nvPr/>
        </p:nvPicPr>
        <p:blipFill>
          <a:blip r:embed="rId5"/>
          <a:stretch>
            <a:fillRect/>
          </a:stretch>
        </p:blipFill>
        <p:spPr>
          <a:xfrm>
            <a:off x="5221909" y="2729492"/>
            <a:ext cx="3299746" cy="3253073"/>
          </a:xfrm>
          <a:prstGeom prst="rect">
            <a:avLst/>
          </a:prstGeom>
        </p:spPr>
      </p:pic>
      <p:pic>
        <p:nvPicPr>
          <p:cNvPr id="13" name="Picture 12">
            <a:extLst>
              <a:ext uri="{FF2B5EF4-FFF2-40B4-BE49-F238E27FC236}">
                <a16:creationId xmlns:a16="http://schemas.microsoft.com/office/drawing/2014/main" id="{FED00C40-3CED-4904-8F38-838B09EFFC61}"/>
              </a:ext>
            </a:extLst>
          </p:cNvPr>
          <p:cNvPicPr>
            <a:picLocks noChangeAspect="1"/>
          </p:cNvPicPr>
          <p:nvPr/>
        </p:nvPicPr>
        <p:blipFill>
          <a:blip r:embed="rId6"/>
          <a:stretch>
            <a:fillRect/>
          </a:stretch>
        </p:blipFill>
        <p:spPr>
          <a:xfrm>
            <a:off x="5226258" y="275755"/>
            <a:ext cx="3232404" cy="2286000"/>
          </a:xfrm>
          <a:prstGeom prst="rect">
            <a:avLst/>
          </a:prstGeom>
        </p:spPr>
      </p:pic>
      <p:sp>
        <p:nvSpPr>
          <p:cNvPr id="14" name="Content Placeholder 2">
            <a:extLst>
              <a:ext uri="{FF2B5EF4-FFF2-40B4-BE49-F238E27FC236}">
                <a16:creationId xmlns:a16="http://schemas.microsoft.com/office/drawing/2014/main" id="{88F8AC9D-6B03-4640-81F6-7188DF0AD5EC}"/>
              </a:ext>
            </a:extLst>
          </p:cNvPr>
          <p:cNvSpPr txBox="1">
            <a:spLocks/>
          </p:cNvSpPr>
          <p:nvPr/>
        </p:nvSpPr>
        <p:spPr>
          <a:xfrm>
            <a:off x="330501" y="1790267"/>
            <a:ext cx="4500673" cy="52592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b="0" kern="1200">
                <a:solidFill>
                  <a:srgbClr val="714B2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This paged compares persons age 65+ in </a:t>
            </a:r>
            <a:r>
              <a:rPr lang="en-US" sz="1600" i="1" dirty="0"/>
              <a:t>married couple</a:t>
            </a:r>
            <a:r>
              <a:rPr lang="en-US" sz="1600" dirty="0"/>
              <a:t>, </a:t>
            </a:r>
            <a:r>
              <a:rPr lang="en-US" sz="1600" i="1" dirty="0"/>
              <a:t>non-family</a:t>
            </a:r>
            <a:r>
              <a:rPr lang="en-US" sz="1600" dirty="0"/>
              <a:t>, and </a:t>
            </a:r>
            <a:r>
              <a:rPr lang="en-US" sz="1600" i="1" dirty="0"/>
              <a:t>other family </a:t>
            </a:r>
            <a:r>
              <a:rPr lang="en-US" sz="1600" dirty="0"/>
              <a:t>households for persons living in the city of Portland.</a:t>
            </a:r>
          </a:p>
          <a:p>
            <a:r>
              <a:rPr lang="en-US" sz="1600" dirty="0"/>
              <a:t>The highest disability rate in this group (51.7%) is for persons </a:t>
            </a:r>
            <a:r>
              <a:rPr lang="en-US" sz="1600" i="1" dirty="0"/>
              <a:t>in other-family households</a:t>
            </a:r>
            <a:r>
              <a:rPr lang="en-US" sz="1600" dirty="0"/>
              <a:t>. Most have multiple disabilities, with some combination with an ambulatory disability being the most common.</a:t>
            </a:r>
          </a:p>
          <a:p>
            <a:r>
              <a:rPr lang="en-US" sz="1600" dirty="0"/>
              <a:t>Persons in </a:t>
            </a:r>
            <a:r>
              <a:rPr lang="en-US" sz="1600" i="1" dirty="0"/>
              <a:t>non-family households </a:t>
            </a:r>
            <a:r>
              <a:rPr lang="en-US" sz="1600" dirty="0"/>
              <a:t>have the next highest disability rate (39.2%). The largest number have a single type of disability. For those with multiple disabilities a combination with an ambulatory disability is most common.</a:t>
            </a:r>
          </a:p>
          <a:p>
            <a:r>
              <a:rPr lang="en-US" sz="1600" dirty="0"/>
              <a:t>Persons in </a:t>
            </a:r>
            <a:r>
              <a:rPr lang="en-US" sz="1600" i="1" dirty="0"/>
              <a:t>married couple households </a:t>
            </a:r>
            <a:r>
              <a:rPr lang="en-US" sz="1600" dirty="0"/>
              <a:t>have the lowest (29.4%) disability rate. The largest number have a single disability but where combined it most often is with an ambulatory disability.</a:t>
            </a:r>
          </a:p>
          <a:p>
            <a:endParaRPr lang="en-US" sz="1600" dirty="0"/>
          </a:p>
          <a:p>
            <a:pPr marL="0" indent="0">
              <a:buNone/>
            </a:pPr>
            <a:r>
              <a:rPr lang="en-US" sz="1600" dirty="0"/>
              <a:t> </a:t>
            </a:r>
          </a:p>
        </p:txBody>
      </p:sp>
      <p:sp>
        <p:nvSpPr>
          <p:cNvPr id="6" name="Rectangle 5">
            <a:extLst>
              <a:ext uri="{FF2B5EF4-FFF2-40B4-BE49-F238E27FC236}">
                <a16:creationId xmlns:a16="http://schemas.microsoft.com/office/drawing/2014/main" id="{32BF046E-FEF0-4E25-AE8F-F5CFEC1CA14F}"/>
              </a:ext>
            </a:extLst>
          </p:cNvPr>
          <p:cNvSpPr/>
          <p:nvPr/>
        </p:nvSpPr>
        <p:spPr>
          <a:xfrm>
            <a:off x="5752136" y="399393"/>
            <a:ext cx="749808" cy="155448"/>
          </a:xfrm>
          <a:prstGeom prst="rect">
            <a:avLst/>
          </a:prstGeom>
          <a:solidFill>
            <a:srgbClr val="C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FFDEC9DC-F67C-49BB-9C94-42138195FBBC}"/>
              </a:ext>
            </a:extLst>
          </p:cNvPr>
          <p:cNvSpPr/>
          <p:nvPr/>
        </p:nvSpPr>
        <p:spPr>
          <a:xfrm>
            <a:off x="5739610" y="2863812"/>
            <a:ext cx="602166" cy="155448"/>
          </a:xfrm>
          <a:prstGeom prst="rect">
            <a:avLst/>
          </a:prstGeom>
          <a:solidFill>
            <a:srgbClr val="C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539C200-652A-43B9-B2E9-EAD95F7842C0}"/>
              </a:ext>
            </a:extLst>
          </p:cNvPr>
          <p:cNvSpPr/>
          <p:nvPr/>
        </p:nvSpPr>
        <p:spPr>
          <a:xfrm>
            <a:off x="9162092" y="399393"/>
            <a:ext cx="658368" cy="152048"/>
          </a:xfrm>
          <a:prstGeom prst="rect">
            <a:avLst/>
          </a:prstGeom>
          <a:solidFill>
            <a:srgbClr val="C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Arrow: Right 6">
            <a:extLst>
              <a:ext uri="{FF2B5EF4-FFF2-40B4-BE49-F238E27FC236}">
                <a16:creationId xmlns:a16="http://schemas.microsoft.com/office/drawing/2014/main" id="{ACD97C00-B9ED-45C3-B851-74747D130BD2}"/>
              </a:ext>
            </a:extLst>
          </p:cNvPr>
          <p:cNvSpPr/>
          <p:nvPr/>
        </p:nvSpPr>
        <p:spPr>
          <a:xfrm>
            <a:off x="8655705" y="1176067"/>
            <a:ext cx="252761" cy="215590"/>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1F69E0D2-0BD6-4D36-A4F4-F3C97B1BF621}"/>
              </a:ext>
            </a:extLst>
          </p:cNvPr>
          <p:cNvSpPr/>
          <p:nvPr/>
        </p:nvSpPr>
        <p:spPr>
          <a:xfrm>
            <a:off x="5234435" y="3642720"/>
            <a:ext cx="252761" cy="215590"/>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E751ED42-C0D4-403A-84D0-D77218FE7CE9}"/>
              </a:ext>
            </a:extLst>
          </p:cNvPr>
          <p:cNvSpPr/>
          <p:nvPr/>
        </p:nvSpPr>
        <p:spPr>
          <a:xfrm>
            <a:off x="5234435" y="1194566"/>
            <a:ext cx="252761" cy="215590"/>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2BD65AB-7C8A-4657-947A-C0DC254B693F}"/>
              </a:ext>
            </a:extLst>
          </p:cNvPr>
          <p:cNvSpPr txBox="1"/>
          <p:nvPr/>
        </p:nvSpPr>
        <p:spPr>
          <a:xfrm>
            <a:off x="5131914" y="6292724"/>
            <a:ext cx="3519698" cy="276999"/>
          </a:xfrm>
          <a:prstGeom prst="rect">
            <a:avLst/>
          </a:prstGeom>
          <a:noFill/>
        </p:spPr>
        <p:txBody>
          <a:bodyPr wrap="square" rtlCol="0">
            <a:spAutoFit/>
          </a:bodyPr>
          <a:lstStyle/>
          <a:p>
            <a:r>
              <a:rPr lang="en-US" sz="1200" dirty="0"/>
              <a:t>Source: 2019 ACS 5-year data, table S1810</a:t>
            </a:r>
          </a:p>
        </p:txBody>
      </p:sp>
      <p:sp>
        <p:nvSpPr>
          <p:cNvPr id="25" name="TextBox 24">
            <a:extLst>
              <a:ext uri="{FF2B5EF4-FFF2-40B4-BE49-F238E27FC236}">
                <a16:creationId xmlns:a16="http://schemas.microsoft.com/office/drawing/2014/main" id="{DBD8A514-C6BD-4B64-B3C9-5381EC8E1133}"/>
              </a:ext>
            </a:extLst>
          </p:cNvPr>
          <p:cNvSpPr txBox="1"/>
          <p:nvPr/>
        </p:nvSpPr>
        <p:spPr>
          <a:xfrm>
            <a:off x="11791666" y="0"/>
            <a:ext cx="350292" cy="307777"/>
          </a:xfrm>
          <a:prstGeom prst="rect">
            <a:avLst/>
          </a:prstGeom>
          <a:noFill/>
        </p:spPr>
        <p:txBody>
          <a:bodyPr wrap="square" rtlCol="0">
            <a:spAutoFit/>
          </a:bodyPr>
          <a:lstStyle/>
          <a:p>
            <a:r>
              <a:rPr lang="en-US" sz="1400" dirty="0">
                <a:solidFill>
                  <a:srgbClr val="714B25"/>
                </a:solidFill>
              </a:rPr>
              <a:t>6</a:t>
            </a:r>
          </a:p>
        </p:txBody>
      </p:sp>
      <p:grpSp>
        <p:nvGrpSpPr>
          <p:cNvPr id="26" name="Group 25">
            <a:extLst>
              <a:ext uri="{FF2B5EF4-FFF2-40B4-BE49-F238E27FC236}">
                <a16:creationId xmlns:a16="http://schemas.microsoft.com/office/drawing/2014/main" id="{7F112EAB-EF68-4655-AB44-623AB931B7BC}"/>
              </a:ext>
            </a:extLst>
          </p:cNvPr>
          <p:cNvGrpSpPr/>
          <p:nvPr/>
        </p:nvGrpSpPr>
        <p:grpSpPr>
          <a:xfrm>
            <a:off x="87067" y="6452900"/>
            <a:ext cx="2006049" cy="365760"/>
            <a:chOff x="87067" y="6452900"/>
            <a:chExt cx="2006049" cy="365760"/>
          </a:xfrm>
        </p:grpSpPr>
        <p:sp>
          <p:nvSpPr>
            <p:cNvPr id="27" name="Action Button: Go to Beginning 26">
              <a:hlinkClick r:id="" action="ppaction://hlinkshowjump?jump=firstslide" highlightClick="1"/>
              <a:extLst>
                <a:ext uri="{FF2B5EF4-FFF2-40B4-BE49-F238E27FC236}">
                  <a16:creationId xmlns:a16="http://schemas.microsoft.com/office/drawing/2014/main" id="{CE5555EE-0FB2-41AB-ABF0-0A2B46947721}"/>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ction Button: Go Back or Previous 27">
              <a:hlinkClick r:id="" action="ppaction://hlinkshowjump?jump=previousslide" highlightClick="1"/>
              <a:extLst>
                <a:ext uri="{FF2B5EF4-FFF2-40B4-BE49-F238E27FC236}">
                  <a16:creationId xmlns:a16="http://schemas.microsoft.com/office/drawing/2014/main" id="{2C168A68-DB30-4329-A15A-9FF5CC8AEB6B}"/>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ction Button: Go Forward or Next 28">
              <a:hlinkClick r:id="" action="ppaction://hlinkshowjump?jump=nextslide" highlightClick="1"/>
              <a:extLst>
                <a:ext uri="{FF2B5EF4-FFF2-40B4-BE49-F238E27FC236}">
                  <a16:creationId xmlns:a16="http://schemas.microsoft.com/office/drawing/2014/main" id="{EFE52D15-B0FF-4087-884F-20101B48C454}"/>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ction Button: Go to End 29">
              <a:hlinkClick r:id="rId7" action="ppaction://hlinksldjump" highlightClick="1"/>
              <a:extLst>
                <a:ext uri="{FF2B5EF4-FFF2-40B4-BE49-F238E27FC236}">
                  <a16:creationId xmlns:a16="http://schemas.microsoft.com/office/drawing/2014/main" id="{115BC133-AB06-4279-B2D0-BAFDA2CB0385}"/>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hlinkClick r:id="rId8"/>
              <a:extLst>
                <a:ext uri="{FF2B5EF4-FFF2-40B4-BE49-F238E27FC236}">
                  <a16:creationId xmlns:a16="http://schemas.microsoft.com/office/drawing/2014/main" id="{4213107F-27CD-443A-AD8D-FBD1472C8DBA}"/>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3867976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500"/>
                                  </p:stCondLst>
                                  <p:childTnLst>
                                    <p:set>
                                      <p:cBhvr>
                                        <p:cTn id="19" dur="1" fill="hold">
                                          <p:stCondLst>
                                            <p:cond delay="0"/>
                                          </p:stCondLst>
                                        </p:cTn>
                                        <p:tgtEl>
                                          <p:spTgt spid="6"/>
                                        </p:tgtEl>
                                        <p:attrNameLst>
                                          <p:attrName>style.visibility</p:attrName>
                                        </p:attrNameLst>
                                      </p:cBhvr>
                                      <p:to>
                                        <p:strVal val="visible"/>
                                      </p:to>
                                    </p:set>
                                  </p:childTnLst>
                                </p:cTn>
                              </p:par>
                            </p:childTnLst>
                          </p:cTn>
                        </p:par>
                        <p:par>
                          <p:cTn id="20" fill="hold">
                            <p:stCondLst>
                              <p:cond delay="500"/>
                            </p:stCondLst>
                            <p:childTnLst>
                              <p:par>
                                <p:cTn id="21" presetID="1" presetClass="entr" presetSubtype="0" fill="hold" grpId="0" nodeType="afterEffect">
                                  <p:stCondLst>
                                    <p:cond delay="500"/>
                                  </p:stCondLst>
                                  <p:childTnLst>
                                    <p:set>
                                      <p:cBhvr>
                                        <p:cTn id="22" dur="1" fill="hold">
                                          <p:stCondLst>
                                            <p:cond delay="0"/>
                                          </p:stCondLst>
                                        </p:cTn>
                                        <p:tgtEl>
                                          <p:spTgt spid="15"/>
                                        </p:tgtEl>
                                        <p:attrNameLst>
                                          <p:attrName>style.visibility</p:attrName>
                                        </p:attrNameLst>
                                      </p:cBhvr>
                                      <p:to>
                                        <p:strVal val="visible"/>
                                      </p:to>
                                    </p:set>
                                  </p:childTnLst>
                                </p:cTn>
                              </p:par>
                            </p:childTnLst>
                          </p:cTn>
                        </p:par>
                        <p:par>
                          <p:cTn id="23" fill="hold">
                            <p:stCondLst>
                              <p:cond delay="1000"/>
                            </p:stCondLst>
                            <p:childTnLst>
                              <p:par>
                                <p:cTn id="24" presetID="1" presetClass="entr" presetSubtype="0" fill="hold" grpId="0" nodeType="afterEffect">
                                  <p:stCondLst>
                                    <p:cond delay="500"/>
                                  </p:stCondLst>
                                  <p:childTnLst>
                                    <p:set>
                                      <p:cBhvr>
                                        <p:cTn id="25" dur="1" fill="hold">
                                          <p:stCondLst>
                                            <p:cond delay="0"/>
                                          </p:stCondLst>
                                        </p:cTn>
                                        <p:tgtEl>
                                          <p:spTgt spid="1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4">
                                            <p:txEl>
                                              <p:pRg st="1" end="1"/>
                                            </p:txEl>
                                          </p:spTgt>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4">
                                            <p:txEl>
                                              <p:pRg st="2" end="2"/>
                                            </p:txEl>
                                          </p:spTgt>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4">
                                            <p:txEl>
                                              <p:pRg st="3" end="3"/>
                                            </p:txEl>
                                          </p:spTgt>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12" grpId="0" animBg="1"/>
      <p:bldP spid="15" grpId="0" animBg="1"/>
      <p:bldP spid="7" grpId="0" animBg="1"/>
      <p:bldP spid="16" grpId="0" animBg="1"/>
      <p:bldP spid="17" grpId="0" animBg="1"/>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EF8F8-D70C-4989-B534-38087D1B171E}"/>
              </a:ext>
            </a:extLst>
          </p:cNvPr>
          <p:cNvSpPr>
            <a:spLocks noGrp="1"/>
          </p:cNvSpPr>
          <p:nvPr>
            <p:ph type="title"/>
          </p:nvPr>
        </p:nvSpPr>
        <p:spPr>
          <a:xfrm>
            <a:off x="628787" y="303874"/>
            <a:ext cx="4777220" cy="870857"/>
          </a:xfrm>
        </p:spPr>
        <p:txBody>
          <a:bodyPr/>
          <a:lstStyle/>
          <a:p>
            <a:r>
              <a:rPr lang="en-US" sz="3200" dirty="0"/>
              <a:t>Number of Disabilities by Income and Household Type</a:t>
            </a:r>
          </a:p>
        </p:txBody>
      </p:sp>
      <p:sp>
        <p:nvSpPr>
          <p:cNvPr id="3" name="Content Placeholder 2">
            <a:extLst>
              <a:ext uri="{FF2B5EF4-FFF2-40B4-BE49-F238E27FC236}">
                <a16:creationId xmlns:a16="http://schemas.microsoft.com/office/drawing/2014/main" id="{18FCA977-C62E-4AC4-AC17-2BFB627FE5D3}"/>
              </a:ext>
            </a:extLst>
          </p:cNvPr>
          <p:cNvSpPr>
            <a:spLocks noGrp="1"/>
          </p:cNvSpPr>
          <p:nvPr>
            <p:ph idx="1"/>
          </p:nvPr>
        </p:nvSpPr>
        <p:spPr>
          <a:xfrm>
            <a:off x="661025" y="1257263"/>
            <a:ext cx="5573000" cy="5296863"/>
          </a:xfrm>
        </p:spPr>
        <p:txBody>
          <a:bodyPr>
            <a:normAutofit/>
          </a:bodyPr>
          <a:lstStyle/>
          <a:p>
            <a:r>
              <a:rPr lang="en-US" sz="1600" dirty="0"/>
              <a:t>Although most people younger than age 90 in the U.S. reported good functional health, the need for medical attention increased from ages 70 to 90; the prevalence of multiple chronic diseases or disabilities began increasing in those in the 70s and 80s (</a:t>
            </a:r>
            <a:r>
              <a:rPr lang="en-US" sz="1600" dirty="0" err="1">
                <a:hlinkClick r:id="rId4"/>
              </a:rPr>
              <a:t>Santoni</a:t>
            </a:r>
            <a:r>
              <a:rPr lang="en-US" sz="1600" dirty="0">
                <a:hlinkClick r:id="rId4"/>
              </a:rPr>
              <a:t>, et al., 2015</a:t>
            </a:r>
            <a:r>
              <a:rPr lang="en-US" sz="1600" dirty="0"/>
              <a:t>). </a:t>
            </a:r>
          </a:p>
          <a:p>
            <a:r>
              <a:rPr lang="en-US" sz="1600" dirty="0"/>
              <a:t>Notes on household types: </a:t>
            </a:r>
          </a:p>
          <a:p>
            <a:pPr lvl="1">
              <a:buFont typeface="Courier New" panose="02070309020205020404" pitchFamily="49" charset="0"/>
              <a:buChar char="o"/>
            </a:pPr>
            <a:r>
              <a:rPr lang="en-US" sz="1600" b="1" dirty="0"/>
              <a:t>Other family </a:t>
            </a:r>
            <a:r>
              <a:rPr lang="en-US" sz="1600" dirty="0"/>
              <a:t>households include related persons, such as a mother and child with no husband present. </a:t>
            </a:r>
          </a:p>
          <a:p>
            <a:pPr lvl="1">
              <a:buFont typeface="Courier New" panose="02070309020205020404" pitchFamily="49" charset="0"/>
              <a:buChar char="o"/>
            </a:pPr>
            <a:r>
              <a:rPr lang="en-US" sz="1600" b="1" dirty="0"/>
              <a:t>Non-family </a:t>
            </a:r>
            <a:r>
              <a:rPr lang="en-US" sz="1600" dirty="0"/>
              <a:t>households are comprised of non-related persons. The most common are one-person households.</a:t>
            </a:r>
          </a:p>
          <a:p>
            <a:pPr lvl="1">
              <a:buFont typeface="Courier New" panose="02070309020205020404" pitchFamily="49" charset="0"/>
              <a:buChar char="o"/>
            </a:pPr>
            <a:r>
              <a:rPr lang="en-US" sz="1600" dirty="0"/>
              <a:t>Since the 2000 Census, married couple households include same-sex couples.</a:t>
            </a:r>
          </a:p>
          <a:p>
            <a:r>
              <a:rPr lang="en-US" sz="1600" dirty="0"/>
              <a:t>More </a:t>
            </a:r>
            <a:r>
              <a:rPr lang="en-US" sz="1600" b="1" dirty="0"/>
              <a:t>higher income </a:t>
            </a:r>
            <a:r>
              <a:rPr lang="en-US" sz="1600" dirty="0"/>
              <a:t>households have no disability, and fewer have three or more.</a:t>
            </a:r>
          </a:p>
          <a:p>
            <a:r>
              <a:rPr lang="en-US" sz="1600" dirty="0"/>
              <a:t>More </a:t>
            </a:r>
            <a:r>
              <a:rPr lang="en-US" sz="1600" b="1" dirty="0"/>
              <a:t>married couple </a:t>
            </a:r>
            <a:r>
              <a:rPr lang="en-US" sz="1600" dirty="0"/>
              <a:t>households have no disability, and fewer have three or more.</a:t>
            </a:r>
          </a:p>
          <a:p>
            <a:r>
              <a:rPr lang="en-US" sz="1600" dirty="0"/>
              <a:t>Fewer </a:t>
            </a:r>
            <a:r>
              <a:rPr lang="en-US" sz="1600" b="1" dirty="0"/>
              <a:t>other family </a:t>
            </a:r>
            <a:r>
              <a:rPr lang="en-US" sz="1600" dirty="0"/>
              <a:t>households have no disability, and many more have three or more compared to non-family and married couple households.</a:t>
            </a:r>
          </a:p>
          <a:p>
            <a:endParaRPr lang="en-US" dirty="0"/>
          </a:p>
        </p:txBody>
      </p:sp>
      <p:pic>
        <p:nvPicPr>
          <p:cNvPr id="5" name="Picture 4">
            <a:extLst>
              <a:ext uri="{FF2B5EF4-FFF2-40B4-BE49-F238E27FC236}">
                <a16:creationId xmlns:a16="http://schemas.microsoft.com/office/drawing/2014/main" id="{1915D03B-A344-4250-A9C7-49D88A7C09C8}"/>
              </a:ext>
            </a:extLst>
          </p:cNvPr>
          <p:cNvPicPr>
            <a:picLocks noChangeAspect="1"/>
          </p:cNvPicPr>
          <p:nvPr/>
        </p:nvPicPr>
        <p:blipFill>
          <a:blip r:embed="rId5"/>
          <a:stretch>
            <a:fillRect/>
          </a:stretch>
        </p:blipFill>
        <p:spPr>
          <a:xfrm>
            <a:off x="6842343" y="218082"/>
            <a:ext cx="4494518" cy="1582122"/>
          </a:xfrm>
          <a:prstGeom prst="rect">
            <a:avLst/>
          </a:prstGeom>
        </p:spPr>
      </p:pic>
      <p:pic>
        <p:nvPicPr>
          <p:cNvPr id="7" name="Picture 6">
            <a:extLst>
              <a:ext uri="{FF2B5EF4-FFF2-40B4-BE49-F238E27FC236}">
                <a16:creationId xmlns:a16="http://schemas.microsoft.com/office/drawing/2014/main" id="{5C705772-CD71-49AE-B666-B02A48938516}"/>
              </a:ext>
            </a:extLst>
          </p:cNvPr>
          <p:cNvPicPr>
            <a:picLocks noChangeAspect="1"/>
          </p:cNvPicPr>
          <p:nvPr/>
        </p:nvPicPr>
        <p:blipFill>
          <a:blip r:embed="rId6"/>
          <a:stretch>
            <a:fillRect/>
          </a:stretch>
        </p:blipFill>
        <p:spPr>
          <a:xfrm>
            <a:off x="6842343" y="1885402"/>
            <a:ext cx="3886200" cy="2339816"/>
          </a:xfrm>
          <a:prstGeom prst="rect">
            <a:avLst/>
          </a:prstGeom>
        </p:spPr>
      </p:pic>
      <p:pic>
        <p:nvPicPr>
          <p:cNvPr id="9" name="Picture 8">
            <a:extLst>
              <a:ext uri="{FF2B5EF4-FFF2-40B4-BE49-F238E27FC236}">
                <a16:creationId xmlns:a16="http://schemas.microsoft.com/office/drawing/2014/main" id="{893DE254-24CF-486D-9584-1C2728A61775}"/>
              </a:ext>
            </a:extLst>
          </p:cNvPr>
          <p:cNvPicPr>
            <a:picLocks noChangeAspect="1"/>
          </p:cNvPicPr>
          <p:nvPr/>
        </p:nvPicPr>
        <p:blipFill>
          <a:blip r:embed="rId7"/>
          <a:stretch>
            <a:fillRect/>
          </a:stretch>
        </p:blipFill>
        <p:spPr>
          <a:xfrm>
            <a:off x="6834247" y="4318512"/>
            <a:ext cx="3894296" cy="2331720"/>
          </a:xfrm>
          <a:prstGeom prst="rect">
            <a:avLst/>
          </a:prstGeom>
        </p:spPr>
      </p:pic>
      <p:cxnSp>
        <p:nvCxnSpPr>
          <p:cNvPr id="8" name="Straight Connector 7">
            <a:extLst>
              <a:ext uri="{FF2B5EF4-FFF2-40B4-BE49-F238E27FC236}">
                <a16:creationId xmlns:a16="http://schemas.microsoft.com/office/drawing/2014/main" id="{93365BCD-9BF5-470A-B4ED-A81D09E771E8}"/>
              </a:ext>
            </a:extLst>
          </p:cNvPr>
          <p:cNvCxnSpPr>
            <a:cxnSpLocks/>
          </p:cNvCxnSpPr>
          <p:nvPr/>
        </p:nvCxnSpPr>
        <p:spPr>
          <a:xfrm>
            <a:off x="9190638" y="1043528"/>
            <a:ext cx="298901" cy="0"/>
          </a:xfrm>
          <a:prstGeom prst="line">
            <a:avLst/>
          </a:prstGeom>
          <a:ln w="412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C1C0D88-D213-49E8-BCB0-43763E9B37C1}"/>
              </a:ext>
            </a:extLst>
          </p:cNvPr>
          <p:cNvCxnSpPr>
            <a:cxnSpLocks/>
          </p:cNvCxnSpPr>
          <p:nvPr/>
        </p:nvCxnSpPr>
        <p:spPr>
          <a:xfrm>
            <a:off x="9793974" y="1043528"/>
            <a:ext cx="298901" cy="0"/>
          </a:xfrm>
          <a:prstGeom prst="line">
            <a:avLst/>
          </a:prstGeom>
          <a:ln w="412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90CFC74-C151-45CB-8364-E3C986765F14}"/>
              </a:ext>
            </a:extLst>
          </p:cNvPr>
          <p:cNvCxnSpPr>
            <a:cxnSpLocks/>
          </p:cNvCxnSpPr>
          <p:nvPr/>
        </p:nvCxnSpPr>
        <p:spPr>
          <a:xfrm>
            <a:off x="10429642" y="1045525"/>
            <a:ext cx="298901" cy="0"/>
          </a:xfrm>
          <a:prstGeom prst="line">
            <a:avLst/>
          </a:prstGeom>
          <a:ln w="412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A8C7004-3ABB-43BA-87AD-1DDAB78C58AF}"/>
              </a:ext>
            </a:extLst>
          </p:cNvPr>
          <p:cNvCxnSpPr>
            <a:cxnSpLocks/>
          </p:cNvCxnSpPr>
          <p:nvPr/>
        </p:nvCxnSpPr>
        <p:spPr>
          <a:xfrm>
            <a:off x="10429642" y="1596762"/>
            <a:ext cx="298901" cy="0"/>
          </a:xfrm>
          <a:prstGeom prst="line">
            <a:avLst/>
          </a:prstGeom>
          <a:ln w="41275">
            <a:solidFill>
              <a:srgbClr val="C0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838E2CB-6822-4FDF-9C79-1F3704DBAD69}"/>
              </a:ext>
            </a:extLst>
          </p:cNvPr>
          <p:cNvSpPr txBox="1"/>
          <p:nvPr/>
        </p:nvSpPr>
        <p:spPr>
          <a:xfrm>
            <a:off x="2208904" y="6323293"/>
            <a:ext cx="2477241" cy="461665"/>
          </a:xfrm>
          <a:prstGeom prst="rect">
            <a:avLst/>
          </a:prstGeom>
          <a:noFill/>
        </p:spPr>
        <p:txBody>
          <a:bodyPr wrap="square" rtlCol="0">
            <a:spAutoFit/>
          </a:bodyPr>
          <a:lstStyle/>
          <a:p>
            <a:r>
              <a:rPr lang="en-US" sz="1200" dirty="0"/>
              <a:t>Source: 2013-2017 ACS 5-year data, Public Use Microdata </a:t>
            </a:r>
          </a:p>
        </p:txBody>
      </p:sp>
      <p:sp>
        <p:nvSpPr>
          <p:cNvPr id="20" name="TextBox 19">
            <a:extLst>
              <a:ext uri="{FF2B5EF4-FFF2-40B4-BE49-F238E27FC236}">
                <a16:creationId xmlns:a16="http://schemas.microsoft.com/office/drawing/2014/main" id="{0CBDE8B4-A08C-42FD-BA2B-0CAE5680BBD3}"/>
              </a:ext>
            </a:extLst>
          </p:cNvPr>
          <p:cNvSpPr txBox="1"/>
          <p:nvPr/>
        </p:nvSpPr>
        <p:spPr>
          <a:xfrm>
            <a:off x="11791666" y="0"/>
            <a:ext cx="350292" cy="307777"/>
          </a:xfrm>
          <a:prstGeom prst="rect">
            <a:avLst/>
          </a:prstGeom>
          <a:noFill/>
        </p:spPr>
        <p:txBody>
          <a:bodyPr wrap="square" rtlCol="0">
            <a:spAutoFit/>
          </a:bodyPr>
          <a:lstStyle/>
          <a:p>
            <a:r>
              <a:rPr lang="en-US" sz="1400" dirty="0">
                <a:solidFill>
                  <a:srgbClr val="714B25"/>
                </a:solidFill>
              </a:rPr>
              <a:t>7</a:t>
            </a:r>
          </a:p>
        </p:txBody>
      </p:sp>
      <p:grpSp>
        <p:nvGrpSpPr>
          <p:cNvPr id="21" name="Group 20">
            <a:extLst>
              <a:ext uri="{FF2B5EF4-FFF2-40B4-BE49-F238E27FC236}">
                <a16:creationId xmlns:a16="http://schemas.microsoft.com/office/drawing/2014/main" id="{032E9F14-7AC3-4C8D-BA32-D32B48CE9C74}"/>
              </a:ext>
            </a:extLst>
          </p:cNvPr>
          <p:cNvGrpSpPr/>
          <p:nvPr/>
        </p:nvGrpSpPr>
        <p:grpSpPr>
          <a:xfrm>
            <a:off x="87067" y="6452900"/>
            <a:ext cx="2006049" cy="365760"/>
            <a:chOff x="87067" y="6452900"/>
            <a:chExt cx="2006049" cy="365760"/>
          </a:xfrm>
        </p:grpSpPr>
        <p:sp>
          <p:nvSpPr>
            <p:cNvPr id="22" name="Action Button: Go to Beginning 21">
              <a:hlinkClick r:id="" action="ppaction://hlinkshowjump?jump=firstslide" highlightClick="1"/>
              <a:extLst>
                <a:ext uri="{FF2B5EF4-FFF2-40B4-BE49-F238E27FC236}">
                  <a16:creationId xmlns:a16="http://schemas.microsoft.com/office/drawing/2014/main" id="{408E5B84-8EBC-42A9-BDE6-46C41FAB7BDE}"/>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ction Button: Go Back or Previous 22">
              <a:hlinkClick r:id="" action="ppaction://hlinkshowjump?jump=previousslide" highlightClick="1"/>
              <a:extLst>
                <a:ext uri="{FF2B5EF4-FFF2-40B4-BE49-F238E27FC236}">
                  <a16:creationId xmlns:a16="http://schemas.microsoft.com/office/drawing/2014/main" id="{0F15DC0A-B066-4583-926B-4D28E24B451D}"/>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ction Button: Go Forward or Next 23">
              <a:hlinkClick r:id="" action="ppaction://hlinkshowjump?jump=nextslide" highlightClick="1"/>
              <a:extLst>
                <a:ext uri="{FF2B5EF4-FFF2-40B4-BE49-F238E27FC236}">
                  <a16:creationId xmlns:a16="http://schemas.microsoft.com/office/drawing/2014/main" id="{8602604F-BCC9-48F9-A6C9-CFCE67406FC8}"/>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ction Button: Go to End 24">
              <a:hlinkClick r:id="rId8" action="ppaction://hlinksldjump" highlightClick="1"/>
              <a:extLst>
                <a:ext uri="{FF2B5EF4-FFF2-40B4-BE49-F238E27FC236}">
                  <a16:creationId xmlns:a16="http://schemas.microsoft.com/office/drawing/2014/main" id="{9D5AE30E-A701-453F-827F-D88573DB6207}"/>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hlinkClick r:id="rId9"/>
              <a:extLst>
                <a:ext uri="{FF2B5EF4-FFF2-40B4-BE49-F238E27FC236}">
                  <a16:creationId xmlns:a16="http://schemas.microsoft.com/office/drawing/2014/main" id="{9DAA670E-C4F4-45FD-AAF8-D18BF0ED4E89}"/>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75034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EC5D0-73F8-4074-8F9F-21046B96F0BA}"/>
              </a:ext>
            </a:extLst>
          </p:cNvPr>
          <p:cNvSpPr>
            <a:spLocks noGrp="1"/>
          </p:cNvSpPr>
          <p:nvPr>
            <p:ph type="title"/>
          </p:nvPr>
        </p:nvSpPr>
        <p:spPr>
          <a:xfrm>
            <a:off x="873369" y="326600"/>
            <a:ext cx="4302035" cy="870857"/>
          </a:xfrm>
        </p:spPr>
        <p:txBody>
          <a:bodyPr/>
          <a:lstStyle/>
          <a:p>
            <a:r>
              <a:rPr lang="en-US" sz="3200" dirty="0"/>
              <a:t>Education, Affluence, and Disability - All Ages</a:t>
            </a:r>
          </a:p>
        </p:txBody>
      </p:sp>
      <p:sp>
        <p:nvSpPr>
          <p:cNvPr id="4" name="Content Placeholder 3">
            <a:extLst>
              <a:ext uri="{FF2B5EF4-FFF2-40B4-BE49-F238E27FC236}">
                <a16:creationId xmlns:a16="http://schemas.microsoft.com/office/drawing/2014/main" id="{5E88AE55-2A96-44E4-9F0D-EEA241203BF7}"/>
              </a:ext>
            </a:extLst>
          </p:cNvPr>
          <p:cNvSpPr>
            <a:spLocks noGrp="1"/>
          </p:cNvSpPr>
          <p:nvPr>
            <p:ph idx="1"/>
          </p:nvPr>
        </p:nvSpPr>
        <p:spPr>
          <a:xfrm>
            <a:off x="859755" y="1303550"/>
            <a:ext cx="5102777" cy="4362517"/>
          </a:xfrm>
        </p:spPr>
        <p:txBody>
          <a:bodyPr>
            <a:normAutofit/>
          </a:bodyPr>
          <a:lstStyle/>
          <a:p>
            <a:r>
              <a:rPr lang="en-US" sz="1600" dirty="0"/>
              <a:t>These tables show how educational attainment, poverty status, and income affect disability rates in the city of Portland. </a:t>
            </a:r>
          </a:p>
          <a:p>
            <a:pPr lvl="1"/>
            <a:r>
              <a:rPr lang="en-US" sz="1600" dirty="0"/>
              <a:t>Lower educational attainment is correlated to higher disability prevalence.</a:t>
            </a:r>
          </a:p>
          <a:p>
            <a:pPr lvl="1"/>
            <a:r>
              <a:rPr lang="en-US" sz="1600" dirty="0"/>
              <a:t>Being closer to or below poverty is correlated with higher disability prevalence. </a:t>
            </a:r>
          </a:p>
          <a:p>
            <a:pPr lvl="1"/>
            <a:r>
              <a:rPr lang="en-US" sz="1600" dirty="0"/>
              <a:t>Lower earnings are correlated with higher disability prevalence.</a:t>
            </a:r>
          </a:p>
          <a:p>
            <a:r>
              <a:rPr lang="en-US" sz="1600" dirty="0"/>
              <a:t>As for commuting to work one might expect that the walkers would have the lowest disability rates, but those commuting by taxicab, motorcycle, bicycle, or other means had a lower rate.</a:t>
            </a:r>
          </a:p>
          <a:p>
            <a:r>
              <a:rPr lang="en-US" sz="1600" dirty="0"/>
              <a:t>When looking at specific age groups, rather than all ages, disability rates varied (data not displayed here).</a:t>
            </a:r>
          </a:p>
        </p:txBody>
      </p:sp>
      <p:sp>
        <p:nvSpPr>
          <p:cNvPr id="8" name="TextBox 7">
            <a:extLst>
              <a:ext uri="{FF2B5EF4-FFF2-40B4-BE49-F238E27FC236}">
                <a16:creationId xmlns:a16="http://schemas.microsoft.com/office/drawing/2014/main" id="{81924E50-2264-45A7-9597-620397290093}"/>
              </a:ext>
            </a:extLst>
          </p:cNvPr>
          <p:cNvSpPr txBox="1"/>
          <p:nvPr/>
        </p:nvSpPr>
        <p:spPr>
          <a:xfrm>
            <a:off x="2631757" y="6093368"/>
            <a:ext cx="1385914" cy="646331"/>
          </a:xfrm>
          <a:prstGeom prst="rect">
            <a:avLst/>
          </a:prstGeom>
          <a:noFill/>
        </p:spPr>
        <p:txBody>
          <a:bodyPr wrap="square" rtlCol="0">
            <a:spAutoFit/>
          </a:bodyPr>
          <a:lstStyle/>
          <a:p>
            <a:r>
              <a:rPr lang="en-US" sz="1200" dirty="0"/>
              <a:t>Source: 2018 ACS 5-year data, Table S1811</a:t>
            </a:r>
          </a:p>
        </p:txBody>
      </p:sp>
      <p:grpSp>
        <p:nvGrpSpPr>
          <p:cNvPr id="14" name="Group 13">
            <a:extLst>
              <a:ext uri="{FF2B5EF4-FFF2-40B4-BE49-F238E27FC236}">
                <a16:creationId xmlns:a16="http://schemas.microsoft.com/office/drawing/2014/main" id="{8B4341E9-B70B-4EB0-84A0-9F9FD447F582}"/>
              </a:ext>
            </a:extLst>
          </p:cNvPr>
          <p:cNvGrpSpPr/>
          <p:nvPr/>
        </p:nvGrpSpPr>
        <p:grpSpPr>
          <a:xfrm>
            <a:off x="6470406" y="1852164"/>
            <a:ext cx="5533158" cy="1295400"/>
            <a:chOff x="6186618" y="1791915"/>
            <a:chExt cx="5533158" cy="1295400"/>
          </a:xfrm>
        </p:grpSpPr>
        <p:pic>
          <p:nvPicPr>
            <p:cNvPr id="5" name="Picture 4">
              <a:extLst>
                <a:ext uri="{FF2B5EF4-FFF2-40B4-BE49-F238E27FC236}">
                  <a16:creationId xmlns:a16="http://schemas.microsoft.com/office/drawing/2014/main" id="{615BBB7E-B2DF-4BDF-ADBB-727480D8D4B0}"/>
                </a:ext>
              </a:extLst>
            </p:cNvPr>
            <p:cNvPicPr>
              <a:picLocks noChangeAspect="1"/>
            </p:cNvPicPr>
            <p:nvPr/>
          </p:nvPicPr>
          <p:blipFill>
            <a:blip r:embed="rId4"/>
            <a:stretch>
              <a:fillRect/>
            </a:stretch>
          </p:blipFill>
          <p:spPr>
            <a:xfrm>
              <a:off x="6186618" y="1791915"/>
              <a:ext cx="4924425" cy="1295400"/>
            </a:xfrm>
            <a:prstGeom prst="rect">
              <a:avLst/>
            </a:prstGeom>
          </p:spPr>
        </p:pic>
        <p:sp>
          <p:nvSpPr>
            <p:cNvPr id="10" name="TextBox 9">
              <a:extLst>
                <a:ext uri="{FF2B5EF4-FFF2-40B4-BE49-F238E27FC236}">
                  <a16:creationId xmlns:a16="http://schemas.microsoft.com/office/drawing/2014/main" id="{951A022A-20DE-48CC-BE29-C2224AC99F9D}"/>
                </a:ext>
              </a:extLst>
            </p:cNvPr>
            <p:cNvSpPr txBox="1"/>
            <p:nvPr/>
          </p:nvSpPr>
          <p:spPr>
            <a:xfrm>
              <a:off x="9361205" y="1893278"/>
              <a:ext cx="2358571" cy="246221"/>
            </a:xfrm>
            <a:prstGeom prst="rect">
              <a:avLst/>
            </a:prstGeom>
            <a:noFill/>
          </p:spPr>
          <p:txBody>
            <a:bodyPr wrap="square" rtlCol="0">
              <a:spAutoFit/>
            </a:bodyPr>
            <a:lstStyle/>
            <a:p>
              <a:r>
                <a:rPr lang="en-US" sz="1000" i="1" dirty="0"/>
                <a:t>Percent with Disability</a:t>
              </a:r>
            </a:p>
          </p:txBody>
        </p:sp>
      </p:grpSp>
      <p:grpSp>
        <p:nvGrpSpPr>
          <p:cNvPr id="6" name="Group 5">
            <a:extLst>
              <a:ext uri="{FF2B5EF4-FFF2-40B4-BE49-F238E27FC236}">
                <a16:creationId xmlns:a16="http://schemas.microsoft.com/office/drawing/2014/main" id="{99244D85-0349-4CDD-AD11-76C6E6B80590}"/>
              </a:ext>
            </a:extLst>
          </p:cNvPr>
          <p:cNvGrpSpPr/>
          <p:nvPr/>
        </p:nvGrpSpPr>
        <p:grpSpPr>
          <a:xfrm>
            <a:off x="6470406" y="226362"/>
            <a:ext cx="5453258" cy="1493811"/>
            <a:chOff x="6186618" y="84468"/>
            <a:chExt cx="5453258" cy="1493811"/>
          </a:xfrm>
        </p:grpSpPr>
        <p:pic>
          <p:nvPicPr>
            <p:cNvPr id="3" name="Picture 2">
              <a:extLst>
                <a:ext uri="{FF2B5EF4-FFF2-40B4-BE49-F238E27FC236}">
                  <a16:creationId xmlns:a16="http://schemas.microsoft.com/office/drawing/2014/main" id="{C5EA8826-6484-4226-B89E-D133362446C9}"/>
                </a:ext>
              </a:extLst>
            </p:cNvPr>
            <p:cNvPicPr>
              <a:picLocks noChangeAspect="1"/>
            </p:cNvPicPr>
            <p:nvPr/>
          </p:nvPicPr>
          <p:blipFill rotWithShape="1">
            <a:blip r:embed="rId5"/>
            <a:srcRect b="9868"/>
            <a:stretch/>
          </p:blipFill>
          <p:spPr>
            <a:xfrm>
              <a:off x="6186618" y="84468"/>
              <a:ext cx="4848225" cy="1493811"/>
            </a:xfrm>
            <a:prstGeom prst="rect">
              <a:avLst/>
            </a:prstGeom>
          </p:spPr>
        </p:pic>
        <p:sp>
          <p:nvSpPr>
            <p:cNvPr id="11" name="TextBox 10">
              <a:extLst>
                <a:ext uri="{FF2B5EF4-FFF2-40B4-BE49-F238E27FC236}">
                  <a16:creationId xmlns:a16="http://schemas.microsoft.com/office/drawing/2014/main" id="{E75EB2BD-EE70-4C21-B9CA-B5DC7C9BA598}"/>
                </a:ext>
              </a:extLst>
            </p:cNvPr>
            <p:cNvSpPr txBox="1"/>
            <p:nvPr/>
          </p:nvSpPr>
          <p:spPr>
            <a:xfrm>
              <a:off x="9281305" y="148349"/>
              <a:ext cx="2358571" cy="246221"/>
            </a:xfrm>
            <a:prstGeom prst="rect">
              <a:avLst/>
            </a:prstGeom>
            <a:noFill/>
          </p:spPr>
          <p:txBody>
            <a:bodyPr wrap="square" rtlCol="0">
              <a:spAutoFit/>
            </a:bodyPr>
            <a:lstStyle/>
            <a:p>
              <a:r>
                <a:rPr lang="en-US" sz="1000" i="1" dirty="0"/>
                <a:t>Percent with Disability</a:t>
              </a:r>
            </a:p>
          </p:txBody>
        </p:sp>
      </p:grpSp>
      <p:grpSp>
        <p:nvGrpSpPr>
          <p:cNvPr id="15" name="Group 14">
            <a:extLst>
              <a:ext uri="{FF2B5EF4-FFF2-40B4-BE49-F238E27FC236}">
                <a16:creationId xmlns:a16="http://schemas.microsoft.com/office/drawing/2014/main" id="{2EBEB1F0-C617-409A-813B-DC66F5631445}"/>
              </a:ext>
            </a:extLst>
          </p:cNvPr>
          <p:cNvGrpSpPr/>
          <p:nvPr/>
        </p:nvGrpSpPr>
        <p:grpSpPr>
          <a:xfrm>
            <a:off x="6470406" y="3279306"/>
            <a:ext cx="4405217" cy="1672583"/>
            <a:chOff x="6186618" y="3137412"/>
            <a:chExt cx="4405217" cy="1672583"/>
          </a:xfrm>
        </p:grpSpPr>
        <p:pic>
          <p:nvPicPr>
            <p:cNvPr id="7" name="Picture 6">
              <a:extLst>
                <a:ext uri="{FF2B5EF4-FFF2-40B4-BE49-F238E27FC236}">
                  <a16:creationId xmlns:a16="http://schemas.microsoft.com/office/drawing/2014/main" id="{F812C689-1A69-4E47-91E9-89199B32C401}"/>
                </a:ext>
              </a:extLst>
            </p:cNvPr>
            <p:cNvPicPr>
              <a:picLocks noChangeAspect="1"/>
            </p:cNvPicPr>
            <p:nvPr/>
          </p:nvPicPr>
          <p:blipFill rotWithShape="1">
            <a:blip r:embed="rId6"/>
            <a:srcRect b="9485"/>
            <a:stretch/>
          </p:blipFill>
          <p:spPr>
            <a:xfrm>
              <a:off x="6186618" y="3137412"/>
              <a:ext cx="3476625" cy="1672583"/>
            </a:xfrm>
            <a:prstGeom prst="rect">
              <a:avLst/>
            </a:prstGeom>
          </p:spPr>
        </p:pic>
        <p:sp>
          <p:nvSpPr>
            <p:cNvPr id="12" name="TextBox 11">
              <a:extLst>
                <a:ext uri="{FF2B5EF4-FFF2-40B4-BE49-F238E27FC236}">
                  <a16:creationId xmlns:a16="http://schemas.microsoft.com/office/drawing/2014/main" id="{275AC42E-E240-4BD7-BA10-A4575B0E8A45}"/>
                </a:ext>
              </a:extLst>
            </p:cNvPr>
            <p:cNvSpPr txBox="1"/>
            <p:nvPr/>
          </p:nvSpPr>
          <p:spPr>
            <a:xfrm>
              <a:off x="8233264" y="3219805"/>
              <a:ext cx="2358571" cy="246221"/>
            </a:xfrm>
            <a:prstGeom prst="rect">
              <a:avLst/>
            </a:prstGeom>
            <a:noFill/>
          </p:spPr>
          <p:txBody>
            <a:bodyPr wrap="square" rtlCol="0">
              <a:spAutoFit/>
            </a:bodyPr>
            <a:lstStyle/>
            <a:p>
              <a:r>
                <a:rPr lang="en-US" sz="1000" i="1" dirty="0"/>
                <a:t>Percent with Disability</a:t>
              </a:r>
            </a:p>
          </p:txBody>
        </p:sp>
      </p:grpSp>
      <p:grpSp>
        <p:nvGrpSpPr>
          <p:cNvPr id="16" name="Group 15">
            <a:extLst>
              <a:ext uri="{FF2B5EF4-FFF2-40B4-BE49-F238E27FC236}">
                <a16:creationId xmlns:a16="http://schemas.microsoft.com/office/drawing/2014/main" id="{2C2DE872-FA60-4A85-84F8-DB274A9B9099}"/>
              </a:ext>
            </a:extLst>
          </p:cNvPr>
          <p:cNvGrpSpPr/>
          <p:nvPr/>
        </p:nvGrpSpPr>
        <p:grpSpPr>
          <a:xfrm>
            <a:off x="6501173" y="5083631"/>
            <a:ext cx="5453257" cy="1428071"/>
            <a:chOff x="6186618" y="4942485"/>
            <a:chExt cx="5453257" cy="1428071"/>
          </a:xfrm>
        </p:grpSpPr>
        <p:pic>
          <p:nvPicPr>
            <p:cNvPr id="9" name="Picture 8">
              <a:extLst>
                <a:ext uri="{FF2B5EF4-FFF2-40B4-BE49-F238E27FC236}">
                  <a16:creationId xmlns:a16="http://schemas.microsoft.com/office/drawing/2014/main" id="{0683234A-4463-4AE2-819A-52BA9E176C91}"/>
                </a:ext>
              </a:extLst>
            </p:cNvPr>
            <p:cNvPicPr>
              <a:picLocks noChangeAspect="1"/>
            </p:cNvPicPr>
            <p:nvPr/>
          </p:nvPicPr>
          <p:blipFill rotWithShape="1">
            <a:blip r:embed="rId7"/>
            <a:srcRect b="9682"/>
            <a:stretch/>
          </p:blipFill>
          <p:spPr>
            <a:xfrm>
              <a:off x="6186618" y="4942485"/>
              <a:ext cx="5029200" cy="1428071"/>
            </a:xfrm>
            <a:prstGeom prst="rect">
              <a:avLst/>
            </a:prstGeom>
          </p:spPr>
        </p:pic>
        <p:sp>
          <p:nvSpPr>
            <p:cNvPr id="13" name="TextBox 12">
              <a:extLst>
                <a:ext uri="{FF2B5EF4-FFF2-40B4-BE49-F238E27FC236}">
                  <a16:creationId xmlns:a16="http://schemas.microsoft.com/office/drawing/2014/main" id="{2E3A8AE3-8A05-4FFE-9DDC-D2A664299A6D}"/>
                </a:ext>
              </a:extLst>
            </p:cNvPr>
            <p:cNvSpPr txBox="1"/>
            <p:nvPr/>
          </p:nvSpPr>
          <p:spPr>
            <a:xfrm>
              <a:off x="9281304" y="4942485"/>
              <a:ext cx="2358571" cy="246221"/>
            </a:xfrm>
            <a:prstGeom prst="rect">
              <a:avLst/>
            </a:prstGeom>
            <a:noFill/>
          </p:spPr>
          <p:txBody>
            <a:bodyPr wrap="square" rtlCol="0">
              <a:spAutoFit/>
            </a:bodyPr>
            <a:lstStyle/>
            <a:p>
              <a:r>
                <a:rPr lang="en-US" sz="1000" i="1" dirty="0"/>
                <a:t>Percent with Disability</a:t>
              </a:r>
            </a:p>
          </p:txBody>
        </p:sp>
      </p:grpSp>
      <p:sp>
        <p:nvSpPr>
          <p:cNvPr id="23" name="TextBox 22">
            <a:extLst>
              <a:ext uri="{FF2B5EF4-FFF2-40B4-BE49-F238E27FC236}">
                <a16:creationId xmlns:a16="http://schemas.microsoft.com/office/drawing/2014/main" id="{168BDBB5-AB59-473D-80B0-48AC80D7BA94}"/>
              </a:ext>
            </a:extLst>
          </p:cNvPr>
          <p:cNvSpPr txBox="1"/>
          <p:nvPr/>
        </p:nvSpPr>
        <p:spPr>
          <a:xfrm>
            <a:off x="11791666" y="0"/>
            <a:ext cx="350292" cy="307777"/>
          </a:xfrm>
          <a:prstGeom prst="rect">
            <a:avLst/>
          </a:prstGeom>
          <a:noFill/>
        </p:spPr>
        <p:txBody>
          <a:bodyPr wrap="square" rtlCol="0">
            <a:spAutoFit/>
          </a:bodyPr>
          <a:lstStyle/>
          <a:p>
            <a:r>
              <a:rPr lang="en-US" sz="1400" dirty="0">
                <a:solidFill>
                  <a:srgbClr val="714B25"/>
                </a:solidFill>
              </a:rPr>
              <a:t>8</a:t>
            </a:r>
          </a:p>
        </p:txBody>
      </p:sp>
      <p:grpSp>
        <p:nvGrpSpPr>
          <p:cNvPr id="24" name="Group 23">
            <a:extLst>
              <a:ext uri="{FF2B5EF4-FFF2-40B4-BE49-F238E27FC236}">
                <a16:creationId xmlns:a16="http://schemas.microsoft.com/office/drawing/2014/main" id="{2FA6E195-2AB9-49D5-8C3B-3F5F00F740F4}"/>
              </a:ext>
            </a:extLst>
          </p:cNvPr>
          <p:cNvGrpSpPr/>
          <p:nvPr/>
        </p:nvGrpSpPr>
        <p:grpSpPr>
          <a:xfrm>
            <a:off x="87067" y="6452900"/>
            <a:ext cx="2006049" cy="365760"/>
            <a:chOff x="87067" y="6452900"/>
            <a:chExt cx="2006049" cy="365760"/>
          </a:xfrm>
        </p:grpSpPr>
        <p:sp>
          <p:nvSpPr>
            <p:cNvPr id="25" name="Action Button: Go to Beginning 24">
              <a:hlinkClick r:id="" action="ppaction://hlinkshowjump?jump=firstslide" highlightClick="1"/>
              <a:extLst>
                <a:ext uri="{FF2B5EF4-FFF2-40B4-BE49-F238E27FC236}">
                  <a16:creationId xmlns:a16="http://schemas.microsoft.com/office/drawing/2014/main" id="{65ABE8CC-D6CE-4BF6-83FC-53F1BC793E1F}"/>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ction Button: Go Back or Previous 25">
              <a:hlinkClick r:id="" action="ppaction://hlinkshowjump?jump=previousslide" highlightClick="1"/>
              <a:extLst>
                <a:ext uri="{FF2B5EF4-FFF2-40B4-BE49-F238E27FC236}">
                  <a16:creationId xmlns:a16="http://schemas.microsoft.com/office/drawing/2014/main" id="{73071DD5-6F86-456A-84BC-1508F4558249}"/>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ction Button: Go Forward or Next 26">
              <a:hlinkClick r:id="" action="ppaction://hlinkshowjump?jump=nextslide" highlightClick="1"/>
              <a:extLst>
                <a:ext uri="{FF2B5EF4-FFF2-40B4-BE49-F238E27FC236}">
                  <a16:creationId xmlns:a16="http://schemas.microsoft.com/office/drawing/2014/main" id="{A2365EE3-DB73-45E0-8D6F-ED8C7F045550}"/>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ction Button: Go to End 27">
              <a:hlinkClick r:id="rId8" action="ppaction://hlinksldjump" highlightClick="1"/>
              <a:extLst>
                <a:ext uri="{FF2B5EF4-FFF2-40B4-BE49-F238E27FC236}">
                  <a16:creationId xmlns:a16="http://schemas.microsoft.com/office/drawing/2014/main" id="{40BCB1D9-57A4-435E-8F00-3990F585A8E5}"/>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hlinkClick r:id="rId9"/>
              <a:extLst>
                <a:ext uri="{FF2B5EF4-FFF2-40B4-BE49-F238E27FC236}">
                  <a16:creationId xmlns:a16="http://schemas.microsoft.com/office/drawing/2014/main" id="{9465D0F3-8819-483C-9FFB-931F6B608704}"/>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85223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0F605-B3BD-459F-9C03-6C22B34AD440}"/>
              </a:ext>
            </a:extLst>
          </p:cNvPr>
          <p:cNvSpPr>
            <a:spLocks noGrp="1"/>
          </p:cNvSpPr>
          <p:nvPr>
            <p:ph type="title"/>
          </p:nvPr>
        </p:nvSpPr>
        <p:spPr>
          <a:xfrm>
            <a:off x="671606" y="394019"/>
            <a:ext cx="4302035" cy="870857"/>
          </a:xfrm>
        </p:spPr>
        <p:txBody>
          <a:bodyPr/>
          <a:lstStyle/>
          <a:p>
            <a:r>
              <a:rPr lang="en-US" sz="3200" dirty="0"/>
              <a:t>Work and Disability -  </a:t>
            </a:r>
            <a:br>
              <a:rPr lang="en-US" sz="3200" dirty="0"/>
            </a:br>
            <a:r>
              <a:rPr lang="en-US" sz="3200" dirty="0"/>
              <a:t>All Ages</a:t>
            </a:r>
          </a:p>
        </p:txBody>
      </p:sp>
      <p:sp>
        <p:nvSpPr>
          <p:cNvPr id="3" name="Content Placeholder 2">
            <a:extLst>
              <a:ext uri="{FF2B5EF4-FFF2-40B4-BE49-F238E27FC236}">
                <a16:creationId xmlns:a16="http://schemas.microsoft.com/office/drawing/2014/main" id="{CD4BED82-5EC0-4943-A3BB-CB39EC364154}"/>
              </a:ext>
            </a:extLst>
          </p:cNvPr>
          <p:cNvSpPr>
            <a:spLocks noGrp="1"/>
          </p:cNvSpPr>
          <p:nvPr>
            <p:ph idx="1"/>
          </p:nvPr>
        </p:nvSpPr>
        <p:spPr>
          <a:xfrm>
            <a:off x="638594" y="1437882"/>
            <a:ext cx="5099909" cy="4312599"/>
          </a:xfrm>
        </p:spPr>
        <p:txBody>
          <a:bodyPr>
            <a:normAutofit lnSpcReduction="10000"/>
          </a:bodyPr>
          <a:lstStyle/>
          <a:p>
            <a:r>
              <a:rPr lang="en-US" sz="1600" dirty="0"/>
              <a:t>Disability rates vary by class of worker and are highest for unpaid family workers in the city of Portland. </a:t>
            </a:r>
          </a:p>
          <a:p>
            <a:pPr lvl="1"/>
            <a:r>
              <a:rPr lang="en-US" sz="1600" dirty="0"/>
              <a:t>The lowest disability rates are for self-employed workers in their own incorporated business.</a:t>
            </a:r>
          </a:p>
          <a:p>
            <a:pPr lvl="1"/>
            <a:r>
              <a:rPr lang="en-US" sz="1600" dirty="0"/>
              <a:t>Self-employed workers in businesses that were not incorporated have higher disability rates. </a:t>
            </a:r>
          </a:p>
          <a:p>
            <a:r>
              <a:rPr lang="en-US" sz="1600" dirty="0"/>
              <a:t>Not surprisingly, the highest disability rates by occupation are for persons working in natural resources, construction, and related occupations; the lowest are for those in management, business, science and the arts. </a:t>
            </a:r>
          </a:p>
          <a:p>
            <a:r>
              <a:rPr lang="en-US" sz="1600" dirty="0"/>
              <a:t>By industry, the highest disability rates are for those working in agriculture, forestry, fishing and hunting, and mining. The lowest are for those employed in manufacturing.</a:t>
            </a:r>
          </a:p>
          <a:p>
            <a:r>
              <a:rPr lang="en-US" sz="1600" dirty="0"/>
              <a:t>It should be noted that while many older people may not be in the workforce, their health is impacted by their work history.</a:t>
            </a:r>
          </a:p>
          <a:p>
            <a:endParaRPr lang="en-US" dirty="0"/>
          </a:p>
        </p:txBody>
      </p:sp>
      <p:pic>
        <p:nvPicPr>
          <p:cNvPr id="9" name="Picture 8">
            <a:extLst>
              <a:ext uri="{FF2B5EF4-FFF2-40B4-BE49-F238E27FC236}">
                <a16:creationId xmlns:a16="http://schemas.microsoft.com/office/drawing/2014/main" id="{EAA898A6-7C69-407C-B5AF-93D9CABEB90A}"/>
              </a:ext>
            </a:extLst>
          </p:cNvPr>
          <p:cNvPicPr>
            <a:picLocks noChangeAspect="1"/>
          </p:cNvPicPr>
          <p:nvPr/>
        </p:nvPicPr>
        <p:blipFill rotWithShape="1">
          <a:blip r:embed="rId4"/>
          <a:srcRect b="5104"/>
          <a:stretch/>
        </p:blipFill>
        <p:spPr>
          <a:xfrm>
            <a:off x="6512689" y="4111739"/>
            <a:ext cx="4979194" cy="2381745"/>
          </a:xfrm>
          <a:prstGeom prst="rect">
            <a:avLst/>
          </a:prstGeom>
        </p:spPr>
      </p:pic>
      <p:pic>
        <p:nvPicPr>
          <p:cNvPr id="18" name="Picture 17">
            <a:extLst>
              <a:ext uri="{FF2B5EF4-FFF2-40B4-BE49-F238E27FC236}">
                <a16:creationId xmlns:a16="http://schemas.microsoft.com/office/drawing/2014/main" id="{0848E734-4E36-41A7-85AB-D3EB8D3E7ECB}"/>
              </a:ext>
            </a:extLst>
          </p:cNvPr>
          <p:cNvPicPr>
            <a:picLocks noChangeAspect="1"/>
          </p:cNvPicPr>
          <p:nvPr/>
        </p:nvPicPr>
        <p:blipFill rotWithShape="1">
          <a:blip r:embed="rId5"/>
          <a:srcRect b="12587"/>
          <a:stretch/>
        </p:blipFill>
        <p:spPr>
          <a:xfrm>
            <a:off x="6512689" y="284697"/>
            <a:ext cx="4663440" cy="1960359"/>
          </a:xfrm>
          <a:prstGeom prst="rect">
            <a:avLst/>
          </a:prstGeom>
        </p:spPr>
      </p:pic>
      <p:pic>
        <p:nvPicPr>
          <p:cNvPr id="19" name="Picture 18">
            <a:extLst>
              <a:ext uri="{FF2B5EF4-FFF2-40B4-BE49-F238E27FC236}">
                <a16:creationId xmlns:a16="http://schemas.microsoft.com/office/drawing/2014/main" id="{4209CA07-5682-4253-8FD0-20769FFFAD90}"/>
              </a:ext>
            </a:extLst>
          </p:cNvPr>
          <p:cNvPicPr>
            <a:picLocks noChangeAspect="1"/>
          </p:cNvPicPr>
          <p:nvPr/>
        </p:nvPicPr>
        <p:blipFill rotWithShape="1">
          <a:blip r:embed="rId6"/>
          <a:srcRect b="12162"/>
          <a:stretch/>
        </p:blipFill>
        <p:spPr>
          <a:xfrm>
            <a:off x="6512689" y="2534625"/>
            <a:ext cx="4663440" cy="1365431"/>
          </a:xfrm>
          <a:prstGeom prst="rect">
            <a:avLst/>
          </a:prstGeom>
        </p:spPr>
      </p:pic>
      <p:sp>
        <p:nvSpPr>
          <p:cNvPr id="10" name="TextBox 9">
            <a:extLst>
              <a:ext uri="{FF2B5EF4-FFF2-40B4-BE49-F238E27FC236}">
                <a16:creationId xmlns:a16="http://schemas.microsoft.com/office/drawing/2014/main" id="{D63FDD3A-B158-4773-B37F-087415802A7E}"/>
              </a:ext>
            </a:extLst>
          </p:cNvPr>
          <p:cNvSpPr txBox="1"/>
          <p:nvPr/>
        </p:nvSpPr>
        <p:spPr>
          <a:xfrm>
            <a:off x="9734626" y="4080428"/>
            <a:ext cx="2358571" cy="246221"/>
          </a:xfrm>
          <a:prstGeom prst="rect">
            <a:avLst/>
          </a:prstGeom>
          <a:noFill/>
        </p:spPr>
        <p:txBody>
          <a:bodyPr wrap="square" rtlCol="0">
            <a:spAutoFit/>
          </a:bodyPr>
          <a:lstStyle/>
          <a:p>
            <a:r>
              <a:rPr lang="en-US" sz="950" i="1" dirty="0"/>
              <a:t>Percent with Disability</a:t>
            </a:r>
          </a:p>
        </p:txBody>
      </p:sp>
      <p:sp>
        <p:nvSpPr>
          <p:cNvPr id="11" name="TextBox 10">
            <a:extLst>
              <a:ext uri="{FF2B5EF4-FFF2-40B4-BE49-F238E27FC236}">
                <a16:creationId xmlns:a16="http://schemas.microsoft.com/office/drawing/2014/main" id="{956FA614-767A-4E3B-A200-6D3CF309BF28}"/>
              </a:ext>
            </a:extLst>
          </p:cNvPr>
          <p:cNvSpPr txBox="1"/>
          <p:nvPr/>
        </p:nvSpPr>
        <p:spPr>
          <a:xfrm>
            <a:off x="9365220" y="2471967"/>
            <a:ext cx="2358571" cy="246221"/>
          </a:xfrm>
          <a:prstGeom prst="rect">
            <a:avLst/>
          </a:prstGeom>
          <a:noFill/>
        </p:spPr>
        <p:txBody>
          <a:bodyPr wrap="square" rtlCol="0">
            <a:spAutoFit/>
          </a:bodyPr>
          <a:lstStyle/>
          <a:p>
            <a:r>
              <a:rPr lang="en-US" sz="1000" i="1" dirty="0"/>
              <a:t>Percent with Disability</a:t>
            </a:r>
          </a:p>
        </p:txBody>
      </p:sp>
      <p:sp>
        <p:nvSpPr>
          <p:cNvPr id="12" name="TextBox 11">
            <a:extLst>
              <a:ext uri="{FF2B5EF4-FFF2-40B4-BE49-F238E27FC236}">
                <a16:creationId xmlns:a16="http://schemas.microsoft.com/office/drawing/2014/main" id="{57235BDC-CE46-41A4-BF45-745B0E878C19}"/>
              </a:ext>
            </a:extLst>
          </p:cNvPr>
          <p:cNvSpPr txBox="1"/>
          <p:nvPr/>
        </p:nvSpPr>
        <p:spPr>
          <a:xfrm>
            <a:off x="9365220" y="312317"/>
            <a:ext cx="2358571" cy="246221"/>
          </a:xfrm>
          <a:prstGeom prst="rect">
            <a:avLst/>
          </a:prstGeom>
          <a:noFill/>
        </p:spPr>
        <p:txBody>
          <a:bodyPr wrap="square" rtlCol="0">
            <a:spAutoFit/>
          </a:bodyPr>
          <a:lstStyle/>
          <a:p>
            <a:r>
              <a:rPr lang="en-US" sz="1000" i="1" dirty="0"/>
              <a:t>Percent with Disability</a:t>
            </a:r>
          </a:p>
        </p:txBody>
      </p:sp>
      <p:cxnSp>
        <p:nvCxnSpPr>
          <p:cNvPr id="14" name="Straight Connector 13">
            <a:extLst>
              <a:ext uri="{FF2B5EF4-FFF2-40B4-BE49-F238E27FC236}">
                <a16:creationId xmlns:a16="http://schemas.microsoft.com/office/drawing/2014/main" id="{7BDE4348-5875-4DE0-8CB9-46D1DDB83786}"/>
              </a:ext>
            </a:extLst>
          </p:cNvPr>
          <p:cNvCxnSpPr>
            <a:cxnSpLocks/>
          </p:cNvCxnSpPr>
          <p:nvPr/>
        </p:nvCxnSpPr>
        <p:spPr>
          <a:xfrm>
            <a:off x="7854276" y="914049"/>
            <a:ext cx="71352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E7A879E-D1C3-4579-A025-066706463FE9}"/>
              </a:ext>
            </a:extLst>
          </p:cNvPr>
          <p:cNvCxnSpPr>
            <a:cxnSpLocks/>
          </p:cNvCxnSpPr>
          <p:nvPr/>
        </p:nvCxnSpPr>
        <p:spPr>
          <a:xfrm>
            <a:off x="7809978" y="1805485"/>
            <a:ext cx="757825"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77F6A95-9E8C-427A-BB39-AD74BF3C8912}"/>
              </a:ext>
            </a:extLst>
          </p:cNvPr>
          <p:cNvCxnSpPr>
            <a:cxnSpLocks/>
          </p:cNvCxnSpPr>
          <p:nvPr/>
        </p:nvCxnSpPr>
        <p:spPr>
          <a:xfrm>
            <a:off x="7186968" y="3686477"/>
            <a:ext cx="1794194"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37C07C3-2A81-4CD8-84B6-D9E41EDC62BA}"/>
              </a:ext>
            </a:extLst>
          </p:cNvPr>
          <p:cNvCxnSpPr>
            <a:cxnSpLocks/>
          </p:cNvCxnSpPr>
          <p:nvPr/>
        </p:nvCxnSpPr>
        <p:spPr>
          <a:xfrm>
            <a:off x="7349472" y="3099841"/>
            <a:ext cx="163169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1654F13-C938-43F4-9BE1-DEB43823473E}"/>
              </a:ext>
            </a:extLst>
          </p:cNvPr>
          <p:cNvCxnSpPr>
            <a:cxnSpLocks/>
          </p:cNvCxnSpPr>
          <p:nvPr/>
        </p:nvCxnSpPr>
        <p:spPr>
          <a:xfrm>
            <a:off x="6876789" y="6341995"/>
            <a:ext cx="227690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19BB25C-7538-48E2-A49D-F8B6BB6ECCC3}"/>
              </a:ext>
            </a:extLst>
          </p:cNvPr>
          <p:cNvCxnSpPr>
            <a:cxnSpLocks/>
          </p:cNvCxnSpPr>
          <p:nvPr/>
        </p:nvCxnSpPr>
        <p:spPr>
          <a:xfrm>
            <a:off x="8530225" y="6018406"/>
            <a:ext cx="640080"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3F89930-B8AF-44EA-B270-EA8E23F6F29E}"/>
              </a:ext>
            </a:extLst>
          </p:cNvPr>
          <p:cNvSpPr txBox="1"/>
          <p:nvPr/>
        </p:nvSpPr>
        <p:spPr>
          <a:xfrm>
            <a:off x="2469316" y="6170318"/>
            <a:ext cx="1415739" cy="646331"/>
          </a:xfrm>
          <a:prstGeom prst="rect">
            <a:avLst/>
          </a:prstGeom>
          <a:noFill/>
        </p:spPr>
        <p:txBody>
          <a:bodyPr wrap="square" rtlCol="0">
            <a:spAutoFit/>
          </a:bodyPr>
          <a:lstStyle/>
          <a:p>
            <a:r>
              <a:rPr lang="en-US" sz="1200" dirty="0"/>
              <a:t>Source: 2018 ACS 5-year data, table S1811</a:t>
            </a:r>
          </a:p>
        </p:txBody>
      </p:sp>
      <p:sp>
        <p:nvSpPr>
          <p:cNvPr id="30" name="TextBox 29">
            <a:extLst>
              <a:ext uri="{FF2B5EF4-FFF2-40B4-BE49-F238E27FC236}">
                <a16:creationId xmlns:a16="http://schemas.microsoft.com/office/drawing/2014/main" id="{9CA0E4B6-A46C-4208-91C2-02D8B1FE243E}"/>
              </a:ext>
            </a:extLst>
          </p:cNvPr>
          <p:cNvSpPr txBox="1"/>
          <p:nvPr/>
        </p:nvSpPr>
        <p:spPr>
          <a:xfrm>
            <a:off x="11791666" y="0"/>
            <a:ext cx="350292" cy="307777"/>
          </a:xfrm>
          <a:prstGeom prst="rect">
            <a:avLst/>
          </a:prstGeom>
          <a:noFill/>
        </p:spPr>
        <p:txBody>
          <a:bodyPr wrap="square" rtlCol="0">
            <a:spAutoFit/>
          </a:bodyPr>
          <a:lstStyle/>
          <a:p>
            <a:r>
              <a:rPr lang="en-US" sz="1400" dirty="0">
                <a:solidFill>
                  <a:srgbClr val="714B25"/>
                </a:solidFill>
              </a:rPr>
              <a:t>9</a:t>
            </a:r>
          </a:p>
        </p:txBody>
      </p:sp>
      <p:grpSp>
        <p:nvGrpSpPr>
          <p:cNvPr id="31" name="Group 30">
            <a:extLst>
              <a:ext uri="{FF2B5EF4-FFF2-40B4-BE49-F238E27FC236}">
                <a16:creationId xmlns:a16="http://schemas.microsoft.com/office/drawing/2014/main" id="{AE2A3544-D8FD-4FD5-82A9-E75C3CEFC2F0}"/>
              </a:ext>
            </a:extLst>
          </p:cNvPr>
          <p:cNvGrpSpPr/>
          <p:nvPr/>
        </p:nvGrpSpPr>
        <p:grpSpPr>
          <a:xfrm>
            <a:off x="87067" y="6452900"/>
            <a:ext cx="2006049" cy="365760"/>
            <a:chOff x="87067" y="6452900"/>
            <a:chExt cx="2006049" cy="365760"/>
          </a:xfrm>
        </p:grpSpPr>
        <p:sp>
          <p:nvSpPr>
            <p:cNvPr id="32" name="Action Button: Go to Beginning 31">
              <a:hlinkClick r:id="" action="ppaction://hlinkshowjump?jump=firstslide" highlightClick="1"/>
              <a:extLst>
                <a:ext uri="{FF2B5EF4-FFF2-40B4-BE49-F238E27FC236}">
                  <a16:creationId xmlns:a16="http://schemas.microsoft.com/office/drawing/2014/main" id="{39244611-D5F6-4FA6-A8F7-0AAB75B1F818}"/>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ction Button: Go Back or Previous 32">
              <a:hlinkClick r:id="" action="ppaction://hlinkshowjump?jump=previousslide" highlightClick="1"/>
              <a:extLst>
                <a:ext uri="{FF2B5EF4-FFF2-40B4-BE49-F238E27FC236}">
                  <a16:creationId xmlns:a16="http://schemas.microsoft.com/office/drawing/2014/main" id="{9DAE9D70-0772-4CF6-B14A-85179BCF6778}"/>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ction Button: Go Forward or Next 33">
              <a:hlinkClick r:id="" action="ppaction://hlinkshowjump?jump=nextslide" highlightClick="1"/>
              <a:extLst>
                <a:ext uri="{FF2B5EF4-FFF2-40B4-BE49-F238E27FC236}">
                  <a16:creationId xmlns:a16="http://schemas.microsoft.com/office/drawing/2014/main" id="{78A5B85F-42C4-4118-8338-82DF2BA30F81}"/>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ction Button: Go to End 34">
              <a:hlinkClick r:id="rId7" action="ppaction://hlinksldjump" highlightClick="1"/>
              <a:extLst>
                <a:ext uri="{FF2B5EF4-FFF2-40B4-BE49-F238E27FC236}">
                  <a16:creationId xmlns:a16="http://schemas.microsoft.com/office/drawing/2014/main" id="{88E4E2F2-6C42-463D-B1D6-D56EDE301193}"/>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hlinkClick r:id="rId8"/>
              <a:extLst>
                <a:ext uri="{FF2B5EF4-FFF2-40B4-BE49-F238E27FC236}">
                  <a16:creationId xmlns:a16="http://schemas.microsoft.com/office/drawing/2014/main" id="{98FA52F5-D202-4584-B58A-D44192D02C4C}"/>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655395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subTnLst>
                                    <p:set>
                                      <p:cBhvr override="childStyle">
                                        <p:cTn dur="1" fill="hold" display="0" masterRel="nextClick" afterEffect="1"/>
                                        <p:tgtEl>
                                          <p:spTgt spid="21"/>
                                        </p:tgtEl>
                                        <p:attrNameLst>
                                          <p:attrName>style.visibility</p:attrName>
                                        </p:attrNameLst>
                                      </p:cBhvr>
                                      <p:to>
                                        <p:strVal val="hidden"/>
                                      </p:to>
                                    </p:set>
                                  </p:sub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subTnLst>
                                    <p:set>
                                      <p:cBhvr override="childStyle">
                                        <p:cTn dur="1" fill="hold" display="0" masterRel="nextClick" afterEffect="1"/>
                                        <p:tgtEl>
                                          <p:spTgt spid="22"/>
                                        </p:tgtEl>
                                        <p:attrNameLst>
                                          <p:attrName>style.visibility</p:attrName>
                                        </p:attrNameLst>
                                      </p:cBhvr>
                                      <p:to>
                                        <p:strVal val="hidden"/>
                                      </p:to>
                                    </p:set>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R8_Disability_8"/>
  <p:tag name="ISPRING_CURRENT_PLAYER_ID" val="universal-no-video"/>
  <p:tag name="ISPRING_LMS_API_VERSION" val="SCORM 2004 (2nd edition)"/>
  <p:tag name="ISPRING_ULTRA_SCORM_COURSE_ID" val="B2621AEA-EA4A-4674-B6E0-6C4B9DD7D6CB"/>
  <p:tag name="ISPRING_CMI5_LAUNCH_METHOD" val="any window"/>
  <p:tag name="ISPRING_SCORM_RATE_SLIDES" val="1"/>
  <p:tag name="ISPRINGCLOUDFOLDERID" val="1"/>
  <p:tag name="ISPRINGONLINEFOLDERID" val="1"/>
  <p:tag name="ISPRING_SCORM_PASSING_SCORE" val="100.000000"/>
  <p:tag name="ISPRING_FIRST_PUBLISH" val="1"/>
  <p:tag name="ISPRING_ULTRA_SCORM_COURCE_TITLE" val="disability"/>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no-video&quot;,&quot;studioSettings&quot;:{&quot;useMobileViewer&quot;:&quot;T_FALSE&quot;}},&quot;advancedSettings&quot;:{&quot;enableTextAllocation&quot;:&quot;T_TRUE&quot;,&quot;viewingFromLocalDrive&quot;:&quot;T_TRUE&quot;,&quot;contentScale&quot;:75,&quot;contentScaleMode&quot;:&quot;ORIGINAL_SIZE&quot;},&quot;accessibilitySettings&quot;:{&quot;enabled&quot;:&quot;T_FALSE&quot;},&quot;compressionSettings&quot;:{&quot;imageSettings&quot;:{&quot;jpegQuality&quot;:90,&quot;optimizeImageForResolution&quot;:&quot;T_FALSE&quot;},&quot;audioQuality&quot;:90,&quot;videoQuality&quot;:80},&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
  <p:tag name="ISPRING_PRESENTATION_TITLE" val="disability"/>
  <p:tag name="ISPRING_OUTPUT_FOLDER" val="[[&quot; q\uFFFD\u0000{8F30AC70-3669-4540-98E3-CD48A28AF1CE}&quot;,&quot;E:\\StateOfAging\\Reports\\Final_HTML&quot;]]"/>
  <p:tag name="ISPRING_PLAYERS_CUSTOMIZATION_2" val="UEsDBBQAAgAIALV+WVMyG7oi+QMAAOAOAAAYAAAAbm9uZS9jb21tb25fbWVzc2FnZXMubG5nrVffb6s2FH6/0v0fLKT7tvVub3toUwFxMysEc8Fp2r0gF5zUuoAzMOmyv37HhnTJ3SpCWilCsZHPj+/7zjnm+vavskA7UTdSVTfOr1e/OEhUmcpltblxluzu598c1Ghe5bxQlbhxKuWg28nnT9cFrzYt3wj4//kTQtelaBpYNhOz+neNZH7jRF7q+j5OEuIFOHVj4qaB6+Eg9Vx/njKaenhGQmcyU0jD71mgJ7GRVQVBILW2G00hc3H9tbc6zglljC7SyA1x4Ew8pbUqkcfry6yF7j2ZuYzQMPWWYDhMnEnId3LDNUCInlowXzWX2U4wYyScgUU3y+CAfJKF1HuUCK0Bi0utBmSKnUlyOYKMRgf4mNqOxW45JRRgi+MONWsSMmxzqVDF69oCN8JgFLiPOE4TH4NRY5qyNFlGEY0ZnkKERi2ybIuOENmgSmnUtNutqrXIkaysoPgJwqUahU0yJ2EK7m1+/TYJCHtMF9Rgzdq6QuD8w5yENF64wYn19fp95u9BFf/Dyz2o5DJeVi7DEGU87yL3Ywwb03RF2O/OxK8FN+i/SP2MZLKtTW2LHS/ajqa+BQ25OzQMN4r68jvE7fHs+9Bpn4YspkGn5TTEDwxqF57jzkUxvncm5jl4bhnHOGRdBaYksVL16SIKsJXqo2rRM98J0/V2UrxYYYpKy7pveOZFpmCjagepndKFC7DHOGEx8Q2lUPOqrvc/dXpv9bOqwV2DctnwpwLIMD4ND+b9thYNuO7YUKZGoHJyVXJZXQ25hhyhICM3SVY0hrxwpUWNONrypnlRdX6S37GjIcMk9ClA6LMj46a+Xw1DjBLGVV2LTA8bgyhdi0zPyIqEU7pKmRWCIaNsGw2Al9tCaGGjlSYVnnW9XawVMFMIaPcWNfBuaRoEaAE14s4wjKIH0ACIjo45QefOhM7HnHjEMEPgMXTmaJiBOg/SOUgz40YJxb7vM4a5nVRtAzuGTRCQzb65Gucmwd+WoBjiBm9UQGf10Kg3cicgjjoX9aAjKEofT2GEpt+W5I/0ziWB7UA/0sz3dijwfMerzNw2Mt42Au3hXS5z+85IzPr/s5V/I677gvzS13I4xQ9fxsZzUv5vqI9rLcqtHnJtAOvDvyQKU05vhnBO6pf5f53ZH8LM0ZR/Nz8nt4kxHA0G8U6kzmfrQyOxSjm7S1qhXN4ej2bWSRtjhAX45HoNJgtZSrhJnGFzucAG0QSaTdd8TjJZqbbIrbAK+d02IBhMbSn+Ow3XNXwwmN2CNwdguwZ4+54ouuTizmk0Yiq+auNsfo6kcTlLydKzMScpvbuDibReD51gBHL/kAsJ74qtVCVs/RDp66qx36LXX48+Tf8BUEsDBBQAAgAIALV+WVMVHmAbowAAAH8BAAApAAAAbm9uZS9wbGF5YmFja19hbmRfbmF2aWdhdGlvbl9zZXR0aW5ncy54bWx1kEEKgzAQRfeewhsIXYdA16VFqBcYcZRAkgmZUfD2TURtadNl3vs/w4xiFDF+Yl3VtYJZ6CkQRUucUTXvd7YMC169cSCGfMKCvOdKJjcsUWgjMnrZlB7Bcsr/8GN4a2E9P+IjXjDlQmcc6kupsJlc8rCYaWPdGlCPEdOAL5hz6KG3eMO1J4jD4wzsG//VuZs2mx3eaUAdIrkgqvlAVbrXcfQXUEsDBBQAAgAIALV+WVMfVIpqMAMAAMcOAAAiAAAAbm9uZS9mbGFzaF9wdWJsaXNoaW5nX3NldHRpbmdzLnhtbOWX3U/bMBDA3/tXWJl4XAPaJk0oLWL9kKqNgkhh8ITc2G1OOHbmj3blr985bkvZyha+JLY9VE3su9+d787nODn4Xggy49qAkq1or7kbES4zxUBOW9HZqP/2Y0SMpZJRoSRvRVJF5KDdSEo3FmDylFuLooYgRpr90rai3NpyP47n83kTTKn9rBLOIt80M1XEpeaGS8t1XAq6wD+7KLmJloQaAPwVSi7V2o0GIUkgHSnmBCfAWtEQne0LavIoDhJjml1PtXKSdZRQmujpuBW96fS6e913K5lA6ULBpQ+HaeOgH7b7lDHwDlCRwg0nOYdpjp5isObAbO6fYi+dxL8yKnJYM/WMjsLFS7uE44RyOuNLYzhCraVZjvrWtCdUGJ7Em0MrMfAhpJmFGXp2qx78nTghUleWStu21Q4RPw2uKPE9mGSiNowt38lYCYxt5RSWSTHmbEgLHqKdXoPso9BeRCa0ALFoRccllySlEpMLlgrI1rrGjY0FWyW1v5Q+1EAFOZOA1cfJURrdWg+LynKqDd/0ajVjfGSz9lflBCML5YiAa06sIhhdV+BTzslmCshEq6IaxRKxxAhAizPgc84OqlAtgfcZukQThUNNLMVScBssfHNwQ8Z8ojRyOZ1h4eI4mMBvPghcUmNuoXTl4076ZdDtXQ2G3d7Fjl8gZTMqswfCsZx4UdoX4dMFkcqu9DAcGXWGV0lhwKq5OmtrPj4N64rGPD9TNu7wDRRO0OfErwOygX7BlL+MlYck/o8e1Dab01m10f3mrdC4xQFTEpg4kWFLArnsgDWAGZVESbEgNMOmbHzbmIFyBkdCgwho83gPgz6WafU2hRk2SaUZ179HsoXERpn1lS58Mhnx518r6nZGGLNR7/SwMxqcD0aXV6PexSicRmv1eGv3TGLf1Lf3eH9ovMYWf3LaO68T+SEGoVaGemkt3HEdqePPdaROw5l0snEe1XIBe8w07BnsMgIKwCJ4RRXzlK+CUG3PXDF/zYb5B1b/+j4Ja68/7R0NPh1/6f7vu+CpcQhvqztTfOdek8RbL0B+pgAJBV6r/KG4vjW1P7zfTeLtU40G0u5ePtuNH1BLAwQUAAIACAC1fllTcVeUnRUBAADRAgAAHAAAAG5vbmUvZmxhc2hfc2tpbl9zZXR0aW5ncy54bWyNktFOgzAUhu99CoL3kE2NmrAmbuiN0SzZXuAAB9IMekh7IOHtrYUNVIjrVfv//9fTnjYyJ6m8FrWRpDb+yhc3nhelVJI+ILNUhflWzpons42fNMykgpQUo+JAka6g9MXtmxtR6JL/UWRrXsvkkOJY5mH9tI2vQoYa99vHePe8BNRQYJBAeio0NSqz+d1rvIrvJvlhOm1IZH52BxqmA4NmwbrBKBzXvW+gxRclK2DbZ2swmiE55/RMSVTvNRrbLmeKHEpjiT/6eIR9Cd1lM3MGZpwl5CgrFOs5xDk9pqCVhVOPXY0i12iL/BL7JCpISnzHLiHQ2eclMtx90e5pe8emwg/KUNSaqpqjcCK5hxmfwc7tVxZfUEsDBBQAAgAIALV+WVPXm3CWKwMAAG8OAAAhAAAAbm9uZS9odG1sX3B1Ymxpc2hpbmdfc2V0dGluZ3MueG1s3VdNTxsxEL3nV1hbcWy2qJcKJUE0H2pUSBAbKJyQs3ayI7z21h9Jw6/veJ2EQANdKBGohyjZ8cyb8Zvxc7Zx+CsXZMa1ASWb0X79U0S4TBUDOW1G56Pexy8RMZZKRoWSvBlJFZHDVq1RuLEAkyXcWnQ1BGGkOShsM8qsLQ7ieD6f18EU2q8q4Szim3qq8rjQ3HBpuY4LQRf4ZRcFN9ESoQIAfnIll2GtWo2QRkA6UcwJToA1owEW+83mIoqDw5imN1OtnGRtJZQmejpuRh/a3c5+5/PKJ4B0IOfSs2FaaPRme0AZA5+figRuOck4TDMsFLmaA7OZ/xV770b8J0aJHLZMPUZb4d6lXYLjgnI65ctkaKHW0jTDeGtaEyoMb8SbppUbeAZpamGGld2Fh3onTojEFYXStmW1Q4gHxhVK/AhMY6I2ki2fyVgJpLYsCqckH3M2oDnOxGlPRmRCcxCLZjQsuCQJldhRsFRAuo4wbmws2LKTvaX3kQYqyLkEHDlOTpLoLmfYSppRbfhmLasV4/lMWz+UE4wslCMCbjixiiCnLsdfGSebxJOJVnlpFdRYYgRgxhnwOWeHJUFLwMcSXWGK3GEkzl8huA0Zfjq4JWM+URpxOZ3htKIdTMCvPwu4oMbcgdJVjXvJcb/Tve4POt3LPb9BymZUps8ExyHieWF3gk8XRCq7ikM6UuoML5vCgJVrVfZWf3kb1nOMfX6lbtzDN5A7QV8Tfk3IBvQOW76bLM9p/F8rqJw2o7PyoPvDW0LjEQdsScDEhRTVCuRS9yoAplQSJcWC0BSl2HjZmIFyBi1BIAK0eXmFIR7HtHyawgxFUmnG9dOQbCFRKNOe0rlvJiP+0mtGnfYIORt1z47ao/5Ff3R1PepejsIdtA6Pt6pnI/ZSvl3Z/VXxUNjHb6fsp2fdiyqED3DvlRrTTSrBDat4Db9X8ToLV9HpxjVUqQSUlmk4KiguAnLA3r+jQdn6FwCenJQwW688KO/gePz3u97aa7NNFkjCc/BBu9aHygQk3ZP+1+FxZ6dMQDUq3nYU/pWJ8LR6JYrvvbY04q3vNzW0339JbNV+A1BLAwQUAAIACAC1fllTjnP2+moAAADlAAAAGgAAAG5vbmUvaHRtbF9za2luX3NldHRpbmdzLmpzq+ZSAAKlHCUFK4VqMBvMTyotKcnP00vOzytJzSvRy8svyk0Eq1FSdgMDJR2civPLUosIKE1LTE5FMdTUyMLJBadKhIkmTuYuzpbI6goS01P1khKTs9OL8kvzUiDKnF1dDF2MlcCqarlqAVBLAwQUAAIACAC1fllTvH0190oAAABJAAAAFwAAAG5vbmUvbG9jYWxfc2V0dGluZ3MueG1ss7GvyM1RKEstKs7Mz7NVMtQzUFJIzUvOT8nMS7dVCg1x07VQUiguScxLSczJz0u1VcrLV1Kwt+OyyclPTswJTi0pASos1rfjAgBQSwMEFAACAAgAlFsTU4lztt05AwAAWQkAAB0AAAB1bml2ZXJzYWwtbm8tdmlkZW8vcGxheWVyLnhtbKVVyW7bMBA9u18h8G7Sjps2MSQHaQCjh6YI4KbtzaClscRaIlWSiuJ8fblIsuUlbdCDDGs473GWN6Pw5rnIgyeQigkeoTEeoQB4LBLG0wg9fpsPr9DNLCxzugUZJKBiyUptfB+oziK0Z8CGCAUsiVDFmSWk+ZCL4RNLQKCglExIprcRmozMFd2FkzEKDJCrCGVal1NC6rrGTBl/niqRV5Za4VgUpJSggGuQxEfTAKelfjuW6G0JqmX4BwLzFIL3Yc+K9YD1BAuZkovRaEx+3n9ZxBkUdMi40pTHgGbvBq6OKxpv7kVS5aCMaRB66gVobW+1pkGop2x8xQMl4wj582UBStEUFM55ikjr1hK2cA9prUvKkyWnTyylNpWlarxcrzoOlQmp40o34A1sV4LKZNnZd+4hOY42XOdUZZ5M7WfhuDesScN5Le37qTBcLtUqZyozJ/uInfVk+KR3ZVi4wjoZPrYynFseFEj4XTEJiXv93il+ZBRoo5rTWAu5vTOnRoyNCHAnHOyFg60r7hSOu0sWOwrkw++cXNJY1TFqUl0D1ZWEpkqD0M3IVyql69JMywpCcmD0SNKDhsSn6zvTtSHMdJFf/rUh1uugH7/UK+1w/v/fjc+Gpi0E4wk8z5lx0VCYAmswlbc2rMsc2wu7eFS1KnZD07PsNG/6Y1IINJUpmKFOqKZkZydnkCCpMh5xJQ+gewfnsBlLs9w8+iTB4ek5loLKzUmCvYNz2FzEmxPIznwOt5KiNtmpqizNmB/X7fi8bQU56EVfhq34QnK87MK4UloU7MVpen8J6qmTr/lOwBODetEboGFjxaVZfd0c35asm+KPo9fnuz+PvSja6Vyj49Vr//X3rbU82J3QbktrWJbecrBWQVeld2qnrCr7LgmsaZXru/14+pvcIQ/iPbnET1H9MLMk6gV7gSADK8MIfbiaoKBmif14jyembB2BEYzZYr3LnenMfWvB2xJgTNyb/3WlbD4WTVedGs60Pmx66wB+Vj8ZzaRSVDw5aJzrv6dWuVmPtxJol9nH8TUKclibv+MLo2VRRuj9RZfs9eV1A3UhPfhbfRxvkE4T7U40xEu9TSJs9s3sD1BLAwQUAAIACADgW1pTBqKuqXIGAAAmGQAAJgAAAHVuaXZlcnNhbC1uby12aWRlby9jb21tb25fbWVzc2FnZXMubG5nrVn/bts2EP5/QN+BMBBgA7q0HdBiGBIXtMzYQmRJlei42TAIjEXbRCTRkygn3l97mj3YnmRHSnbs/oAkJ0ASRDLuu+Pxu++O9MXHxzRBG54XQmaXvXfnb3uIZ3MZi2x52ZvSq59/7aFCsSxmicz4ZS+TPfSx/+qHi4Rly5ItOfz/6geELlJeFPBY9PXT0zMS8WXPH0TYskgY2gOHRDiwceTgAXGiAbauI+pFAzKy3V5/JJGCnxVHd3wpsgyCQHJhXhSJiPnFmxq1mxOPUm8S+dglTq8/kErJFA1Yfhqai2/sEaa250aDKQC7Ya/vso1YMgUpRHclwGfFadghodR2R4CI53MwEHciEWqLQq4U5OJUVMcekl4/PD2D1PN36aNy3TV306HtQdqCoMqagYQVlrGQKGN5bhLXAdB38C0JotAiAKqhPRqFU9/3AkqGEKFmi0jLpNoQUaBMKlSU67XMFY+RyAyh2FGGU9kpN+G17Ubg3qyvfm07Nr2NJp7ONcnYXQJhzHPOM5RzFvP8OT5cL5hgpwYfiuKF0P2AhMSlkEx/7FGv1/dzXvBMAdx6JZXsgqdJFrmRdxVZ3tSlNd/Q2acpCc2+u9PJgARnuqDPqEdhObuPwrMOjm7AzzfodAPOTqPTDEMCJji4rnJiBQReDKOZTce9vgXZ1aR5EGqFRLjOtSTxDUvKil21cja52+kc9v1aNXZxD9j8vsna8iZQfbeR441AKu0RhCXTNcu2yJFL+eMvHz48vnv/4adOMCHwyTkGQgbp/dsWQC4NPKeShMgln2G39d9udt6UOrYLfK7/6WYN1L0BvsLfRrtpEADJa4baodELnQuHGL24lSVasQ3XrWcj+INRBygCkdddR38wl/AiKxsrbOhNMJAI6ooGtqUJCoUg83z7uhKdUq1kDu4KFFdVHBufmlX683VVfxW3pBYqkK9Ypkxk582uZ67j4aEh2QTYjUdE6/VuUYB0BG8ovdFl8xpcPGSJZDFagKQg4YWIrdeJmNcSWvPeT9i2MYoAz6CFAdk9JwT5Gu7eaFGM0TBnerEdUQIckgAAclbw/ATbyHDdmCOcJN0QxvZo7MAv1SGMxXKVwK/qGodPgAk+b1SKWo5xGM68YKiTptWYoTUrigeZx0csPdzPJmDbtTwoBIsegOtWuQcGfgiY/PKcz1UzGESJDb/ruoKlAgEjasRAl1RaFgrKJl0nXHETrdBLYfNqTOILCfWVcJicDPfBuym2Rpo7eOpa42hA9xLqsDKbr1raQXF+sz4Oq6EEmhxyvjGmGg0mzc+gLiCGXhcL7xo08LqLxS2BERH+NNkczKqgeztR2onenGmNSbb1KKTZtBGyLOCNTglIk9mR4rybm5BAX3epjZ3vaGuFupvDlmIDQwwQkOeNjkDuLTLURfVpav8eXWHbMZ36S+qxrZn5WLxh2VwfJuZM7+kWPotFbD7TtDf+/yrF34ipWurP6i7hDsnns67xHDWW71QEU4qna9XkWiesDv+UKHSJfzeENks/zf9+JH+RnTkY4p+9P0eHhS571BjEMzPVfrdeOpJ68icwsOjmCDNG0t5qrN0ObE93xOZzx5Od7V4dHTPsbCHbW7teDeBKdCpGOIYcm8hDGHVS6ELtbc3Z4zB8c+pobz8jg9Cm0HVm/K4QqtGzqefW/dWU8+mN9WBmPWo21KYOObrjAMhEpBB/3AJzOiG7DFQt4mglM1kmsSn/RNybNgG5LVP+9TS8yGVq3ias2NG/alMfnxNFtbigcup3mKf2Fdx6fw4K+PRdCgkOYIyxsGvp2cfS1Z60NILy0alwaLgbnaCOUqbmK2jHC1lmcUug6gg2JFcYwOo1h5zlzVNYDfBFGNVbVL/9rROInuhARMke7A9XKl782RlEL2OPUV1eKP6omoGmA8OiMPKurmCSWyyaLCgeHIdsHtpY1UflnV3LkzO1gf0vciRlVVNMZQqvzpv9Un1dZ8iCKcXWeAL1F5pyk2UOQ2cXhB3dLG8awJGurlwLgGCAoEIlHJFHpuutC6q++AFlNoe0Xn/C8nuQdSpl0ik2s4G6nFS3NT3dgZQqEVmnyJ/XVPWCqe1HeDg0F0KQSTjv31czRAwHznl9M5TIZWswa4xd6Bpf4PFYqK6AASH7Cx99qWEuEBzJ9PcS//3zb5N9dUlYazLIXvX8JHqbr/v2/qkw32hcvDn4guN/UEsDBBQAAgAIAOBbWlO8M5e6owAAAIABAAA3AAAAdW5pdmVyc2FsLW5vLXZpZGVvL3BsYXliYWNrX2FuZF9uYXZpZ2F0aW9uX3NldHRpbmdzLnhtbHWQQQrDIBBF9zlFblDoWoSuS0ugucCETIKgjjiTQG5fDTUtrV363v+OjmIUMX5m3bStgkXoIRBFS1xQnd7nbBlWvHjjQAz5hAX5lauZ3LBEoYvI6GVXegLLKf/Dy/DOwnZcxCVeMfVCbxzqc62wm1zysJp5Z/0WUE8R04AvmHPoYbB4xW0giOP9CJQ3/fW5nL62OLzRiDpEckHU6QM1aWFl609QSwMEFAACAAgA4FtaU7RB3DeXAwAA3hAAADAAAAB1bml2ZXJzYWwtbm8tdmlkZW8vZmxhc2hfcHVibGlzaGluZ19zZXR0aW5ncy54bWztWM1yGkcQvvMUU5vy0axky7GjWlA5sFQoS0BpN7Z1Ug07Azul+dnMDxif/DR+sDxJenYAQyTbK9skqkoOFGxP99ffdPd075CcvRMcLag2TMlOdNw+ihCVhSJMzjvR7/ng8YsIGYslwVxJ2omkitBZt5VUbsqZKTNqLagaBDDSnFa2E5XWVqdxvFwu28xU2q8q7izgm3ahRFxpaqi0VMcVxyv4squKmmiN0AAAPkLJtVm31UIoCUgXijhOESPAXDK/KcwHHJsyioPaFBc3c62cJD3FlUZ6Pu1EP/XS/nH/6UYnQPWZoNLHxHRB6MX2FBPCPAvMM/aeopKyeQl0n59EaMmILTvRkxOPAtrxbZQaO2wde5SeghhIu4YX1GKCLQ6PwZ+l76zZCIKIrCQWrMhhBfn9d6J+fv3b1SS9PB+OXl3n4/F5PpwEErVNvI+TxPuOEiCknC7o1k+CrcVFCbzBZoa5oUm8K9qoMZ9BXFi2gJjQv9GcOc4zV1VK267VjtY0doVbep+BSWZK7u3dP6Op4pDamhRUqZhSMsKC7iQ7u2FyAJrHEZpBnPiqE40rKlGGJRQYs5izYgtg3NRYZuvCGqy1X2qGOQI8OAEUXWTRJwphZ0WJtaG71DYrxqe16L5RjhO0Ug5xdkORVQhC7AT8KinazT+aaSVqKVSoRYYz8LhgdEnJWR2vNeDnHF2BC+HAEo5DxakNHv5w7D2a0pnSgEvxAg4PyJkJ+O17AVfYmE+geMPxUXY+7KfXw1E/ffvIbxCTBZbFPcGhpqio7EHw8QpJZTd2EI4CO0PrpBBG6rUme2t/exq2ZQ15/kHZ2MM3TDiOfyT8NiA70AdM+WG83CfxX2XQ2G2JF/VB94e3hoYjziAlARMWCmhJTK7bYAPAAkukJF8hXEBnNr5tLJhyBiShQQRo8+0Mgz2Uaf00h/YJHjWhuhHk0fGTpyfPfn7+4pfTdvznh4+Pv2i0nlkTjr27MLR6X5xat2wHSgtfPWTHfjjK08uXvXz4ephfXefp23wfoOZ0u10nsR8ld08WP6oe7GCZXKavmyRnBJFoVBdp1ghu3ERr/KqJ1mWYhJOdKdiIAnS2eTip0Ns4Ewwq4WB1+g/V2ne/xYRiPUytPeTAfe8h/a/G7WG/Nh8ocll6Mfx1fN7//8z+WxEMT9vr5959M4nvvBD7FcEkExBW/56yvUV3n50cwQ32zqVWC9D2/5Potv4CUEsDBBQAAgAIAOBbWlOHx/8CgwMAAOYMAAAqAAAAdW5pdmVyc2FsLW5vLXZpZGVvL2ZsYXNoX3NraW5fc2V0dGluZ3MueG1slVddb9owFH3vr0DsvayUjVVKkShQqRprq7Xru0MuYOHYke3QsV+/648QG5JCG1Wq7z3Hvh/H12qiNpR3tiAVFfy22++OLjqdZFFKCVy/Ql4woqGTEgUP2W33/s983u05iGBCvoDWlK+UsVS2DkVgWmot+OVCcI37XHIhc8K6oy/39ifpWeQplsCwzuUsyQLqY771f9xNz6L4MwZ3w+nkpo2wEHlB+G4uVuIyJYvNSoqSZya0a/O10da7AiSjfHMyIkaVftCQRzHNrmb9Wf88SiFBKTAh3UzH/fH3kyxGUmD77IeDH4PxmZz6qI8bc0DbUkW1pQ37w+vhoI1WkBXERZ7MplfT63Y8x93jrnwYlyNo+KtPZo7i34H81OaiKIvPaKSQYmUKesAZmu8khwmS4fVDwvTGfCcJJiFz0ElBKkYzbIOQmZPiV/O1gdtq6f8Mh0Ri7rYU7Nk04WB6GIWkDEZalpD0qpXzqbV4fyo1XiYYLQlTCAhNNegZM3wmpYpgtbEG/oZ3yrMQ5S015E2wMoeJizhExo6aMJnc2dESYve2IEYJW290uR4Ya+QjVvYIGRhr5Itp2BNnuyP4ocdxKkncEd/PoAE++qgD6AZOcJn5ratV5TVHzc1NV8HZ3lBhcpHByErrleZgOpf0rM3F1DsKKuFkS1dE49v0y+DS3YuGQiW9A7sXW7O0Ek01gybFLUQpFcaC7rc49waPo7i3Q431HJa6QsfGuinmwQi1YNcXJ2tdHbKvm1t3NL4nt92cyA3IVyGY6nY8D+8g1ty9zMcMM7HxPQX5wJfiTA4XGsL9bZxtYOGu4blwojVZrHMMqS2DfUldZ5sbmPhjmzrLyzwFOUNBUKgEGdscbk1Xa4a/+o3CO2QxocXpmHqN23FC93oPDF4BQORiXd0Gt3CevGSaMtgC897AYBNuyyxReHea8jXqijUZWM4SpJ9BtVCiARo5GghvGFczw3nOEL0mqbKpRSOlmvD1TIlmfjUnjVrDEWnXXkrRxuhvKiE2K6onKbV40URqv2m99smTLYw5ze0IQkdwfIPHcZgQhS+LdVZlOLLXIZiHa7+ZqggNnjaKmbOjfhPFeg6H7Cvez9FSAoQT1hovgifgJ+xSQWT2uIdUkbX6HR2TxHfTTmwc9Xmhk15gct0Jm5JTTs3/J5NSaZHTf3avmX94/JEfYi5wQ/SN/gNQSwMEFAACAAgA4FtaU/XJWbuQAwAAaBAAAC8AAAB1bml2ZXJzYWwtbm8tdmlkZW8vaHRtbF9wdWJsaXNoaW5nX3NldHRpbmdzLnhtbO1Y3XISSRS+5ym6ZstLGaNZdVMDKRcmJZUEqMysa65SzXTDdNk/Y/+AeOXT+GD7JHt6GhAMZieuuGuVF1SY0+d85+/rc5gkp+8ER3OqDVOyEx21H0WIykIRJmed6I/87OHzCBmLJcFcSdqJpIrQabeVVG7CmSkzai2oGgQw0pxUthOV1lYncbxYLNrMVNqfKu4s4Jt2oURcaWqotFTHFcdL+GOXFTXRCqEBAHyEkiuzbquFUBKQLhVxnCJGIHLJfFKYv7SCR3HQmuDizUwrJ0lPcaWRnk060S+9tH/Uf7LWCUh9Jqj0JTFdEHqxPcGEMB8E5hl7T1FJ2ayEaJ8dR2jBiC070eNjjwLa8W2UGjtkjj1KT0EJpF3BC2oxwRaHx+DP0nfWrAVBRJYSC1bkcIJ8+p2on9+8vB6nVxeD4flNPhpd5INxCKK2iXdxknjXUQIBKacLuvGTYGtxUULcYDPF3NAk3hat1ZhvIC4sm0NN6GdhTh3nmasqpW3XakfrMLaFm/C+AJNMldzJ3T+jieLQ2TooIKmYUDLEAmowPpMRmkJh+LITjSoqUYYlEIpZzFmxsTBuYiyzNZHOVtovNMMcAVmA8RRdZtEnnyGVosTa0O1Y1ifG97Ho/qkcJ2ipHOLsDUVWIaipE/CtpGi74WiqlailHBuLDGfgcc7ogpLTukArwC85ugYXwoEl0L/i1AYPbx17jyZ0qjTgUjyHywJyZgJ++17AFTbmEyhex/gguxj005vBsJ++fuATxGSOZXFPcCARFZU9CD5eIqns2g7KUWBnaN0Uwkh91iS39te3YcNj6PM36sYOvmHCcfwt4TcF2YI+YMsP4+U+jf/HCBq7LfG8vuj+8tbQcMUZtCRgwkEB04rJ1dxrAFhgiZTkS4QLGMXGj405U86AJAyIAG2+PsJgDzStn2awG8GjJlQ3gnx09PjJ8a9Pnz3/7aQd//Xh48M7jVZLasyxdxe2VO/ONXXL9kxp4dlDtuwHwzy9etHLB68G+fVNnr7OdwHqmG6P6yT2u2P/KvG76fNNMvnvVsn4Kn3VpB1DyL0RE9KsEdyoidbovInWVdh946291ygEmGWzcDdhmnEmGPT+YMz8Tuza+0OF3UmvQMjDsOv/XKq9F/FnqRqzyuybWiijgnmj7zS+DlS1LL0c/D666B+0fKxZ/X5A0v3b8oWnzfvjzgtjEu99o22BfPe/A93W31BLAwQUAAIACADgW1pTNuMh774BAACQBgAAKAAAAHVuaXZlcnNhbC1uby12aWRlby9odG1sX3NraW5fc2V0dGluZ3MuanONlMFPwjAUxu/8FWReDZGBTryhw8TEg4ncjIduPMZC19e0BUHC/+46BLruTVkv9MuP7/W9rd+u0y2fIA26D91d9bvav9X3lQZWM2oF13Wdt+iF1QPN8xlM8wJ4LiDwkLVF5oxrOOn7M0I5B6JyTbbvBqR2/AI8eTmipERF2GoKXBPgFwVuKPH7+O+O09ehJ2fSycoYFL0UhQFhegJVwSomuHquHrdHD8Y1qH/QOUuhZnob3j/GreTZcfgYxU8jl0uxkExsXzHDXsLSZaZwJWa/9Qd2ufRiK0GV73zZVpbn2rwYKPzCk/4knITtpFSgNfzWHcXjcHxHwpwlwN2GouH9cPwHWjNuDtSj17nOzZGOwmgQDV1asgwaU3qaxP14UMdE6dWYZqP4gTOwMW3NSM62oC6xQrmSF7xAqTCzE2mikV0kypHNcpEduHhkF8nZw1rbtm+jCo1egmp2+ipu7HKZxjBq16zwbuQhHpx7tyDudtGWN1RYeJohb7v2qr5SQcEpkaqLhCZbg+ucq8fTGD977P6j7JupJagpIi8T1b4m0GW8gHoRc7QCM4ali6LUyn4+3eggj55e3KR/zs7+B1BLAwQUAAIACADgW1pTlBOzImkAAABuAAAAJQAAAHVuaXZlcnNhbC1uby12aWRlby9sb2NhbF9zZXR0aW5ncy54bWwNzDEOgzAMQNGdU1jeKe3WgcDGVpbSA1jERZEcG5GA4PZk+8PTb/szChy8pWDq8PV4IrDO5oMuDn/TUL8RUib1JKbsUA2h76pWbCb5cs4FJliFLt4mjiUyjxSLHHYRqOFTXv/AHpuuugFQSwMEFAACAAgA4VtaU882IfiYCAAAeCsAACAAAAB1bml2ZXJzYWwtbm8tdmlkZW8vdW5pdmVyc2FsLnBuZ+2af1SSaRbHcfqdOTVtZquNzo6V07irmSsmiGylhxpLhmzGMRUrTWZEwxlC0lfAqZ3KNJg6zRr5a9KaOJPiGCEpITalbCPBeiJIEBgzoVIgJUBAYAWrs3vO/jF7zu5/L+e8fHjvfd7n3vc593kuf3yrPk5DBSwNXgqBQAJ27kjeA4Es4EIg848uXjhriUHAz83Cj7gHtQ3Clqx9NnszH7d191YIpIPhP3Ngwez9kpIdmUQIZPV67+W3c8+6FxBIZMDO5K17j2INamF1voJZOeIKiS9lZ9t1C3G/rFqz6kPi/pIC3MIFkvMb//FL5N3NF25D/7bi51PYngP0Lpmm8VkWstxBQiyvYPHHrW0/psfdy0LxPKN+EO/n/eRiHzf/r/l2ioHQY+9fk1cT8+arS7mWtKVwntffG3dK6RuYDxIkSJAgQYIECRIkSJAgQYIECRIkSJAgQYIECRIkSJAgQYIECfL/w8RUGfTf5BvsmPZcITWrqcn4scyrZoFULt859+O97b+JlUGPeTSH8w6N4hYSdEFNM/YRJM2i1dXYpzkmTetIhNA5cEfRTi3nd4sonlHpcqHbNU4TbABsh+j39w1kKjK1xLnsXry165S6ulI3ZX98LUzDnnqwe5nt9s/FOLmtfvm7cwqU6d6Ck1bsy1gFs+oqyjUV314qPcSGcySoqrkZvu660WfQD3jsk4ZC5H1NgrhY9wEmxOtK2lQb2uVaK5h/z2dlcZqt2b1OM9JtuR+xI4ziMBjnJWwm0hMU9ebh6uNeNctfvmtQ8sLg3FyjV98idKiQhPKvXybYhhd55xv2xzit4YXC4YTnJTL3EzJtSDCKl/wHX89YlCFOPxO3x+threQSkM3WgYaWt1EGAVzQ51PNCFa8trJXcsOI96585DX/ij01Gx/jHJNg4quVtVjA9x7GvrgWK1QjUQCi4dFTSr20TZuOUq8rpLlFQmMoOX/uyezIQo/D1q5tnBwZcYbRqNNPHxDIDFWd1v3MRDg2Jg7Kdb34YfJ+kXRyEqd1jV9gksRFJerQeC2BkRVrixG1mWxuqjasZ0ZUp6La6zI8ps7UAknZXU1CFNPgaEzicdlEsWOILy+RF1No5Ww7VQ01XbNY8jgutagAyylD/smcpIIbZ1dgAwZo/PXWCkCURHqVW3ghmqGCBX8TUWJkynmPzYkSUdHxib8aEZHNPbOrrK2glXNPVl0dgJ7LzQsFqIwhuGg9R+Apc6tU8u7D4WbnbFSgvhHfZhh2sxX4IbeRX6BBZ9VatYa1pIcsRFPzH1XxzgSfIsn2OBjjHM9AChCqO3UNckB0C//pkYb+eD9iyCd6HFEMPcfO69xd8s1TC998QUeWt67oPjYBM12sGs6jEpxmvDj1tDJP/rm6U06KLkR2nniAzejF6vcJY5FNKpzcVEyeJEh5RtPGWNO1sYvtg5iMauV4+neW/hDzXUmAyptBSTS9v+9BZgyxnj90JEVRXJRzu7xPXlY/ACsoyJTmIRqLL6slyrMIBslpDtyNJpfk5qW1TDknGkbPZdqEbj5vHpWPNWXdYXKBcglXkPx3TZRLhOWHxzLIatGjnowoprdq0Np88xe3E7uYRN6leb6aurmukJA3tsWWHdlpTDFwzUB0zWFaaXc6ULpMqsB3Moqhd+mB+yMuROkPn6coWvW2vYD+Zr7cJY2yGNZv03VyTwAYZw5+Cydp8Wf6iqJatwZPlhRJY9PCpAlE2SfNVs0ucVL851LIq2jL2FsSQ/0vopmBORF0iUK1+BaU27jwfpvhSvKn3yLikLmi1oEDrT/xS9/NnVqriVPpzateBQxu1cN0xyu9JQVzb8RviQ0oHe/YwKcYrIeRmyMvM/DZJ56w6lIMgswmWeKhV0W0kstTfIStvfQIbqRwgij6ikiYNHE1F91+RnBsYr7U3hCnEkFzGVVPzS5lILU6lSG+dZklcFHfmtynELBc7Lj6TEVEbme7olROqRGommBEjyr1W7GTYLoZTpRxUgxl6cYc+pMO9NtzAXeVDOPz0Q34ifqcsySYZinraq1fQkBL5K00myqUT+05cwPglDKlZRkfCPquoArkZuBHATF787g7Q6Yx/oSF82zN1tntAtBJM4/w7Kvt6i4OlvNlW44FhUiVaaIeQYukNL3zwSjuVTikyhtuye3IpYzANIb4iyPqOsGm7vf1g+/BY/nXRTDRM7oJLymnorlkemoBgaKIGichJlrwN+XFfWOWkf6ZmZeP8MkGy4X+Z4t+XyvGSDvTAcFWUeKIneraroKHzp0lVzBAAdCg6+Bl2XI4QTloXHQN+8y1vJzTB0OQvLR5huTBNgsqnBAzbkc89O59gQXh2nSQnzRbjyQnNIogJTtg2GCunqTp1uFJMg42HQjp5FnpXs1jJfDlGRaCw05FFPCMZxtuAIOWI6H+LePdmt/t1V8cMPlfV2Xyq/VkNIGve11+oVna4lg1W+pdqZxxu0tgblMcdM2cYyFMLdzIimwA5cJIg7k4K7ZGMPrmqENXZNdeX8NwDfYCs52CO8Bx5Z03u2FTB+6l61i4M0qVJ/AA3vSZd/zNIMVppW7yHe+pbinCODu+R1jpi3zZ/qFQS0021MJRCOcYqhE2t3eTDSoGy/WVnnUH41QqUofqupbPTdNsNaBk1C6ibIRFcSj+TIhRCaeXeF0e478+s5qm/gp+lXYp0Otyq6ten+gnW6zTjofoePtJqL6e6NuxiHdedwHJaV8367W8aQDNUK+hYr90kjxhpNCxU9MtaKEawegyimFh633iy95F1pPRno6QGTFJV1/y/PgJPTNT3zLXNo/6Jbkn+OqnuKim6B7HiOFDpHpiwt0XQdMgmrokYkeoeivy9cgezySOf7w9kbPdWf+9oML1PEIBFw6KuyWOxu3/1R+D387HIyMeSPEP/vUBGWZfFjtT0pLZ2/Yf+ydQSwMEFAACAAgA4VtaU5K+U71KAAAAbAAAACQAAAB1bml2ZXJzYWwtbm8tdmlkZW8vdW5pdmVyc2FsLnBuZy54bWyzsa/IzVEoSy0qzszPs1Uy1DNQsrfj5bIpKEoty0wtV6gAihnpGUCAkkIlKrc8M6UkAyhkYmyOEMxIzUzPKAGKGphbwEX1gYYCAFBLAQIAABQAAgAIALV+WVMyG7oi+QMAAOAOAAAYAAAAAAAAAAEAAAAAAAAAAABub25lL2NvbW1vbl9tZXNzYWdlcy5sbmdQSwECAAAUAAIACAC1fllTFR5gG6MAAAB/AQAAKQAAAAAAAAABAAAAAAAvBAAAbm9uZS9wbGF5YmFja19hbmRfbmF2aWdhdGlvbl9zZXR0aW5ncy54bWxQSwECAAAUAAIACAC1fllTH1SKajADAADHDgAAIgAAAAAAAAABAAAAAAAZBQAAbm9uZS9mbGFzaF9wdWJsaXNoaW5nX3NldHRpbmdzLnhtbFBLAQIAABQAAgAIALV+WVNxV5SdFQEAANECAAAcAAAAAAAAAAEAAAAAAIkIAABub25lL2ZsYXNoX3NraW5fc2V0dGluZ3MueG1sUEsBAgAAFAACAAgAtX5ZU9ebcJYrAwAAbw4AACEAAAAAAAAAAQAAAAAA2AkAAG5vbmUvaHRtbF9wdWJsaXNoaW5nX3NldHRpbmdzLnhtbFBLAQIAABQAAgAIALV+WVOOc/b6agAAAOUAAAAaAAAAAAAAAAEAAAAAAEINAABub25lL2h0bWxfc2tpbl9zZXR0aW5ncy5qc1BLAQIAABQAAgAIALV+WVO8fTX3SgAAAEkAAAAXAAAAAAAAAAEAAAAAAOQNAABub25lL2xvY2FsX3NldHRpbmdzLnhtbFBLAQIAABQAAgAIAJRbE1OJc7bdOQMAAFkJAAAdAAAAAAAAAAEAAAAAAGMOAAB1bml2ZXJzYWwtbm8tdmlkZW8vcGxheWVyLnhtbFBLAQIAABQAAgAIAOBbWlMGoq6pcgYAACYZAAAmAAAAAAAAAAEAAAAAANcRAAB1bml2ZXJzYWwtbm8tdmlkZW8vY29tbW9uX21lc3NhZ2VzLmxuZ1BLAQIAABQAAgAIAOBbWlO8M5e6owAAAIABAAA3AAAAAAAAAAEAAAAAAI0YAAB1bml2ZXJzYWwtbm8tdmlkZW8vcGxheWJhY2tfYW5kX25hdmlnYXRpb25fc2V0dGluZ3MueG1sUEsBAgAAFAACAAgA4FtaU7RB3DeXAwAA3hAAADAAAAAAAAAAAQAAAAAAhRkAAHVuaXZlcnNhbC1uby12aWRlby9mbGFzaF9wdWJsaXNoaW5nX3NldHRpbmdzLnhtbFBLAQIAABQAAgAIAOBbWlOHx/8CgwMAAOYMAAAqAAAAAAAAAAEAAAAAAGodAAB1bml2ZXJzYWwtbm8tdmlkZW8vZmxhc2hfc2tpbl9zZXR0aW5ncy54bWxQSwECAAAUAAIACADgW1pT9clZu5ADAABoEAAALwAAAAAAAAABAAAAAAA1IQAAdW5pdmVyc2FsLW5vLXZpZGVvL2h0bWxfcHVibGlzaGluZ19zZXR0aW5ncy54bWxQSwECAAAUAAIACADgW1pTNuMh774BAACQBgAAKAAAAAAAAAABAAAAAAASJQAAdW5pdmVyc2FsLW5vLXZpZGVvL2h0bWxfc2tpbl9zZXR0aW5ncy5qc1BLAQIAABQAAgAIAOBbWlOUE7MiaQAAAG4AAAAlAAAAAAAAAAEAAAAAABYnAAB1bml2ZXJzYWwtbm8tdmlkZW8vbG9jYWxfc2V0dGluZ3MueG1sUEsBAgAAFAACAAgA4VtaU882IfiYCAAAeCsAACAAAAAAAAAAAAAAAAAAwicAAHVuaXZlcnNhbC1uby12aWRlby91bml2ZXJzYWwucG5nUEsBAgAAFAACAAgA4VtaU5K+U71KAAAAbAAAACQAAAAAAAAAAQAAAAAAmDAAAHVuaXZlcnNhbC1uby12aWRlby91bml2ZXJzYWwucG5nLnhtbFBLBQYAAAAAEQARAHMFAAAkMQAAAAA="/>
  <p:tag name="ISPRING_SCORM_ENDPOINT" val="&lt;endpoint&gt;&lt;enable&gt;0&lt;/enable&gt;&lt;lrs&gt;http://&lt;/lrs&gt;&lt;auth&gt;0&lt;/auth&gt;&lt;login&gt;&lt;/login&gt;&lt;password&gt;&lt;/password&gt;&lt;key&gt;&lt;/key&gt;&lt;name&gt;&lt;/name&gt;&lt;email&gt;&lt;/email&gt;&lt;/endpoint&gt;&#10;"/>
  <p:tag name="ISPRING_SCORM_RATE_QUIZZES" val="0"/>
</p:tagLst>
</file>

<file path=ppt/tags/tag10.xml><?xml version="1.0" encoding="utf-8"?>
<p:tagLst xmlns:a="http://schemas.openxmlformats.org/drawingml/2006/main" xmlns:r="http://schemas.openxmlformats.org/officeDocument/2006/relationships" xmlns:p="http://schemas.openxmlformats.org/presentationml/2006/main">
  <p:tag name="GENSWF_SLIDE_UID" val="{5DB64AC7-E694-4570-A85D-C3755842D94E}:339"/>
</p:tagLst>
</file>

<file path=ppt/tags/tag11.xml><?xml version="1.0" encoding="utf-8"?>
<p:tagLst xmlns:a="http://schemas.openxmlformats.org/drawingml/2006/main" xmlns:r="http://schemas.openxmlformats.org/officeDocument/2006/relationships" xmlns:p="http://schemas.openxmlformats.org/presentationml/2006/main">
  <p:tag name="GENSWF_SLIDE_UID" val="{F84D28CC-F7B6-42FE-9EA2-F5AEBC8AB88D}:296"/>
</p:tagLst>
</file>

<file path=ppt/tags/tag12.xml><?xml version="1.0" encoding="utf-8"?>
<p:tagLst xmlns:a="http://schemas.openxmlformats.org/drawingml/2006/main" xmlns:r="http://schemas.openxmlformats.org/officeDocument/2006/relationships" xmlns:p="http://schemas.openxmlformats.org/presentationml/2006/main">
  <p:tag name="GENSWF_SLIDE_UID" val="{88FFF66A-07DE-4C33-ACD1-179D181B4CFE}:309"/>
</p:tagLst>
</file>

<file path=ppt/tags/tag13.xml><?xml version="1.0" encoding="utf-8"?>
<p:tagLst xmlns:a="http://schemas.openxmlformats.org/drawingml/2006/main" xmlns:r="http://schemas.openxmlformats.org/officeDocument/2006/relationships" xmlns:p="http://schemas.openxmlformats.org/presentationml/2006/main">
  <p:tag name="GENSWF_SLIDE_UID" val="{8F3905C5-F14E-4132-BA36-99E08E6479E4}:314"/>
</p:tagLst>
</file>

<file path=ppt/tags/tag14.xml><?xml version="1.0" encoding="utf-8"?>
<p:tagLst xmlns:a="http://schemas.openxmlformats.org/drawingml/2006/main" xmlns:r="http://schemas.openxmlformats.org/officeDocument/2006/relationships" xmlns:p="http://schemas.openxmlformats.org/presentationml/2006/main">
  <p:tag name="GENSWF_SLIDE_UID" val="{F5E7FB5F-0328-443C-8503-2167EDDB6F32}:315"/>
</p:tagLst>
</file>

<file path=ppt/tags/tag15.xml><?xml version="1.0" encoding="utf-8"?>
<p:tagLst xmlns:a="http://schemas.openxmlformats.org/drawingml/2006/main" xmlns:r="http://schemas.openxmlformats.org/officeDocument/2006/relationships" xmlns:p="http://schemas.openxmlformats.org/presentationml/2006/main">
  <p:tag name="GENSWF_SLIDE_UID" val="{000478B4-621D-45DA-B5E2-33BA9289E2C3}:340"/>
</p:tagLst>
</file>

<file path=ppt/tags/tag16.xml><?xml version="1.0" encoding="utf-8"?>
<p:tagLst xmlns:a="http://schemas.openxmlformats.org/drawingml/2006/main" xmlns:r="http://schemas.openxmlformats.org/officeDocument/2006/relationships" xmlns:p="http://schemas.openxmlformats.org/presentationml/2006/main">
  <p:tag name="GENSWF_SLIDE_UID" val="{83AD32BD-FC67-4D79-8B0A-DAE0CECF7966}:293"/>
</p:tagLst>
</file>

<file path=ppt/tags/tag17.xml><?xml version="1.0" encoding="utf-8"?>
<p:tagLst xmlns:a="http://schemas.openxmlformats.org/drawingml/2006/main" xmlns:r="http://schemas.openxmlformats.org/officeDocument/2006/relationships" xmlns:p="http://schemas.openxmlformats.org/presentationml/2006/main">
  <p:tag name="GENSWF_SLIDE_UID" val="{77B5634E-954A-456A-ADE2-221BADA08A11}:298"/>
</p:tagLst>
</file>

<file path=ppt/tags/tag18.xml><?xml version="1.0" encoding="utf-8"?>
<p:tagLst xmlns:a="http://schemas.openxmlformats.org/drawingml/2006/main" xmlns:r="http://schemas.openxmlformats.org/officeDocument/2006/relationships" xmlns:p="http://schemas.openxmlformats.org/presentationml/2006/main">
  <p:tag name="GENSWF_SLIDE_UID" val="{8B68C33C-E6CD-400F-99FE-6A3B1D2BBA61}:326"/>
</p:tagLst>
</file>

<file path=ppt/tags/tag19.xml><?xml version="1.0" encoding="utf-8"?>
<p:tagLst xmlns:a="http://schemas.openxmlformats.org/drawingml/2006/main" xmlns:r="http://schemas.openxmlformats.org/officeDocument/2006/relationships" xmlns:p="http://schemas.openxmlformats.org/presentationml/2006/main">
  <p:tag name="GENSWF_SLIDE_UID" val="{A1D67A0C-53F9-475C-A0D4-A957C0BF57B0}:325"/>
</p:tagLst>
</file>

<file path=ppt/tags/tag2.xml><?xml version="1.0" encoding="utf-8"?>
<p:tagLst xmlns:a="http://schemas.openxmlformats.org/drawingml/2006/main" xmlns:r="http://schemas.openxmlformats.org/officeDocument/2006/relationships" xmlns:p="http://schemas.openxmlformats.org/presentationml/2006/main">
  <p:tag name="GENSWF_SLIDE_UID" val="{5EDD5C04-FF64-49A3-AE46-2051FA5DBA12}:289"/>
</p:tagLst>
</file>

<file path=ppt/tags/tag20.xml><?xml version="1.0" encoding="utf-8"?>
<p:tagLst xmlns:a="http://schemas.openxmlformats.org/drawingml/2006/main" xmlns:r="http://schemas.openxmlformats.org/officeDocument/2006/relationships" xmlns:p="http://schemas.openxmlformats.org/presentationml/2006/main">
  <p:tag name="GENSWF_SLIDE_UID" val="{8295ACD7-E6E4-41BC-99A7-7C6E4F624937}:343"/>
</p:tagLst>
</file>

<file path=ppt/tags/tag21.xml><?xml version="1.0" encoding="utf-8"?>
<p:tagLst xmlns:a="http://schemas.openxmlformats.org/drawingml/2006/main" xmlns:r="http://schemas.openxmlformats.org/officeDocument/2006/relationships" xmlns:p="http://schemas.openxmlformats.org/presentationml/2006/main">
  <p:tag name="GENSWF_SLIDE_UID" val="{DA73C4D8-A3E8-4B76-85A6-7C8EE5319476}:327"/>
</p:tagLst>
</file>

<file path=ppt/tags/tag22.xml><?xml version="1.0" encoding="utf-8"?>
<p:tagLst xmlns:a="http://schemas.openxmlformats.org/drawingml/2006/main" xmlns:r="http://schemas.openxmlformats.org/officeDocument/2006/relationships" xmlns:p="http://schemas.openxmlformats.org/presentationml/2006/main">
  <p:tag name="GENSWF_SLIDE_UID" val="{C7588C6A-84BE-46C0-B52E-3C452DF3E49E}:329"/>
</p:tagLst>
</file>

<file path=ppt/tags/tag23.xml><?xml version="1.0" encoding="utf-8"?>
<p:tagLst xmlns:a="http://schemas.openxmlformats.org/drawingml/2006/main" xmlns:r="http://schemas.openxmlformats.org/officeDocument/2006/relationships" xmlns:p="http://schemas.openxmlformats.org/presentationml/2006/main">
  <p:tag name="GENSWF_SLIDE_UID" val="{99C6113A-AC57-4E92-B047-7033A2F2599E}:277"/>
</p:tagLst>
</file>

<file path=ppt/tags/tag24.xml><?xml version="1.0" encoding="utf-8"?>
<p:tagLst xmlns:a="http://schemas.openxmlformats.org/drawingml/2006/main" xmlns:r="http://schemas.openxmlformats.org/officeDocument/2006/relationships" xmlns:p="http://schemas.openxmlformats.org/presentationml/2006/main">
  <p:tag name="GENSWF_SLIDE_UID" val="{82DC0FAC-BDA7-4FF0-9364-170C4F9D40C4}:275"/>
</p:tagLst>
</file>

<file path=ppt/tags/tag25.xml><?xml version="1.0" encoding="utf-8"?>
<p:tagLst xmlns:a="http://schemas.openxmlformats.org/drawingml/2006/main" xmlns:r="http://schemas.openxmlformats.org/officeDocument/2006/relationships" xmlns:p="http://schemas.openxmlformats.org/presentationml/2006/main">
  <p:tag name="GENSWF_SLIDE_UID" val="{37597D97-91C4-4D1B-9E86-9896D47525D6}:328"/>
</p:tagLst>
</file>

<file path=ppt/tags/tag26.xml><?xml version="1.0" encoding="utf-8"?>
<p:tagLst xmlns:a="http://schemas.openxmlformats.org/drawingml/2006/main" xmlns:r="http://schemas.openxmlformats.org/officeDocument/2006/relationships" xmlns:p="http://schemas.openxmlformats.org/presentationml/2006/main">
  <p:tag name="GENSWF_SLIDE_UID" val="{6FF90ED2-683E-4CA0-B08B-DD3233B00151}:280"/>
</p:tagLst>
</file>

<file path=ppt/tags/tag27.xml><?xml version="1.0" encoding="utf-8"?>
<p:tagLst xmlns:a="http://schemas.openxmlformats.org/drawingml/2006/main" xmlns:r="http://schemas.openxmlformats.org/officeDocument/2006/relationships" xmlns:p="http://schemas.openxmlformats.org/presentationml/2006/main">
  <p:tag name="GENSWF_SLIDE_UID" val="{01057253-BE7D-49AD-9F8F-02DCF0E2EA5C}:282"/>
</p:tagLst>
</file>

<file path=ppt/tags/tag28.xml><?xml version="1.0" encoding="utf-8"?>
<p:tagLst xmlns:a="http://schemas.openxmlformats.org/drawingml/2006/main" xmlns:r="http://schemas.openxmlformats.org/officeDocument/2006/relationships" xmlns:p="http://schemas.openxmlformats.org/presentationml/2006/main">
  <p:tag name="GENSWF_SLIDE_UID" val="{E9D517ED-EA97-4D98-AE0D-F8CF9849B817}:283"/>
</p:tagLst>
</file>

<file path=ppt/tags/tag29.xml><?xml version="1.0" encoding="utf-8"?>
<p:tagLst xmlns:a="http://schemas.openxmlformats.org/drawingml/2006/main" xmlns:r="http://schemas.openxmlformats.org/officeDocument/2006/relationships" xmlns:p="http://schemas.openxmlformats.org/presentationml/2006/main">
  <p:tag name="GENSWF_SLIDE_UID" val="{2A11631E-F3B0-4AC0-839D-8D0C35E5F2EB}:279"/>
</p:tagLst>
</file>

<file path=ppt/tags/tag3.xml><?xml version="1.0" encoding="utf-8"?>
<p:tagLst xmlns:a="http://schemas.openxmlformats.org/drawingml/2006/main" xmlns:r="http://schemas.openxmlformats.org/officeDocument/2006/relationships" xmlns:p="http://schemas.openxmlformats.org/presentationml/2006/main">
  <p:tag name="GENSWF_SLIDE_UID" val="{77EDC221-1AC3-48C1-8321-340DEDBC82CE}:276"/>
</p:tagLst>
</file>

<file path=ppt/tags/tag30.xml><?xml version="1.0" encoding="utf-8"?>
<p:tagLst xmlns:a="http://schemas.openxmlformats.org/drawingml/2006/main" xmlns:r="http://schemas.openxmlformats.org/officeDocument/2006/relationships" xmlns:p="http://schemas.openxmlformats.org/presentationml/2006/main">
  <p:tag name="GENSWF_SLIDE_UID" val="{7B147EA8-ED85-458F-B823-AC7A47BFC132}:350"/>
</p:tagLst>
</file>

<file path=ppt/tags/tag31.xml><?xml version="1.0" encoding="utf-8"?>
<p:tagLst xmlns:a="http://schemas.openxmlformats.org/drawingml/2006/main" xmlns:r="http://schemas.openxmlformats.org/officeDocument/2006/relationships" xmlns:p="http://schemas.openxmlformats.org/presentationml/2006/main">
  <p:tag name="GENSWF_SLIDE_UID" val="{095C4358-A74F-4A13-A894-7AD2FE499159}:295"/>
</p:tagLst>
</file>

<file path=ppt/tags/tag32.xml><?xml version="1.0" encoding="utf-8"?>
<p:tagLst xmlns:a="http://schemas.openxmlformats.org/drawingml/2006/main" xmlns:r="http://schemas.openxmlformats.org/officeDocument/2006/relationships" xmlns:p="http://schemas.openxmlformats.org/presentationml/2006/main">
  <p:tag name="GENSWF_SLIDE_UID" val="{FF5626BD-87D6-4C99-9D5C-D6F95826E1A3}:331"/>
</p:tagLst>
</file>

<file path=ppt/tags/tag33.xml><?xml version="1.0" encoding="utf-8"?>
<p:tagLst xmlns:a="http://schemas.openxmlformats.org/drawingml/2006/main" xmlns:r="http://schemas.openxmlformats.org/officeDocument/2006/relationships" xmlns:p="http://schemas.openxmlformats.org/presentationml/2006/main">
  <p:tag name="GENSWF_SLIDE_UID" val="{A8375CD0-5F5E-4FB8-B3F9-5B2D14804104}:342"/>
</p:tagLst>
</file>

<file path=ppt/tags/tag34.xml><?xml version="1.0" encoding="utf-8"?>
<p:tagLst xmlns:a="http://schemas.openxmlformats.org/drawingml/2006/main" xmlns:r="http://schemas.openxmlformats.org/officeDocument/2006/relationships" xmlns:p="http://schemas.openxmlformats.org/presentationml/2006/main">
  <p:tag name="GENSWF_SLIDE_UID" val="{3DB3E331-31E0-41A4-91CD-2E54D0EB0CA5}:349"/>
</p:tagLst>
</file>

<file path=ppt/tags/tag35.xml><?xml version="1.0" encoding="utf-8"?>
<p:tagLst xmlns:a="http://schemas.openxmlformats.org/drawingml/2006/main" xmlns:r="http://schemas.openxmlformats.org/officeDocument/2006/relationships" xmlns:p="http://schemas.openxmlformats.org/presentationml/2006/main">
  <p:tag name="GENSWF_SLIDE_UID" val="{51E78606-AB64-401E-AA36-3D4CCEC457E4}:348"/>
</p:tagLst>
</file>

<file path=ppt/tags/tag36.xml><?xml version="1.0" encoding="utf-8"?>
<p:tagLst xmlns:a="http://schemas.openxmlformats.org/drawingml/2006/main" xmlns:r="http://schemas.openxmlformats.org/officeDocument/2006/relationships" xmlns:p="http://schemas.openxmlformats.org/presentationml/2006/main">
  <p:tag name="GENSWF_SLIDE_UID" val="{EBE46744-BAE1-4C05-B580-C4B5F5CCD86D}:266"/>
</p:tagLst>
</file>

<file path=ppt/tags/tag37.xml><?xml version="1.0" encoding="utf-8"?>
<p:tagLst xmlns:a="http://schemas.openxmlformats.org/drawingml/2006/main" xmlns:r="http://schemas.openxmlformats.org/officeDocument/2006/relationships" xmlns:p="http://schemas.openxmlformats.org/presentationml/2006/main">
  <p:tag name="GENSWF_SLIDE_UID" val="{21CCEECB-5C02-4C4F-AC2B-E753671B5CE8}:351"/>
</p:tagLst>
</file>

<file path=ppt/tags/tag38.xml><?xml version="1.0" encoding="utf-8"?>
<p:tagLst xmlns:a="http://schemas.openxmlformats.org/drawingml/2006/main" xmlns:r="http://schemas.openxmlformats.org/officeDocument/2006/relationships" xmlns:p="http://schemas.openxmlformats.org/presentationml/2006/main">
  <p:tag name="GENSWF_SLIDE_UID" val="{DFD3DEC8-0324-4A91-9C48-C4870E2DD7C1}:447"/>
</p:tagLst>
</file>

<file path=ppt/tags/tag39.xml><?xml version="1.0" encoding="utf-8"?>
<p:tagLst xmlns:a="http://schemas.openxmlformats.org/drawingml/2006/main" xmlns:r="http://schemas.openxmlformats.org/officeDocument/2006/relationships" xmlns:p="http://schemas.openxmlformats.org/presentationml/2006/main">
  <p:tag name="GENSWF_SLIDE_UID" val="{D9FA177A-4E34-4C28-BBBA-3789948F94F1}:448"/>
</p:tagLst>
</file>

<file path=ppt/tags/tag4.xml><?xml version="1.0" encoding="utf-8"?>
<p:tagLst xmlns:a="http://schemas.openxmlformats.org/drawingml/2006/main" xmlns:r="http://schemas.openxmlformats.org/officeDocument/2006/relationships" xmlns:p="http://schemas.openxmlformats.org/presentationml/2006/main">
  <p:tag name="GENSWF_SLIDE_UID" val="{586E9AAB-FAF8-449D-B6FE-39E0E8682311}:336"/>
</p:tagLst>
</file>

<file path=ppt/tags/tag40.xml><?xml version="1.0" encoding="utf-8"?>
<p:tagLst xmlns:a="http://schemas.openxmlformats.org/drawingml/2006/main" xmlns:r="http://schemas.openxmlformats.org/officeDocument/2006/relationships" xmlns:p="http://schemas.openxmlformats.org/presentationml/2006/main">
  <p:tag name="GENSWF_SLIDE_UID" val="{6FEE5058-83FA-4623-A611-C8D78540CC37}:449"/>
</p:tagLst>
</file>

<file path=ppt/tags/tag41.xml><?xml version="1.0" encoding="utf-8"?>
<p:tagLst xmlns:a="http://schemas.openxmlformats.org/drawingml/2006/main" xmlns:r="http://schemas.openxmlformats.org/officeDocument/2006/relationships" xmlns:p="http://schemas.openxmlformats.org/presentationml/2006/main">
  <p:tag name="GENSWF_SLIDE_UID" val="{61B3D527-DC85-4109-9BF7-3E539E792F5E}:450"/>
</p:tagLst>
</file>

<file path=ppt/tags/tag42.xml><?xml version="1.0" encoding="utf-8"?>
<p:tagLst xmlns:a="http://schemas.openxmlformats.org/drawingml/2006/main" xmlns:r="http://schemas.openxmlformats.org/officeDocument/2006/relationships" xmlns:p="http://schemas.openxmlformats.org/presentationml/2006/main">
  <p:tag name="GENSWF_SLIDE_UID" val="{F4B9103D-0774-4354-BEEC-EE577D3E7C8A}:451"/>
</p:tagLst>
</file>

<file path=ppt/tags/tag43.xml><?xml version="1.0" encoding="utf-8"?>
<p:tagLst xmlns:a="http://schemas.openxmlformats.org/drawingml/2006/main" xmlns:r="http://schemas.openxmlformats.org/officeDocument/2006/relationships" xmlns:p="http://schemas.openxmlformats.org/presentationml/2006/main">
  <p:tag name="GENSWF_SLIDE_UID" val="{0B1F6827-A9FF-4DCC-A1D2-41AB6DBFF4AC}:379"/>
</p:tagLst>
</file>

<file path=ppt/tags/tag44.xml><?xml version="1.0" encoding="utf-8"?>
<p:tagLst xmlns:a="http://schemas.openxmlformats.org/drawingml/2006/main" xmlns:r="http://schemas.openxmlformats.org/officeDocument/2006/relationships" xmlns:p="http://schemas.openxmlformats.org/presentationml/2006/main">
  <p:tag name="GENSWF_SLIDE_UID" val="{9396B20F-BF71-4BBB-BE14-2F80A947FA6F}:454"/>
</p:tagLst>
</file>

<file path=ppt/tags/tag45.xml><?xml version="1.0" encoding="utf-8"?>
<p:tagLst xmlns:a="http://schemas.openxmlformats.org/drawingml/2006/main" xmlns:r="http://schemas.openxmlformats.org/officeDocument/2006/relationships" xmlns:p="http://schemas.openxmlformats.org/presentationml/2006/main">
  <p:tag name="GENSWF_SLIDE_UID" val="{5D5219E7-065B-474A-B18D-7E521133ECB3}:453"/>
</p:tagLst>
</file>

<file path=ppt/tags/tag46.xml><?xml version="1.0" encoding="utf-8"?>
<p:tagLst xmlns:a="http://schemas.openxmlformats.org/drawingml/2006/main" xmlns:r="http://schemas.openxmlformats.org/officeDocument/2006/relationships" xmlns:p="http://schemas.openxmlformats.org/presentationml/2006/main">
  <p:tag name="GENSWF_SLIDE_UID" val="{F7B56F06-98A4-48ED-8791-FE4C2C9099BE}:455"/>
</p:tagLst>
</file>

<file path=ppt/tags/tag47.xml><?xml version="1.0" encoding="utf-8"?>
<p:tagLst xmlns:a="http://schemas.openxmlformats.org/drawingml/2006/main" xmlns:r="http://schemas.openxmlformats.org/officeDocument/2006/relationships" xmlns:p="http://schemas.openxmlformats.org/presentationml/2006/main">
  <p:tag name="GENSWF_SLIDE_UID" val="{1DAF1514-6FC7-4FD0-8869-0142296FD542}:452"/>
</p:tagLst>
</file>

<file path=ppt/tags/tag48.xml><?xml version="1.0" encoding="utf-8"?>
<p:tagLst xmlns:a="http://schemas.openxmlformats.org/drawingml/2006/main" xmlns:r="http://schemas.openxmlformats.org/officeDocument/2006/relationships" xmlns:p="http://schemas.openxmlformats.org/presentationml/2006/main">
  <p:tag name="GENSWF_SLIDE_UID" val="{433E7199-FEF1-44A2-BCB2-A0054487EAB0}:346"/>
</p:tagLst>
</file>

<file path=ppt/tags/tag49.xml><?xml version="1.0" encoding="utf-8"?>
<p:tagLst xmlns:a="http://schemas.openxmlformats.org/drawingml/2006/main" xmlns:r="http://schemas.openxmlformats.org/officeDocument/2006/relationships" xmlns:p="http://schemas.openxmlformats.org/presentationml/2006/main">
  <p:tag name="GENSWF_SLIDE_UID" val="{4D8007C4-0DBB-4DEB-AEE6-50BCA4D181AE}:347"/>
</p:tagLst>
</file>

<file path=ppt/tags/tag5.xml><?xml version="1.0" encoding="utf-8"?>
<p:tagLst xmlns:a="http://schemas.openxmlformats.org/drawingml/2006/main" xmlns:r="http://schemas.openxmlformats.org/officeDocument/2006/relationships" xmlns:p="http://schemas.openxmlformats.org/presentationml/2006/main">
  <p:tag name="GENSWF_SLIDE_UID" val="{73DEB946-CE46-43C5-885B-2A16996F69FF}:290"/>
</p:tagLst>
</file>

<file path=ppt/tags/tag6.xml><?xml version="1.0" encoding="utf-8"?>
<p:tagLst xmlns:a="http://schemas.openxmlformats.org/drawingml/2006/main" xmlns:r="http://schemas.openxmlformats.org/officeDocument/2006/relationships" xmlns:p="http://schemas.openxmlformats.org/presentationml/2006/main">
  <p:tag name="GENSWF_SLIDE_UID" val="{F26B70E4-ED4C-4D3A-AA95-251D67FF40A5}:287"/>
</p:tagLst>
</file>

<file path=ppt/tags/tag7.xml><?xml version="1.0" encoding="utf-8"?>
<p:tagLst xmlns:a="http://schemas.openxmlformats.org/drawingml/2006/main" xmlns:r="http://schemas.openxmlformats.org/officeDocument/2006/relationships" xmlns:p="http://schemas.openxmlformats.org/presentationml/2006/main">
  <p:tag name="GENSWF_SLIDE_UID" val="{23D57B59-4508-4636-976A-59F909F4B34D}:288"/>
</p:tagLst>
</file>

<file path=ppt/tags/tag8.xml><?xml version="1.0" encoding="utf-8"?>
<p:tagLst xmlns:a="http://schemas.openxmlformats.org/drawingml/2006/main" xmlns:r="http://schemas.openxmlformats.org/officeDocument/2006/relationships" xmlns:p="http://schemas.openxmlformats.org/presentationml/2006/main">
  <p:tag name="GENSWF_SLIDE_UID" val="{171DD95A-A05C-413F-8DE5-5FD79111C986}:337"/>
</p:tagLst>
</file>

<file path=ppt/tags/tag9.xml><?xml version="1.0" encoding="utf-8"?>
<p:tagLst xmlns:a="http://schemas.openxmlformats.org/drawingml/2006/main" xmlns:r="http://schemas.openxmlformats.org/officeDocument/2006/relationships" xmlns:p="http://schemas.openxmlformats.org/presentationml/2006/main">
  <p:tag name="GENSWF_SLIDE_UID" val="{F09B671C-D64C-4077-84BF-1DD1885CF023}:338"/>
</p:tagLst>
</file>

<file path=ppt/theme/theme1.xml><?xml version="1.0" encoding="utf-8"?>
<a:theme xmlns:a="http://schemas.openxmlformats.org/drawingml/2006/main" name="SOA_2-21-20C">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A_8_2_2020.potx" id="{FE9B0FD0-DFF2-4365-9F18-794A96DFC05D}" vid="{8EC9F3F8-71C5-4777-AC70-4413ECCF7D19}"/>
    </a:ext>
  </a:extLst>
</a:theme>
</file>

<file path=ppt/theme/theme2.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A_10_20_31.potx" id="{AC54B154-F822-4E97-A0AD-06729D0578E9}" vid="{BA30DDC1-14B3-477A-B2EA-FF70308B7C1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SOA_8_2_2020</Template>
  <TotalTime>44348</TotalTime>
  <Words>8760</Words>
  <Application>Microsoft Office PowerPoint</Application>
  <PresentationFormat>Widescreen</PresentationFormat>
  <Paragraphs>896</Paragraphs>
  <Slides>48</Slides>
  <Notes>48</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48</vt:i4>
      </vt:variant>
    </vt:vector>
  </HeadingPairs>
  <TitlesOfParts>
    <vt:vector size="58" baseType="lpstr">
      <vt:lpstr>Arial</vt:lpstr>
      <vt:lpstr>Calibri</vt:lpstr>
      <vt:lpstr>Calibri  </vt:lpstr>
      <vt:lpstr>Calibri Light</vt:lpstr>
      <vt:lpstr>Courier New</vt:lpstr>
      <vt:lpstr>Lora</vt:lpstr>
      <vt:lpstr>OWNPT Q+ Lucida Sans</vt:lpstr>
      <vt:lpstr>Symbol</vt:lpstr>
      <vt:lpstr>SOA_2-21-20C</vt:lpstr>
      <vt:lpstr>6_Custom Design</vt:lpstr>
      <vt:lpstr>The Atlas of Older</vt:lpstr>
      <vt:lpstr>Measuring Disability</vt:lpstr>
      <vt:lpstr>Disabilities Increase with Age, City of Portland</vt:lpstr>
      <vt:lpstr>Disability Prevalence among Those Age 65+ </vt:lpstr>
      <vt:lpstr>Lower Income Means a Higher Disability Rate for Age 65+</vt:lpstr>
      <vt:lpstr>Disability Rates are Lower for Married Couple Older Households</vt:lpstr>
      <vt:lpstr>Number of Disabilities by Income and Household Type</vt:lpstr>
      <vt:lpstr>Education, Affluence, and Disability - All Ages</vt:lpstr>
      <vt:lpstr>Work and Disability -   All Ages</vt:lpstr>
      <vt:lpstr>Disability from Public Use Microsample of the American Community Survey</vt:lpstr>
      <vt:lpstr>Disability, Income, and Age for the City</vt:lpstr>
      <vt:lpstr>City-Suburb Differences by Income: Ambulatory, Self-Care, Independent Living Disability</vt:lpstr>
      <vt:lpstr>City-Suburb Differences by Income: Cognitive, Vision, and Hearing Disability</vt:lpstr>
      <vt:lpstr>Calculating City Differences for Disability, Age 65+</vt:lpstr>
      <vt:lpstr>The 20 Comparison Cities by Disability for Aged 65+</vt:lpstr>
      <vt:lpstr>Disability by Housing Type and Tenure</vt:lpstr>
      <vt:lpstr>Disability by Housing Type and Tenure for the City</vt:lpstr>
      <vt:lpstr>Disability and Housing, City and Metropolitan Area Comparison</vt:lpstr>
      <vt:lpstr>Disability by Housing Type</vt:lpstr>
      <vt:lpstr>Mapping of Disability</vt:lpstr>
      <vt:lpstr>Census Tract or Supertract?</vt:lpstr>
      <vt:lpstr>Metro Area Disability for 65+ Population by Supertract</vt:lpstr>
      <vt:lpstr>Statistics for Maps</vt:lpstr>
      <vt:lpstr>Cognitive Disability,  Aged 65+ Population </vt:lpstr>
      <vt:lpstr>Ambulatory Disability,  Aged 65+ Population</vt:lpstr>
      <vt:lpstr>Self-Care Disability,  Aged 65+ Population</vt:lpstr>
      <vt:lpstr>Independent Living,  Aged 65+ Population</vt:lpstr>
      <vt:lpstr>Vision Disability,  Aged 65+ Population</vt:lpstr>
      <vt:lpstr>Hearing Disability,  Aged 65+ Population</vt:lpstr>
      <vt:lpstr>Health Insurance by Age, Disability, and Insurance Status</vt:lpstr>
      <vt:lpstr>Private Health Insurance, Age 65+  </vt:lpstr>
      <vt:lpstr>Mapping Disability for Black and Hispanic Populations</vt:lpstr>
      <vt:lpstr>Mapping Disability for Blacks Aged 65+ by Supertract</vt:lpstr>
      <vt:lpstr>Mapping Disability for Hispanics Aged 65+ by Supertract</vt:lpstr>
      <vt:lpstr>End of Section on Disability</vt:lpstr>
      <vt:lpstr>The State of Aging in Portland</vt:lpstr>
      <vt:lpstr>About The State of Aging in Portland Report and Navigating the Findings</vt:lpstr>
      <vt:lpstr>The Decennial Census</vt:lpstr>
      <vt:lpstr>The American Community Survey (ACS), Summary Tables</vt:lpstr>
      <vt:lpstr>Supertracts</vt:lpstr>
      <vt:lpstr>The American Housing Survey (AHS)</vt:lpstr>
      <vt:lpstr>Comparison Cities</vt:lpstr>
      <vt:lpstr>Geography Issues</vt:lpstr>
      <vt:lpstr>The City and its Inner and Outer Suburbs</vt:lpstr>
      <vt:lpstr>ACS Public Use Microdata</vt:lpstr>
      <vt:lpstr>Nomenclature for State of Aging in Portland Section on Race</vt:lpstr>
      <vt:lpstr>Group Quarters</vt:lpstr>
      <vt:lpstr>End of Section on Data Sources and Geographies</vt:lpstr>
    </vt:vector>
  </TitlesOfParts>
  <Company>Portland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disability</dc:title>
  <dc:creator>Deane Lycan</dc:creator>
  <cp:lastModifiedBy>Dick Lycan</cp:lastModifiedBy>
  <cp:revision>385</cp:revision>
  <dcterms:created xsi:type="dcterms:W3CDTF">2020-01-16T19:38:40Z</dcterms:created>
  <dcterms:modified xsi:type="dcterms:W3CDTF">2021-10-26T18:37:27Z</dcterms:modified>
</cp:coreProperties>
</file>