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 id="2147483685" r:id="rId3"/>
    <p:sldMasterId id="2147483697" r:id="rId4"/>
  </p:sldMasterIdLst>
  <p:notesMasterIdLst>
    <p:notesMasterId r:id="rId41"/>
  </p:notesMasterIdLst>
  <p:sldIdLst>
    <p:sldId id="256" r:id="rId5"/>
    <p:sldId id="257" r:id="rId6"/>
    <p:sldId id="258" r:id="rId7"/>
    <p:sldId id="259" r:id="rId8"/>
    <p:sldId id="260" r:id="rId9"/>
    <p:sldId id="261" r:id="rId10"/>
    <p:sldId id="262" r:id="rId11"/>
    <p:sldId id="297" r:id="rId12"/>
    <p:sldId id="299" r:id="rId13"/>
    <p:sldId id="300" r:id="rId14"/>
    <p:sldId id="302" r:id="rId15"/>
    <p:sldId id="303" r:id="rId16"/>
    <p:sldId id="268" r:id="rId17"/>
    <p:sldId id="348" r:id="rId18"/>
    <p:sldId id="292" r:id="rId19"/>
    <p:sldId id="293" r:id="rId20"/>
    <p:sldId id="290" r:id="rId21"/>
    <p:sldId id="289" r:id="rId22"/>
    <p:sldId id="288" r:id="rId23"/>
    <p:sldId id="291" r:id="rId24"/>
    <p:sldId id="294" r:id="rId25"/>
    <p:sldId id="295" r:id="rId26"/>
    <p:sldId id="278" r:id="rId27"/>
    <p:sldId id="325" r:id="rId28"/>
    <p:sldId id="447" r:id="rId29"/>
    <p:sldId id="448" r:id="rId30"/>
    <p:sldId id="449" r:id="rId31"/>
    <p:sldId id="328" r:id="rId32"/>
    <p:sldId id="450" r:id="rId33"/>
    <p:sldId id="379" r:id="rId34"/>
    <p:sldId id="454" r:id="rId35"/>
    <p:sldId id="453" r:id="rId36"/>
    <p:sldId id="451" r:id="rId37"/>
    <p:sldId id="452" r:id="rId38"/>
    <p:sldId id="346" r:id="rId39"/>
    <p:sldId id="347" r:id="rId40"/>
  </p:sldIdLst>
  <p:sldSz cx="12192000" cy="6858000"/>
  <p:notesSz cx="6858000" cy="9144000"/>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iKGp4UA3AlAkYa5t2pCwZu7l1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5200"/>
    <a:srgbClr val="714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24" autoAdjust="0"/>
    <p:restoredTop sz="94660"/>
  </p:normalViewPr>
  <p:slideViewPr>
    <p:cSldViewPr snapToGrid="0">
      <p:cViewPr>
        <p:scale>
          <a:sx n="66" d="100"/>
          <a:sy n="66" d="100"/>
        </p:scale>
        <p:origin x="3752" y="2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764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9989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B58BE-9331-4C55-AA0D-D299F4889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24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B58BE-9331-4C55-AA0D-D299F4889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679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B58BE-9331-4C55-AA0D-D299F4889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30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4356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6173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75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B58BE-9331-4C55-AA0D-D299F4889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46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881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0088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B58BE-9331-4C55-AA0D-D299F4889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332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25</a:t>
            </a:fld>
            <a:endParaRPr lang="en-US"/>
          </a:p>
        </p:txBody>
      </p:sp>
    </p:spTree>
    <p:extLst>
      <p:ext uri="{BB962C8B-B14F-4D97-AF65-F5344CB8AC3E}">
        <p14:creationId xmlns:p14="http://schemas.microsoft.com/office/powerpoint/2010/main" val="984694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8D8FA6-A8D0-46B1-A7CB-9CF8F6D9ECB1}" type="slidenum">
              <a:rPr lang="en-US" smtClean="0"/>
              <a:t>27</a:t>
            </a:fld>
            <a:endParaRPr lang="en-US"/>
          </a:p>
        </p:txBody>
      </p:sp>
    </p:spTree>
    <p:extLst>
      <p:ext uri="{BB962C8B-B14F-4D97-AF65-F5344CB8AC3E}">
        <p14:creationId xmlns:p14="http://schemas.microsoft.com/office/powerpoint/2010/main" val="3955066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28</a:t>
            </a:fld>
            <a:endParaRPr lang="en-US"/>
          </a:p>
        </p:txBody>
      </p:sp>
    </p:spTree>
    <p:extLst>
      <p:ext uri="{BB962C8B-B14F-4D97-AF65-F5344CB8AC3E}">
        <p14:creationId xmlns:p14="http://schemas.microsoft.com/office/powerpoint/2010/main" val="2537070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29</a:t>
            </a:fld>
            <a:endParaRPr lang="en-US"/>
          </a:p>
        </p:txBody>
      </p:sp>
    </p:spTree>
    <p:extLst>
      <p:ext uri="{BB962C8B-B14F-4D97-AF65-F5344CB8AC3E}">
        <p14:creationId xmlns:p14="http://schemas.microsoft.com/office/powerpoint/2010/main" val="2068103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8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18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71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68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37063-DEAF-484B-9802-D839F553A5DA}" type="slidenum">
              <a:rPr lang="en-US" smtClean="0"/>
              <a:t>34</a:t>
            </a:fld>
            <a:endParaRPr lang="en-US"/>
          </a:p>
        </p:txBody>
      </p:sp>
    </p:spTree>
    <p:extLst>
      <p:ext uri="{BB962C8B-B14F-4D97-AF65-F5344CB8AC3E}">
        <p14:creationId xmlns:p14="http://schemas.microsoft.com/office/powerpoint/2010/main" val="3829049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67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b="0"/>
          </a:p>
        </p:txBody>
      </p:sp>
      <p:sp>
        <p:nvSpPr>
          <p:cNvPr id="371" name="Google Shape;3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a:p>
        </p:txBody>
      </p:sp>
      <p:sp>
        <p:nvSpPr>
          <p:cNvPr id="387" name="Google Shape;38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B58BE-9331-4C55-AA0D-D299F4889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47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B58BE-9331-4C55-AA0D-D299F4889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538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
        <p:cNvGrpSpPr/>
        <p:nvPr/>
      </p:nvGrpSpPr>
      <p:grpSpPr>
        <a:xfrm>
          <a:off x="0" y="0"/>
          <a:ext cx="0" cy="0"/>
          <a:chOff x="0" y="0"/>
          <a:chExt cx="0" cy="0"/>
        </a:xfrm>
      </p:grpSpPr>
      <p:sp>
        <p:nvSpPr>
          <p:cNvPr id="13" name="Google Shape;13;p25"/>
          <p:cNvSpPr txBox="1">
            <a:spLocks noGrp="1"/>
          </p:cNvSpPr>
          <p:nvPr>
            <p:ph type="title"/>
          </p:nvPr>
        </p:nvSpPr>
        <p:spPr>
          <a:xfrm>
            <a:off x="357051" y="207335"/>
            <a:ext cx="4376463" cy="66352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F5496"/>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5"/>
          <p:cNvSpPr txBox="1">
            <a:spLocks noGrp="1"/>
          </p:cNvSpPr>
          <p:nvPr>
            <p:ph type="body" idx="1"/>
          </p:nvPr>
        </p:nvSpPr>
        <p:spPr>
          <a:xfrm>
            <a:off x="1557670" y="1018954"/>
            <a:ext cx="3175844" cy="5817325"/>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rgbClr val="714B25"/>
              </a:buClr>
              <a:buSzPts val="1400"/>
              <a:buChar char="•"/>
              <a:defRPr sz="1400">
                <a:solidFill>
                  <a:srgbClr val="714B25"/>
                </a:solidFill>
              </a:defRPr>
            </a:lvl1pPr>
            <a:lvl2pPr marL="914400" lvl="1" indent="-317500" algn="l">
              <a:lnSpc>
                <a:spcPct val="90000"/>
              </a:lnSpc>
              <a:spcBef>
                <a:spcPts val="500"/>
              </a:spcBef>
              <a:spcAft>
                <a:spcPts val="0"/>
              </a:spcAft>
              <a:buClr>
                <a:srgbClr val="714B25"/>
              </a:buClr>
              <a:buSzPts val="1400"/>
              <a:buChar char="•"/>
              <a:defRPr sz="1400">
                <a:solidFill>
                  <a:srgbClr val="714B25"/>
                </a:solidFill>
              </a:defRPr>
            </a:lvl2pPr>
            <a:lvl3pPr marL="1371600" lvl="2" indent="-317500" algn="l">
              <a:lnSpc>
                <a:spcPct val="90000"/>
              </a:lnSpc>
              <a:spcBef>
                <a:spcPts val="500"/>
              </a:spcBef>
              <a:spcAft>
                <a:spcPts val="0"/>
              </a:spcAft>
              <a:buClr>
                <a:srgbClr val="714B25"/>
              </a:buClr>
              <a:buSzPts val="1400"/>
              <a:buChar char="•"/>
              <a:defRPr sz="1400">
                <a:solidFill>
                  <a:srgbClr val="714B25"/>
                </a:solidFill>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5"/>
          <p:cNvSpPr txBox="1">
            <a:spLocks noGrp="1"/>
          </p:cNvSpPr>
          <p:nvPr>
            <p:ph type="body" idx="2"/>
          </p:nvPr>
        </p:nvSpPr>
        <p:spPr>
          <a:xfrm>
            <a:off x="164805" y="1010195"/>
            <a:ext cx="1318437" cy="5817325"/>
          </a:xfrm>
          <a:prstGeom prst="rect">
            <a:avLst/>
          </a:prstGeom>
          <a:gradFill>
            <a:gsLst>
              <a:gs pos="0">
                <a:srgbClr val="FFFFFF"/>
              </a:gs>
              <a:gs pos="35000">
                <a:srgbClr val="FFFFFF"/>
              </a:gs>
              <a:gs pos="100000">
                <a:srgbClr val="5A9BD5"/>
              </a:gs>
            </a:gsLst>
            <a:path path="circle">
              <a:fillToRect l="50000" t="50000" r="50000" b="50000"/>
            </a:path>
            <a:tileRect/>
          </a:gradFill>
          <a:ln>
            <a:noFill/>
          </a:ln>
        </p:spPr>
        <p:txBody>
          <a:bodyPr spcFirstLastPara="1" wrap="square" lIns="91425" tIns="45700" rIns="91425" bIns="45700" anchor="t" anchorCtr="0">
            <a:normAutofit/>
          </a:bodyPr>
          <a:lstStyle>
            <a:lvl1pPr marL="457200" lvl="0" indent="-304800" algn="l">
              <a:lnSpc>
                <a:spcPct val="90000"/>
              </a:lnSpc>
              <a:spcBef>
                <a:spcPts val="1000"/>
              </a:spcBef>
              <a:spcAft>
                <a:spcPts val="0"/>
              </a:spcAft>
              <a:buClr>
                <a:srgbClr val="2F5496"/>
              </a:buClr>
              <a:buSzPts val="1200"/>
              <a:buChar char="•"/>
              <a:defRPr sz="1200">
                <a:solidFill>
                  <a:srgbClr val="2F5496"/>
                </a:solidFill>
              </a:defRPr>
            </a:lvl1pPr>
            <a:lvl2pPr marL="914400" lvl="1" indent="-228600" algn="l">
              <a:lnSpc>
                <a:spcPct val="90000"/>
              </a:lnSpc>
              <a:spcBef>
                <a:spcPts val="500"/>
              </a:spcBef>
              <a:spcAft>
                <a:spcPts val="0"/>
              </a:spcAft>
              <a:buClr>
                <a:srgbClr val="714B25"/>
              </a:buClr>
              <a:buSzPts val="1600"/>
              <a:buNone/>
              <a:defRPr sz="1600">
                <a:solidFill>
                  <a:srgbClr val="714B25"/>
                </a:solidFill>
              </a:defRPr>
            </a:lvl2pPr>
            <a:lvl3pPr marL="1371600" lvl="2" indent="-317500" algn="l">
              <a:lnSpc>
                <a:spcPct val="90000"/>
              </a:lnSpc>
              <a:spcBef>
                <a:spcPts val="500"/>
              </a:spcBef>
              <a:spcAft>
                <a:spcPts val="0"/>
              </a:spcAft>
              <a:buClr>
                <a:srgbClr val="714B25"/>
              </a:buClr>
              <a:buSzPts val="1400"/>
              <a:buChar char="•"/>
              <a:defRPr sz="1400">
                <a:solidFill>
                  <a:srgbClr val="714B25"/>
                </a:solidFill>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Google Shape;83;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
        <p:cNvGrpSpPr/>
        <p:nvPr/>
      </p:nvGrpSpPr>
      <p:grpSpPr>
        <a:xfrm>
          <a:off x="0" y="0"/>
          <a:ext cx="0" cy="0"/>
          <a:chOff x="0" y="0"/>
          <a:chExt cx="0" cy="0"/>
        </a:xfrm>
      </p:grpSpPr>
      <p:sp>
        <p:nvSpPr>
          <p:cNvPr id="89" name="Google Shape;89;p43"/>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7" name="Google Shape;9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p45"/>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7"/>
        <p:cNvGrpSpPr/>
        <p:nvPr/>
      </p:nvGrpSpPr>
      <p:grpSpPr>
        <a:xfrm>
          <a:off x="0" y="0"/>
          <a:ext cx="0" cy="0"/>
          <a:chOff x="0" y="0"/>
          <a:chExt cx="0" cy="0"/>
        </a:xfrm>
      </p:grpSpPr>
      <p:sp>
        <p:nvSpPr>
          <p:cNvPr id="108" name="Google Shape;108;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 name="Google Shape;110;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47"/>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8" name="Google Shape;128;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2"/>
        <p:cNvGrpSpPr/>
        <p:nvPr/>
      </p:nvGrpSpPr>
      <p:grpSpPr>
        <a:xfrm>
          <a:off x="0" y="0"/>
          <a:ext cx="0" cy="0"/>
          <a:chOff x="0" y="0"/>
          <a:chExt cx="0" cy="0"/>
        </a:xfrm>
      </p:grpSpPr>
      <p:sp>
        <p:nvSpPr>
          <p:cNvPr id="133" name="Google Shape;133;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5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5" name="Google Shape;135;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6" name="Google Shape;13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9"/>
        <p:cNvGrpSpPr/>
        <p:nvPr/>
      </p:nvGrpSpPr>
      <p:grpSpPr>
        <a:xfrm>
          <a:off x="0" y="0"/>
          <a:ext cx="0" cy="0"/>
          <a:chOff x="0" y="0"/>
          <a:chExt cx="0" cy="0"/>
        </a:xfrm>
      </p:grpSpPr>
      <p:sp>
        <p:nvSpPr>
          <p:cNvPr id="140" name="Google Shape;140;p51"/>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28"/>
          <p:cNvSpPr txBox="1">
            <a:spLocks noGrp="1"/>
          </p:cNvSpPr>
          <p:nvPr>
            <p:ph type="title"/>
          </p:nvPr>
        </p:nvSpPr>
        <p:spPr>
          <a:xfrm>
            <a:off x="357049" y="230977"/>
            <a:ext cx="4302035" cy="5742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5496"/>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8"/>
          <p:cNvSpPr txBox="1">
            <a:spLocks noGrp="1"/>
          </p:cNvSpPr>
          <p:nvPr>
            <p:ph type="body" idx="1"/>
          </p:nvPr>
        </p:nvSpPr>
        <p:spPr>
          <a:xfrm>
            <a:off x="357049" y="968991"/>
            <a:ext cx="3383280" cy="548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14B25"/>
              </a:buClr>
              <a:buSzPts val="1400"/>
              <a:buFont typeface="Calibri"/>
              <a:buNone/>
              <a:defRPr sz="1400"/>
            </a:lvl1pPr>
            <a:lvl2pPr marL="914400" lvl="1" indent="-317500" algn="l">
              <a:lnSpc>
                <a:spcPct val="90000"/>
              </a:lnSpc>
              <a:spcBef>
                <a:spcPts val="500"/>
              </a:spcBef>
              <a:spcAft>
                <a:spcPts val="0"/>
              </a:spcAft>
              <a:buClr>
                <a:srgbClr val="714B25"/>
              </a:buClr>
              <a:buSzPts val="1400"/>
              <a:buFont typeface="Arial"/>
              <a:buChar char="•"/>
              <a:defRPr sz="1400"/>
            </a:lvl2pPr>
            <a:lvl3pPr marL="1371600" lvl="2" indent="-342900" algn="l">
              <a:lnSpc>
                <a:spcPct val="90000"/>
              </a:lnSpc>
              <a:spcBef>
                <a:spcPts val="500"/>
              </a:spcBef>
              <a:spcAft>
                <a:spcPts val="0"/>
              </a:spcAft>
              <a:buClr>
                <a:srgbClr val="714B25"/>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8"/>
          <p:cNvSpPr txBox="1">
            <a:spLocks noGrp="1"/>
          </p:cNvSpPr>
          <p:nvPr>
            <p:ph type="body" idx="2"/>
          </p:nvPr>
        </p:nvSpPr>
        <p:spPr>
          <a:xfrm>
            <a:off x="4261861" y="968991"/>
            <a:ext cx="3383280" cy="548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14B25"/>
              </a:buClr>
              <a:buSzPts val="1400"/>
              <a:buFont typeface="Calibri"/>
              <a:buNone/>
              <a:defRPr sz="1400"/>
            </a:lvl1pPr>
            <a:lvl2pPr marL="914400" lvl="1" indent="-317500" algn="l">
              <a:lnSpc>
                <a:spcPct val="90000"/>
              </a:lnSpc>
              <a:spcBef>
                <a:spcPts val="500"/>
              </a:spcBef>
              <a:spcAft>
                <a:spcPts val="0"/>
              </a:spcAft>
              <a:buClr>
                <a:srgbClr val="714B25"/>
              </a:buClr>
              <a:buSzPts val="1400"/>
              <a:buFont typeface="Arial"/>
              <a:buChar char="•"/>
              <a:defRPr sz="1400"/>
            </a:lvl2pPr>
            <a:lvl3pPr marL="1371600" lvl="2" indent="-342900" algn="l">
              <a:lnSpc>
                <a:spcPct val="90000"/>
              </a:lnSpc>
              <a:spcBef>
                <a:spcPts val="500"/>
              </a:spcBef>
              <a:spcAft>
                <a:spcPts val="0"/>
              </a:spcAft>
              <a:buClr>
                <a:srgbClr val="714B25"/>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sldNum" idx="12"/>
          </p:nvPr>
        </p:nvSpPr>
        <p:spPr>
          <a:xfrm>
            <a:off x="11317942" y="6479227"/>
            <a:ext cx="815842"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 name="Google Shape;29;p28"/>
          <p:cNvSpPr txBox="1">
            <a:spLocks noGrp="1"/>
          </p:cNvSpPr>
          <p:nvPr>
            <p:ph type="body" idx="3"/>
          </p:nvPr>
        </p:nvSpPr>
        <p:spPr>
          <a:xfrm>
            <a:off x="8166674" y="968991"/>
            <a:ext cx="3383280" cy="548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14B25"/>
              </a:buClr>
              <a:buSzPts val="1400"/>
              <a:buFont typeface="Calibri"/>
              <a:buNone/>
              <a:defRPr sz="1400"/>
            </a:lvl1pPr>
            <a:lvl2pPr marL="914400" lvl="1" indent="-317500" algn="l">
              <a:lnSpc>
                <a:spcPct val="90000"/>
              </a:lnSpc>
              <a:spcBef>
                <a:spcPts val="500"/>
              </a:spcBef>
              <a:spcAft>
                <a:spcPts val="0"/>
              </a:spcAft>
              <a:buClr>
                <a:srgbClr val="714B25"/>
              </a:buClr>
              <a:buSzPts val="1400"/>
              <a:buFont typeface="Arial"/>
              <a:buChar char="•"/>
              <a:defRPr sz="1400"/>
            </a:lvl2pPr>
            <a:lvl3pPr marL="1371600" lvl="2" indent="-342900" algn="l">
              <a:lnSpc>
                <a:spcPct val="90000"/>
              </a:lnSpc>
              <a:spcBef>
                <a:spcPts val="500"/>
              </a:spcBef>
              <a:spcAft>
                <a:spcPts val="0"/>
              </a:spcAft>
              <a:buClr>
                <a:srgbClr val="714B25"/>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5"/>
        <p:cNvGrpSpPr/>
        <p:nvPr/>
      </p:nvGrpSpPr>
      <p:grpSpPr>
        <a:xfrm>
          <a:off x="0" y="0"/>
          <a:ext cx="0" cy="0"/>
          <a:chOff x="0" y="0"/>
          <a:chExt cx="0" cy="0"/>
        </a:xfrm>
      </p:grpSpPr>
      <p:sp>
        <p:nvSpPr>
          <p:cNvPr id="146" name="Google Shape;146;p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3" name="Google Shape;19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63"/>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
        <p:cNvGrpSpPr/>
        <p:nvPr/>
      </p:nvGrpSpPr>
      <p:grpSpPr>
        <a:xfrm>
          <a:off x="0" y="0"/>
          <a:ext cx="0" cy="0"/>
          <a:chOff x="0" y="0"/>
          <a:chExt cx="0" cy="0"/>
        </a:xfrm>
      </p:grpSpPr>
      <p:sp>
        <p:nvSpPr>
          <p:cNvPr id="203" name="Google Shape;203;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5" name="Google Shape;20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65"/>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5"/>
        <p:cNvGrpSpPr/>
        <p:nvPr/>
      </p:nvGrpSpPr>
      <p:grpSpPr>
        <a:xfrm>
          <a:off x="0" y="0"/>
          <a:ext cx="0" cy="0"/>
          <a:chOff x="0" y="0"/>
          <a:chExt cx="0" cy="0"/>
        </a:xfrm>
      </p:grpSpPr>
      <p:sp>
        <p:nvSpPr>
          <p:cNvPr id="216" name="Google Shape;216;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8" name="Google Shape;218;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0" name="Google Shape;220;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p67"/>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3"/>
        <p:cNvGrpSpPr/>
        <p:nvPr/>
      </p:nvGrpSpPr>
      <p:grpSpPr>
        <a:xfrm>
          <a:off x="0" y="0"/>
          <a:ext cx="0" cy="0"/>
          <a:chOff x="0" y="0"/>
          <a:chExt cx="0" cy="0"/>
        </a:xfrm>
      </p:grpSpPr>
      <p:sp>
        <p:nvSpPr>
          <p:cNvPr id="234" name="Google Shape;234;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6" name="Google Shape;236;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7" name="Google Shape;23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0"/>
        <p:cNvGrpSpPr/>
        <p:nvPr/>
      </p:nvGrpSpPr>
      <p:grpSpPr>
        <a:xfrm>
          <a:off x="0" y="0"/>
          <a:ext cx="0" cy="0"/>
          <a:chOff x="0" y="0"/>
          <a:chExt cx="0" cy="0"/>
        </a:xfrm>
      </p:grpSpPr>
      <p:sp>
        <p:nvSpPr>
          <p:cNvPr id="241" name="Google Shape;241;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3" name="Google Shape;243;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4" name="Google Shape;244;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7"/>
        <p:cNvGrpSpPr/>
        <p:nvPr/>
      </p:nvGrpSpPr>
      <p:grpSpPr>
        <a:xfrm>
          <a:off x="0" y="0"/>
          <a:ext cx="0" cy="0"/>
          <a:chOff x="0" y="0"/>
          <a:chExt cx="0" cy="0"/>
        </a:xfrm>
      </p:grpSpPr>
      <p:sp>
        <p:nvSpPr>
          <p:cNvPr id="248" name="Google Shape;248;p71"/>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3"/>
        <p:cNvGrpSpPr/>
        <p:nvPr/>
      </p:nvGrpSpPr>
      <p:grpSpPr>
        <a:xfrm>
          <a:off x="0" y="0"/>
          <a:ext cx="0" cy="0"/>
          <a:chOff x="0" y="0"/>
          <a:chExt cx="0" cy="0"/>
        </a:xfrm>
      </p:grpSpPr>
      <p:sp>
        <p:nvSpPr>
          <p:cNvPr id="254" name="Google Shape;254;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sp>
        <p:nvSpPr>
          <p:cNvPr id="266" name="Google Shape;266;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8" name="Google Shape;268;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1"/>
        <p:cNvGrpSpPr/>
        <p:nvPr/>
      </p:nvGrpSpPr>
      <p:grpSpPr>
        <a:xfrm>
          <a:off x="0" y="0"/>
          <a:ext cx="0" cy="0"/>
          <a:chOff x="0" y="0"/>
          <a:chExt cx="0" cy="0"/>
        </a:xfrm>
      </p:grpSpPr>
      <p:sp>
        <p:nvSpPr>
          <p:cNvPr id="272" name="Google Shape;272;p75"/>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7"/>
        <p:cNvGrpSpPr/>
        <p:nvPr/>
      </p:nvGrpSpPr>
      <p:grpSpPr>
        <a:xfrm>
          <a:off x="0" y="0"/>
          <a:ext cx="0" cy="0"/>
          <a:chOff x="0" y="0"/>
          <a:chExt cx="0" cy="0"/>
        </a:xfrm>
      </p:grpSpPr>
      <p:sp>
        <p:nvSpPr>
          <p:cNvPr id="278" name="Google Shape;278;p7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7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0" name="Google Shape;280;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3"/>
        <p:cNvGrpSpPr/>
        <p:nvPr/>
      </p:nvGrpSpPr>
      <p:grpSpPr>
        <a:xfrm>
          <a:off x="0" y="0"/>
          <a:ext cx="0" cy="0"/>
          <a:chOff x="0" y="0"/>
          <a:chExt cx="0" cy="0"/>
        </a:xfrm>
      </p:grpSpPr>
      <p:sp>
        <p:nvSpPr>
          <p:cNvPr id="284" name="Google Shape;284;p77"/>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0"/>
        <p:cNvGrpSpPr/>
        <p:nvPr/>
      </p:nvGrpSpPr>
      <p:grpSpPr>
        <a:xfrm>
          <a:off x="0" y="0"/>
          <a:ext cx="0" cy="0"/>
          <a:chOff x="0" y="0"/>
          <a:chExt cx="0" cy="0"/>
        </a:xfrm>
      </p:grpSpPr>
      <p:sp>
        <p:nvSpPr>
          <p:cNvPr id="291" name="Google Shape;291;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3" name="Google Shape;293;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5" name="Google Shape;295;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9"/>
        <p:cNvGrpSpPr/>
        <p:nvPr/>
      </p:nvGrpSpPr>
      <p:grpSpPr>
        <a:xfrm>
          <a:off x="0" y="0"/>
          <a:ext cx="0" cy="0"/>
          <a:chOff x="0" y="0"/>
          <a:chExt cx="0" cy="0"/>
        </a:xfrm>
      </p:grpSpPr>
      <p:sp>
        <p:nvSpPr>
          <p:cNvPr id="300" name="Google Shape;300;p79"/>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4"/>
        <p:cNvGrpSpPr/>
        <p:nvPr/>
      </p:nvGrpSpPr>
      <p:grpSpPr>
        <a:xfrm>
          <a:off x="0" y="0"/>
          <a:ext cx="0" cy="0"/>
          <a:chOff x="0" y="0"/>
          <a:chExt cx="0" cy="0"/>
        </a:xfrm>
      </p:grpSpPr>
      <p:sp>
        <p:nvSpPr>
          <p:cNvPr id="305" name="Google Shape;30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8"/>
        <p:cNvGrpSpPr/>
        <p:nvPr/>
      </p:nvGrpSpPr>
      <p:grpSpPr>
        <a:xfrm>
          <a:off x="0" y="0"/>
          <a:ext cx="0" cy="0"/>
          <a:chOff x="0" y="0"/>
          <a:chExt cx="0" cy="0"/>
        </a:xfrm>
      </p:grpSpPr>
      <p:sp>
        <p:nvSpPr>
          <p:cNvPr id="309" name="Google Shape;309;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1" name="Google Shape;311;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2" name="Google Shape;312;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644840" y="239044"/>
            <a:ext cx="3932237" cy="87494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F5496"/>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a:spLocks noGrp="1"/>
          </p:cNvSpPr>
          <p:nvPr>
            <p:ph type="pic" idx="2"/>
          </p:nvPr>
        </p:nvSpPr>
        <p:spPr>
          <a:xfrm>
            <a:off x="4996585" y="109812"/>
            <a:ext cx="7030074" cy="665767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714B25"/>
              </a:buClr>
              <a:buSzPts val="3200"/>
              <a:buFont typeface="Arial"/>
              <a:buNone/>
              <a:defRPr sz="3200" b="0" i="0" u="none" strike="noStrike" cap="none">
                <a:solidFill>
                  <a:srgbClr val="714B25"/>
                </a:solidFill>
                <a:latin typeface="Calibri"/>
                <a:ea typeface="Calibri"/>
                <a:cs typeface="Calibri"/>
                <a:sym typeface="Calibri"/>
              </a:defRPr>
            </a:lvl1pPr>
            <a:lvl2pPr marR="0" lvl="1" algn="l" rtl="0">
              <a:lnSpc>
                <a:spcPct val="90000"/>
              </a:lnSpc>
              <a:spcBef>
                <a:spcPts val="500"/>
              </a:spcBef>
              <a:spcAft>
                <a:spcPts val="0"/>
              </a:spcAft>
              <a:buClr>
                <a:srgbClr val="714B25"/>
              </a:buClr>
              <a:buSzPts val="2800"/>
              <a:buFont typeface="Arial"/>
              <a:buNone/>
              <a:defRPr sz="2800" b="0" i="0" u="none" strike="noStrike" cap="none">
                <a:solidFill>
                  <a:srgbClr val="714B25"/>
                </a:solidFill>
                <a:latin typeface="Calibri"/>
                <a:ea typeface="Calibri"/>
                <a:cs typeface="Calibri"/>
                <a:sym typeface="Calibri"/>
              </a:defRPr>
            </a:lvl2pPr>
            <a:lvl3pPr marR="0" lvl="2" algn="l" rtl="0">
              <a:lnSpc>
                <a:spcPct val="90000"/>
              </a:lnSpc>
              <a:spcBef>
                <a:spcPts val="500"/>
              </a:spcBef>
              <a:spcAft>
                <a:spcPts val="0"/>
              </a:spcAft>
              <a:buClr>
                <a:srgbClr val="714B25"/>
              </a:buClr>
              <a:buSzPts val="2400"/>
              <a:buFont typeface="Arial"/>
              <a:buNone/>
              <a:defRPr sz="2400" b="0" i="0" u="none" strike="noStrike" cap="none">
                <a:solidFill>
                  <a:srgbClr val="714B25"/>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1"/>
          </p:nvPr>
        </p:nvSpPr>
        <p:spPr>
          <a:xfrm>
            <a:off x="644840" y="1324023"/>
            <a:ext cx="3932237" cy="52949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14B25"/>
              </a:buClr>
              <a:buSzPts val="1600"/>
              <a:buNone/>
              <a:defRPr sz="1600">
                <a:solidFill>
                  <a:srgbClr val="714B25"/>
                </a:solidFill>
              </a:defRPr>
            </a:lvl1pPr>
            <a:lvl2pPr marL="914400" lvl="1" indent="-228600" algn="l">
              <a:lnSpc>
                <a:spcPct val="90000"/>
              </a:lnSpc>
              <a:spcBef>
                <a:spcPts val="500"/>
              </a:spcBef>
              <a:spcAft>
                <a:spcPts val="0"/>
              </a:spcAft>
              <a:buClr>
                <a:srgbClr val="714B25"/>
              </a:buClr>
              <a:buSzPts val="1400"/>
              <a:buNone/>
              <a:defRPr sz="1400"/>
            </a:lvl2pPr>
            <a:lvl3pPr marL="1371600" lvl="2" indent="-228600" algn="l">
              <a:lnSpc>
                <a:spcPct val="90000"/>
              </a:lnSpc>
              <a:spcBef>
                <a:spcPts val="500"/>
              </a:spcBef>
              <a:spcAft>
                <a:spcPts val="0"/>
              </a:spcAft>
              <a:buClr>
                <a:srgbClr val="714B25"/>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5"/>
        <p:cNvGrpSpPr/>
        <p:nvPr/>
      </p:nvGrpSpPr>
      <p:grpSpPr>
        <a:xfrm>
          <a:off x="0" y="0"/>
          <a:ext cx="0" cy="0"/>
          <a:chOff x="0" y="0"/>
          <a:chExt cx="0" cy="0"/>
        </a:xfrm>
      </p:grpSpPr>
      <p:sp>
        <p:nvSpPr>
          <p:cNvPr id="316" name="Google Shape;316;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8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9" name="Google Shape;319;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2"/>
        <p:cNvGrpSpPr/>
        <p:nvPr/>
      </p:nvGrpSpPr>
      <p:grpSpPr>
        <a:xfrm>
          <a:off x="0" y="0"/>
          <a:ext cx="0" cy="0"/>
          <a:chOff x="0" y="0"/>
          <a:chExt cx="0" cy="0"/>
        </a:xfrm>
      </p:grpSpPr>
      <p:sp>
        <p:nvSpPr>
          <p:cNvPr id="323" name="Google Shape;323;p83"/>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8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8"/>
        <p:cNvGrpSpPr/>
        <p:nvPr/>
      </p:nvGrpSpPr>
      <p:grpSpPr>
        <a:xfrm>
          <a:off x="0" y="0"/>
          <a:ext cx="0" cy="0"/>
          <a:chOff x="0" y="0"/>
          <a:chExt cx="0" cy="0"/>
        </a:xfrm>
      </p:grpSpPr>
      <p:sp>
        <p:nvSpPr>
          <p:cNvPr id="329" name="Google Shape;329;p8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8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rot="5400000">
            <a:off x="8588121" y="2847080"/>
            <a:ext cx="5811838" cy="8479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549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1"/>
          <p:cNvSpPr txBox="1">
            <a:spLocks noGrp="1"/>
          </p:cNvSpPr>
          <p:nvPr>
            <p:ph type="body" idx="1"/>
          </p:nvPr>
        </p:nvSpPr>
        <p:spPr>
          <a:xfrm rot="5400000">
            <a:off x="2931486" y="-1728163"/>
            <a:ext cx="5811838" cy="9998413"/>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rgbClr val="2F5496"/>
              </a:buClr>
              <a:buSzPts val="1400"/>
              <a:buChar char="•"/>
              <a:defRPr b="1">
                <a:solidFill>
                  <a:srgbClr val="2F5496"/>
                </a:solidFill>
              </a:defRPr>
            </a:lvl1pPr>
            <a:lvl2pPr marL="914400" lvl="1" indent="-317500" algn="l">
              <a:lnSpc>
                <a:spcPct val="90000"/>
              </a:lnSpc>
              <a:spcBef>
                <a:spcPts val="500"/>
              </a:spcBef>
              <a:spcAft>
                <a:spcPts val="0"/>
              </a:spcAft>
              <a:buClr>
                <a:srgbClr val="714B25"/>
              </a:buClr>
              <a:buSzPts val="1400"/>
              <a:buChar char="•"/>
              <a:defRPr sz="1400">
                <a:solidFill>
                  <a:srgbClr val="714B25"/>
                </a:solidFill>
              </a:defRPr>
            </a:lvl2pPr>
            <a:lvl3pPr marL="1371600" lvl="2" indent="-317500" algn="l">
              <a:lnSpc>
                <a:spcPct val="90000"/>
              </a:lnSpc>
              <a:spcBef>
                <a:spcPts val="500"/>
              </a:spcBef>
              <a:spcAft>
                <a:spcPts val="0"/>
              </a:spcAft>
              <a:buClr>
                <a:srgbClr val="714B25"/>
              </a:buClr>
              <a:buSzPts val="1400"/>
              <a:buChar char="•"/>
              <a:defRPr sz="1400"/>
            </a:lvl3pPr>
            <a:lvl4pPr marL="1828800" lvl="3" indent="-317500" algn="l">
              <a:lnSpc>
                <a:spcPct val="90000"/>
              </a:lnSpc>
              <a:spcBef>
                <a:spcPts val="500"/>
              </a:spcBef>
              <a:spcAft>
                <a:spcPts val="0"/>
              </a:spcAft>
              <a:buClr>
                <a:srgbClr val="714B25"/>
              </a:buClr>
              <a:buSzPts val="1400"/>
              <a:buChar char="•"/>
              <a:defRPr sz="1400">
                <a:solidFill>
                  <a:srgbClr val="714B25"/>
                </a:solidFill>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1"/>
          <p:cNvSpPr txBox="1">
            <a:spLocks noGrp="1"/>
          </p:cNvSpPr>
          <p:nvPr>
            <p:ph type="sldNum" idx="12"/>
          </p:nvPr>
        </p:nvSpPr>
        <p:spPr>
          <a:xfrm>
            <a:off x="9246326" y="647954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36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B84F912-0F61-4D14-8672-61F1E3FCDBD2}"/>
              </a:ext>
            </a:extLst>
          </p:cNvPr>
          <p:cNvSpPr>
            <a:spLocks noGrp="1"/>
          </p:cNvSpPr>
          <p:nvPr>
            <p:ph type="sldNum" sz="quarter" idx="10"/>
          </p:nvPr>
        </p:nvSpPr>
        <p:spPr/>
        <p:txBody>
          <a:bodyPr/>
          <a:lstStyle/>
          <a:p>
            <a:fld id="{61B7F212-26B6-4B4B-8252-3C6816E584C7}" type="slidenum">
              <a:rPr lang="en-US" smtClean="0"/>
              <a:t>‹#›</a:t>
            </a:fld>
            <a:endParaRPr lang="en-US"/>
          </a:p>
        </p:txBody>
      </p:sp>
    </p:spTree>
    <p:extLst>
      <p:ext uri="{BB962C8B-B14F-4D97-AF65-F5344CB8AC3E}">
        <p14:creationId xmlns:p14="http://schemas.microsoft.com/office/powerpoint/2010/main" val="2813706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8291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28D4BD10-CC58-45E2-A053-D7A914BD003A}"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6396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109795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3C6E7"/>
            </a:gs>
            <a:gs pos="50000">
              <a:srgbClr val="F5EADB"/>
            </a:gs>
            <a:gs pos="100000">
              <a:srgbClr val="EBD7C3"/>
            </a:gs>
          </a:gsLst>
          <a:lin ang="5400000" scaled="0"/>
        </a:gra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357051" y="347709"/>
            <a:ext cx="4302035" cy="78484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F5496"/>
              </a:buClr>
              <a:buSzPts val="2800"/>
              <a:buFont typeface="Calibri"/>
              <a:buNone/>
              <a:defRPr sz="2800" b="1" i="0" u="none" strike="noStrike" cap="none">
                <a:solidFill>
                  <a:srgbClr val="2F549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357051" y="1234672"/>
            <a:ext cx="4302035" cy="5444801"/>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90000"/>
              </a:lnSpc>
              <a:spcBef>
                <a:spcPts val="1000"/>
              </a:spcBef>
              <a:spcAft>
                <a:spcPts val="0"/>
              </a:spcAft>
              <a:buClr>
                <a:srgbClr val="714B25"/>
              </a:buClr>
              <a:buSzPts val="1400"/>
              <a:buFont typeface="Arial"/>
              <a:buChar char="•"/>
              <a:defRPr sz="1400" b="0" i="0" u="none" strike="noStrike" cap="none">
                <a:solidFill>
                  <a:srgbClr val="714B25"/>
                </a:solidFill>
                <a:latin typeface="Calibri"/>
                <a:ea typeface="Calibri"/>
                <a:cs typeface="Calibri"/>
                <a:sym typeface="Calibri"/>
              </a:defRPr>
            </a:lvl1pPr>
            <a:lvl2pPr marL="914400" marR="0" lvl="1" indent="-317500" algn="l" rtl="0">
              <a:lnSpc>
                <a:spcPct val="90000"/>
              </a:lnSpc>
              <a:spcBef>
                <a:spcPts val="500"/>
              </a:spcBef>
              <a:spcAft>
                <a:spcPts val="0"/>
              </a:spcAft>
              <a:buClr>
                <a:srgbClr val="714B25"/>
              </a:buClr>
              <a:buSzPts val="1400"/>
              <a:buFont typeface="Arial"/>
              <a:buChar char="•"/>
              <a:defRPr sz="1400" b="0" i="0" u="none" strike="noStrike" cap="none">
                <a:solidFill>
                  <a:srgbClr val="714B25"/>
                </a:solidFill>
                <a:latin typeface="Calibri"/>
                <a:ea typeface="Calibri"/>
                <a:cs typeface="Calibri"/>
                <a:sym typeface="Calibri"/>
              </a:defRPr>
            </a:lvl2pPr>
            <a:lvl3pPr marL="1371600" marR="0" lvl="2" indent="-317500" algn="l" rtl="0">
              <a:lnSpc>
                <a:spcPct val="90000"/>
              </a:lnSpc>
              <a:spcBef>
                <a:spcPts val="500"/>
              </a:spcBef>
              <a:spcAft>
                <a:spcPts val="0"/>
              </a:spcAft>
              <a:buClr>
                <a:srgbClr val="714B25"/>
              </a:buClr>
              <a:buSzPts val="1400"/>
              <a:buFont typeface="Arial"/>
              <a:buChar char="•"/>
              <a:defRPr sz="1400" b="0" i="0" u="none" strike="noStrike" cap="none">
                <a:solidFill>
                  <a:srgbClr val="714B2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Slide Number Placeholder 1">
            <a:extLst>
              <a:ext uri="{FF2B5EF4-FFF2-40B4-BE49-F238E27FC236}">
                <a16:creationId xmlns:a16="http://schemas.microsoft.com/office/drawing/2014/main" id="{FC8BFB4C-A925-4C41-BCD2-B07D7461B543}"/>
              </a:ext>
            </a:extLst>
          </p:cNvPr>
          <p:cNvSpPr>
            <a:spLocks noGrp="1"/>
          </p:cNvSpPr>
          <p:nvPr>
            <p:ph type="sldNum" sz="quarter" idx="4"/>
          </p:nvPr>
        </p:nvSpPr>
        <p:spPr>
          <a:xfrm>
            <a:off x="11658599" y="2117"/>
            <a:ext cx="499533" cy="365125"/>
          </a:xfrm>
          <a:prstGeom prst="rect">
            <a:avLst/>
          </a:prstGeom>
        </p:spPr>
        <p:txBody>
          <a:bodyPr vert="horz" lIns="91440" tIns="45720" rIns="91440" bIns="45720" rtlCol="0" anchor="ctr"/>
          <a:lstStyle>
            <a:lvl1pPr algn="r">
              <a:defRPr sz="1400" b="1">
                <a:solidFill>
                  <a:srgbClr val="714B25"/>
                </a:solidFill>
              </a:defRPr>
            </a:lvl1pPr>
          </a:lstStyle>
          <a:p>
            <a:fld id="{28B9B5CB-E801-48AE-9B41-EC317AB7A2DC}"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718" r:id="rId6"/>
    <p:sldLayoutId id="2147483719" r:id="rId7"/>
    <p:sldLayoutId id="2147483720" r:id="rId8"/>
    <p:sldLayoutId id="214748372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41"/>
          <p:cNvSpPr txBox="1">
            <a:spLocks noGrp="1"/>
          </p:cNvSpPr>
          <p:nvPr>
            <p:ph type="sldNum" idx="12"/>
          </p:nvPr>
        </p:nvSpPr>
        <p:spPr>
          <a:xfrm>
            <a:off x="11747500" y="2117"/>
            <a:ext cx="41486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a:solidFill>
                  <a:srgbClr val="714B25"/>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61"/>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6" name="Google Shape;186;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73"/>
          <p:cNvSpPr txBox="1">
            <a:spLocks noGrp="1"/>
          </p:cNvSpPr>
          <p:nvPr>
            <p:ph type="title"/>
          </p:nvPr>
        </p:nvSpPr>
        <p:spPr>
          <a:xfrm>
            <a:off x="595829" y="177838"/>
            <a:ext cx="5937173" cy="5492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1" name="Google Shape;26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4" name="Google Shape;26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slide" Target="slide13.xml"/><Relationship Id="rId5" Type="http://schemas.openxmlformats.org/officeDocument/2006/relationships/slide" Target="slide7.xml"/><Relationship Id="rId4" Type="http://schemas.openxmlformats.org/officeDocument/2006/relationships/slide" Target="slide2.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notesSlide" Target="../notesSlides/notesSlide10.xml"/><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hyperlink" Target="https://soaportland.cupa.pdx.edu/overview/" TargetMode="External"/><Relationship Id="rId2" Type="http://schemas.openxmlformats.org/officeDocument/2006/relationships/slideLayout" Target="../slideLayouts/slideLayout9.xml"/><Relationship Id="rId16" Type="http://schemas.openxmlformats.org/officeDocument/2006/relationships/slide" Target="slide23.xml"/><Relationship Id="rId1" Type="http://schemas.openxmlformats.org/officeDocument/2006/relationships/tags" Target="../tags/tag1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45.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44.png"/><Relationship Id="rId11" Type="http://schemas.openxmlformats.org/officeDocument/2006/relationships/slide" Target="slide23.xml"/><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notesSlide" Target="../notesSlides/notesSlide12.xml"/><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hyperlink" Target="https://soaportland.cupa.pdx.edu/overview/" TargetMode="External"/><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slide" Target="slide23.xml"/></Relationships>
</file>

<file path=ppt/slides/_rels/slide1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notesSlide" Target="../notesSlides/notesSlide13.xml"/><Relationship Id="rId7" Type="http://schemas.openxmlformats.org/officeDocument/2006/relationships/slide" Target="slide7.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slide" Target="slide2.xml"/><Relationship Id="rId5" Type="http://schemas.openxmlformats.org/officeDocument/2006/relationships/slide" Target="slide1.xml"/><Relationship Id="rId10" Type="http://schemas.openxmlformats.org/officeDocument/2006/relationships/hyperlink" Target="https://soaportland.cupa.pdx.edu/overview/" TargetMode="External"/><Relationship Id="rId4" Type="http://schemas.openxmlformats.org/officeDocument/2006/relationships/slide" Target="slide35.xml"/><Relationship Id="rId9" Type="http://schemas.openxmlformats.org/officeDocument/2006/relationships/slide" Target="slide23.xml"/></Relationships>
</file>

<file path=ppt/slides/_rels/slide1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notesSlide" Target="../notesSlides/notesSlide14.xml"/><Relationship Id="rId7" Type="http://schemas.openxmlformats.org/officeDocument/2006/relationships/image" Target="../media/image62.png"/><Relationship Id="rId2" Type="http://schemas.openxmlformats.org/officeDocument/2006/relationships/slideLayout" Target="../slideLayouts/slideLayout9.xml"/><Relationship Id="rId1" Type="http://schemas.openxmlformats.org/officeDocument/2006/relationships/tags" Target="../tags/tag15.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hyperlink" Target="https://soaportland.cupa.pdx.edu/overview/" TargetMode="External"/><Relationship Id="rId4" Type="http://schemas.openxmlformats.org/officeDocument/2006/relationships/image" Target="../media/image59.png"/><Relationship Id="rId9" Type="http://schemas.openxmlformats.org/officeDocument/2006/relationships/slide" Target="slide23.xml"/></Relationships>
</file>

<file path=ppt/slides/_rels/slide1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5.xml"/><Relationship Id="rId7" Type="http://schemas.openxmlformats.org/officeDocument/2006/relationships/slide" Target="slide23.xml"/><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6.xml"/><Relationship Id="rId7" Type="http://schemas.openxmlformats.org/officeDocument/2006/relationships/image" Target="../media/image68.pn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hyperlink" Target="https://soaportland.cupa.pdx.edu/overview/" TargetMode="External"/><Relationship Id="rId4" Type="http://schemas.openxmlformats.org/officeDocument/2006/relationships/image" Target="../media/image65.png"/><Relationship Id="rId9" Type="http://schemas.openxmlformats.org/officeDocument/2006/relationships/slide" Target="slide23.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7.xml"/><Relationship Id="rId7" Type="http://schemas.openxmlformats.org/officeDocument/2006/relationships/image" Target="../media/image73.png"/><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hyperlink" Target="https://soaportland.cupa.pdx.edu/overview/" TargetMode="External"/><Relationship Id="rId4" Type="http://schemas.openxmlformats.org/officeDocument/2006/relationships/image" Target="../media/image70.png"/><Relationship Id="rId9" Type="http://schemas.openxmlformats.org/officeDocument/2006/relationships/slide" Target="slide23.xm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18.xml"/><Relationship Id="rId7" Type="http://schemas.openxmlformats.org/officeDocument/2006/relationships/image" Target="../media/image77.png"/><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hyperlink" Target="https://soaportland.cupa.pdx.edu/overview/" TargetMode="External"/><Relationship Id="rId4" Type="http://schemas.openxmlformats.org/officeDocument/2006/relationships/image" Target="../media/image75.png"/><Relationship Id="rId9" Type="http://schemas.openxmlformats.org/officeDocument/2006/relationships/slide" Target="slide23.xml"/></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9.xml"/><Relationship Id="rId7" Type="http://schemas.openxmlformats.org/officeDocument/2006/relationships/image" Target="../media/image81.png"/><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hyperlink" Target="https://soaportland.cupa.pdx.edu/overview/" TargetMode="External"/><Relationship Id="rId4" Type="http://schemas.openxmlformats.org/officeDocument/2006/relationships/image" Target="../media/image70.png"/><Relationship Id="rId9"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soaportland.cupa.pdx.edu/overview/" TargetMode="Externa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slide" Target="slide2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0.xml"/><Relationship Id="rId7" Type="http://schemas.openxmlformats.org/officeDocument/2006/relationships/image" Target="../media/image85.png"/><Relationship Id="rId2" Type="http://schemas.openxmlformats.org/officeDocument/2006/relationships/slideLayout" Target="../slideLayouts/slideLayout9.xml"/><Relationship Id="rId1" Type="http://schemas.openxmlformats.org/officeDocument/2006/relationships/tags" Target="../tags/tag21.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hyperlink" Target="https://soaportland.cupa.pdx.edu/overview/" TargetMode="External"/><Relationship Id="rId4" Type="http://schemas.openxmlformats.org/officeDocument/2006/relationships/image" Target="../media/image70.png"/><Relationship Id="rId9" Type="http://schemas.openxmlformats.org/officeDocument/2006/relationships/slide" Target="slide23.xml"/></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21.xml"/><Relationship Id="rId7" Type="http://schemas.openxmlformats.org/officeDocument/2006/relationships/image" Target="../media/image89.png"/><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88.png"/><Relationship Id="rId11" Type="http://schemas.openxmlformats.org/officeDocument/2006/relationships/hyperlink" Target="https://soaportland.cupa.pdx.edu/overview/" TargetMode="External"/><Relationship Id="rId5" Type="http://schemas.openxmlformats.org/officeDocument/2006/relationships/image" Target="../media/image87.png"/><Relationship Id="rId10" Type="http://schemas.openxmlformats.org/officeDocument/2006/relationships/slide" Target="slide23.xml"/><Relationship Id="rId4" Type="http://schemas.openxmlformats.org/officeDocument/2006/relationships/image" Target="../media/image70.pn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soaportland.cupa.pdx.edu/overview/" TargetMode="Externa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slide" Target="slide23.xml"/><Relationship Id="rId5" Type="http://schemas.openxmlformats.org/officeDocument/2006/relationships/image" Target="../media/image92.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3.xml"/><Relationship Id="rId7" Type="http://schemas.openxmlformats.org/officeDocument/2006/relationships/slide" Target="slide1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slide" Target="slide7.xml"/><Relationship Id="rId5" Type="http://schemas.openxmlformats.org/officeDocument/2006/relationships/slide" Target="slide2.xml"/><Relationship Id="rId10" Type="http://schemas.openxmlformats.org/officeDocument/2006/relationships/hyperlink" Target="https://soaportland.cupa.pdx.edu/overview/" TargetMode="External"/><Relationship Id="rId4" Type="http://schemas.openxmlformats.org/officeDocument/2006/relationships/slide" Target="slide1.xml"/><Relationship Id="rId9" Type="http://schemas.openxmlformats.org/officeDocument/2006/relationships/slide" Target="slide23.xml"/></Relationships>
</file>

<file path=ppt/slides/_rels/slide24.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33.xml"/><Relationship Id="rId3" Type="http://schemas.openxmlformats.org/officeDocument/2006/relationships/notesSlide" Target="../notesSlides/notesSlide24.xml"/><Relationship Id="rId7" Type="http://schemas.openxmlformats.org/officeDocument/2006/relationships/slide" Target="slide27.xml"/><Relationship Id="rId12" Type="http://schemas.openxmlformats.org/officeDocument/2006/relationships/slide" Target="slide32.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6.xml"/><Relationship Id="rId16" Type="http://schemas.openxmlformats.org/officeDocument/2006/relationships/slide" Target="slide23.xml"/><Relationship Id="rId1" Type="http://schemas.openxmlformats.org/officeDocument/2006/relationships/tags" Target="../tags/tag25.xml"/><Relationship Id="rId6" Type="http://schemas.openxmlformats.org/officeDocument/2006/relationships/slide" Target="slide26.xml"/><Relationship Id="rId11" Type="http://schemas.openxmlformats.org/officeDocument/2006/relationships/slide" Target="slide31.xml"/><Relationship Id="rId5" Type="http://schemas.openxmlformats.org/officeDocument/2006/relationships/slide" Target="slide25.xml"/><Relationship Id="rId15" Type="http://schemas.openxmlformats.org/officeDocument/2006/relationships/slide" Target="slide35.xml"/><Relationship Id="rId10" Type="http://schemas.openxmlformats.org/officeDocument/2006/relationships/slide" Target="slide30.xml"/><Relationship Id="rId4" Type="http://schemas.openxmlformats.org/officeDocument/2006/relationships/image" Target="../media/image1.png"/><Relationship Id="rId9" Type="http://schemas.openxmlformats.org/officeDocument/2006/relationships/slide" Target="slide29.xml"/><Relationship Id="rId14" Type="http://schemas.openxmlformats.org/officeDocument/2006/relationships/slide" Target="slide34.xml"/></Relationships>
</file>

<file path=ppt/slides/_rels/slide25.xml.rels><?xml version="1.0" encoding="UTF-8" standalone="yes"?>
<Relationships xmlns="http://schemas.openxmlformats.org/package/2006/relationships"><Relationship Id="rId8" Type="http://schemas.openxmlformats.org/officeDocument/2006/relationships/hyperlink" Target="mailto:carderp@pdx.edu" TargetMode="External"/><Relationship Id="rId3" Type="http://schemas.openxmlformats.org/officeDocument/2006/relationships/notesSlide" Target="../notesSlides/notesSlide25.xml"/><Relationship Id="rId7" Type="http://schemas.openxmlformats.org/officeDocument/2006/relationships/hyperlink" Target="mailto:nealm@pdx.edu" TargetMode="Externa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hyperlink" Target="mailto:lycand@pdx.edu" TargetMode="External"/><Relationship Id="rId11" Type="http://schemas.openxmlformats.org/officeDocument/2006/relationships/slide" Target="slide14.xml"/><Relationship Id="rId5" Type="http://schemas.openxmlformats.org/officeDocument/2006/relationships/hyperlink" Target="mailto:Alan.DeLaTorre@portlandoregon.gov" TargetMode="External"/><Relationship Id="rId10" Type="http://schemas.openxmlformats.org/officeDocument/2006/relationships/image" Target="../media/image93.png"/><Relationship Id="rId4" Type="http://schemas.openxmlformats.org/officeDocument/2006/relationships/hyperlink" Target="mailto:aland@pdx.edu" TargetMode="External"/><Relationship Id="rId9" Type="http://schemas.openxmlformats.org/officeDocument/2006/relationships/hyperlink" Target="https://soaportland.cupa.pdx.edu/"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26.xml"/><Relationship Id="rId7" Type="http://schemas.openxmlformats.org/officeDocument/2006/relationships/hyperlink" Target="https://demographics.coopercenter.org/guide-to-publicly-available-demographic-data" TargetMode="Externa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hyperlink" Target="https://data.census.gov/cedsci/" TargetMode="External"/><Relationship Id="rId5" Type="http://schemas.openxmlformats.org/officeDocument/2006/relationships/hyperlink" Target="https://www.census.gov/programs-surveys/decennial-census/decade/2020/2020-census-results.html" TargetMode="External"/><Relationship Id="rId4" Type="http://schemas.openxmlformats.org/officeDocument/2006/relationships/hyperlink" Target="https://www.census.gov/programs-surveys/decennial-census.html" TargetMode="External"/><Relationship Id="rId9" Type="http://schemas.openxmlformats.org/officeDocument/2006/relationships/slide" Target="slide14.xml"/></Relationships>
</file>

<file path=ppt/slides/_rels/slide27.xml.rels><?xml version="1.0" encoding="UTF-8" standalone="yes"?>
<Relationships xmlns="http://schemas.openxmlformats.org/package/2006/relationships"><Relationship Id="rId8" Type="http://schemas.openxmlformats.org/officeDocument/2006/relationships/hyperlink" Target="https://demographics.coopercenter.org/guide-to-publicly-available-demographic-data" TargetMode="External"/><Relationship Id="rId3" Type="http://schemas.openxmlformats.org/officeDocument/2006/relationships/notesSlide" Target="../notesSlides/notesSlide27.xml"/><Relationship Id="rId7" Type="http://schemas.openxmlformats.org/officeDocument/2006/relationships/slide" Target="slide34.xml"/><Relationship Id="rId2" Type="http://schemas.openxmlformats.org/officeDocument/2006/relationships/slideLayout" Target="../slideLayouts/slideLayout8.xml"/><Relationship Id="rId1" Type="http://schemas.openxmlformats.org/officeDocument/2006/relationships/tags" Target="../tags/tag28.xml"/><Relationship Id="rId6" Type="http://schemas.openxmlformats.org/officeDocument/2006/relationships/hyperlink" Target="https://data.census.gov/cedsci/" TargetMode="External"/><Relationship Id="rId5" Type="http://schemas.openxmlformats.org/officeDocument/2006/relationships/hyperlink" Target="https://www.census.gov/programs-surveys/acs/news/data-releases.html" TargetMode="External"/><Relationship Id="rId10" Type="http://schemas.openxmlformats.org/officeDocument/2006/relationships/slide" Target="slide14.xml"/><Relationship Id="rId4" Type="http://schemas.openxmlformats.org/officeDocument/2006/relationships/hyperlink" Target="http://www.census.gov/programs-surveys/acs/" TargetMode="External"/><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28.xml"/><Relationship Id="rId7"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94.png"/><Relationship Id="rId5" Type="http://schemas.openxmlformats.org/officeDocument/2006/relationships/hyperlink" Target="https://www.portlandonline.com/portlandplan/index.cfm?a=288098&amp;c=52256" TargetMode="External"/><Relationship Id="rId10" Type="http://schemas.openxmlformats.org/officeDocument/2006/relationships/slide" Target="slide14.xml"/><Relationship Id="rId4" Type="http://schemas.openxmlformats.org/officeDocument/2006/relationships/slide" Target="slide28.xml"/><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29.xml"/><Relationship Id="rId7"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hyperlink" Target="https://www.census.gov/programs-surveys/ahs/about.html" TargetMode="External"/><Relationship Id="rId5" Type="http://schemas.openxmlformats.org/officeDocument/2006/relationships/hyperlink" Target="https://www.census.gov/programs-surveys/ahs/data/interactive/ahstablecreator.html?s_areas=38900&amp;s_year=2019&amp;s_tablename=TABLE1&amp;s_bygroup1=1&amp;s_bygroup2=1&amp;s_filtergroup1=1&amp;s_filtergroup2=1" TargetMode="External"/><Relationship Id="rId4" Type="http://schemas.openxmlformats.org/officeDocument/2006/relationships/hyperlink" Target="https://www.census.gov/programs-surveys/ahs/data/2019/ahs-2019-public-use-file--puf-.html"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xml"/><Relationship Id="rId7" Type="http://schemas.openxmlformats.org/officeDocument/2006/relationships/slide" Target="slide2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slide" Target="slide28.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30.xml"/><Relationship Id="rId7"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slide" Target="slide14.xml"/><Relationship Id="rId4" Type="http://schemas.openxmlformats.org/officeDocument/2006/relationships/image" Target="../media/image97.png"/><Relationship Id="rId9"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notesSlide" Target="../notesSlides/notesSlide31.xml"/><Relationship Id="rId7" Type="http://schemas.openxmlformats.org/officeDocument/2006/relationships/image" Target="../media/image106.emf"/><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notesSlide" Target="../notesSlides/notesSlide32.xml"/><Relationship Id="rId7" Type="http://schemas.openxmlformats.org/officeDocument/2006/relationships/image" Target="../media/image111.jp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7.jp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33.xml"/><Relationship Id="rId7" Type="http://schemas.openxmlformats.org/officeDocument/2006/relationships/hyperlink" Target="https://ask.census.gov/prweb/PRServletCustom?pyActivity=pyMobileSnapStart&amp;ArticleID=KCP-2950" TargetMode="Externa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hyperlink" Target="https://usa.ipums.org/usa/index.shtml" TargetMode="External"/><Relationship Id="rId5" Type="http://schemas.openxmlformats.org/officeDocument/2006/relationships/hyperlink" Target="http://www2.census.gov/programs-surveys/acs/data/pums/" TargetMode="External"/><Relationship Id="rId10" Type="http://schemas.openxmlformats.org/officeDocument/2006/relationships/slide" Target="slide14.xml"/><Relationship Id="rId4" Type="http://schemas.openxmlformats.org/officeDocument/2006/relationships/hyperlink" Target="https://data.census.gov/mdat/#/" TargetMode="External"/><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slide" Target="slide14.xml"/><Relationship Id="rId5" Type="http://schemas.openxmlformats.org/officeDocument/2006/relationships/image" Target="../media/image93.png"/><Relationship Id="rId4" Type="http://schemas.openxmlformats.org/officeDocument/2006/relationships/hyperlink" Target="https://www.nabj.org/page/styleguide"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93.png"/><Relationship Id="rId5" Type="http://schemas.openxmlformats.org/officeDocument/2006/relationships/hyperlink" Target="https://www.census.gov/newsroom/blogs/random-samplings/2021/03/2020-census-group-quarters.html" TargetMode="External"/><Relationship Id="rId4" Type="http://schemas.openxmlformats.org/officeDocument/2006/relationships/hyperlink" Target="https://metrocouncil.org/Handbook/Files/Resources/Fact-Sheet/LAND-USE/Housing-Unit-vs-Group-Quarter.aspx"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soaportland.cupa.pdx.edu/overview/" TargetMode="Externa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slide" Target="slide2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5.xml"/><Relationship Id="rId7" Type="http://schemas.openxmlformats.org/officeDocument/2006/relationships/slide" Target="slide33.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soaportland.cupa.pdx.edu/overview/"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hyperlink" Target="https://soaportland.cupa.pdx.edu/overview/" TargetMode="External"/><Relationship Id="rId4" Type="http://schemas.openxmlformats.org/officeDocument/2006/relationships/image" Target="../media/image13.png"/><Relationship Id="rId9" Type="http://schemas.openxmlformats.org/officeDocument/2006/relationships/slide" Target="slide23.xml"/></Relationships>
</file>

<file path=ppt/slides/_rels/slide7.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7.xml"/><Relationship Id="rId7" Type="http://schemas.openxmlformats.org/officeDocument/2006/relationships/slide" Target="slide23.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slide" Target="slide13.xml"/><Relationship Id="rId5" Type="http://schemas.openxmlformats.org/officeDocument/2006/relationships/slide" Target="slide1.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8.xml"/><Relationship Id="rId7" Type="http://schemas.openxmlformats.org/officeDocument/2006/relationships/slide" Target="slide23.xml"/><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notesSlide" Target="../notesSlides/notesSlide9.xml"/><Relationship Id="rId7" Type="http://schemas.openxmlformats.org/officeDocument/2006/relationships/image" Target="../media/image24.png"/><Relationship Id="rId12" Type="http://schemas.openxmlformats.org/officeDocument/2006/relationships/image" Target="../media/image19.png"/><Relationship Id="rId2" Type="http://schemas.openxmlformats.org/officeDocument/2006/relationships/slideLayout" Target="../slideLayouts/slideLayout9.xml"/><Relationship Id="rId16" Type="http://schemas.openxmlformats.org/officeDocument/2006/relationships/hyperlink" Target="https://soaportland.cupa.pdx.edu/overview/" TargetMode="External"/><Relationship Id="rId1" Type="http://schemas.openxmlformats.org/officeDocument/2006/relationships/tags" Target="../tags/tag10.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slide" Target="slide23.xml"/><Relationship Id="rId10"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
          <p:cNvSpPr txBox="1">
            <a:spLocks noGrp="1"/>
          </p:cNvSpPr>
          <p:nvPr>
            <p:ph type="title"/>
          </p:nvPr>
        </p:nvSpPr>
        <p:spPr>
          <a:xfrm>
            <a:off x="799514" y="444304"/>
            <a:ext cx="10592972" cy="185959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0000"/>
              </a:lnSpc>
              <a:spcBef>
                <a:spcPts val="0"/>
              </a:spcBef>
              <a:spcAft>
                <a:spcPts val="0"/>
              </a:spcAft>
              <a:buClr>
                <a:srgbClr val="2F5496"/>
              </a:buClr>
              <a:buSzPct val="100000"/>
              <a:buFont typeface="Calibri"/>
              <a:buNone/>
            </a:pPr>
            <a:r>
              <a:rPr lang="en-US" sz="4900" dirty="0">
                <a:solidFill>
                  <a:srgbClr val="2F5496"/>
                </a:solidFill>
                <a:latin typeface="Calibri"/>
                <a:ea typeface="Calibri"/>
                <a:cs typeface="Calibri"/>
                <a:sym typeface="Calibri"/>
              </a:rPr>
              <a:t>The State of Aging in Portland</a:t>
            </a:r>
            <a:br>
              <a:rPr lang="en-US" sz="3600" dirty="0"/>
            </a:br>
            <a:r>
              <a:rPr lang="en-US" sz="4000" b="0" dirty="0">
                <a:solidFill>
                  <a:srgbClr val="714B25"/>
                </a:solidFill>
                <a:latin typeface="Calibri"/>
                <a:ea typeface="Calibri"/>
                <a:cs typeface="Calibri"/>
                <a:sym typeface="Calibri"/>
              </a:rPr>
              <a:t>Part 4.2 - </a:t>
            </a:r>
            <a:r>
              <a:rPr lang="en-US" sz="3600" b="0" spc="-90" dirty="0">
                <a:solidFill>
                  <a:srgbClr val="714B25"/>
                </a:solidFill>
                <a:latin typeface="Calibri"/>
                <a:ea typeface="Calibri"/>
                <a:cs typeface="Calibri"/>
                <a:sym typeface="Calibri"/>
              </a:rPr>
              <a:t>Affordable Housing Developments for Seniors</a:t>
            </a:r>
            <a:br>
              <a:rPr lang="en-US" sz="4400" b="0" dirty="0">
                <a:solidFill>
                  <a:srgbClr val="714B25"/>
                </a:solidFill>
                <a:latin typeface="Calibri"/>
                <a:ea typeface="Calibri"/>
                <a:cs typeface="Calibri"/>
                <a:sym typeface="Calibri"/>
              </a:rPr>
            </a:br>
            <a:endParaRPr sz="3600" dirty="0"/>
          </a:p>
        </p:txBody>
      </p:sp>
      <p:sp>
        <p:nvSpPr>
          <p:cNvPr id="339" name="Google Shape;339;p1"/>
          <p:cNvSpPr txBox="1">
            <a:spLocks noGrp="1"/>
          </p:cNvSpPr>
          <p:nvPr>
            <p:ph type="body" idx="1"/>
          </p:nvPr>
        </p:nvSpPr>
        <p:spPr>
          <a:xfrm>
            <a:off x="2203850" y="2165729"/>
            <a:ext cx="6070956" cy="40481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4B25"/>
              </a:buClr>
              <a:buSzPts val="1600"/>
              <a:buChar char="•"/>
            </a:pPr>
            <a:r>
              <a:rPr lang="en-US" sz="1600" dirty="0"/>
              <a:t>Portland Metro’s 2018 Affordable Housing Database lists 21,021 affordable housing units in developments with 5 or more units in the city of Portland, based on a review of the websites for the individual developments. </a:t>
            </a:r>
            <a:endParaRPr sz="1600" dirty="0"/>
          </a:p>
          <a:p>
            <a:pPr marL="228600" lvl="0" indent="-228600" algn="l" rtl="0">
              <a:lnSpc>
                <a:spcPct val="90000"/>
              </a:lnSpc>
              <a:spcBef>
                <a:spcPts val="1000"/>
              </a:spcBef>
              <a:spcAft>
                <a:spcPts val="0"/>
              </a:spcAft>
              <a:buClr>
                <a:srgbClr val="714B25"/>
              </a:buClr>
              <a:buSzPts val="1600"/>
              <a:buChar char="•"/>
            </a:pPr>
            <a:r>
              <a:rPr lang="en-US" sz="1600" dirty="0"/>
              <a:t>5,359 of these housing units were restricted by age, income, and disability status. Since disabilities increase with age and are more common for lower income persons, eligibility may occur before the threshold age criteria for a development, usually age 55 or 62. </a:t>
            </a:r>
            <a:endParaRPr sz="1600" dirty="0"/>
          </a:p>
          <a:p>
            <a:pPr marL="228600" lvl="0" indent="-228600" algn="l" rtl="0">
              <a:lnSpc>
                <a:spcPct val="90000"/>
              </a:lnSpc>
              <a:spcBef>
                <a:spcPts val="1000"/>
              </a:spcBef>
              <a:spcAft>
                <a:spcPts val="0"/>
              </a:spcAft>
              <a:buClr>
                <a:srgbClr val="714B25"/>
              </a:buClr>
              <a:buSzPts val="1600"/>
              <a:buChar char="•"/>
            </a:pPr>
            <a:r>
              <a:rPr lang="en-US" sz="1600" dirty="0"/>
              <a:t>Whereas market rate assisted living developments are looking at the impending wave of baby boomers, this wave has already crested for residents of affordable housing.</a:t>
            </a:r>
            <a:endParaRPr sz="1600" dirty="0"/>
          </a:p>
          <a:p>
            <a:pPr marL="228600" lvl="0" indent="-228600" algn="l" rtl="0">
              <a:lnSpc>
                <a:spcPct val="90000"/>
              </a:lnSpc>
              <a:spcBef>
                <a:spcPts val="1000"/>
              </a:spcBef>
              <a:spcAft>
                <a:spcPts val="0"/>
              </a:spcAft>
              <a:buClr>
                <a:srgbClr val="714B25"/>
              </a:buClr>
              <a:buSzPts val="1600"/>
              <a:buChar char="•"/>
            </a:pPr>
            <a:r>
              <a:rPr lang="en-US" sz="1600" dirty="0"/>
              <a:t>Most of the affordable housing developments have long or closed waiting lists and many more persons are qualified than there are available units.</a:t>
            </a:r>
            <a:endParaRPr sz="1600" dirty="0"/>
          </a:p>
          <a:p>
            <a:pPr marL="228600" lvl="0" indent="-114300" algn="l" rtl="0">
              <a:lnSpc>
                <a:spcPct val="90000"/>
              </a:lnSpc>
              <a:spcBef>
                <a:spcPts val="1000"/>
              </a:spcBef>
              <a:spcAft>
                <a:spcPts val="0"/>
              </a:spcAft>
              <a:buClr>
                <a:srgbClr val="714B25"/>
              </a:buClr>
              <a:buSzPts val="1800"/>
              <a:buNone/>
            </a:pPr>
            <a:endParaRPr sz="1800" dirty="0"/>
          </a:p>
        </p:txBody>
      </p:sp>
      <p:sp>
        <p:nvSpPr>
          <p:cNvPr id="340" name="Google Shape;340;p1"/>
          <p:cNvSpPr txBox="1">
            <a:spLocks noGrp="1"/>
          </p:cNvSpPr>
          <p:nvPr>
            <p:ph type="body" idx="2"/>
          </p:nvPr>
        </p:nvSpPr>
        <p:spPr>
          <a:xfrm>
            <a:off x="203744" y="2079532"/>
            <a:ext cx="1454776" cy="1924050"/>
          </a:xfrm>
          <a:prstGeom prst="rect">
            <a:avLst/>
          </a:prstGeom>
          <a:gradFill>
            <a:gsLst>
              <a:gs pos="0">
                <a:srgbClr val="FFFFFF"/>
              </a:gs>
              <a:gs pos="35000">
                <a:srgbClr val="FFFFFF"/>
              </a:gs>
              <a:gs pos="100000">
                <a:srgbClr val="5A9BD5"/>
              </a:gs>
            </a:gsLst>
            <a:path path="circle">
              <a:fillToRect l="50000" t="50000" r="50000" b="50000"/>
            </a:path>
            <a:tileRect/>
          </a:gra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F5496"/>
              </a:buClr>
              <a:buSzPts val="1200"/>
              <a:buChar char="•"/>
            </a:pPr>
            <a:r>
              <a:rPr lang="en-US" u="sng" dirty="0">
                <a:solidFill>
                  <a:schemeClr val="hlink"/>
                </a:solidFill>
                <a:hlinkClick r:id="rId4" action="ppaction://hlinksldjump"/>
              </a:rPr>
              <a:t>Overview: Maps and tables</a:t>
            </a:r>
            <a:endParaRPr dirty="0"/>
          </a:p>
          <a:p>
            <a:pPr marL="228600" lvl="0" indent="-228600" algn="l" rtl="0">
              <a:lnSpc>
                <a:spcPct val="90000"/>
              </a:lnSpc>
              <a:spcBef>
                <a:spcPts val="1000"/>
              </a:spcBef>
              <a:spcAft>
                <a:spcPts val="0"/>
              </a:spcAft>
              <a:buClr>
                <a:srgbClr val="2F5496"/>
              </a:buClr>
              <a:buSzPts val="1200"/>
              <a:buChar char="•"/>
            </a:pPr>
            <a:r>
              <a:rPr lang="en-US" u="sng" dirty="0">
                <a:solidFill>
                  <a:schemeClr val="hlink"/>
                </a:solidFill>
                <a:hlinkClick r:id="rId5" action="ppaction://hlinksldjump"/>
              </a:rPr>
              <a:t>Examples: profiles of selected developments</a:t>
            </a:r>
            <a:endParaRPr dirty="0"/>
          </a:p>
          <a:p>
            <a:pPr marL="228600" lvl="0" indent="-228600" algn="l" rtl="0">
              <a:lnSpc>
                <a:spcPct val="90000"/>
              </a:lnSpc>
              <a:spcBef>
                <a:spcPts val="1000"/>
              </a:spcBef>
              <a:spcAft>
                <a:spcPts val="0"/>
              </a:spcAft>
              <a:buClr>
                <a:srgbClr val="2F5496"/>
              </a:buClr>
              <a:buSzPts val="1200"/>
              <a:buChar char="•"/>
            </a:pPr>
            <a:r>
              <a:rPr lang="en-US" u="sng" dirty="0">
                <a:solidFill>
                  <a:schemeClr val="hlink"/>
                </a:solidFill>
                <a:hlinkClick r:id="rId6" action="ppaction://hlinksldjump"/>
              </a:rPr>
              <a:t>A classification of senior housing types </a:t>
            </a:r>
            <a:endParaRPr dirty="0"/>
          </a:p>
        </p:txBody>
      </p:sp>
      <p:pic>
        <p:nvPicPr>
          <p:cNvPr id="341" name="Google Shape;341;p1"/>
          <p:cNvPicPr preferRelativeResize="0">
            <a:picLocks noChangeAspect="1"/>
          </p:cNvPicPr>
          <p:nvPr/>
        </p:nvPicPr>
        <p:blipFill rotWithShape="1">
          <a:blip r:embed="rId7">
            <a:alphaModFix/>
          </a:blip>
          <a:srcRect/>
          <a:stretch/>
        </p:blipFill>
        <p:spPr>
          <a:xfrm>
            <a:off x="384716" y="6165334"/>
            <a:ext cx="2424064" cy="574969"/>
          </a:xfrm>
          <a:prstGeom prst="rect">
            <a:avLst/>
          </a:prstGeom>
          <a:noFill/>
          <a:ln>
            <a:noFill/>
          </a:ln>
        </p:spPr>
      </p:pic>
      <p:pic>
        <p:nvPicPr>
          <p:cNvPr id="6" name="Picture 5">
            <a:extLst>
              <a:ext uri="{FF2B5EF4-FFF2-40B4-BE49-F238E27FC236}">
                <a16:creationId xmlns:a16="http://schemas.microsoft.com/office/drawing/2014/main" id="{3AB9F223-BB40-43EF-B17C-AC3D8A837B43}"/>
              </a:ext>
            </a:extLst>
          </p:cNvPr>
          <p:cNvPicPr>
            <a:picLocks noChangeAspect="1"/>
          </p:cNvPicPr>
          <p:nvPr/>
        </p:nvPicPr>
        <p:blipFill>
          <a:blip r:embed="rId8"/>
          <a:stretch>
            <a:fillRect/>
          </a:stretch>
        </p:blipFill>
        <p:spPr>
          <a:xfrm>
            <a:off x="8727974" y="7574421"/>
            <a:ext cx="2664512" cy="3006437"/>
          </a:xfrm>
          <a:prstGeom prst="rect">
            <a:avLst/>
          </a:prstGeom>
        </p:spPr>
      </p:pic>
      <p:sp>
        <p:nvSpPr>
          <p:cNvPr id="2" name="TextBox 1">
            <a:extLst>
              <a:ext uri="{FF2B5EF4-FFF2-40B4-BE49-F238E27FC236}">
                <a16:creationId xmlns:a16="http://schemas.microsoft.com/office/drawing/2014/main" id="{60D16160-E743-4171-BC63-D270603F5D9D}"/>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a:t>
            </a:r>
          </a:p>
        </p:txBody>
      </p:sp>
      <p:pic>
        <p:nvPicPr>
          <p:cNvPr id="9" name="Picture 8">
            <a:extLst>
              <a:ext uri="{FF2B5EF4-FFF2-40B4-BE49-F238E27FC236}">
                <a16:creationId xmlns:a16="http://schemas.microsoft.com/office/drawing/2014/main" id="{04A24449-896C-4069-94CC-F6E0190DCE00}"/>
              </a:ext>
            </a:extLst>
          </p:cNvPr>
          <p:cNvPicPr>
            <a:picLocks noChangeAspect="1"/>
          </p:cNvPicPr>
          <p:nvPr/>
        </p:nvPicPr>
        <p:blipFill>
          <a:blip r:embed="rId9"/>
          <a:stretch>
            <a:fillRect/>
          </a:stretch>
        </p:blipFill>
        <p:spPr>
          <a:xfrm>
            <a:off x="9323744" y="3853601"/>
            <a:ext cx="2664512" cy="281045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cmiral P" descr="Graphical user interface&#10;&#10;Description automatically generated">
            <a:extLst>
              <a:ext uri="{FF2B5EF4-FFF2-40B4-BE49-F238E27FC236}">
                <a16:creationId xmlns:a16="http://schemas.microsoft.com/office/drawing/2014/main" id="{6E4E3EEF-0ECB-460D-9D66-6B5624A4E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88957B70-8DDA-4BD5-BE1E-CBDA19353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16" name="ParkTower M">
            <a:extLst>
              <a:ext uri="{FF2B5EF4-FFF2-40B4-BE49-F238E27FC236}">
                <a16:creationId xmlns:a16="http://schemas.microsoft.com/office/drawing/2014/main" id="{596208C0-50D2-46BC-BFFE-2CC3DAD852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9280" y="1097280"/>
            <a:ext cx="3749040" cy="3749040"/>
          </a:xfrm>
          <a:prstGeom prst="rect">
            <a:avLst/>
          </a:prstGeom>
        </p:spPr>
      </p:pic>
      <p:pic>
        <p:nvPicPr>
          <p:cNvPr id="10" name="StationPlace P" descr="Graphical user interface&#10;&#10;Description automatically generated">
            <a:extLst>
              <a:ext uri="{FF2B5EF4-FFF2-40B4-BE49-F238E27FC236}">
                <a16:creationId xmlns:a16="http://schemas.microsoft.com/office/drawing/2014/main" id="{DB78F97C-C7A5-4538-8D4E-FF43347DA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18" name="StationPlace M">
            <a:extLst>
              <a:ext uri="{FF2B5EF4-FFF2-40B4-BE49-F238E27FC236}">
                <a16:creationId xmlns:a16="http://schemas.microsoft.com/office/drawing/2014/main" id="{ABB06B84-556F-414F-99A8-7FEF550636C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69280" y="1097280"/>
            <a:ext cx="3749040" cy="3749040"/>
          </a:xfrm>
          <a:prstGeom prst="rect">
            <a:avLst/>
          </a:prstGeom>
        </p:spPr>
      </p:pic>
      <p:pic>
        <p:nvPicPr>
          <p:cNvPr id="12" name="TwelthAve P" descr="Graphical user interface&#10;&#10;Description automatically generated">
            <a:extLst>
              <a:ext uri="{FF2B5EF4-FFF2-40B4-BE49-F238E27FC236}">
                <a16:creationId xmlns:a16="http://schemas.microsoft.com/office/drawing/2014/main" id="{932750D5-247E-4C98-BE68-FECD0E21C5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3" name="Hamilton P" descr="Graphical user interface&#10;&#10;Description automatically generated">
            <a:extLst>
              <a:ext uri="{FF2B5EF4-FFF2-40B4-BE49-F238E27FC236}">
                <a16:creationId xmlns:a16="http://schemas.microsoft.com/office/drawing/2014/main" id="{5148EBA6-5920-4A3C-ADE1-572A8A19F8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6480" y="0"/>
            <a:ext cx="6075323" cy="6858000"/>
          </a:xfrm>
          <a:prstGeom prst="rect">
            <a:avLst/>
          </a:prstGeom>
        </p:spPr>
      </p:pic>
      <p:pic>
        <p:nvPicPr>
          <p:cNvPr id="20" name="TwelthAve M">
            <a:extLst>
              <a:ext uri="{FF2B5EF4-FFF2-40B4-BE49-F238E27FC236}">
                <a16:creationId xmlns:a16="http://schemas.microsoft.com/office/drawing/2014/main" id="{EE584B53-D6F8-4442-9CCD-16F90FC3929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669280" y="1097280"/>
            <a:ext cx="3749040" cy="3749040"/>
          </a:xfrm>
          <a:prstGeom prst="rect">
            <a:avLst/>
          </a:prstGeom>
        </p:spPr>
      </p:pic>
      <p:pic>
        <p:nvPicPr>
          <p:cNvPr id="14" name="Walnut P" descr="Graphical user interface, application&#10;&#10;Description automatically generated">
            <a:extLst>
              <a:ext uri="{FF2B5EF4-FFF2-40B4-BE49-F238E27FC236}">
                <a16:creationId xmlns:a16="http://schemas.microsoft.com/office/drawing/2014/main" id="{1B9DD3E5-5A9F-42CB-81EC-2501C54C74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22" name="Walnut M">
            <a:extLst>
              <a:ext uri="{FF2B5EF4-FFF2-40B4-BE49-F238E27FC236}">
                <a16:creationId xmlns:a16="http://schemas.microsoft.com/office/drawing/2014/main" id="{6DC423F2-10E2-420E-AF91-F09731D835C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669280" y="1097280"/>
            <a:ext cx="3749040" cy="3749040"/>
          </a:xfrm>
          <a:prstGeom prst="rect">
            <a:avLst/>
          </a:prstGeom>
        </p:spPr>
      </p:pic>
      <p:pic>
        <p:nvPicPr>
          <p:cNvPr id="5" name="Allen Freemont P" descr="Graphical user interface&#10;&#10;Description automatically generated">
            <a:extLst>
              <a:ext uri="{FF2B5EF4-FFF2-40B4-BE49-F238E27FC236}">
                <a16:creationId xmlns:a16="http://schemas.microsoft.com/office/drawing/2014/main" id="{4F28ED7E-584E-4762-96CB-D129B60144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26480" y="0"/>
            <a:ext cx="6069850" cy="6858000"/>
          </a:xfrm>
          <a:prstGeom prst="rect">
            <a:avLst/>
          </a:prstGeom>
        </p:spPr>
      </p:pic>
      <p:pic>
        <p:nvPicPr>
          <p:cNvPr id="8" name="Allen Freeemont M">
            <a:extLst>
              <a:ext uri="{FF2B5EF4-FFF2-40B4-BE49-F238E27FC236}">
                <a16:creationId xmlns:a16="http://schemas.microsoft.com/office/drawing/2014/main" id="{86197B07-9E2D-4DE5-88EC-0680202C3A4F}"/>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5669280" y="1097280"/>
            <a:ext cx="4114800" cy="4114800"/>
          </a:xfrm>
          <a:prstGeom prst="rect">
            <a:avLst/>
          </a:prstGeom>
        </p:spPr>
      </p:pic>
      <p:sp>
        <p:nvSpPr>
          <p:cNvPr id="23" name="Title 22">
            <a:extLst>
              <a:ext uri="{FF2B5EF4-FFF2-40B4-BE49-F238E27FC236}">
                <a16:creationId xmlns:a16="http://schemas.microsoft.com/office/drawing/2014/main" id="{CD4C5295-970A-4CAA-86BD-7248578C0001}"/>
              </a:ext>
            </a:extLst>
          </p:cNvPr>
          <p:cNvSpPr>
            <a:spLocks noGrp="1"/>
          </p:cNvSpPr>
          <p:nvPr>
            <p:ph type="title"/>
          </p:nvPr>
        </p:nvSpPr>
        <p:spPr>
          <a:xfrm>
            <a:off x="73891" y="433758"/>
            <a:ext cx="4376463" cy="663522"/>
          </a:xfrm>
        </p:spPr>
        <p:txBody>
          <a:bodyPr/>
          <a:lstStyle/>
          <a:p>
            <a:r>
              <a:rPr lang="en-US" sz="3200" dirty="0"/>
              <a:t>Examples, Reach CDC</a:t>
            </a:r>
          </a:p>
        </p:txBody>
      </p:sp>
      <p:sp>
        <p:nvSpPr>
          <p:cNvPr id="24" name="Content Placeholder 23">
            <a:extLst>
              <a:ext uri="{FF2B5EF4-FFF2-40B4-BE49-F238E27FC236}">
                <a16:creationId xmlns:a16="http://schemas.microsoft.com/office/drawing/2014/main" id="{9C7486F3-A15B-4FDA-860D-4D16D02CED91}"/>
              </a:ext>
            </a:extLst>
          </p:cNvPr>
          <p:cNvSpPr>
            <a:spLocks noGrp="1"/>
          </p:cNvSpPr>
          <p:nvPr>
            <p:ph idx="1"/>
          </p:nvPr>
        </p:nvSpPr>
        <p:spPr>
          <a:xfrm>
            <a:off x="78736" y="966361"/>
            <a:ext cx="5590544" cy="5027577"/>
          </a:xfrm>
        </p:spPr>
        <p:txBody>
          <a:bodyPr>
            <a:noAutofit/>
          </a:bodyPr>
          <a:lstStyle/>
          <a:p>
            <a:r>
              <a:rPr lang="en-US" sz="1600" dirty="0"/>
              <a:t>Reach is a non-profit that provides affordable housing in the Portland Metropolitan Area, 23 of which are in the City of Portland.</a:t>
            </a:r>
          </a:p>
          <a:p>
            <a:r>
              <a:rPr lang="en-US" sz="1600" dirty="0"/>
              <a:t>Four of the developments are age restricted for those age 62+, or age 55+.</a:t>
            </a:r>
          </a:p>
          <a:p>
            <a:pPr lvl="1"/>
            <a:r>
              <a:rPr lang="en-US" sz="1600" b="1" dirty="0"/>
              <a:t>Admiral and Park Tower </a:t>
            </a:r>
            <a:r>
              <a:rPr lang="en-US" sz="1600" dirty="0"/>
              <a:t>– Two affordable housing developments on block, one sponsored by Reach and the other by Cedar Sinai Park. Many residents under age 65.</a:t>
            </a:r>
          </a:p>
          <a:p>
            <a:pPr lvl="1"/>
            <a:r>
              <a:rPr lang="en-US" sz="1600" b="1" dirty="0"/>
              <a:t>Station Place Tower </a:t>
            </a:r>
            <a:r>
              <a:rPr lang="en-US" sz="1600" dirty="0"/>
              <a:t>– Studio, one-, and two-bedroom units. 76 of the 176 units are subsidized.</a:t>
            </a:r>
          </a:p>
          <a:p>
            <a:pPr lvl="1"/>
            <a:r>
              <a:rPr lang="en-US" sz="1600" b="1" dirty="0"/>
              <a:t>Twelfth Avenue Terrace and Hamilton West </a:t>
            </a:r>
            <a:r>
              <a:rPr lang="en-US" sz="1600" dirty="0"/>
              <a:t>–</a:t>
            </a:r>
            <a:r>
              <a:rPr lang="en-US" sz="1600" b="1" dirty="0"/>
              <a:t> </a:t>
            </a:r>
            <a:r>
              <a:rPr lang="en-US" sz="1600" dirty="0"/>
              <a:t>There are four apartment developments on this block, two affordable and two market rate. There are more males than females in the four developments.</a:t>
            </a:r>
          </a:p>
          <a:p>
            <a:pPr lvl="1"/>
            <a:r>
              <a:rPr lang="en-US" sz="1600" b="1" dirty="0"/>
              <a:t>Walnut Park </a:t>
            </a:r>
            <a:r>
              <a:rPr lang="en-US" sz="1600" dirty="0"/>
              <a:t>–</a:t>
            </a:r>
            <a:r>
              <a:rPr lang="en-US" sz="1600" b="1" dirty="0"/>
              <a:t> </a:t>
            </a:r>
            <a:r>
              <a:rPr lang="en-US" sz="1600" dirty="0"/>
              <a:t>The 50 and under population likely reflects the residents of the ten single family units on the block. Almost half of the residents are Black.</a:t>
            </a:r>
          </a:p>
          <a:p>
            <a:pPr lvl="1"/>
            <a:r>
              <a:rPr lang="en-US" sz="1600" b="1" dirty="0"/>
              <a:t>Allen Fremont Plaza </a:t>
            </a:r>
            <a:r>
              <a:rPr lang="en-US" sz="1600" dirty="0"/>
              <a:t>– Reach indicates the building is reserved for seniors but does not state an age limit. It has a predominately Black population.</a:t>
            </a:r>
          </a:p>
          <a:p>
            <a:endParaRPr lang="en-US" sz="1600" dirty="0"/>
          </a:p>
        </p:txBody>
      </p:sp>
      <p:sp>
        <p:nvSpPr>
          <p:cNvPr id="29" name="TextBox 28">
            <a:extLst>
              <a:ext uri="{FF2B5EF4-FFF2-40B4-BE49-F238E27FC236}">
                <a16:creationId xmlns:a16="http://schemas.microsoft.com/office/drawing/2014/main" id="{C9D70EBC-95DB-4186-99D6-7813B3F9E660}"/>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10</a:t>
            </a:r>
          </a:p>
        </p:txBody>
      </p:sp>
      <p:grpSp>
        <p:nvGrpSpPr>
          <p:cNvPr id="30" name="Group 29">
            <a:extLst>
              <a:ext uri="{FF2B5EF4-FFF2-40B4-BE49-F238E27FC236}">
                <a16:creationId xmlns:a16="http://schemas.microsoft.com/office/drawing/2014/main" id="{B9C537EC-B891-4B8D-B9AA-273597ADE360}"/>
              </a:ext>
            </a:extLst>
          </p:cNvPr>
          <p:cNvGrpSpPr/>
          <p:nvPr/>
        </p:nvGrpSpPr>
        <p:grpSpPr>
          <a:xfrm>
            <a:off x="87067" y="6452900"/>
            <a:ext cx="2006049" cy="365760"/>
            <a:chOff x="87067" y="6452900"/>
            <a:chExt cx="2006049" cy="365760"/>
          </a:xfrm>
        </p:grpSpPr>
        <p:sp>
          <p:nvSpPr>
            <p:cNvPr id="31" name="Action Button: Go to Beginning 30">
              <a:hlinkClick r:id="" action="ppaction://hlinkshowjump?jump=firstslide" highlightClick="1"/>
              <a:extLst>
                <a:ext uri="{FF2B5EF4-FFF2-40B4-BE49-F238E27FC236}">
                  <a16:creationId xmlns:a16="http://schemas.microsoft.com/office/drawing/2014/main" id="{6B367E79-AF20-4D1D-9181-33844B68288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Back or Previous 31">
              <a:hlinkClick r:id="" action="ppaction://hlinkshowjump?jump=previousslide" highlightClick="1"/>
              <a:extLst>
                <a:ext uri="{FF2B5EF4-FFF2-40B4-BE49-F238E27FC236}">
                  <a16:creationId xmlns:a16="http://schemas.microsoft.com/office/drawing/2014/main" id="{45622E20-985F-4D2F-8189-62E5043B432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Forward or Next 32">
              <a:hlinkClick r:id="" action="ppaction://hlinkshowjump?jump=nextslide" highlightClick="1"/>
              <a:extLst>
                <a:ext uri="{FF2B5EF4-FFF2-40B4-BE49-F238E27FC236}">
                  <a16:creationId xmlns:a16="http://schemas.microsoft.com/office/drawing/2014/main" id="{9FCD022C-7DC0-4990-B36B-E95D50338A1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End 33">
              <a:hlinkClick r:id="rId16" action="ppaction://hlinksldjump" highlightClick="1"/>
              <a:extLst>
                <a:ext uri="{FF2B5EF4-FFF2-40B4-BE49-F238E27FC236}">
                  <a16:creationId xmlns:a16="http://schemas.microsoft.com/office/drawing/2014/main" id="{94C38B90-5846-494E-A8F5-D204ECA30AD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hlinkClick r:id="rId17"/>
              <a:extLst>
                <a:ext uri="{FF2B5EF4-FFF2-40B4-BE49-F238E27FC236}">
                  <a16:creationId xmlns:a16="http://schemas.microsoft.com/office/drawing/2014/main" id="{6E88F1E5-F420-4E28-9456-2F8412985DB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51002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xEl>
                                              <p:pRg st="4" end="4"/>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xEl>
                                              <p:pRg st="5" end="5"/>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6" end="6"/>
                                            </p:txEl>
                                          </p:spTgt>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22"/>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irkland UM  P">
            <a:extLst>
              <a:ext uri="{FF2B5EF4-FFF2-40B4-BE49-F238E27FC236}">
                <a16:creationId xmlns:a16="http://schemas.microsoft.com/office/drawing/2014/main" id="{8142C276-5BC9-4A2C-A466-A78BFF700B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6480" y="0"/>
            <a:ext cx="6070478" cy="6852530"/>
          </a:xfrm>
          <a:prstGeom prst="rect">
            <a:avLst/>
          </a:prstGeom>
        </p:spPr>
      </p:pic>
      <p:pic>
        <p:nvPicPr>
          <p:cNvPr id="11" name="Kirklland UM M">
            <a:extLst>
              <a:ext uri="{FF2B5EF4-FFF2-40B4-BE49-F238E27FC236}">
                <a16:creationId xmlns:a16="http://schemas.microsoft.com/office/drawing/2014/main" id="{917CA1CB-86C0-40E4-90FF-C9D7858059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8816" y="671265"/>
            <a:ext cx="4114800" cy="4114800"/>
          </a:xfrm>
          <a:prstGeom prst="rect">
            <a:avLst/>
          </a:prstGeom>
        </p:spPr>
      </p:pic>
      <p:pic>
        <p:nvPicPr>
          <p:cNvPr id="10" name="Marshall UM P">
            <a:extLst>
              <a:ext uri="{FF2B5EF4-FFF2-40B4-BE49-F238E27FC236}">
                <a16:creationId xmlns:a16="http://schemas.microsoft.com/office/drawing/2014/main" id="{7EE796FB-0CDB-41EE-8ED5-7C0C4C5B4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26480" y="0"/>
            <a:ext cx="6069850" cy="6851821"/>
          </a:xfrm>
          <a:prstGeom prst="rect">
            <a:avLst/>
          </a:prstGeom>
        </p:spPr>
      </p:pic>
      <p:pic>
        <p:nvPicPr>
          <p:cNvPr id="14" name="Marshall UM M">
            <a:extLst>
              <a:ext uri="{FF2B5EF4-FFF2-40B4-BE49-F238E27FC236}">
                <a16:creationId xmlns:a16="http://schemas.microsoft.com/office/drawing/2014/main" id="{654CAF40-9FD7-4BFC-A98D-F533C483B3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21492" y="679267"/>
            <a:ext cx="3931920" cy="3931920"/>
          </a:xfrm>
          <a:prstGeom prst="rect">
            <a:avLst/>
          </a:prstGeom>
        </p:spPr>
      </p:pic>
      <p:pic>
        <p:nvPicPr>
          <p:cNvPr id="7" name="Wmorland 1 P">
            <a:extLst>
              <a:ext uri="{FF2B5EF4-FFF2-40B4-BE49-F238E27FC236}">
                <a16:creationId xmlns:a16="http://schemas.microsoft.com/office/drawing/2014/main" id="{D0AD6BB5-620A-4C05-B2D5-601B79DDF0C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26480" y="0"/>
            <a:ext cx="6075322" cy="6858000"/>
          </a:xfrm>
          <a:prstGeom prst="rect">
            <a:avLst/>
          </a:prstGeom>
        </p:spPr>
      </p:pic>
      <p:pic>
        <p:nvPicPr>
          <p:cNvPr id="5" name="Wmorland 2 P">
            <a:extLst>
              <a:ext uri="{FF2B5EF4-FFF2-40B4-BE49-F238E27FC236}">
                <a16:creationId xmlns:a16="http://schemas.microsoft.com/office/drawing/2014/main" id="{37926641-C103-4A55-8B8A-F75F6F4A0B3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26480" y="0"/>
            <a:ext cx="6075322" cy="6858000"/>
          </a:xfrm>
          <a:prstGeom prst="rect">
            <a:avLst/>
          </a:prstGeom>
        </p:spPr>
      </p:pic>
      <p:pic>
        <p:nvPicPr>
          <p:cNvPr id="18" name="Wmorland 1 &amp; 2 Map">
            <a:extLst>
              <a:ext uri="{FF2B5EF4-FFF2-40B4-BE49-F238E27FC236}">
                <a16:creationId xmlns:a16="http://schemas.microsoft.com/office/drawing/2014/main" id="{17115C30-1740-4AE9-BB31-1C60C8DA2F1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498816" y="679976"/>
            <a:ext cx="4114800" cy="4114800"/>
          </a:xfrm>
          <a:prstGeom prst="rect">
            <a:avLst/>
          </a:prstGeom>
        </p:spPr>
      </p:pic>
      <p:sp>
        <p:nvSpPr>
          <p:cNvPr id="19" name="Title 18">
            <a:extLst>
              <a:ext uri="{FF2B5EF4-FFF2-40B4-BE49-F238E27FC236}">
                <a16:creationId xmlns:a16="http://schemas.microsoft.com/office/drawing/2014/main" id="{75306C2E-5323-4B7E-A2A5-AB6579CDCF02}"/>
              </a:ext>
            </a:extLst>
          </p:cNvPr>
          <p:cNvSpPr>
            <a:spLocks noGrp="1"/>
          </p:cNvSpPr>
          <p:nvPr>
            <p:ph type="title"/>
          </p:nvPr>
        </p:nvSpPr>
        <p:spPr>
          <a:xfrm>
            <a:off x="179732" y="339504"/>
            <a:ext cx="5059597" cy="663522"/>
          </a:xfrm>
        </p:spPr>
        <p:txBody>
          <a:bodyPr/>
          <a:lstStyle/>
          <a:p>
            <a:r>
              <a:rPr lang="en-US" sz="3200" dirty="0"/>
              <a:t>Examples – The Union Manors</a:t>
            </a:r>
          </a:p>
        </p:txBody>
      </p:sp>
      <p:sp>
        <p:nvSpPr>
          <p:cNvPr id="20" name="Content Placeholder 19">
            <a:extLst>
              <a:ext uri="{FF2B5EF4-FFF2-40B4-BE49-F238E27FC236}">
                <a16:creationId xmlns:a16="http://schemas.microsoft.com/office/drawing/2014/main" id="{3EED2E99-4D74-4B61-87E7-B366664F46FB}"/>
              </a:ext>
            </a:extLst>
          </p:cNvPr>
          <p:cNvSpPr>
            <a:spLocks noGrp="1"/>
          </p:cNvSpPr>
          <p:nvPr>
            <p:ph idx="1"/>
          </p:nvPr>
        </p:nvSpPr>
        <p:spPr>
          <a:xfrm>
            <a:off x="-29219" y="1003026"/>
            <a:ext cx="5639063" cy="5348983"/>
          </a:xfrm>
        </p:spPr>
        <p:txBody>
          <a:bodyPr>
            <a:noAutofit/>
          </a:bodyPr>
          <a:lstStyle/>
          <a:p>
            <a:pPr>
              <a:lnSpc>
                <a:spcPct val="80000"/>
              </a:lnSpc>
            </a:pPr>
            <a:r>
              <a:rPr lang="en-US" sz="1600" dirty="0"/>
              <a:t>The Union Manors consist of four developments managed by Manor Management Services. All are mid rise buildings built between 1966 and 1995. </a:t>
            </a:r>
          </a:p>
          <a:p>
            <a:pPr>
              <a:lnSpc>
                <a:spcPct val="80000"/>
              </a:lnSpc>
            </a:pPr>
            <a:r>
              <a:rPr lang="en-US" sz="1600" dirty="0"/>
              <a:t>Applicants must be age 62 or older.</a:t>
            </a:r>
          </a:p>
          <a:p>
            <a:pPr>
              <a:lnSpc>
                <a:spcPct val="80000"/>
              </a:lnSpc>
            </a:pPr>
            <a:r>
              <a:rPr lang="en-US" sz="1600" dirty="0"/>
              <a:t>All four developments offer studio and one-bedroom units and advertise affordable rent.</a:t>
            </a:r>
          </a:p>
          <a:p>
            <a:pPr lvl="1">
              <a:lnSpc>
                <a:spcPct val="80000"/>
              </a:lnSpc>
            </a:pPr>
            <a:r>
              <a:rPr lang="en-US" sz="1600" b="1" dirty="0"/>
              <a:t>Kirkland Union Manor </a:t>
            </a:r>
          </a:p>
          <a:p>
            <a:pPr lvl="1">
              <a:lnSpc>
                <a:spcPct val="80000"/>
              </a:lnSpc>
            </a:pPr>
            <a:r>
              <a:rPr lang="en-US" sz="1600" b="1" dirty="0"/>
              <a:t>Marshall Union Manor</a:t>
            </a:r>
          </a:p>
          <a:p>
            <a:pPr lvl="1">
              <a:lnSpc>
                <a:spcPct val="80000"/>
              </a:lnSpc>
            </a:pPr>
            <a:r>
              <a:rPr lang="en-US" sz="1600" b="1" dirty="0"/>
              <a:t>Westmoreland Union Manor 1</a:t>
            </a:r>
          </a:p>
          <a:p>
            <a:pPr lvl="1">
              <a:lnSpc>
                <a:spcPct val="80000"/>
              </a:lnSpc>
            </a:pPr>
            <a:r>
              <a:rPr lang="en-US" sz="1600" b="1" dirty="0"/>
              <a:t>Westmoreland Union Manor 2</a:t>
            </a:r>
          </a:p>
          <a:p>
            <a:pPr>
              <a:lnSpc>
                <a:spcPct val="80000"/>
              </a:lnSpc>
            </a:pPr>
            <a:r>
              <a:rPr lang="en-US" sz="1600" dirty="0"/>
              <a:t>The four developments have a similar age/sex composition: </a:t>
            </a:r>
          </a:p>
          <a:p>
            <a:pPr lvl="1">
              <a:lnSpc>
                <a:spcPct val="80000"/>
              </a:lnSpc>
            </a:pPr>
            <a:r>
              <a:rPr lang="en-US" sz="1600" dirty="0"/>
              <a:t>There are few residents under age 65.</a:t>
            </a:r>
          </a:p>
          <a:p>
            <a:pPr lvl="1">
              <a:lnSpc>
                <a:spcPct val="80000"/>
              </a:lnSpc>
            </a:pPr>
            <a:r>
              <a:rPr lang="en-US" sz="1600" dirty="0"/>
              <a:t>The numbers increase through those in their 80’s, suggesting that many move in after age 62.</a:t>
            </a:r>
          </a:p>
          <a:p>
            <a:pPr lvl="1">
              <a:lnSpc>
                <a:spcPct val="80000"/>
              </a:lnSpc>
            </a:pPr>
            <a:r>
              <a:rPr lang="en-US" sz="1600" dirty="0"/>
              <a:t>The gender mix is relatively even for a senior residence until their 80’s, after which females predominate.</a:t>
            </a:r>
          </a:p>
          <a:p>
            <a:pPr lvl="1">
              <a:lnSpc>
                <a:spcPct val="80000"/>
              </a:lnSpc>
            </a:pPr>
            <a:r>
              <a:rPr lang="en-US" sz="1600" dirty="0"/>
              <a:t>There are more husband-wife households than in most retirement developments. Some of the residents are surviving spouses.</a:t>
            </a:r>
          </a:p>
          <a:p>
            <a:pPr lvl="1">
              <a:lnSpc>
                <a:spcPct val="80000"/>
              </a:lnSpc>
            </a:pPr>
            <a:r>
              <a:rPr lang="en-US" sz="1600" dirty="0"/>
              <a:t>The residents are mainly White non-Hispanic, with some Asian residents.</a:t>
            </a:r>
          </a:p>
        </p:txBody>
      </p:sp>
      <p:sp>
        <p:nvSpPr>
          <p:cNvPr id="22" name="TextBox 21">
            <a:extLst>
              <a:ext uri="{FF2B5EF4-FFF2-40B4-BE49-F238E27FC236}">
                <a16:creationId xmlns:a16="http://schemas.microsoft.com/office/drawing/2014/main" id="{5134C579-0DD3-4612-A907-E0974EDF3DD3}"/>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11</a:t>
            </a:r>
          </a:p>
        </p:txBody>
      </p:sp>
      <p:grpSp>
        <p:nvGrpSpPr>
          <p:cNvPr id="23" name="Group 22">
            <a:extLst>
              <a:ext uri="{FF2B5EF4-FFF2-40B4-BE49-F238E27FC236}">
                <a16:creationId xmlns:a16="http://schemas.microsoft.com/office/drawing/2014/main" id="{1CF6EBC3-95E6-44A4-A592-507B3AC1A084}"/>
              </a:ext>
            </a:extLst>
          </p:cNvPr>
          <p:cNvGrpSpPr/>
          <p:nvPr/>
        </p:nvGrpSpPr>
        <p:grpSpPr>
          <a:xfrm>
            <a:off x="87067" y="6452900"/>
            <a:ext cx="2006049" cy="365760"/>
            <a:chOff x="87067" y="6452900"/>
            <a:chExt cx="2006049" cy="365760"/>
          </a:xfrm>
        </p:grpSpPr>
        <p:sp>
          <p:nvSpPr>
            <p:cNvPr id="24" name="Action Button: Go to Beginning 23">
              <a:hlinkClick r:id="" action="ppaction://hlinkshowjump?jump=firstslide" highlightClick="1"/>
              <a:extLst>
                <a:ext uri="{FF2B5EF4-FFF2-40B4-BE49-F238E27FC236}">
                  <a16:creationId xmlns:a16="http://schemas.microsoft.com/office/drawing/2014/main" id="{7779D506-1F9D-47C7-A26D-08365AC36B5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Back or Previous 24">
              <a:hlinkClick r:id="" action="ppaction://hlinkshowjump?jump=previousslide" highlightClick="1"/>
              <a:extLst>
                <a:ext uri="{FF2B5EF4-FFF2-40B4-BE49-F238E27FC236}">
                  <a16:creationId xmlns:a16="http://schemas.microsoft.com/office/drawing/2014/main" id="{1A89ED91-B1E3-4E62-ADF6-E372F97BE78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Forward or Next 25">
              <a:hlinkClick r:id="" action="ppaction://hlinkshowjump?jump=nextslide" highlightClick="1"/>
              <a:extLst>
                <a:ext uri="{FF2B5EF4-FFF2-40B4-BE49-F238E27FC236}">
                  <a16:creationId xmlns:a16="http://schemas.microsoft.com/office/drawing/2014/main" id="{CBDF2713-5CAE-4C31-ACAC-8003DDFE5A4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11" action="ppaction://hlinksldjump" highlightClick="1"/>
              <a:extLst>
                <a:ext uri="{FF2B5EF4-FFF2-40B4-BE49-F238E27FC236}">
                  <a16:creationId xmlns:a16="http://schemas.microsoft.com/office/drawing/2014/main" id="{D2AD420E-46B0-42BE-B61E-19534CD18D2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2"/>
              <a:extLst>
                <a:ext uri="{FF2B5EF4-FFF2-40B4-BE49-F238E27FC236}">
                  <a16:creationId xmlns:a16="http://schemas.microsoft.com/office/drawing/2014/main" id="{3F7D1EB8-6570-4995-9F29-06A393B21C3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01413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4" end="4"/>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xEl>
                                              <p:pRg st="7" end="7"/>
                                            </p:txEl>
                                          </p:spTgt>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681A48-6E17-4006-8753-8630EFBDBE3E}"/>
              </a:ext>
            </a:extLst>
          </p:cNvPr>
          <p:cNvSpPr>
            <a:spLocks noGrp="1"/>
          </p:cNvSpPr>
          <p:nvPr>
            <p:ph type="title"/>
          </p:nvPr>
        </p:nvSpPr>
        <p:spPr>
          <a:xfrm>
            <a:off x="218842" y="302023"/>
            <a:ext cx="4376463" cy="663522"/>
          </a:xfrm>
        </p:spPr>
        <p:txBody>
          <a:bodyPr/>
          <a:lstStyle/>
          <a:p>
            <a:r>
              <a:rPr lang="en-US" sz="3200" dirty="0"/>
              <a:t>Additional Examples</a:t>
            </a:r>
          </a:p>
        </p:txBody>
      </p:sp>
      <p:pic>
        <p:nvPicPr>
          <p:cNvPr id="10" name="Assumption P" descr="Graphical user interface&#10;&#10;Description automatically generated">
            <a:extLst>
              <a:ext uri="{FF2B5EF4-FFF2-40B4-BE49-F238E27FC236}">
                <a16:creationId xmlns:a16="http://schemas.microsoft.com/office/drawing/2014/main" id="{376F9D5C-34D5-4D44-AFF9-EF52EFFDA80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61562" y="-2930"/>
            <a:ext cx="6010071" cy="6784342"/>
          </a:xfrm>
        </p:spPr>
      </p:pic>
      <p:pic>
        <p:nvPicPr>
          <p:cNvPr id="3" name="Oak P" descr="Graphical user interface&#10;&#10;Description automatically generated">
            <a:extLst>
              <a:ext uri="{FF2B5EF4-FFF2-40B4-BE49-F238E27FC236}">
                <a16:creationId xmlns:a16="http://schemas.microsoft.com/office/drawing/2014/main" id="{FA49EF4C-1F48-4393-8868-3CA64CE55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111" y="0"/>
            <a:ext cx="6070478" cy="6858000"/>
          </a:xfrm>
          <a:prstGeom prst="rect">
            <a:avLst/>
          </a:prstGeom>
        </p:spPr>
      </p:pic>
      <p:pic>
        <p:nvPicPr>
          <p:cNvPr id="20" name="Oak  M">
            <a:extLst>
              <a:ext uri="{FF2B5EF4-FFF2-40B4-BE49-F238E27FC236}">
                <a16:creationId xmlns:a16="http://schemas.microsoft.com/office/drawing/2014/main" id="{2EF7C4AB-1F8E-468C-AE21-5EEDE1BA9F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85034" y="927983"/>
            <a:ext cx="4114800" cy="4114800"/>
          </a:xfrm>
          <a:prstGeom prst="rect">
            <a:avLst/>
          </a:prstGeom>
        </p:spPr>
      </p:pic>
      <p:pic>
        <p:nvPicPr>
          <p:cNvPr id="4" name="AlbertaS P" descr="Graphical user interface&#10;&#10;Description automatically generated">
            <a:extLst>
              <a:ext uri="{FF2B5EF4-FFF2-40B4-BE49-F238E27FC236}">
                <a16:creationId xmlns:a16="http://schemas.microsoft.com/office/drawing/2014/main" id="{C30902BE-57AE-4EC8-95C4-398E158C9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7414" y="0"/>
            <a:ext cx="6075323" cy="6858000"/>
          </a:xfrm>
          <a:prstGeom prst="rect">
            <a:avLst/>
          </a:prstGeom>
        </p:spPr>
      </p:pic>
      <p:pic>
        <p:nvPicPr>
          <p:cNvPr id="22" name="AlbertaS M">
            <a:extLst>
              <a:ext uri="{FF2B5EF4-FFF2-40B4-BE49-F238E27FC236}">
                <a16:creationId xmlns:a16="http://schemas.microsoft.com/office/drawing/2014/main" id="{27445978-56D3-485E-A17F-12C313C5EA8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20586" y="946764"/>
            <a:ext cx="4114800" cy="4114800"/>
          </a:xfrm>
          <a:prstGeom prst="rect">
            <a:avLst/>
          </a:prstGeom>
        </p:spPr>
      </p:pic>
      <p:pic>
        <p:nvPicPr>
          <p:cNvPr id="24" name="Assumption M">
            <a:extLst>
              <a:ext uri="{FF2B5EF4-FFF2-40B4-BE49-F238E27FC236}">
                <a16:creationId xmlns:a16="http://schemas.microsoft.com/office/drawing/2014/main" id="{6AB6861C-7746-4E21-9A68-2C920153B7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69484" y="946764"/>
            <a:ext cx="4114800" cy="4114800"/>
          </a:xfrm>
          <a:prstGeom prst="rect">
            <a:avLst/>
          </a:prstGeom>
        </p:spPr>
      </p:pic>
      <p:pic>
        <p:nvPicPr>
          <p:cNvPr id="16" name="Calaroga P" descr="Graphical user interface, application&#10;&#10;Description automatically generated">
            <a:extLst>
              <a:ext uri="{FF2B5EF4-FFF2-40B4-BE49-F238E27FC236}">
                <a16:creationId xmlns:a16="http://schemas.microsoft.com/office/drawing/2014/main" id="{4A0C9B2E-AAA0-4B0B-BA5C-4BB821251D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8404" y="0"/>
            <a:ext cx="6075323" cy="6858000"/>
          </a:xfrm>
          <a:prstGeom prst="rect">
            <a:avLst/>
          </a:prstGeom>
        </p:spPr>
      </p:pic>
      <p:pic>
        <p:nvPicPr>
          <p:cNvPr id="26" name="Calaroga M">
            <a:extLst>
              <a:ext uri="{FF2B5EF4-FFF2-40B4-BE49-F238E27FC236}">
                <a16:creationId xmlns:a16="http://schemas.microsoft.com/office/drawing/2014/main" id="{70E39398-C957-4EA7-A075-D5A0B41E8DC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133932" y="965545"/>
            <a:ext cx="4114800" cy="4114800"/>
          </a:xfrm>
          <a:prstGeom prst="rect">
            <a:avLst/>
          </a:prstGeom>
        </p:spPr>
      </p:pic>
      <p:pic>
        <p:nvPicPr>
          <p:cNvPr id="18" name="Russelville P" descr="Graphical user interface&#10;&#10;Description automatically generated">
            <a:extLst>
              <a:ext uri="{FF2B5EF4-FFF2-40B4-BE49-F238E27FC236}">
                <a16:creationId xmlns:a16="http://schemas.microsoft.com/office/drawing/2014/main" id="{11407789-8904-4718-8B6D-865BC7E5FB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7414" y="-1465"/>
            <a:ext cx="6075323" cy="6858000"/>
          </a:xfrm>
          <a:prstGeom prst="rect">
            <a:avLst/>
          </a:prstGeom>
        </p:spPr>
      </p:pic>
      <p:pic>
        <p:nvPicPr>
          <p:cNvPr id="28" name="Russelvill M">
            <a:extLst>
              <a:ext uri="{FF2B5EF4-FFF2-40B4-BE49-F238E27FC236}">
                <a16:creationId xmlns:a16="http://schemas.microsoft.com/office/drawing/2014/main" id="{8E148F5C-47B0-496A-8538-EBF34294A40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194423" y="965545"/>
            <a:ext cx="4114800" cy="4114800"/>
          </a:xfrm>
          <a:prstGeom prst="rect">
            <a:avLst/>
          </a:prstGeom>
        </p:spPr>
      </p:pic>
      <p:sp>
        <p:nvSpPr>
          <p:cNvPr id="30" name="Content Placeholder 23">
            <a:extLst>
              <a:ext uri="{FF2B5EF4-FFF2-40B4-BE49-F238E27FC236}">
                <a16:creationId xmlns:a16="http://schemas.microsoft.com/office/drawing/2014/main" id="{B3E58954-629A-49CC-BB23-C88DC8B2862F}"/>
              </a:ext>
            </a:extLst>
          </p:cNvPr>
          <p:cNvSpPr txBox="1">
            <a:spLocks/>
          </p:cNvSpPr>
          <p:nvPr/>
        </p:nvSpPr>
        <p:spPr>
          <a:xfrm>
            <a:off x="202951" y="965545"/>
            <a:ext cx="4854025" cy="5410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Here are three more affordable senior housing developments and for contrast, two market rate senior housing developments.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Affordable housing: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714B25"/>
                </a:solidFill>
                <a:effectLst/>
                <a:uLnTx/>
                <a:uFillTx/>
                <a:latin typeface="Calibri" panose="020F0502020204030204"/>
                <a:ea typeface="+mn-ea"/>
                <a:cs typeface="+mn-cs"/>
              </a:rPr>
              <a:t>Assumption</a:t>
            </a: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 – includes assisted living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714B25"/>
                </a:solidFill>
                <a:effectLst/>
                <a:uLnTx/>
                <a:uFillTx/>
                <a:latin typeface="Calibri" panose="020F0502020204030204"/>
                <a:ea typeface="+mn-ea"/>
                <a:cs typeface="+mn-cs"/>
              </a:rPr>
              <a:t>Oak</a:t>
            </a: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 – mostly aged in their 50’s and 60’s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714B25"/>
                </a:solidFill>
                <a:effectLst/>
                <a:uLnTx/>
                <a:uFillTx/>
                <a:latin typeface="Calibri" panose="020F0502020204030204"/>
                <a:ea typeface="+mn-ea"/>
                <a:cs typeface="+mn-cs"/>
              </a:rPr>
              <a:t>Alberta Simons Plaza </a:t>
            </a: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 many residents of color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Market rate housing: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714B25"/>
                </a:solidFill>
                <a:effectLst/>
                <a:uLnTx/>
                <a:uFillTx/>
                <a:latin typeface="Calibri" panose="020F0502020204030204"/>
                <a:ea typeface="+mn-ea"/>
                <a:cs typeface="+mn-cs"/>
              </a:rPr>
              <a:t>Calaroga</a:t>
            </a:r>
            <a:r>
              <a:rPr kumimoji="0" lang="en-US" sz="1600" b="1" i="0" u="none" strike="noStrike" kern="1200" cap="none" spc="0" normalizeH="0" baseline="0" noProof="0" dirty="0">
                <a:ln>
                  <a:noFill/>
                </a:ln>
                <a:solidFill>
                  <a:srgbClr val="714B25"/>
                </a:solidFill>
                <a:effectLst/>
                <a:uLnTx/>
                <a:uFillTx/>
                <a:latin typeface="Calibri" panose="020F0502020204030204"/>
                <a:ea typeface="+mn-ea"/>
                <a:cs typeface="+mn-cs"/>
              </a:rPr>
              <a:t> Terrace </a:t>
            </a: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 an independent living and assisted living community offering comfortable housing, personalized care, and views in Portland, Oregon.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714B25"/>
                </a:solidFill>
                <a:effectLst/>
                <a:uLnTx/>
                <a:uFillTx/>
                <a:latin typeface="Calibri" panose="020F0502020204030204"/>
                <a:ea typeface="+mn-ea"/>
                <a:cs typeface="+mn-cs"/>
              </a:rPr>
              <a:t>Russelville</a:t>
            </a:r>
            <a:r>
              <a:rPr kumimoji="0" lang="en-US" sz="1600" b="1" i="0" u="none" strike="noStrike" kern="1200" cap="none" spc="0" normalizeH="0" baseline="0" noProof="0" dirty="0">
                <a:ln>
                  <a:noFill/>
                </a:ln>
                <a:solidFill>
                  <a:srgbClr val="714B25"/>
                </a:solidFill>
                <a:effectLst/>
                <a:uLnTx/>
                <a:uFillTx/>
                <a:latin typeface="Calibri" panose="020F0502020204030204"/>
                <a:ea typeface="+mn-ea"/>
                <a:cs typeface="+mn-cs"/>
              </a:rPr>
              <a:t> Park </a:t>
            </a: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 an upscale and urban senior living community offering independent living, assisted living, and memory care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Residents in market rate, independent, and assisted living tend to be older that those in affordable housing developments and are more likely to be White non-Hispanic.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257D29D-8371-49EF-A1C1-A924A4650910}"/>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12</a:t>
            </a:r>
          </a:p>
        </p:txBody>
      </p:sp>
      <p:grpSp>
        <p:nvGrpSpPr>
          <p:cNvPr id="27" name="Group 26">
            <a:extLst>
              <a:ext uri="{FF2B5EF4-FFF2-40B4-BE49-F238E27FC236}">
                <a16:creationId xmlns:a16="http://schemas.microsoft.com/office/drawing/2014/main" id="{C38F9B65-BC74-4296-9928-4CCBCF36BFBC}"/>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34587977-B418-4F15-8F75-EAD1F8710BB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Back or Previous 30">
              <a:hlinkClick r:id="" action="ppaction://hlinkshowjump?jump=previousslide" highlightClick="1"/>
              <a:extLst>
                <a:ext uri="{FF2B5EF4-FFF2-40B4-BE49-F238E27FC236}">
                  <a16:creationId xmlns:a16="http://schemas.microsoft.com/office/drawing/2014/main" id="{ECEAD57C-E2A2-41E7-ABB5-1224CD79BD2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Forward or Next 31">
              <a:hlinkClick r:id="" action="ppaction://hlinkshowjump?jump=nextslide" highlightClick="1"/>
              <a:extLst>
                <a:ext uri="{FF2B5EF4-FFF2-40B4-BE49-F238E27FC236}">
                  <a16:creationId xmlns:a16="http://schemas.microsoft.com/office/drawing/2014/main" id="{7F81482D-959D-4E80-8EC5-3BED11F710A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to End 32">
              <a:hlinkClick r:id="rId14" action="ppaction://hlinksldjump" highlightClick="1"/>
              <a:extLst>
                <a:ext uri="{FF2B5EF4-FFF2-40B4-BE49-F238E27FC236}">
                  <a16:creationId xmlns:a16="http://schemas.microsoft.com/office/drawing/2014/main" id="{C6C8D294-BF0C-41DE-8278-6C8B5EF4D91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15"/>
              <a:extLst>
                <a:ext uri="{FF2B5EF4-FFF2-40B4-BE49-F238E27FC236}">
                  <a16:creationId xmlns:a16="http://schemas.microsoft.com/office/drawing/2014/main" id="{3403C17C-0E73-463B-AEEE-A0E2AC86980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8226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xEl>
                                              <p:pRg st="4" end="4"/>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xEl>
                                              <p:pRg st="5" end="5"/>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
                                            <p:txEl>
                                              <p:pRg st="7" end="7"/>
                                            </p:txEl>
                                          </p:spTgt>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0">
                                            <p:txEl>
                                              <p:pRg st="8" end="8"/>
                                            </p:txEl>
                                          </p:spTgt>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3"/>
          <p:cNvSpPr txBox="1">
            <a:spLocks noGrp="1"/>
          </p:cNvSpPr>
          <p:nvPr>
            <p:ph type="title"/>
          </p:nvPr>
        </p:nvSpPr>
        <p:spPr>
          <a:xfrm>
            <a:off x="2214894" y="404283"/>
            <a:ext cx="7326270" cy="6635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600"/>
              <a:buFont typeface="Calibri"/>
              <a:buNone/>
            </a:pPr>
            <a:r>
              <a:rPr lang="en-US" sz="3600"/>
              <a:t>Types of Affordable Housing for Seniors</a:t>
            </a:r>
            <a:endParaRPr/>
          </a:p>
        </p:txBody>
      </p:sp>
      <p:sp>
        <p:nvSpPr>
          <p:cNvPr id="503" name="Google Shape;503;p13"/>
          <p:cNvSpPr txBox="1">
            <a:spLocks noGrp="1"/>
          </p:cNvSpPr>
          <p:nvPr>
            <p:ph type="body" idx="1"/>
          </p:nvPr>
        </p:nvSpPr>
        <p:spPr>
          <a:xfrm>
            <a:off x="2214893" y="1328517"/>
            <a:ext cx="7326271" cy="512519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4B25"/>
              </a:buClr>
              <a:buSzPts val="1700"/>
              <a:buChar char="•"/>
            </a:pPr>
            <a:r>
              <a:rPr lang="en-US" sz="1700" dirty="0"/>
              <a:t>The types of affordable housing developments for seniors vary considerably.</a:t>
            </a:r>
            <a:endParaRPr dirty="0"/>
          </a:p>
          <a:p>
            <a:pPr marL="228600" lvl="0" indent="-228600" algn="l" rtl="0">
              <a:lnSpc>
                <a:spcPct val="90000"/>
              </a:lnSpc>
              <a:spcBef>
                <a:spcPts val="1000"/>
              </a:spcBef>
              <a:spcAft>
                <a:spcPts val="0"/>
              </a:spcAft>
              <a:buClr>
                <a:srgbClr val="714B25"/>
              </a:buClr>
              <a:buSzPts val="1700"/>
              <a:buChar char="•"/>
            </a:pPr>
            <a:r>
              <a:rPr lang="en-US" sz="1700" dirty="0"/>
              <a:t>Since most of the households are small, mainly one person, most of the housing consists of studio and one-bedroom units.</a:t>
            </a:r>
            <a:endParaRPr dirty="0"/>
          </a:p>
          <a:p>
            <a:pPr marL="228600" lvl="0" indent="-228600" algn="l" rtl="0">
              <a:lnSpc>
                <a:spcPct val="90000"/>
              </a:lnSpc>
              <a:spcBef>
                <a:spcPts val="1000"/>
              </a:spcBef>
              <a:spcAft>
                <a:spcPts val="0"/>
              </a:spcAft>
              <a:buClr>
                <a:srgbClr val="714B25"/>
              </a:buClr>
              <a:buSzPts val="1700"/>
              <a:buChar char="•"/>
            </a:pPr>
            <a:r>
              <a:rPr lang="en-US" sz="1700" dirty="0"/>
              <a:t>Most of the affordable housing units are independent living, not providing the level of care like that in licensed assisted living developments. </a:t>
            </a:r>
            <a:endParaRPr dirty="0"/>
          </a:p>
          <a:p>
            <a:pPr marL="228600" lvl="0" indent="-228600" algn="l" rtl="0">
              <a:lnSpc>
                <a:spcPct val="90000"/>
              </a:lnSpc>
              <a:spcBef>
                <a:spcPts val="1000"/>
              </a:spcBef>
              <a:spcAft>
                <a:spcPts val="0"/>
              </a:spcAft>
              <a:buClr>
                <a:srgbClr val="714B25"/>
              </a:buClr>
              <a:buSzPts val="1700"/>
              <a:buChar char="•"/>
            </a:pPr>
            <a:r>
              <a:rPr lang="en-US" sz="1700" dirty="0"/>
              <a:t>The age/sex composition of the various affordable senior developments varies considerably. Some have a population that includes many persons age 85 and older, but most do not. Some have an older population that is the resulted of aging in place having moved in their 40’s and 50’s based on income and disability status. Others have a population that starts at the age minimum of age 55 or 62.</a:t>
            </a:r>
            <a:endParaRPr dirty="0"/>
          </a:p>
          <a:p>
            <a:pPr marL="228600" lvl="0" indent="-228600" algn="l" rtl="0">
              <a:lnSpc>
                <a:spcPct val="90000"/>
              </a:lnSpc>
              <a:spcBef>
                <a:spcPts val="1000"/>
              </a:spcBef>
              <a:spcAft>
                <a:spcPts val="0"/>
              </a:spcAft>
              <a:buClr>
                <a:srgbClr val="714B25"/>
              </a:buClr>
              <a:buSzPts val="1700"/>
              <a:buChar char="•"/>
            </a:pPr>
            <a:r>
              <a:rPr lang="en-US" sz="1700" dirty="0"/>
              <a:t>The following pages show a classification of senior housing for older persons based on their age/sex pyramids.</a:t>
            </a:r>
          </a:p>
          <a:p>
            <a:pPr marL="228600" lvl="0" indent="-228600" algn="l" rtl="0">
              <a:lnSpc>
                <a:spcPct val="90000"/>
              </a:lnSpc>
              <a:spcBef>
                <a:spcPts val="1000"/>
              </a:spcBef>
              <a:spcAft>
                <a:spcPts val="0"/>
              </a:spcAft>
              <a:buClr>
                <a:srgbClr val="714B25"/>
              </a:buClr>
              <a:buSzPts val="1700"/>
              <a:buChar char="•"/>
            </a:pPr>
            <a:r>
              <a:rPr lang="en-US" sz="1700" dirty="0"/>
              <a:t>The Census </a:t>
            </a:r>
            <a:r>
              <a:rPr lang="en-US" sz="1700" dirty="0">
                <a:solidFill>
                  <a:schemeClr val="accent1">
                    <a:lumMod val="75000"/>
                  </a:schemeClr>
                </a:solidFill>
                <a:hlinkClick r:id="rId4" action="ppaction://hlinksldjump"/>
              </a:rPr>
              <a:t>group quarters population </a:t>
            </a:r>
            <a:r>
              <a:rPr lang="en-US" sz="1700" dirty="0"/>
              <a:t>of nursing homes, residential care facilities, and adult family homes are  not covered here.</a:t>
            </a:r>
          </a:p>
          <a:p>
            <a:pPr marL="228600" lvl="0" indent="-228600" algn="l" rtl="0">
              <a:lnSpc>
                <a:spcPct val="90000"/>
              </a:lnSpc>
              <a:spcBef>
                <a:spcPts val="1000"/>
              </a:spcBef>
              <a:spcAft>
                <a:spcPts val="0"/>
              </a:spcAft>
              <a:buClr>
                <a:srgbClr val="714B25"/>
              </a:buClr>
              <a:buSzPts val="1700"/>
              <a:buChar char="•"/>
            </a:pPr>
            <a:endParaRPr dirty="0"/>
          </a:p>
        </p:txBody>
      </p:sp>
      <p:sp>
        <p:nvSpPr>
          <p:cNvPr id="504" name="Google Shape;504;p13"/>
          <p:cNvSpPr txBox="1">
            <a:spLocks noGrp="1"/>
          </p:cNvSpPr>
          <p:nvPr>
            <p:ph type="body" idx="2"/>
          </p:nvPr>
        </p:nvSpPr>
        <p:spPr>
          <a:xfrm>
            <a:off x="342763" y="1390650"/>
            <a:ext cx="1454776" cy="1924050"/>
          </a:xfrm>
          <a:prstGeom prst="rect">
            <a:avLst/>
          </a:prstGeom>
          <a:gradFill>
            <a:gsLst>
              <a:gs pos="0">
                <a:srgbClr val="FFFFFF"/>
              </a:gs>
              <a:gs pos="35000">
                <a:srgbClr val="FFFFFF"/>
              </a:gs>
              <a:gs pos="100000">
                <a:srgbClr val="5A9BD5"/>
              </a:gs>
            </a:gsLst>
            <a:path path="circle">
              <a:fillToRect l="50000" t="50000" r="50000" b="50000"/>
            </a:path>
            <a:tileRect/>
          </a:grad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2F5496"/>
              </a:buClr>
              <a:buSzPct val="100000"/>
              <a:buChar char="•"/>
            </a:pPr>
            <a:r>
              <a:rPr lang="en-US" u="sng" dirty="0">
                <a:solidFill>
                  <a:schemeClr val="hlink"/>
                </a:solidFill>
                <a:hlinkClick r:id="rId5" action="ppaction://hlinksldjump"/>
              </a:rPr>
              <a:t>Beginning</a:t>
            </a:r>
            <a:endParaRPr dirty="0"/>
          </a:p>
          <a:p>
            <a:pPr marL="228600" lvl="0" indent="-228600" algn="l" rtl="0">
              <a:lnSpc>
                <a:spcPct val="90000"/>
              </a:lnSpc>
              <a:spcBef>
                <a:spcPts val="1000"/>
              </a:spcBef>
              <a:spcAft>
                <a:spcPts val="0"/>
              </a:spcAft>
              <a:buClr>
                <a:srgbClr val="2F5496"/>
              </a:buClr>
              <a:buSzPct val="100000"/>
              <a:buChar char="•"/>
            </a:pPr>
            <a:r>
              <a:rPr lang="en-US" u="sng" dirty="0">
                <a:solidFill>
                  <a:schemeClr val="hlink"/>
                </a:solidFill>
                <a:hlinkClick r:id="rId6" action="ppaction://hlinksldjump"/>
              </a:rPr>
              <a:t>Overview: Maps and tables</a:t>
            </a:r>
            <a:endParaRPr dirty="0"/>
          </a:p>
          <a:p>
            <a:pPr marL="228600" lvl="0" indent="-228600" algn="l" rtl="0">
              <a:lnSpc>
                <a:spcPct val="90000"/>
              </a:lnSpc>
              <a:spcBef>
                <a:spcPts val="1000"/>
              </a:spcBef>
              <a:spcAft>
                <a:spcPts val="0"/>
              </a:spcAft>
              <a:buClr>
                <a:srgbClr val="2F5496"/>
              </a:buClr>
              <a:buSzPct val="100000"/>
              <a:buChar char="•"/>
            </a:pPr>
            <a:r>
              <a:rPr lang="en-US" u="sng" dirty="0">
                <a:solidFill>
                  <a:schemeClr val="hlink"/>
                </a:solidFill>
                <a:hlinkClick r:id="rId7" action="ppaction://hlinksldjump"/>
              </a:rPr>
              <a:t>Examples: profiles of selected developments</a:t>
            </a:r>
            <a:endParaRPr dirty="0"/>
          </a:p>
          <a:p>
            <a:pPr marL="228600" lvl="0" indent="-228600" algn="l" rtl="0">
              <a:lnSpc>
                <a:spcPct val="90000"/>
              </a:lnSpc>
              <a:spcBef>
                <a:spcPts val="1000"/>
              </a:spcBef>
              <a:spcAft>
                <a:spcPts val="0"/>
              </a:spcAft>
              <a:buClr>
                <a:srgbClr val="2F5496"/>
              </a:buClr>
              <a:buSzPct val="100000"/>
              <a:buChar char="•"/>
            </a:pPr>
            <a:r>
              <a:rPr lang="en-US" u="sng" dirty="0">
                <a:solidFill>
                  <a:schemeClr val="hlink"/>
                </a:solidFill>
                <a:hlinkClick r:id="rId8" action="ppaction://hlinksldjump"/>
              </a:rPr>
              <a:t>A classification of senior housing types </a:t>
            </a:r>
            <a:endParaRPr dirty="0"/>
          </a:p>
        </p:txBody>
      </p:sp>
      <p:sp>
        <p:nvSpPr>
          <p:cNvPr id="11" name="TextBox 10">
            <a:extLst>
              <a:ext uri="{FF2B5EF4-FFF2-40B4-BE49-F238E27FC236}">
                <a16:creationId xmlns:a16="http://schemas.microsoft.com/office/drawing/2014/main" id="{CFF9D601-C4B9-45EC-82D3-F2D1A4BB5924}"/>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13</a:t>
            </a:r>
          </a:p>
        </p:txBody>
      </p:sp>
      <p:grpSp>
        <p:nvGrpSpPr>
          <p:cNvPr id="12" name="Group 11">
            <a:extLst>
              <a:ext uri="{FF2B5EF4-FFF2-40B4-BE49-F238E27FC236}">
                <a16:creationId xmlns:a16="http://schemas.microsoft.com/office/drawing/2014/main" id="{D69C0C10-9AB6-42A5-8F20-FA262C39DE67}"/>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43427AA8-029F-45A2-B76E-21E4B8AC849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D1CF0856-1275-4261-8ACF-AD3DB4ECD04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9A587F09-D16D-4590-A442-4B5A380B2FD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9" action="ppaction://hlinksldjump" highlightClick="1"/>
              <a:extLst>
                <a:ext uri="{FF2B5EF4-FFF2-40B4-BE49-F238E27FC236}">
                  <a16:creationId xmlns:a16="http://schemas.microsoft.com/office/drawing/2014/main" id="{BFC11BF2-3F65-41EA-AC17-3EC6DCD3402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0"/>
              <a:extLst>
                <a:ext uri="{FF2B5EF4-FFF2-40B4-BE49-F238E27FC236}">
                  <a16:creationId xmlns:a16="http://schemas.microsoft.com/office/drawing/2014/main" id="{58DBD660-2D7A-4BCB-9697-1D93B8868A2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CC044C-40CF-4E89-A8A0-B67A64CBBBBC}"/>
              </a:ext>
            </a:extLst>
          </p:cNvPr>
          <p:cNvPicPr>
            <a:picLocks noChangeAspect="1"/>
          </p:cNvPicPr>
          <p:nvPr/>
        </p:nvPicPr>
        <p:blipFill>
          <a:blip r:embed="rId4"/>
          <a:stretch>
            <a:fillRect/>
          </a:stretch>
        </p:blipFill>
        <p:spPr>
          <a:xfrm>
            <a:off x="4645893" y="335400"/>
            <a:ext cx="4755395" cy="1699739"/>
          </a:xfrm>
          <a:prstGeom prst="rect">
            <a:avLst/>
          </a:prstGeom>
        </p:spPr>
      </p:pic>
      <p:pic>
        <p:nvPicPr>
          <p:cNvPr id="10" name="Picture 9">
            <a:extLst>
              <a:ext uri="{FF2B5EF4-FFF2-40B4-BE49-F238E27FC236}">
                <a16:creationId xmlns:a16="http://schemas.microsoft.com/office/drawing/2014/main" id="{5379DB22-E8F3-4502-8C64-20FBD5F2DACA}"/>
              </a:ext>
            </a:extLst>
          </p:cNvPr>
          <p:cNvPicPr>
            <a:picLocks noChangeAspect="1"/>
          </p:cNvPicPr>
          <p:nvPr/>
        </p:nvPicPr>
        <p:blipFill rotWithShape="1">
          <a:blip r:embed="rId5"/>
          <a:srcRect l="5979" r="9206"/>
          <a:stretch/>
        </p:blipFill>
        <p:spPr>
          <a:xfrm>
            <a:off x="4645892" y="4381996"/>
            <a:ext cx="2617356" cy="2110654"/>
          </a:xfrm>
          <a:prstGeom prst="rect">
            <a:avLst/>
          </a:prstGeom>
        </p:spPr>
      </p:pic>
      <p:pic>
        <p:nvPicPr>
          <p:cNvPr id="12" name="Picture 11">
            <a:extLst>
              <a:ext uri="{FF2B5EF4-FFF2-40B4-BE49-F238E27FC236}">
                <a16:creationId xmlns:a16="http://schemas.microsoft.com/office/drawing/2014/main" id="{F289D166-A789-4AF8-A063-4CED3A0CE3FD}"/>
              </a:ext>
            </a:extLst>
          </p:cNvPr>
          <p:cNvPicPr>
            <a:picLocks noChangeAspect="1"/>
          </p:cNvPicPr>
          <p:nvPr/>
        </p:nvPicPr>
        <p:blipFill>
          <a:blip r:embed="rId6"/>
          <a:stretch>
            <a:fillRect/>
          </a:stretch>
        </p:blipFill>
        <p:spPr>
          <a:xfrm>
            <a:off x="7327901" y="3169800"/>
            <a:ext cx="4943475" cy="3352800"/>
          </a:xfrm>
          <a:prstGeom prst="rect">
            <a:avLst/>
          </a:prstGeom>
        </p:spPr>
      </p:pic>
      <p:sp>
        <p:nvSpPr>
          <p:cNvPr id="13" name="Title 12">
            <a:extLst>
              <a:ext uri="{FF2B5EF4-FFF2-40B4-BE49-F238E27FC236}">
                <a16:creationId xmlns:a16="http://schemas.microsoft.com/office/drawing/2014/main" id="{93F98E4A-D55B-4BFA-8967-F6FAA55F4785}"/>
              </a:ext>
            </a:extLst>
          </p:cNvPr>
          <p:cNvSpPr>
            <a:spLocks noGrp="1"/>
          </p:cNvSpPr>
          <p:nvPr>
            <p:ph type="title"/>
          </p:nvPr>
        </p:nvSpPr>
        <p:spPr>
          <a:xfrm>
            <a:off x="163088" y="207335"/>
            <a:ext cx="3736647" cy="663522"/>
          </a:xfrm>
        </p:spPr>
        <p:txBody>
          <a:bodyPr/>
          <a:lstStyle/>
          <a:p>
            <a:r>
              <a:rPr lang="en-US" sz="3200" dirty="0"/>
              <a:t>Development Types by Age and Sex</a:t>
            </a:r>
          </a:p>
        </p:txBody>
      </p:sp>
      <p:sp>
        <p:nvSpPr>
          <p:cNvPr id="14" name="Content Placeholder 13">
            <a:extLst>
              <a:ext uri="{FF2B5EF4-FFF2-40B4-BE49-F238E27FC236}">
                <a16:creationId xmlns:a16="http://schemas.microsoft.com/office/drawing/2014/main" id="{D79C786D-19AD-472D-A835-1B31C25D8814}"/>
              </a:ext>
            </a:extLst>
          </p:cNvPr>
          <p:cNvSpPr>
            <a:spLocks noGrp="1"/>
          </p:cNvSpPr>
          <p:nvPr>
            <p:ph idx="1"/>
          </p:nvPr>
        </p:nvSpPr>
        <p:spPr>
          <a:xfrm>
            <a:off x="-1" y="1040675"/>
            <a:ext cx="4645893" cy="5817325"/>
          </a:xfrm>
        </p:spPr>
        <p:txBody>
          <a:bodyPr>
            <a:noAutofit/>
          </a:bodyPr>
          <a:lstStyle/>
          <a:p>
            <a:r>
              <a:rPr lang="en-US" sz="1600" dirty="0"/>
              <a:t>The numbers in each five-year age group from 55 to 85+ were converted to proportions by dividing by the number age 55+. The proportions were transformed using an arc sine transformation to compress extreme values.</a:t>
            </a:r>
          </a:p>
          <a:p>
            <a:r>
              <a:rPr lang="en-US" sz="1600" dirty="0"/>
              <a:t>The transformed data for age groups were correlated.</a:t>
            </a:r>
          </a:p>
          <a:p>
            <a:r>
              <a:rPr lang="en-US" sz="1600" dirty="0"/>
              <a:t>The age 70+ groups were highly positively correlated among themselves (red) and negatively correlated (blue) to the 55-69 age groups. On blocks where you found many age 85+ you also tended to find others age 70+.</a:t>
            </a:r>
          </a:p>
          <a:p>
            <a:r>
              <a:rPr lang="en-US" sz="1600" dirty="0"/>
              <a:t>The transformed proportions by age group were correlated and principal factors extracted. Two factors explain most of the variance as shown in the plot of the </a:t>
            </a:r>
            <a:r>
              <a:rPr lang="en-US" sz="1600" i="1" dirty="0"/>
              <a:t>eigenvalues</a:t>
            </a:r>
            <a:r>
              <a:rPr lang="en-US" sz="1600" dirty="0"/>
              <a:t>.</a:t>
            </a:r>
          </a:p>
          <a:p>
            <a:r>
              <a:rPr lang="en-US" sz="1600" dirty="0"/>
              <a:t>The chart for this table shows that the numbers in the age 55-69 age groups are somewhat independent of each other; by contrast the age 70+ age groups are highly correlated.</a:t>
            </a:r>
          </a:p>
          <a:p>
            <a:endParaRPr lang="en-US" sz="1600" dirty="0"/>
          </a:p>
          <a:p>
            <a:endParaRPr lang="en-US" sz="1600" dirty="0"/>
          </a:p>
        </p:txBody>
      </p:sp>
      <p:sp>
        <p:nvSpPr>
          <p:cNvPr id="17" name="Freeform: Shape 16">
            <a:extLst>
              <a:ext uri="{FF2B5EF4-FFF2-40B4-BE49-F238E27FC236}">
                <a16:creationId xmlns:a16="http://schemas.microsoft.com/office/drawing/2014/main" id="{66D22ECC-68B4-434E-AC0E-FADE061AE5A2}"/>
              </a:ext>
            </a:extLst>
          </p:cNvPr>
          <p:cNvSpPr/>
          <p:nvPr/>
        </p:nvSpPr>
        <p:spPr>
          <a:xfrm>
            <a:off x="7979221" y="3830899"/>
            <a:ext cx="2288390" cy="742031"/>
          </a:xfrm>
          <a:custGeom>
            <a:avLst/>
            <a:gdLst>
              <a:gd name="connsiteX0" fmla="*/ 0 w 2288390"/>
              <a:gd name="connsiteY0" fmla="*/ 742031 h 742031"/>
              <a:gd name="connsiteX1" fmla="*/ 128427 w 2288390"/>
              <a:gd name="connsiteY1" fmla="*/ 433806 h 742031"/>
              <a:gd name="connsiteX2" fmla="*/ 410966 w 2288390"/>
              <a:gd name="connsiteY2" fmla="*/ 264282 h 742031"/>
              <a:gd name="connsiteX3" fmla="*/ 904126 w 2288390"/>
              <a:gd name="connsiteY3" fmla="*/ 69073 h 742031"/>
              <a:gd name="connsiteX4" fmla="*/ 1320229 w 2288390"/>
              <a:gd name="connsiteY4" fmla="*/ 2291 h 742031"/>
              <a:gd name="connsiteX5" fmla="*/ 1571946 w 2288390"/>
              <a:gd name="connsiteY5" fmla="*/ 33114 h 742031"/>
              <a:gd name="connsiteX6" fmla="*/ 2193533 w 2288390"/>
              <a:gd name="connsiteY6" fmla="*/ 197500 h 742031"/>
              <a:gd name="connsiteX7" fmla="*/ 2275726 w 2288390"/>
              <a:gd name="connsiteY7" fmla="*/ 243734 h 74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8390" h="742031">
                <a:moveTo>
                  <a:pt x="0" y="742031"/>
                </a:moveTo>
                <a:cubicBezTo>
                  <a:pt x="29966" y="627731"/>
                  <a:pt x="59933" y="513431"/>
                  <a:pt x="128427" y="433806"/>
                </a:cubicBezTo>
                <a:cubicBezTo>
                  <a:pt x="196921" y="354181"/>
                  <a:pt x="281683" y="325071"/>
                  <a:pt x="410966" y="264282"/>
                </a:cubicBezTo>
                <a:cubicBezTo>
                  <a:pt x="540249" y="203493"/>
                  <a:pt x="752582" y="112738"/>
                  <a:pt x="904126" y="69073"/>
                </a:cubicBezTo>
                <a:cubicBezTo>
                  <a:pt x="1055670" y="25408"/>
                  <a:pt x="1208926" y="8284"/>
                  <a:pt x="1320229" y="2291"/>
                </a:cubicBezTo>
                <a:cubicBezTo>
                  <a:pt x="1431532" y="-3702"/>
                  <a:pt x="1426395" y="579"/>
                  <a:pt x="1571946" y="33114"/>
                </a:cubicBezTo>
                <a:cubicBezTo>
                  <a:pt x="1717497" y="65649"/>
                  <a:pt x="2076236" y="162397"/>
                  <a:pt x="2193533" y="197500"/>
                </a:cubicBezTo>
                <a:cubicBezTo>
                  <a:pt x="2310830" y="232603"/>
                  <a:pt x="2293278" y="238168"/>
                  <a:pt x="2275726" y="243734"/>
                </a:cubicBezTo>
              </a:path>
            </a:pathLst>
          </a:custGeom>
          <a:noFill/>
          <a:ln w="196850">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221603F-AA98-4021-B944-12CA8692397A}"/>
              </a:ext>
            </a:extLst>
          </p:cNvPr>
          <p:cNvSpPr/>
          <p:nvPr/>
        </p:nvSpPr>
        <p:spPr>
          <a:xfrm>
            <a:off x="11148326" y="4438087"/>
            <a:ext cx="821270" cy="1172566"/>
          </a:xfrm>
          <a:custGeom>
            <a:avLst/>
            <a:gdLst>
              <a:gd name="connsiteX0" fmla="*/ 655721 w 821270"/>
              <a:gd name="connsiteY0" fmla="*/ 818148 h 1172566"/>
              <a:gd name="connsiteX1" fmla="*/ 517358 w 821270"/>
              <a:gd name="connsiteY1" fmla="*/ 986590 h 1172566"/>
              <a:gd name="connsiteX2" fmla="*/ 613611 w 821270"/>
              <a:gd name="connsiteY2" fmla="*/ 1167063 h 1172566"/>
              <a:gd name="connsiteX3" fmla="*/ 788069 w 821270"/>
              <a:gd name="connsiteY3" fmla="*/ 1106906 h 1172566"/>
              <a:gd name="connsiteX4" fmla="*/ 812132 w 821270"/>
              <a:gd name="connsiteY4" fmla="*/ 914400 h 1172566"/>
              <a:gd name="connsiteX5" fmla="*/ 679784 w 821270"/>
              <a:gd name="connsiteY5" fmla="*/ 547437 h 1172566"/>
              <a:gd name="connsiteX6" fmla="*/ 565484 w 821270"/>
              <a:gd name="connsiteY6" fmla="*/ 330869 h 1172566"/>
              <a:gd name="connsiteX7" fmla="*/ 348916 w 821270"/>
              <a:gd name="connsiteY7" fmla="*/ 174458 h 1172566"/>
              <a:gd name="connsiteX8" fmla="*/ 0 w 821270"/>
              <a:gd name="connsiteY8" fmla="*/ 0 h 117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270" h="1172566">
                <a:moveTo>
                  <a:pt x="655721" y="818148"/>
                </a:moveTo>
                <a:cubicBezTo>
                  <a:pt x="590048" y="873293"/>
                  <a:pt x="524376" y="928438"/>
                  <a:pt x="517358" y="986590"/>
                </a:cubicBezTo>
                <a:cubicBezTo>
                  <a:pt x="510340" y="1044742"/>
                  <a:pt x="568493" y="1147010"/>
                  <a:pt x="613611" y="1167063"/>
                </a:cubicBezTo>
                <a:cubicBezTo>
                  <a:pt x="658729" y="1187116"/>
                  <a:pt x="754982" y="1149016"/>
                  <a:pt x="788069" y="1106906"/>
                </a:cubicBezTo>
                <a:cubicBezTo>
                  <a:pt x="821156" y="1064796"/>
                  <a:pt x="830179" y="1007645"/>
                  <a:pt x="812132" y="914400"/>
                </a:cubicBezTo>
                <a:cubicBezTo>
                  <a:pt x="794085" y="821155"/>
                  <a:pt x="720892" y="644692"/>
                  <a:pt x="679784" y="547437"/>
                </a:cubicBezTo>
                <a:cubicBezTo>
                  <a:pt x="638676" y="450182"/>
                  <a:pt x="620629" y="393032"/>
                  <a:pt x="565484" y="330869"/>
                </a:cubicBezTo>
                <a:cubicBezTo>
                  <a:pt x="510339" y="268706"/>
                  <a:pt x="443163" y="229603"/>
                  <a:pt x="348916" y="174458"/>
                </a:cubicBezTo>
                <a:cubicBezTo>
                  <a:pt x="254669" y="119313"/>
                  <a:pt x="127334" y="59656"/>
                  <a:pt x="0" y="0"/>
                </a:cubicBezTo>
              </a:path>
            </a:pathLst>
          </a:custGeom>
          <a:noFill/>
          <a:ln w="155575">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D014D7CB-7480-436D-A29F-F06502B555DD}"/>
              </a:ext>
            </a:extLst>
          </p:cNvPr>
          <p:cNvPicPr>
            <a:picLocks noChangeAspect="1"/>
          </p:cNvPicPr>
          <p:nvPr/>
        </p:nvPicPr>
        <p:blipFill>
          <a:blip r:embed="rId7"/>
          <a:stretch>
            <a:fillRect/>
          </a:stretch>
        </p:blipFill>
        <p:spPr>
          <a:xfrm>
            <a:off x="4655316" y="2105891"/>
            <a:ext cx="3046688" cy="2246155"/>
          </a:xfrm>
          <a:prstGeom prst="rect">
            <a:avLst/>
          </a:prstGeom>
        </p:spPr>
      </p:pic>
      <p:sp>
        <p:nvSpPr>
          <p:cNvPr id="2" name="TextBox 1">
            <a:extLst>
              <a:ext uri="{FF2B5EF4-FFF2-40B4-BE49-F238E27FC236}">
                <a16:creationId xmlns:a16="http://schemas.microsoft.com/office/drawing/2014/main" id="{7283994A-F112-46A6-BCBC-D2C6525BA3A1}"/>
              </a:ext>
            </a:extLst>
          </p:cNvPr>
          <p:cNvSpPr txBox="1"/>
          <p:nvPr/>
        </p:nvSpPr>
        <p:spPr>
          <a:xfrm>
            <a:off x="3274793" y="5057321"/>
            <a:ext cx="15219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Eigenvalues are the sum of the squares of the component weightings.</a:t>
            </a:r>
          </a:p>
        </p:txBody>
      </p:sp>
      <p:grpSp>
        <p:nvGrpSpPr>
          <p:cNvPr id="5" name="Group 4">
            <a:extLst>
              <a:ext uri="{FF2B5EF4-FFF2-40B4-BE49-F238E27FC236}">
                <a16:creationId xmlns:a16="http://schemas.microsoft.com/office/drawing/2014/main" id="{8975AD31-34EB-436D-9C2F-A7B37146399E}"/>
              </a:ext>
            </a:extLst>
          </p:cNvPr>
          <p:cNvGrpSpPr/>
          <p:nvPr/>
        </p:nvGrpSpPr>
        <p:grpSpPr>
          <a:xfrm>
            <a:off x="5559468" y="5233481"/>
            <a:ext cx="155642" cy="1097074"/>
            <a:chOff x="5559468" y="5233481"/>
            <a:chExt cx="155642" cy="1097074"/>
          </a:xfrm>
        </p:grpSpPr>
        <p:sp>
          <p:nvSpPr>
            <p:cNvPr id="3" name="Left Bracket 2">
              <a:extLst>
                <a:ext uri="{FF2B5EF4-FFF2-40B4-BE49-F238E27FC236}">
                  <a16:creationId xmlns:a16="http://schemas.microsoft.com/office/drawing/2014/main" id="{2EC9078F-F6C6-4F95-A2B5-7CDBC7638E43}"/>
                </a:ext>
              </a:extLst>
            </p:cNvPr>
            <p:cNvSpPr/>
            <p:nvPr/>
          </p:nvSpPr>
          <p:spPr>
            <a:xfrm>
              <a:off x="5559468" y="5233481"/>
              <a:ext cx="118029" cy="914400"/>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Right 3">
              <a:extLst>
                <a:ext uri="{FF2B5EF4-FFF2-40B4-BE49-F238E27FC236}">
                  <a16:creationId xmlns:a16="http://schemas.microsoft.com/office/drawing/2014/main" id="{5187D6BB-8CC1-4F0E-8199-44E8973201DC}"/>
                </a:ext>
              </a:extLst>
            </p:cNvPr>
            <p:cNvSpPr/>
            <p:nvPr/>
          </p:nvSpPr>
          <p:spPr>
            <a:xfrm>
              <a:off x="5559468" y="6220308"/>
              <a:ext cx="155642" cy="11024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35D972D1-A692-41D1-91EE-3D105C30613A}"/>
              </a:ext>
            </a:extLst>
          </p:cNvPr>
          <p:cNvSpPr txBox="1"/>
          <p:nvPr/>
        </p:nvSpPr>
        <p:spPr>
          <a:xfrm>
            <a:off x="2127243" y="6387773"/>
            <a:ext cx="24963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20000 and 2010 Decennial Censuses, SF1, table P12.</a:t>
            </a:r>
          </a:p>
        </p:txBody>
      </p:sp>
      <p:sp>
        <p:nvSpPr>
          <p:cNvPr id="16" name="TextBox 15">
            <a:extLst>
              <a:ext uri="{FF2B5EF4-FFF2-40B4-BE49-F238E27FC236}">
                <a16:creationId xmlns:a16="http://schemas.microsoft.com/office/drawing/2014/main" id="{E0A4E5BA-D375-482F-8FA2-7673307D63D1}"/>
              </a:ext>
            </a:extLst>
          </p:cNvPr>
          <p:cNvSpPr txBox="1"/>
          <p:nvPr/>
        </p:nvSpPr>
        <p:spPr>
          <a:xfrm>
            <a:off x="5475993" y="6492650"/>
            <a:ext cx="26725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8" action="ppaction://hlinksldjump">
                  <a:extLst>
                    <a:ext uri="{A12FA001-AC4F-418D-AE19-62706E023703}">
                      <ahyp:hlinkClr xmlns:ahyp="http://schemas.microsoft.com/office/drawing/2018/hyperlinkcolor" val="tx"/>
                    </a:ext>
                  </a:extLst>
                </a:hlinkClick>
              </a:rPr>
              <a:t>Learn about the Decennial Census</a:t>
            </a:r>
            <a:endParaRPr kumimoji="0" lang="en-US" sz="120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D96527A-265A-47AA-900C-073446206169}"/>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14</a:t>
            </a:r>
          </a:p>
        </p:txBody>
      </p:sp>
      <p:grpSp>
        <p:nvGrpSpPr>
          <p:cNvPr id="27" name="Group 26">
            <a:extLst>
              <a:ext uri="{FF2B5EF4-FFF2-40B4-BE49-F238E27FC236}">
                <a16:creationId xmlns:a16="http://schemas.microsoft.com/office/drawing/2014/main" id="{AF4EDC17-335B-43C9-9B55-A073438C6F49}"/>
              </a:ext>
            </a:extLst>
          </p:cNvPr>
          <p:cNvGrpSpPr/>
          <p:nvPr/>
        </p:nvGrpSpPr>
        <p:grpSpPr>
          <a:xfrm>
            <a:off x="87067" y="6452900"/>
            <a:ext cx="2006049" cy="365760"/>
            <a:chOff x="87067" y="6452900"/>
            <a:chExt cx="2006049" cy="365760"/>
          </a:xfrm>
        </p:grpSpPr>
        <p:sp>
          <p:nvSpPr>
            <p:cNvPr id="28" name="Action Button: Go to Beginning 27">
              <a:hlinkClick r:id="" action="ppaction://hlinkshowjump?jump=firstslide" highlightClick="1"/>
              <a:extLst>
                <a:ext uri="{FF2B5EF4-FFF2-40B4-BE49-F238E27FC236}">
                  <a16:creationId xmlns:a16="http://schemas.microsoft.com/office/drawing/2014/main" id="{667F8867-5019-4ED5-AD70-21707B9C8B3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Back or Previous 28">
              <a:hlinkClick r:id="" action="ppaction://hlinkshowjump?jump=previousslide" highlightClick="1"/>
              <a:extLst>
                <a:ext uri="{FF2B5EF4-FFF2-40B4-BE49-F238E27FC236}">
                  <a16:creationId xmlns:a16="http://schemas.microsoft.com/office/drawing/2014/main" id="{D73E06BA-1944-42B0-8127-59C142B103F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AA684D95-7D0F-4F1B-85FA-F66EB91F72C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End 30">
              <a:hlinkClick r:id="rId9" action="ppaction://hlinksldjump" highlightClick="1"/>
              <a:extLst>
                <a:ext uri="{FF2B5EF4-FFF2-40B4-BE49-F238E27FC236}">
                  <a16:creationId xmlns:a16="http://schemas.microsoft.com/office/drawing/2014/main" id="{AE2FF3C1-86F2-42FF-914C-C3ED45AB8E4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10"/>
              <a:extLst>
                <a:ext uri="{FF2B5EF4-FFF2-40B4-BE49-F238E27FC236}">
                  <a16:creationId xmlns:a16="http://schemas.microsoft.com/office/drawing/2014/main" id="{D52B1C5F-C02B-4919-AB12-79CF6953EF6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96435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xEl>
                                              <p:pRg st="4" end="4"/>
                                            </p:txEl>
                                          </p:spTgt>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p:bldP spid="2" grpId="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8C32C9-E6F9-4221-8FBA-489549A1B8DD}"/>
              </a:ext>
            </a:extLst>
          </p:cNvPr>
          <p:cNvPicPr>
            <a:picLocks noChangeAspect="1"/>
          </p:cNvPicPr>
          <p:nvPr/>
        </p:nvPicPr>
        <p:blipFill>
          <a:blip r:embed="rId4"/>
          <a:stretch>
            <a:fillRect/>
          </a:stretch>
        </p:blipFill>
        <p:spPr>
          <a:xfrm>
            <a:off x="3198503" y="1250966"/>
            <a:ext cx="9052560" cy="4085285"/>
          </a:xfrm>
          <a:prstGeom prst="rect">
            <a:avLst/>
          </a:prstGeom>
        </p:spPr>
      </p:pic>
      <p:pic>
        <p:nvPicPr>
          <p:cNvPr id="3" name="Picture 2">
            <a:extLst>
              <a:ext uri="{FF2B5EF4-FFF2-40B4-BE49-F238E27FC236}">
                <a16:creationId xmlns:a16="http://schemas.microsoft.com/office/drawing/2014/main" id="{5FBB5B12-14CE-4672-9CE1-CA4D3EF72B53}"/>
              </a:ext>
            </a:extLst>
          </p:cNvPr>
          <p:cNvPicPr>
            <a:picLocks noChangeAspect="1"/>
          </p:cNvPicPr>
          <p:nvPr/>
        </p:nvPicPr>
        <p:blipFill>
          <a:blip r:embed="rId5"/>
          <a:stretch>
            <a:fillRect/>
          </a:stretch>
        </p:blipFill>
        <p:spPr>
          <a:xfrm>
            <a:off x="3198503" y="1242638"/>
            <a:ext cx="9052560" cy="4094880"/>
          </a:xfrm>
          <a:prstGeom prst="rect">
            <a:avLst/>
          </a:prstGeom>
        </p:spPr>
      </p:pic>
      <p:pic>
        <p:nvPicPr>
          <p:cNvPr id="18" name="Picture 17">
            <a:extLst>
              <a:ext uri="{FF2B5EF4-FFF2-40B4-BE49-F238E27FC236}">
                <a16:creationId xmlns:a16="http://schemas.microsoft.com/office/drawing/2014/main" id="{23CEA426-DDBD-4E46-BF4F-314CB7569BA8}"/>
              </a:ext>
            </a:extLst>
          </p:cNvPr>
          <p:cNvPicPr>
            <a:picLocks noChangeAspect="1"/>
          </p:cNvPicPr>
          <p:nvPr/>
        </p:nvPicPr>
        <p:blipFill>
          <a:blip r:embed="rId6"/>
          <a:stretch>
            <a:fillRect/>
          </a:stretch>
        </p:blipFill>
        <p:spPr>
          <a:xfrm>
            <a:off x="3198503" y="1243906"/>
            <a:ext cx="9052560" cy="4092345"/>
          </a:xfrm>
          <a:prstGeom prst="rect">
            <a:avLst/>
          </a:prstGeom>
        </p:spPr>
      </p:pic>
      <p:sp>
        <p:nvSpPr>
          <p:cNvPr id="13" name="Title 12">
            <a:extLst>
              <a:ext uri="{FF2B5EF4-FFF2-40B4-BE49-F238E27FC236}">
                <a16:creationId xmlns:a16="http://schemas.microsoft.com/office/drawing/2014/main" id="{D47CE84B-E9BC-4E5F-819E-A49BDA2ECF9C}"/>
              </a:ext>
            </a:extLst>
          </p:cNvPr>
          <p:cNvSpPr>
            <a:spLocks noGrp="1"/>
          </p:cNvSpPr>
          <p:nvPr>
            <p:ph type="title"/>
          </p:nvPr>
        </p:nvSpPr>
        <p:spPr>
          <a:xfrm>
            <a:off x="172905" y="138712"/>
            <a:ext cx="9744818" cy="663522"/>
          </a:xfrm>
        </p:spPr>
        <p:txBody>
          <a:bodyPr/>
          <a:lstStyle/>
          <a:p>
            <a:r>
              <a:rPr lang="en-US" sz="3200" dirty="0"/>
              <a:t>Classification of Affordable Housing for Older Adults  </a:t>
            </a:r>
          </a:p>
        </p:txBody>
      </p:sp>
      <p:sp>
        <p:nvSpPr>
          <p:cNvPr id="14" name="Content Placeholder 13">
            <a:extLst>
              <a:ext uri="{FF2B5EF4-FFF2-40B4-BE49-F238E27FC236}">
                <a16:creationId xmlns:a16="http://schemas.microsoft.com/office/drawing/2014/main" id="{D021485E-F938-49BB-9301-DAC6AD3193EA}"/>
              </a:ext>
            </a:extLst>
          </p:cNvPr>
          <p:cNvSpPr>
            <a:spLocks noGrp="1"/>
          </p:cNvSpPr>
          <p:nvPr>
            <p:ph idx="1"/>
          </p:nvPr>
        </p:nvSpPr>
        <p:spPr>
          <a:xfrm>
            <a:off x="0" y="852582"/>
            <a:ext cx="3196046" cy="5817325"/>
          </a:xfrm>
        </p:spPr>
        <p:txBody>
          <a:bodyPr>
            <a:normAutofit fontScale="92500"/>
          </a:bodyPr>
          <a:lstStyle/>
          <a:p>
            <a:r>
              <a:rPr lang="en-US" sz="1600" dirty="0"/>
              <a:t>The age data for each block can be weighted by the two factors to provide an estimate for each block, known as a factor score.</a:t>
            </a:r>
          </a:p>
          <a:p>
            <a:r>
              <a:rPr lang="en-US" sz="1600" dirty="0"/>
              <a:t>The area of each sphere is proportional to the number of units in the development.</a:t>
            </a:r>
          </a:p>
          <a:p>
            <a:r>
              <a:rPr lang="en-US" sz="1600" dirty="0"/>
              <a:t>Here are the data labeled.</a:t>
            </a:r>
          </a:p>
          <a:p>
            <a:r>
              <a:rPr lang="en-US" sz="1600" dirty="0"/>
              <a:t>On this chart the percent of the age 65+ population that is male is shown by a color shading.</a:t>
            </a:r>
          </a:p>
          <a:p>
            <a:r>
              <a:rPr lang="en-US" sz="1600" dirty="0"/>
              <a:t>A helpful way to view the graph is as a continuum rotating counterclockwise from right to left, younger to older.</a:t>
            </a:r>
          </a:p>
          <a:p>
            <a:r>
              <a:rPr lang="en-US" sz="1600" dirty="0"/>
              <a:t>And from the center with age structure less defined or sharply defined.</a:t>
            </a:r>
          </a:p>
          <a:p>
            <a:r>
              <a:rPr lang="en-US" sz="1600" dirty="0"/>
              <a:t>Developments that are close to each other will tend to have similar age structures as in the case of those circled.</a:t>
            </a:r>
          </a:p>
          <a:p>
            <a:endParaRPr lang="en-US" dirty="0"/>
          </a:p>
          <a:p>
            <a:endParaRPr lang="en-US" dirty="0"/>
          </a:p>
        </p:txBody>
      </p:sp>
      <p:sp>
        <p:nvSpPr>
          <p:cNvPr id="19" name="Freeform: Shape 18">
            <a:extLst>
              <a:ext uri="{FF2B5EF4-FFF2-40B4-BE49-F238E27FC236}">
                <a16:creationId xmlns:a16="http://schemas.microsoft.com/office/drawing/2014/main" id="{3FFA42F8-3B14-445C-96F3-88F4BC2F3BA7}"/>
              </a:ext>
            </a:extLst>
          </p:cNvPr>
          <p:cNvSpPr/>
          <p:nvPr/>
        </p:nvSpPr>
        <p:spPr>
          <a:xfrm>
            <a:off x="4368351" y="1852868"/>
            <a:ext cx="6820153" cy="2381803"/>
          </a:xfrm>
          <a:custGeom>
            <a:avLst/>
            <a:gdLst>
              <a:gd name="connsiteX0" fmla="*/ 6525622 w 6820153"/>
              <a:gd name="connsiteY0" fmla="*/ 2068821 h 2381803"/>
              <a:gd name="connsiteX1" fmla="*/ 6807920 w 6820153"/>
              <a:gd name="connsiteY1" fmla="*/ 1688332 h 2381803"/>
              <a:gd name="connsiteX2" fmla="*/ 6715866 w 6820153"/>
              <a:gd name="connsiteY2" fmla="*/ 1086915 h 2381803"/>
              <a:gd name="connsiteX3" fmla="*/ 6243324 w 6820153"/>
              <a:gd name="connsiteY3" fmla="*/ 675741 h 2381803"/>
              <a:gd name="connsiteX4" fmla="*/ 5586674 w 6820153"/>
              <a:gd name="connsiteY4" fmla="*/ 325937 h 2381803"/>
              <a:gd name="connsiteX5" fmla="*/ 4617042 w 6820153"/>
              <a:gd name="connsiteY5" fmla="*/ 98872 h 2381803"/>
              <a:gd name="connsiteX6" fmla="*/ 3635136 w 6820153"/>
              <a:gd name="connsiteY6" fmla="*/ 6818 h 2381803"/>
              <a:gd name="connsiteX7" fmla="*/ 3628999 w 6820153"/>
              <a:gd name="connsiteY7" fmla="*/ 6818 h 2381803"/>
              <a:gd name="connsiteX8" fmla="*/ 2444575 w 6820153"/>
              <a:gd name="connsiteY8" fmla="*/ 55913 h 2381803"/>
              <a:gd name="connsiteX9" fmla="*/ 1493353 w 6820153"/>
              <a:gd name="connsiteY9" fmla="*/ 264568 h 2381803"/>
              <a:gd name="connsiteX10" fmla="*/ 953305 w 6820153"/>
              <a:gd name="connsiteY10" fmla="*/ 473223 h 2381803"/>
              <a:gd name="connsiteX11" fmla="*/ 548269 w 6820153"/>
              <a:gd name="connsiteY11" fmla="*/ 675741 h 2381803"/>
              <a:gd name="connsiteX12" fmla="*/ 272107 w 6820153"/>
              <a:gd name="connsiteY12" fmla="*/ 921218 h 2381803"/>
              <a:gd name="connsiteX13" fmla="*/ 38905 w 6820153"/>
              <a:gd name="connsiteY13" fmla="*/ 1234201 h 2381803"/>
              <a:gd name="connsiteX14" fmla="*/ 14357 w 6820153"/>
              <a:gd name="connsiteY14" fmla="*/ 1602415 h 2381803"/>
              <a:gd name="connsiteX15" fmla="*/ 186191 w 6820153"/>
              <a:gd name="connsiteY15" fmla="*/ 1939945 h 2381803"/>
              <a:gd name="connsiteX16" fmla="*/ 628048 w 6820153"/>
              <a:gd name="connsiteY16" fmla="*/ 2283613 h 2381803"/>
              <a:gd name="connsiteX17" fmla="*/ 720102 w 6820153"/>
              <a:gd name="connsiteY17" fmla="*/ 2381803 h 238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20153" h="2381803">
                <a:moveTo>
                  <a:pt x="6525622" y="2068821"/>
                </a:moveTo>
                <a:cubicBezTo>
                  <a:pt x="6650917" y="1960402"/>
                  <a:pt x="6776213" y="1851983"/>
                  <a:pt x="6807920" y="1688332"/>
                </a:cubicBezTo>
                <a:cubicBezTo>
                  <a:pt x="6839627" y="1524681"/>
                  <a:pt x="6809965" y="1255680"/>
                  <a:pt x="6715866" y="1086915"/>
                </a:cubicBezTo>
                <a:cubicBezTo>
                  <a:pt x="6621767" y="918150"/>
                  <a:pt x="6431523" y="802571"/>
                  <a:pt x="6243324" y="675741"/>
                </a:cubicBezTo>
                <a:cubicBezTo>
                  <a:pt x="6055125" y="548911"/>
                  <a:pt x="5857721" y="422082"/>
                  <a:pt x="5586674" y="325937"/>
                </a:cubicBezTo>
                <a:cubicBezTo>
                  <a:pt x="5315627" y="229792"/>
                  <a:pt x="4942298" y="152058"/>
                  <a:pt x="4617042" y="98872"/>
                </a:cubicBezTo>
                <a:cubicBezTo>
                  <a:pt x="4291786" y="45686"/>
                  <a:pt x="3799810" y="22160"/>
                  <a:pt x="3635136" y="6818"/>
                </a:cubicBezTo>
                <a:cubicBezTo>
                  <a:pt x="3470462" y="-8524"/>
                  <a:pt x="3628999" y="6818"/>
                  <a:pt x="3628999" y="6818"/>
                </a:cubicBezTo>
                <a:cubicBezTo>
                  <a:pt x="3430572" y="15000"/>
                  <a:pt x="2800516" y="12955"/>
                  <a:pt x="2444575" y="55913"/>
                </a:cubicBezTo>
                <a:cubicBezTo>
                  <a:pt x="2088634" y="98871"/>
                  <a:pt x="1741898" y="195016"/>
                  <a:pt x="1493353" y="264568"/>
                </a:cubicBezTo>
                <a:cubicBezTo>
                  <a:pt x="1244808" y="334120"/>
                  <a:pt x="1110819" y="404694"/>
                  <a:pt x="953305" y="473223"/>
                </a:cubicBezTo>
                <a:cubicBezTo>
                  <a:pt x="795791" y="541752"/>
                  <a:pt x="661802" y="601075"/>
                  <a:pt x="548269" y="675741"/>
                </a:cubicBezTo>
                <a:cubicBezTo>
                  <a:pt x="434736" y="750407"/>
                  <a:pt x="357001" y="828141"/>
                  <a:pt x="272107" y="921218"/>
                </a:cubicBezTo>
                <a:cubicBezTo>
                  <a:pt x="187213" y="1014295"/>
                  <a:pt x="81863" y="1120668"/>
                  <a:pt x="38905" y="1234201"/>
                </a:cubicBezTo>
                <a:cubicBezTo>
                  <a:pt x="-4053" y="1347734"/>
                  <a:pt x="-10191" y="1484791"/>
                  <a:pt x="14357" y="1602415"/>
                </a:cubicBezTo>
                <a:cubicBezTo>
                  <a:pt x="38905" y="1720039"/>
                  <a:pt x="83909" y="1826412"/>
                  <a:pt x="186191" y="1939945"/>
                </a:cubicBezTo>
                <a:cubicBezTo>
                  <a:pt x="288473" y="2053478"/>
                  <a:pt x="539063" y="2209970"/>
                  <a:pt x="628048" y="2283613"/>
                </a:cubicBezTo>
                <a:cubicBezTo>
                  <a:pt x="717033" y="2357256"/>
                  <a:pt x="718567" y="2369529"/>
                  <a:pt x="720102" y="2381803"/>
                </a:cubicBezTo>
              </a:path>
            </a:pathLst>
          </a:custGeom>
          <a:noFill/>
          <a:ln w="101600">
            <a:solidFill>
              <a:schemeClr val="accent1">
                <a:shade val="50000"/>
                <a:alpha val="30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83170BC-86C2-40BB-B664-B36C357275E7}"/>
              </a:ext>
            </a:extLst>
          </p:cNvPr>
          <p:cNvSpPr txBox="1"/>
          <p:nvPr/>
        </p:nvSpPr>
        <p:spPr>
          <a:xfrm>
            <a:off x="3628488" y="4556362"/>
            <a:ext cx="981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Younger</a:t>
            </a:r>
          </a:p>
        </p:txBody>
      </p:sp>
      <p:sp>
        <p:nvSpPr>
          <p:cNvPr id="21" name="TextBox 20">
            <a:extLst>
              <a:ext uri="{FF2B5EF4-FFF2-40B4-BE49-F238E27FC236}">
                <a16:creationId xmlns:a16="http://schemas.microsoft.com/office/drawing/2014/main" id="{1CF7FEA5-6A23-4F88-81B7-383551E1BF6D}"/>
              </a:ext>
            </a:extLst>
          </p:cNvPr>
          <p:cNvSpPr txBox="1"/>
          <p:nvPr/>
        </p:nvSpPr>
        <p:spPr>
          <a:xfrm>
            <a:off x="11149490" y="4464234"/>
            <a:ext cx="736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Older</a:t>
            </a:r>
          </a:p>
        </p:txBody>
      </p:sp>
      <p:cxnSp>
        <p:nvCxnSpPr>
          <p:cNvPr id="23" name="Straight Arrow Connector 22">
            <a:extLst>
              <a:ext uri="{FF2B5EF4-FFF2-40B4-BE49-F238E27FC236}">
                <a16:creationId xmlns:a16="http://schemas.microsoft.com/office/drawing/2014/main" id="{82321770-3353-4011-B517-E2DA27791F6C}"/>
              </a:ext>
            </a:extLst>
          </p:cNvPr>
          <p:cNvCxnSpPr>
            <a:cxnSpLocks/>
          </p:cNvCxnSpPr>
          <p:nvPr/>
        </p:nvCxnSpPr>
        <p:spPr>
          <a:xfrm flipV="1">
            <a:off x="7772921" y="1828484"/>
            <a:ext cx="0" cy="1380762"/>
          </a:xfrm>
          <a:prstGeom prst="straightConnector1">
            <a:avLst/>
          </a:prstGeom>
          <a:ln w="82550">
            <a:solidFill>
              <a:srgbClr val="C0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7C548B2-B644-4CBF-A777-4BD316453EB4}"/>
              </a:ext>
            </a:extLst>
          </p:cNvPr>
          <p:cNvCxnSpPr>
            <a:cxnSpLocks/>
          </p:cNvCxnSpPr>
          <p:nvPr/>
        </p:nvCxnSpPr>
        <p:spPr>
          <a:xfrm flipV="1">
            <a:off x="7775379" y="2470898"/>
            <a:ext cx="0" cy="738348"/>
          </a:xfrm>
          <a:prstGeom prst="straightConnector1">
            <a:avLst/>
          </a:prstGeom>
          <a:ln w="82550">
            <a:solidFill>
              <a:srgbClr val="C00000">
                <a:alpha val="3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949B2A8D-5DAB-4233-9CCA-28F7B8C78393}"/>
              </a:ext>
            </a:extLst>
          </p:cNvPr>
          <p:cNvSpPr/>
          <p:nvPr/>
        </p:nvSpPr>
        <p:spPr>
          <a:xfrm>
            <a:off x="10762096" y="3258850"/>
            <a:ext cx="1123824" cy="8706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8ECF319-E990-4A8F-A40F-0D3417E1F218}"/>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15</a:t>
            </a:r>
          </a:p>
        </p:txBody>
      </p:sp>
      <p:grpSp>
        <p:nvGrpSpPr>
          <p:cNvPr id="27" name="Group 26">
            <a:extLst>
              <a:ext uri="{FF2B5EF4-FFF2-40B4-BE49-F238E27FC236}">
                <a16:creationId xmlns:a16="http://schemas.microsoft.com/office/drawing/2014/main" id="{B12FAA55-0039-4B38-AB68-24897D8569A7}"/>
              </a:ext>
            </a:extLst>
          </p:cNvPr>
          <p:cNvGrpSpPr/>
          <p:nvPr/>
        </p:nvGrpSpPr>
        <p:grpSpPr>
          <a:xfrm>
            <a:off x="87067" y="6452900"/>
            <a:ext cx="2006049" cy="365760"/>
            <a:chOff x="87067" y="6452900"/>
            <a:chExt cx="2006049" cy="365760"/>
          </a:xfrm>
        </p:grpSpPr>
        <p:sp>
          <p:nvSpPr>
            <p:cNvPr id="28" name="Action Button: Go to Beginning 27">
              <a:hlinkClick r:id="" action="ppaction://hlinkshowjump?jump=firstslide" highlightClick="1"/>
              <a:extLst>
                <a:ext uri="{FF2B5EF4-FFF2-40B4-BE49-F238E27FC236}">
                  <a16:creationId xmlns:a16="http://schemas.microsoft.com/office/drawing/2014/main" id="{CBBD2FD6-B1C2-4E9A-A138-98BBE8F79EB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ED466A17-F16E-4D0A-AB85-5C6E60BD109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2296254B-DA13-4887-8D1B-CBEBF2F175A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7" action="ppaction://hlinksldjump" highlightClick="1"/>
              <a:extLst>
                <a:ext uri="{FF2B5EF4-FFF2-40B4-BE49-F238E27FC236}">
                  <a16:creationId xmlns:a16="http://schemas.microsoft.com/office/drawing/2014/main" id="{EA9D13DA-788C-4654-9491-79E6ACF34FB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8"/>
              <a:extLst>
                <a:ext uri="{FF2B5EF4-FFF2-40B4-BE49-F238E27FC236}">
                  <a16:creationId xmlns:a16="http://schemas.microsoft.com/office/drawing/2014/main" id="{73C22EE2-EBAF-4FC3-8F2D-54D4BC15246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18846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3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par>
                                <p:cTn id="35" presetID="1" presetClass="entr" presetSubtype="0" fill="hold" grpId="0" nodeType="withEffect">
                                  <p:stCondLst>
                                    <p:cond delay="100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43" presetID="1" presetClass="entr" presetSubtype="0" fill="hold" nodeType="withEffect">
                                  <p:stCondLst>
                                    <p:cond delay="1000"/>
                                  </p:stCondLst>
                                  <p:childTnLst>
                                    <p:set>
                                      <p:cBhvr>
                                        <p:cTn id="44"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89D8-E535-405F-BF53-DBE29EFF8D39}"/>
              </a:ext>
            </a:extLst>
          </p:cNvPr>
          <p:cNvSpPr>
            <a:spLocks noGrp="1"/>
          </p:cNvSpPr>
          <p:nvPr>
            <p:ph type="title"/>
          </p:nvPr>
        </p:nvSpPr>
        <p:spPr>
          <a:xfrm>
            <a:off x="208824" y="278386"/>
            <a:ext cx="4376463" cy="663522"/>
          </a:xfrm>
        </p:spPr>
        <p:txBody>
          <a:bodyPr/>
          <a:lstStyle/>
          <a:p>
            <a:r>
              <a:rPr lang="en-US" sz="3200" dirty="0"/>
              <a:t>Older</a:t>
            </a:r>
          </a:p>
        </p:txBody>
      </p:sp>
      <p:sp>
        <p:nvSpPr>
          <p:cNvPr id="3" name="Content Placeholder 2">
            <a:extLst>
              <a:ext uri="{FF2B5EF4-FFF2-40B4-BE49-F238E27FC236}">
                <a16:creationId xmlns:a16="http://schemas.microsoft.com/office/drawing/2014/main" id="{F293C9B0-38A6-4DAF-868D-D25EB13A9077}"/>
              </a:ext>
            </a:extLst>
          </p:cNvPr>
          <p:cNvSpPr>
            <a:spLocks noGrp="1"/>
          </p:cNvSpPr>
          <p:nvPr>
            <p:ph idx="1"/>
          </p:nvPr>
        </p:nvSpPr>
        <p:spPr>
          <a:xfrm>
            <a:off x="0" y="870857"/>
            <a:ext cx="3039879" cy="5987143"/>
          </a:xfrm>
        </p:spPr>
        <p:txBody>
          <a:bodyPr>
            <a:normAutofit/>
          </a:bodyPr>
          <a:lstStyle/>
          <a:p>
            <a:r>
              <a:rPr lang="en-US" sz="1600" dirty="0"/>
              <a:t>Four of the developments lie at the far right of the factor score chart.</a:t>
            </a:r>
          </a:p>
          <a:p>
            <a:r>
              <a:rPr lang="en-US" sz="1600" dirty="0"/>
              <a:t>In all four of the developments, residents must be age 62+ and  a substantial proportion of residents are age 80+.</a:t>
            </a:r>
          </a:p>
          <a:p>
            <a:r>
              <a:rPr lang="en-US" sz="1600" dirty="0"/>
              <a:t>The three Union Manors are operated by the Union Labor Retirement Association and the </a:t>
            </a:r>
            <a:r>
              <a:rPr lang="en-US" sz="1600" dirty="0" err="1"/>
              <a:t>Silvercrest</a:t>
            </a:r>
            <a:r>
              <a:rPr lang="en-US" sz="1600" dirty="0"/>
              <a:t> Residence is operated by the Salvation Army.</a:t>
            </a:r>
          </a:p>
          <a:p>
            <a:r>
              <a:rPr lang="en-US" sz="1600" dirty="0"/>
              <a:t>All are high-rise or mid-rise developments with elevators.</a:t>
            </a:r>
          </a:p>
          <a:p>
            <a:r>
              <a:rPr lang="en-US" sz="1600" dirty="0"/>
              <a:t>The developments are about 41% male, ranging from 33-43%, reflecting the numbers of older, longer- living females.</a:t>
            </a:r>
          </a:p>
        </p:txBody>
      </p:sp>
      <p:pic>
        <p:nvPicPr>
          <p:cNvPr id="5" name="Picture 4">
            <a:extLst>
              <a:ext uri="{FF2B5EF4-FFF2-40B4-BE49-F238E27FC236}">
                <a16:creationId xmlns:a16="http://schemas.microsoft.com/office/drawing/2014/main" id="{000B3201-DD7F-4203-9183-85AF836DD632}"/>
              </a:ext>
            </a:extLst>
          </p:cNvPr>
          <p:cNvPicPr>
            <a:picLocks noChangeAspect="1"/>
          </p:cNvPicPr>
          <p:nvPr/>
        </p:nvPicPr>
        <p:blipFill>
          <a:blip r:embed="rId4"/>
          <a:stretch>
            <a:fillRect/>
          </a:stretch>
        </p:blipFill>
        <p:spPr>
          <a:xfrm>
            <a:off x="3085599" y="207335"/>
            <a:ext cx="9052560" cy="4092345"/>
          </a:xfrm>
          <a:prstGeom prst="rect">
            <a:avLst/>
          </a:prstGeom>
        </p:spPr>
      </p:pic>
      <p:pic>
        <p:nvPicPr>
          <p:cNvPr id="7" name="Picture 6">
            <a:extLst>
              <a:ext uri="{FF2B5EF4-FFF2-40B4-BE49-F238E27FC236}">
                <a16:creationId xmlns:a16="http://schemas.microsoft.com/office/drawing/2014/main" id="{FBADF5A5-83D6-4BF7-820D-E345B45C48F9}"/>
              </a:ext>
            </a:extLst>
          </p:cNvPr>
          <p:cNvPicPr>
            <a:picLocks noChangeAspect="1"/>
          </p:cNvPicPr>
          <p:nvPr/>
        </p:nvPicPr>
        <p:blipFill>
          <a:blip r:embed="rId5"/>
          <a:stretch>
            <a:fillRect/>
          </a:stretch>
        </p:blipFill>
        <p:spPr>
          <a:xfrm>
            <a:off x="3039879" y="4359914"/>
            <a:ext cx="2194560" cy="2194560"/>
          </a:xfrm>
          <a:prstGeom prst="rect">
            <a:avLst/>
          </a:prstGeom>
        </p:spPr>
      </p:pic>
      <p:pic>
        <p:nvPicPr>
          <p:cNvPr id="8" name="Picture 7">
            <a:extLst>
              <a:ext uri="{FF2B5EF4-FFF2-40B4-BE49-F238E27FC236}">
                <a16:creationId xmlns:a16="http://schemas.microsoft.com/office/drawing/2014/main" id="{46055A13-D0E5-4BE3-B569-B2980C3E88CB}"/>
              </a:ext>
            </a:extLst>
          </p:cNvPr>
          <p:cNvPicPr>
            <a:picLocks noChangeAspect="1"/>
          </p:cNvPicPr>
          <p:nvPr/>
        </p:nvPicPr>
        <p:blipFill>
          <a:blip r:embed="rId6"/>
          <a:stretch>
            <a:fillRect/>
          </a:stretch>
        </p:blipFill>
        <p:spPr>
          <a:xfrm>
            <a:off x="5325879" y="4359914"/>
            <a:ext cx="2194560" cy="2194560"/>
          </a:xfrm>
          <a:prstGeom prst="rect">
            <a:avLst/>
          </a:prstGeom>
        </p:spPr>
      </p:pic>
      <p:pic>
        <p:nvPicPr>
          <p:cNvPr id="9" name="Picture 8">
            <a:extLst>
              <a:ext uri="{FF2B5EF4-FFF2-40B4-BE49-F238E27FC236}">
                <a16:creationId xmlns:a16="http://schemas.microsoft.com/office/drawing/2014/main" id="{106257AB-E097-4D65-A683-D8AD7B608449}"/>
              </a:ext>
            </a:extLst>
          </p:cNvPr>
          <p:cNvPicPr>
            <a:picLocks noChangeAspect="1"/>
          </p:cNvPicPr>
          <p:nvPr/>
        </p:nvPicPr>
        <p:blipFill>
          <a:blip r:embed="rId7"/>
          <a:stretch>
            <a:fillRect/>
          </a:stretch>
        </p:blipFill>
        <p:spPr>
          <a:xfrm>
            <a:off x="7611879" y="4359914"/>
            <a:ext cx="2194560" cy="2194560"/>
          </a:xfrm>
          <a:prstGeom prst="rect">
            <a:avLst/>
          </a:prstGeom>
        </p:spPr>
      </p:pic>
      <p:pic>
        <p:nvPicPr>
          <p:cNvPr id="10" name="Picture 9">
            <a:extLst>
              <a:ext uri="{FF2B5EF4-FFF2-40B4-BE49-F238E27FC236}">
                <a16:creationId xmlns:a16="http://schemas.microsoft.com/office/drawing/2014/main" id="{A3D40467-6B29-442C-AF62-F1A2B025B1BA}"/>
              </a:ext>
            </a:extLst>
          </p:cNvPr>
          <p:cNvPicPr>
            <a:picLocks noChangeAspect="1"/>
          </p:cNvPicPr>
          <p:nvPr/>
        </p:nvPicPr>
        <p:blipFill>
          <a:blip r:embed="rId8"/>
          <a:stretch>
            <a:fillRect/>
          </a:stretch>
        </p:blipFill>
        <p:spPr>
          <a:xfrm>
            <a:off x="9897879" y="4359914"/>
            <a:ext cx="2194560" cy="2194560"/>
          </a:xfrm>
          <a:prstGeom prst="rect">
            <a:avLst/>
          </a:prstGeom>
        </p:spPr>
      </p:pic>
      <p:sp>
        <p:nvSpPr>
          <p:cNvPr id="11" name="Oval 10">
            <a:extLst>
              <a:ext uri="{FF2B5EF4-FFF2-40B4-BE49-F238E27FC236}">
                <a16:creationId xmlns:a16="http://schemas.microsoft.com/office/drawing/2014/main" id="{B83AE561-B1F6-4A76-A425-BE6B6BADB06B}"/>
              </a:ext>
            </a:extLst>
          </p:cNvPr>
          <p:cNvSpPr/>
          <p:nvPr/>
        </p:nvSpPr>
        <p:spPr>
          <a:xfrm>
            <a:off x="10593659" y="2266399"/>
            <a:ext cx="1137424" cy="970156"/>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AE66798-768E-4735-8813-39187F0A9D6C}"/>
              </a:ext>
            </a:extLst>
          </p:cNvPr>
          <p:cNvSpPr txBox="1"/>
          <p:nvPr/>
        </p:nvSpPr>
        <p:spPr>
          <a:xfrm>
            <a:off x="11063111" y="1958622"/>
            <a:ext cx="6679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rPr>
              <a:t>Older</a:t>
            </a:r>
          </a:p>
        </p:txBody>
      </p:sp>
      <p:sp>
        <p:nvSpPr>
          <p:cNvPr id="19" name="TextBox 18">
            <a:extLst>
              <a:ext uri="{FF2B5EF4-FFF2-40B4-BE49-F238E27FC236}">
                <a16:creationId xmlns:a16="http://schemas.microsoft.com/office/drawing/2014/main" id="{354C0477-BA66-49A9-94C1-3B2AFD278B8E}"/>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16</a:t>
            </a:r>
          </a:p>
        </p:txBody>
      </p:sp>
      <p:grpSp>
        <p:nvGrpSpPr>
          <p:cNvPr id="20" name="Group 19">
            <a:extLst>
              <a:ext uri="{FF2B5EF4-FFF2-40B4-BE49-F238E27FC236}">
                <a16:creationId xmlns:a16="http://schemas.microsoft.com/office/drawing/2014/main" id="{D7EA5FB8-A384-45D9-9608-C8CC73DCC903}"/>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FD532448-2577-44C3-9A97-F5B15FB2B89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193EFC85-E5B9-4CD5-A1B8-439C04002AD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B249A6F9-1920-492E-87D4-631B6429FA2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9" action="ppaction://hlinksldjump" highlightClick="1"/>
              <a:extLst>
                <a:ext uri="{FF2B5EF4-FFF2-40B4-BE49-F238E27FC236}">
                  <a16:creationId xmlns:a16="http://schemas.microsoft.com/office/drawing/2014/main" id="{5857EFD3-BC02-4DEC-8B07-7C24F554D29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0"/>
              <a:extLst>
                <a:ext uri="{FF2B5EF4-FFF2-40B4-BE49-F238E27FC236}">
                  <a16:creationId xmlns:a16="http://schemas.microsoft.com/office/drawing/2014/main" id="{CB826DA6-E1B8-41F1-8072-C6D96E3D524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21664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300"/>
                                  </p:stCondLst>
                                  <p:childTnLst>
                                    <p:set>
                                      <p:cBhvr>
                                        <p:cTn id="36" dur="1" fill="hold">
                                          <p:stCondLst>
                                            <p:cond delay="0"/>
                                          </p:stCondLst>
                                        </p:cTn>
                                        <p:tgtEl>
                                          <p:spTgt spid="8"/>
                                        </p:tgtEl>
                                        <p:attrNameLst>
                                          <p:attrName>style.visibility</p:attrName>
                                        </p:attrNameLst>
                                      </p:cBhvr>
                                      <p:to>
                                        <p:strVal val="visible"/>
                                      </p:to>
                                    </p:set>
                                  </p:childTnLst>
                                </p:cTn>
                              </p:par>
                            </p:childTnLst>
                          </p:cTn>
                        </p:par>
                        <p:par>
                          <p:cTn id="37" fill="hold">
                            <p:stCondLst>
                              <p:cond delay="800"/>
                            </p:stCondLst>
                            <p:childTnLst>
                              <p:par>
                                <p:cTn id="38" presetID="1" presetClass="entr" presetSubtype="0" fill="hold" nodeType="afterEffect">
                                  <p:stCondLst>
                                    <p:cond delay="30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nodeType="afterEffect">
                                  <p:stCondLst>
                                    <p:cond delay="30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C20B3-4C53-4AE9-8591-721C0197FE0B}"/>
              </a:ext>
            </a:extLst>
          </p:cNvPr>
          <p:cNvPicPr>
            <a:picLocks noChangeAspect="1"/>
          </p:cNvPicPr>
          <p:nvPr/>
        </p:nvPicPr>
        <p:blipFill>
          <a:blip r:embed="rId4"/>
          <a:stretch>
            <a:fillRect/>
          </a:stretch>
        </p:blipFill>
        <p:spPr>
          <a:xfrm>
            <a:off x="3139440" y="0"/>
            <a:ext cx="9052560" cy="4082114"/>
          </a:xfrm>
          <a:prstGeom prst="rect">
            <a:avLst/>
          </a:prstGeom>
        </p:spPr>
      </p:pic>
      <p:sp>
        <p:nvSpPr>
          <p:cNvPr id="3" name="Oval 2">
            <a:extLst>
              <a:ext uri="{FF2B5EF4-FFF2-40B4-BE49-F238E27FC236}">
                <a16:creationId xmlns:a16="http://schemas.microsoft.com/office/drawing/2014/main" id="{CC9E57F4-A1B6-42EF-8CC4-1540C61E794F}"/>
              </a:ext>
            </a:extLst>
          </p:cNvPr>
          <p:cNvSpPr/>
          <p:nvPr/>
        </p:nvSpPr>
        <p:spPr>
          <a:xfrm rot="1161771">
            <a:off x="9068252" y="670485"/>
            <a:ext cx="1725306" cy="1161232"/>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09A998-C383-492C-954F-3C6EB9CCEC1B}"/>
              </a:ext>
            </a:extLst>
          </p:cNvPr>
          <p:cNvPicPr>
            <a:picLocks noChangeAspect="1"/>
          </p:cNvPicPr>
          <p:nvPr/>
        </p:nvPicPr>
        <p:blipFill>
          <a:blip r:embed="rId5"/>
          <a:stretch>
            <a:fillRect/>
          </a:stretch>
        </p:blipFill>
        <p:spPr>
          <a:xfrm>
            <a:off x="5374136" y="4230249"/>
            <a:ext cx="2194560" cy="2194560"/>
          </a:xfrm>
          <a:prstGeom prst="rect">
            <a:avLst/>
          </a:prstGeom>
        </p:spPr>
      </p:pic>
      <p:pic>
        <p:nvPicPr>
          <p:cNvPr id="7" name="Picture 6">
            <a:extLst>
              <a:ext uri="{FF2B5EF4-FFF2-40B4-BE49-F238E27FC236}">
                <a16:creationId xmlns:a16="http://schemas.microsoft.com/office/drawing/2014/main" id="{B9A80340-3333-482A-B279-B9FD132B42B7}"/>
              </a:ext>
            </a:extLst>
          </p:cNvPr>
          <p:cNvPicPr>
            <a:picLocks noChangeAspect="1"/>
          </p:cNvPicPr>
          <p:nvPr/>
        </p:nvPicPr>
        <p:blipFill>
          <a:blip r:embed="rId6"/>
          <a:stretch>
            <a:fillRect/>
          </a:stretch>
        </p:blipFill>
        <p:spPr>
          <a:xfrm>
            <a:off x="7662268" y="4230249"/>
            <a:ext cx="2194560" cy="2194560"/>
          </a:xfrm>
          <a:prstGeom prst="rect">
            <a:avLst/>
          </a:prstGeom>
        </p:spPr>
      </p:pic>
      <p:pic>
        <p:nvPicPr>
          <p:cNvPr id="9" name="Picture 8">
            <a:extLst>
              <a:ext uri="{FF2B5EF4-FFF2-40B4-BE49-F238E27FC236}">
                <a16:creationId xmlns:a16="http://schemas.microsoft.com/office/drawing/2014/main" id="{34B7C974-822B-403B-8C64-AC515C92431C}"/>
              </a:ext>
            </a:extLst>
          </p:cNvPr>
          <p:cNvPicPr>
            <a:picLocks noChangeAspect="1"/>
          </p:cNvPicPr>
          <p:nvPr/>
        </p:nvPicPr>
        <p:blipFill>
          <a:blip r:embed="rId7"/>
          <a:stretch>
            <a:fillRect/>
          </a:stretch>
        </p:blipFill>
        <p:spPr>
          <a:xfrm>
            <a:off x="9950401" y="4230249"/>
            <a:ext cx="2194560" cy="2194560"/>
          </a:xfrm>
          <a:prstGeom prst="rect">
            <a:avLst/>
          </a:prstGeom>
        </p:spPr>
      </p:pic>
      <p:pic>
        <p:nvPicPr>
          <p:cNvPr id="11" name="Picture 10">
            <a:extLst>
              <a:ext uri="{FF2B5EF4-FFF2-40B4-BE49-F238E27FC236}">
                <a16:creationId xmlns:a16="http://schemas.microsoft.com/office/drawing/2014/main" id="{3234924E-9C06-4019-954A-92FB9C04FE95}"/>
              </a:ext>
            </a:extLst>
          </p:cNvPr>
          <p:cNvPicPr>
            <a:picLocks/>
          </p:cNvPicPr>
          <p:nvPr/>
        </p:nvPicPr>
        <p:blipFill>
          <a:blip r:embed="rId8"/>
          <a:stretch>
            <a:fillRect/>
          </a:stretch>
        </p:blipFill>
        <p:spPr>
          <a:xfrm>
            <a:off x="3086004" y="4230249"/>
            <a:ext cx="2194560" cy="2194560"/>
          </a:xfrm>
          <a:prstGeom prst="rect">
            <a:avLst/>
          </a:prstGeom>
        </p:spPr>
      </p:pic>
      <p:sp>
        <p:nvSpPr>
          <p:cNvPr id="4" name="Title 3">
            <a:extLst>
              <a:ext uri="{FF2B5EF4-FFF2-40B4-BE49-F238E27FC236}">
                <a16:creationId xmlns:a16="http://schemas.microsoft.com/office/drawing/2014/main" id="{B678C600-49E3-47C0-9355-234B799EFBFD}"/>
              </a:ext>
            </a:extLst>
          </p:cNvPr>
          <p:cNvSpPr>
            <a:spLocks noGrp="1"/>
          </p:cNvSpPr>
          <p:nvPr>
            <p:ph type="title"/>
          </p:nvPr>
        </p:nvSpPr>
        <p:spPr>
          <a:xfrm>
            <a:off x="249564" y="264408"/>
            <a:ext cx="2442420" cy="663522"/>
          </a:xfrm>
        </p:spPr>
        <p:txBody>
          <a:bodyPr/>
          <a:lstStyle/>
          <a:p>
            <a:r>
              <a:rPr lang="en-US" sz="3200" dirty="0"/>
              <a:t>Mid Older</a:t>
            </a:r>
          </a:p>
        </p:txBody>
      </p:sp>
      <p:sp>
        <p:nvSpPr>
          <p:cNvPr id="6" name="Content Placeholder 5">
            <a:extLst>
              <a:ext uri="{FF2B5EF4-FFF2-40B4-BE49-F238E27FC236}">
                <a16:creationId xmlns:a16="http://schemas.microsoft.com/office/drawing/2014/main" id="{85A19DDA-A93F-41D4-896E-3F62B92B6A41}"/>
              </a:ext>
            </a:extLst>
          </p:cNvPr>
          <p:cNvSpPr>
            <a:spLocks noGrp="1"/>
          </p:cNvSpPr>
          <p:nvPr>
            <p:ph idx="1"/>
          </p:nvPr>
        </p:nvSpPr>
        <p:spPr>
          <a:xfrm>
            <a:off x="30845" y="867176"/>
            <a:ext cx="3073761" cy="5971722"/>
          </a:xfrm>
        </p:spPr>
        <p:txBody>
          <a:bodyPr/>
          <a:lstStyle/>
          <a:p>
            <a:pPr>
              <a:spcBef>
                <a:spcPts val="600"/>
              </a:spcBef>
            </a:pPr>
            <a:r>
              <a:rPr lang="en-US" sz="1600" dirty="0"/>
              <a:t>The group of five developments in the red ellipse have more persons in their 50’s and fewer in their 80’s that the </a:t>
            </a:r>
            <a:r>
              <a:rPr lang="en-US" sz="1600" i="1" dirty="0"/>
              <a:t>Older</a:t>
            </a:r>
            <a:r>
              <a:rPr lang="en-US" sz="1600" dirty="0"/>
              <a:t> group. </a:t>
            </a:r>
          </a:p>
          <a:p>
            <a:pPr>
              <a:spcBef>
                <a:spcPts val="600"/>
              </a:spcBef>
            </a:pPr>
            <a:r>
              <a:rPr lang="en-US" sz="1600" dirty="0"/>
              <a:t>Chaucer Park is managed by the Union Labor Retirement Association, Station Place and the Admiral Apartments by Reach, Irvington Village by Providence Health Systems, Park Tower by </a:t>
            </a:r>
            <a:r>
              <a:rPr lang="en-US" sz="1600" dirty="0" err="1"/>
              <a:t>Harsch</a:t>
            </a:r>
            <a:r>
              <a:rPr lang="en-US" sz="1600" dirty="0"/>
              <a:t> Investments.</a:t>
            </a:r>
          </a:p>
          <a:p>
            <a:pPr>
              <a:spcBef>
                <a:spcPts val="600"/>
              </a:spcBef>
            </a:pPr>
            <a:r>
              <a:rPr lang="en-US" sz="1600" dirty="0"/>
              <a:t>Chaucer Park and Park Tower do not state a minimum age. The Admiral states age 62 and Station Place age 55. Irvington Village does not state a minimum age and includes health services.</a:t>
            </a:r>
          </a:p>
          <a:p>
            <a:pPr>
              <a:spcBef>
                <a:spcPts val="600"/>
              </a:spcBef>
            </a:pPr>
            <a:r>
              <a:rPr lang="en-US" sz="1600" dirty="0"/>
              <a:t>For the five developments, 53% of the residents are male, ranging  from 45-66%.</a:t>
            </a:r>
          </a:p>
          <a:p>
            <a:pPr>
              <a:spcBef>
                <a:spcPts val="0"/>
              </a:spcBef>
            </a:pPr>
            <a:endParaRPr lang="en-US" dirty="0"/>
          </a:p>
        </p:txBody>
      </p:sp>
      <p:sp>
        <p:nvSpPr>
          <p:cNvPr id="12" name="TextBox 11">
            <a:extLst>
              <a:ext uri="{FF2B5EF4-FFF2-40B4-BE49-F238E27FC236}">
                <a16:creationId xmlns:a16="http://schemas.microsoft.com/office/drawing/2014/main" id="{EF99FA07-1F30-46CD-8C06-9700E2705E57}"/>
              </a:ext>
            </a:extLst>
          </p:cNvPr>
          <p:cNvSpPr txBox="1"/>
          <p:nvPr/>
        </p:nvSpPr>
        <p:spPr>
          <a:xfrm>
            <a:off x="10230105" y="343956"/>
            <a:ext cx="66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rPr>
              <a:t>Mid Older</a:t>
            </a:r>
          </a:p>
        </p:txBody>
      </p:sp>
      <p:sp>
        <p:nvSpPr>
          <p:cNvPr id="19" name="TextBox 18">
            <a:extLst>
              <a:ext uri="{FF2B5EF4-FFF2-40B4-BE49-F238E27FC236}">
                <a16:creationId xmlns:a16="http://schemas.microsoft.com/office/drawing/2014/main" id="{0C20D8CF-CB6D-4CD0-A26C-53F1C7F62942}"/>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17</a:t>
            </a:r>
          </a:p>
        </p:txBody>
      </p:sp>
      <p:grpSp>
        <p:nvGrpSpPr>
          <p:cNvPr id="20" name="Group 19">
            <a:extLst>
              <a:ext uri="{FF2B5EF4-FFF2-40B4-BE49-F238E27FC236}">
                <a16:creationId xmlns:a16="http://schemas.microsoft.com/office/drawing/2014/main" id="{EB24DF4D-67A2-4504-852C-D3243ED0DBF5}"/>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A1543F71-8EBE-4C7C-B628-56CC73DF34D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719AA251-F2BC-412A-B9C4-C534C17BF28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7B0CE789-15E7-4936-BDBA-F6F0C6F44BB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9" action="ppaction://hlinksldjump" highlightClick="1"/>
              <a:extLst>
                <a:ext uri="{FF2B5EF4-FFF2-40B4-BE49-F238E27FC236}">
                  <a16:creationId xmlns:a16="http://schemas.microsoft.com/office/drawing/2014/main" id="{5628F62D-C5D8-458D-97F7-F9E82480125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0"/>
              <a:extLst>
                <a:ext uri="{FF2B5EF4-FFF2-40B4-BE49-F238E27FC236}">
                  <a16:creationId xmlns:a16="http://schemas.microsoft.com/office/drawing/2014/main" id="{D0F2B2B2-FF3E-44F3-8748-E5D9071E84B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96581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nodeType="afterEffect">
                                  <p:stCondLst>
                                    <p:cond delay="500"/>
                                  </p:stCondLst>
                                  <p:childTnLst>
                                    <p:set>
                                      <p:cBhvr>
                                        <p:cTn id="32" dur="1" fill="hold">
                                          <p:stCondLst>
                                            <p:cond delay="0"/>
                                          </p:stCondLst>
                                        </p:cTn>
                                        <p:tgtEl>
                                          <p:spTgt spid="5"/>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nodeType="afterEffect">
                                  <p:stCondLst>
                                    <p:cond delay="50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1500"/>
                            </p:stCondLst>
                            <p:childTnLst>
                              <p:par>
                                <p:cTn id="37" presetID="1" presetClass="entr" presetSubtype="0" fill="hold" nodeType="afterEffect">
                                  <p:stCondLst>
                                    <p:cond delay="50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3A018-86BD-418A-BD3E-C19FE9DA5B70}"/>
              </a:ext>
            </a:extLst>
          </p:cNvPr>
          <p:cNvPicPr>
            <a:picLocks noChangeAspect="1"/>
          </p:cNvPicPr>
          <p:nvPr/>
        </p:nvPicPr>
        <p:blipFill>
          <a:blip r:embed="rId4"/>
          <a:stretch>
            <a:fillRect/>
          </a:stretch>
        </p:blipFill>
        <p:spPr>
          <a:xfrm>
            <a:off x="3092532" y="4329746"/>
            <a:ext cx="2286000" cy="2366825"/>
          </a:xfrm>
          <a:prstGeom prst="rect">
            <a:avLst/>
          </a:prstGeom>
        </p:spPr>
      </p:pic>
      <p:pic>
        <p:nvPicPr>
          <p:cNvPr id="3" name="Picture 2">
            <a:extLst>
              <a:ext uri="{FF2B5EF4-FFF2-40B4-BE49-F238E27FC236}">
                <a16:creationId xmlns:a16="http://schemas.microsoft.com/office/drawing/2014/main" id="{D561E085-5FA3-42ED-8E16-B77AE81D8956}"/>
              </a:ext>
            </a:extLst>
          </p:cNvPr>
          <p:cNvPicPr>
            <a:picLocks noChangeAspect="1"/>
          </p:cNvPicPr>
          <p:nvPr/>
        </p:nvPicPr>
        <p:blipFill>
          <a:blip r:embed="rId5"/>
          <a:stretch>
            <a:fillRect/>
          </a:stretch>
        </p:blipFill>
        <p:spPr>
          <a:xfrm>
            <a:off x="3035432" y="161429"/>
            <a:ext cx="9052560" cy="4082114"/>
          </a:xfrm>
          <a:prstGeom prst="rect">
            <a:avLst/>
          </a:prstGeom>
        </p:spPr>
      </p:pic>
      <p:pic>
        <p:nvPicPr>
          <p:cNvPr id="5" name="Picture 4">
            <a:extLst>
              <a:ext uri="{FF2B5EF4-FFF2-40B4-BE49-F238E27FC236}">
                <a16:creationId xmlns:a16="http://schemas.microsoft.com/office/drawing/2014/main" id="{BECA86A1-2C26-475B-8F0F-FC39D59D5701}"/>
              </a:ext>
            </a:extLst>
          </p:cNvPr>
          <p:cNvPicPr>
            <a:picLocks noChangeAspect="1"/>
          </p:cNvPicPr>
          <p:nvPr/>
        </p:nvPicPr>
        <p:blipFill>
          <a:blip r:embed="rId6"/>
          <a:stretch>
            <a:fillRect/>
          </a:stretch>
        </p:blipFill>
        <p:spPr>
          <a:xfrm>
            <a:off x="5363688" y="4329746"/>
            <a:ext cx="2286000" cy="2366825"/>
          </a:xfrm>
          <a:prstGeom prst="rect">
            <a:avLst/>
          </a:prstGeom>
        </p:spPr>
      </p:pic>
      <p:pic>
        <p:nvPicPr>
          <p:cNvPr id="7" name="Picture 6">
            <a:extLst>
              <a:ext uri="{FF2B5EF4-FFF2-40B4-BE49-F238E27FC236}">
                <a16:creationId xmlns:a16="http://schemas.microsoft.com/office/drawing/2014/main" id="{A79B5C77-6BE1-4FA6-B57C-F65A639A920D}"/>
              </a:ext>
            </a:extLst>
          </p:cNvPr>
          <p:cNvPicPr>
            <a:picLocks noChangeAspect="1"/>
          </p:cNvPicPr>
          <p:nvPr/>
        </p:nvPicPr>
        <p:blipFill>
          <a:blip r:embed="rId7"/>
          <a:stretch>
            <a:fillRect/>
          </a:stretch>
        </p:blipFill>
        <p:spPr>
          <a:xfrm>
            <a:off x="7634844" y="4329746"/>
            <a:ext cx="2286000" cy="2366825"/>
          </a:xfrm>
          <a:prstGeom prst="rect">
            <a:avLst/>
          </a:prstGeom>
        </p:spPr>
      </p:pic>
      <p:pic>
        <p:nvPicPr>
          <p:cNvPr id="9" name="Picture 8">
            <a:extLst>
              <a:ext uri="{FF2B5EF4-FFF2-40B4-BE49-F238E27FC236}">
                <a16:creationId xmlns:a16="http://schemas.microsoft.com/office/drawing/2014/main" id="{ED5399AB-F661-4712-A6DE-88DFC1FC4139}"/>
              </a:ext>
            </a:extLst>
          </p:cNvPr>
          <p:cNvPicPr>
            <a:picLocks noChangeAspect="1"/>
          </p:cNvPicPr>
          <p:nvPr/>
        </p:nvPicPr>
        <p:blipFill>
          <a:blip r:embed="rId8"/>
          <a:stretch>
            <a:fillRect/>
          </a:stretch>
        </p:blipFill>
        <p:spPr>
          <a:xfrm>
            <a:off x="9906000" y="4329746"/>
            <a:ext cx="2286000" cy="2366825"/>
          </a:xfrm>
          <a:prstGeom prst="rect">
            <a:avLst/>
          </a:prstGeom>
        </p:spPr>
      </p:pic>
      <p:sp>
        <p:nvSpPr>
          <p:cNvPr id="10" name="Oval 9">
            <a:extLst>
              <a:ext uri="{FF2B5EF4-FFF2-40B4-BE49-F238E27FC236}">
                <a16:creationId xmlns:a16="http://schemas.microsoft.com/office/drawing/2014/main" id="{AA91D4BE-5A79-4DDF-B63E-8A18B106D0E3}"/>
              </a:ext>
            </a:extLst>
          </p:cNvPr>
          <p:cNvSpPr/>
          <p:nvPr/>
        </p:nvSpPr>
        <p:spPr>
          <a:xfrm rot="20814766">
            <a:off x="6680771" y="394677"/>
            <a:ext cx="1666999" cy="1046546"/>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9D00CE1-7A6A-4CDE-8FDC-6ECC7A5EFC69}"/>
              </a:ext>
            </a:extLst>
          </p:cNvPr>
          <p:cNvSpPr>
            <a:spLocks noGrp="1"/>
          </p:cNvSpPr>
          <p:nvPr>
            <p:ph type="title"/>
          </p:nvPr>
        </p:nvSpPr>
        <p:spPr>
          <a:xfrm>
            <a:off x="290482" y="219535"/>
            <a:ext cx="2620078" cy="663522"/>
          </a:xfrm>
        </p:spPr>
        <p:txBody>
          <a:bodyPr/>
          <a:lstStyle/>
          <a:p>
            <a:r>
              <a:rPr lang="en-US" sz="3200" dirty="0"/>
              <a:t>Mid Younger</a:t>
            </a:r>
          </a:p>
        </p:txBody>
      </p:sp>
      <p:sp>
        <p:nvSpPr>
          <p:cNvPr id="6" name="Content Placeholder 5">
            <a:extLst>
              <a:ext uri="{FF2B5EF4-FFF2-40B4-BE49-F238E27FC236}">
                <a16:creationId xmlns:a16="http://schemas.microsoft.com/office/drawing/2014/main" id="{045C20BD-0B11-4231-91E5-EF8D543431C4}"/>
              </a:ext>
            </a:extLst>
          </p:cNvPr>
          <p:cNvSpPr>
            <a:spLocks noGrp="1"/>
          </p:cNvSpPr>
          <p:nvPr>
            <p:ph idx="1"/>
          </p:nvPr>
        </p:nvSpPr>
        <p:spPr>
          <a:xfrm>
            <a:off x="0" y="870858"/>
            <a:ext cx="3035432" cy="5918530"/>
          </a:xfrm>
        </p:spPr>
        <p:txBody>
          <a:bodyPr>
            <a:normAutofit lnSpcReduction="10000"/>
          </a:bodyPr>
          <a:lstStyle/>
          <a:p>
            <a:r>
              <a:rPr lang="en-US" sz="1600" dirty="0"/>
              <a:t>This group of four </a:t>
            </a:r>
            <a:r>
              <a:rPr lang="en-US" sz="1600" spc="-90" dirty="0"/>
              <a:t>developments</a:t>
            </a:r>
            <a:r>
              <a:rPr lang="en-US" sz="1600" dirty="0"/>
              <a:t> has more in the 55-59 age group and, except for 12</a:t>
            </a:r>
            <a:r>
              <a:rPr lang="en-US" sz="1600" baseline="30000" dirty="0"/>
              <a:t>th</a:t>
            </a:r>
            <a:r>
              <a:rPr lang="en-US" sz="1600" dirty="0"/>
              <a:t> Avenue Terrace, is fairly balanced with respect to gender, but leans female.</a:t>
            </a:r>
          </a:p>
          <a:p>
            <a:r>
              <a:rPr lang="en-US" sz="1600" dirty="0"/>
              <a:t>Dahlke Manor and Holgate House are managed by Home Forward and applicants must be age 55+ or have a disability. 12</a:t>
            </a:r>
            <a:r>
              <a:rPr lang="en-US" sz="1600" baseline="30000" dirty="0"/>
              <a:t>th</a:t>
            </a:r>
            <a:r>
              <a:rPr lang="en-US" sz="1600" dirty="0"/>
              <a:t> Avenue Terrace is managed by Reach CDC and applicants must be at least age 55. The Watershed at Hillsdale is managed by Community Partners for Affordable Housing and includes housing for homeless veterans.</a:t>
            </a:r>
          </a:p>
          <a:p>
            <a:r>
              <a:rPr lang="en-US" sz="1600" dirty="0"/>
              <a:t>51% of the residents in these developments are male, ranging from 25% in Holgate House to 71% in 12</a:t>
            </a:r>
            <a:r>
              <a:rPr lang="en-US" sz="1600" baseline="30000" dirty="0"/>
              <a:t>th</a:t>
            </a:r>
            <a:r>
              <a:rPr lang="en-US" sz="1600" dirty="0"/>
              <a:t> Avenue Terrace.</a:t>
            </a:r>
          </a:p>
        </p:txBody>
      </p:sp>
      <p:sp>
        <p:nvSpPr>
          <p:cNvPr id="11" name="TextBox 10">
            <a:extLst>
              <a:ext uri="{FF2B5EF4-FFF2-40B4-BE49-F238E27FC236}">
                <a16:creationId xmlns:a16="http://schemas.microsoft.com/office/drawing/2014/main" id="{0974938C-1877-4378-BAEA-C537878EA4D2}"/>
              </a:ext>
            </a:extLst>
          </p:cNvPr>
          <p:cNvSpPr txBox="1"/>
          <p:nvPr/>
        </p:nvSpPr>
        <p:spPr>
          <a:xfrm>
            <a:off x="8297850" y="551296"/>
            <a:ext cx="8587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rPr>
              <a:t>Mid Younger</a:t>
            </a:r>
          </a:p>
        </p:txBody>
      </p:sp>
      <p:sp>
        <p:nvSpPr>
          <p:cNvPr id="18" name="TextBox 17">
            <a:extLst>
              <a:ext uri="{FF2B5EF4-FFF2-40B4-BE49-F238E27FC236}">
                <a16:creationId xmlns:a16="http://schemas.microsoft.com/office/drawing/2014/main" id="{3889842B-F7B0-4FEC-8C39-131300E9768E}"/>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18</a:t>
            </a:r>
          </a:p>
        </p:txBody>
      </p:sp>
      <p:grpSp>
        <p:nvGrpSpPr>
          <p:cNvPr id="19" name="Group 18">
            <a:extLst>
              <a:ext uri="{FF2B5EF4-FFF2-40B4-BE49-F238E27FC236}">
                <a16:creationId xmlns:a16="http://schemas.microsoft.com/office/drawing/2014/main" id="{D258C35A-78CD-423F-BDFB-A1E8714FD17C}"/>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61EDBF46-89D0-4B42-9284-3D02B8F2C1A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2C9C7C39-5762-403F-B879-6C4F3630C61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D085BABE-DDD7-4470-A21D-5ED3EC3E73C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9" action="ppaction://hlinksldjump" highlightClick="1"/>
              <a:extLst>
                <a:ext uri="{FF2B5EF4-FFF2-40B4-BE49-F238E27FC236}">
                  <a16:creationId xmlns:a16="http://schemas.microsoft.com/office/drawing/2014/main" id="{A703AC29-AC3E-4A70-BC3A-21CC57F120C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10"/>
              <a:extLst>
                <a:ext uri="{FF2B5EF4-FFF2-40B4-BE49-F238E27FC236}">
                  <a16:creationId xmlns:a16="http://schemas.microsoft.com/office/drawing/2014/main" id="{E168BC48-C2BC-46D8-A242-5BB62A1FB69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73680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30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800"/>
                            </p:stCondLst>
                            <p:childTnLst>
                              <p:par>
                                <p:cTn id="30" presetID="1" presetClass="entr" presetSubtype="0" fill="hold" nodeType="afterEffect">
                                  <p:stCondLst>
                                    <p:cond delay="30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1100"/>
                            </p:stCondLst>
                            <p:childTnLst>
                              <p:par>
                                <p:cTn id="33" presetID="1" presetClass="entr" presetSubtype="0" fill="hold" nodeType="afterEffect">
                                  <p:stCondLst>
                                    <p:cond delay="30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783B7-FF14-45FE-A678-A41E270E8422}"/>
              </a:ext>
            </a:extLst>
          </p:cNvPr>
          <p:cNvPicPr>
            <a:picLocks noChangeAspect="1"/>
          </p:cNvPicPr>
          <p:nvPr/>
        </p:nvPicPr>
        <p:blipFill>
          <a:blip r:embed="rId4"/>
          <a:stretch>
            <a:fillRect/>
          </a:stretch>
        </p:blipFill>
        <p:spPr>
          <a:xfrm>
            <a:off x="2796167" y="159250"/>
            <a:ext cx="9417177" cy="4246531"/>
          </a:xfrm>
          <a:prstGeom prst="rect">
            <a:avLst/>
          </a:prstGeom>
        </p:spPr>
      </p:pic>
      <p:pic>
        <p:nvPicPr>
          <p:cNvPr id="3" name="Picture 2">
            <a:extLst>
              <a:ext uri="{FF2B5EF4-FFF2-40B4-BE49-F238E27FC236}">
                <a16:creationId xmlns:a16="http://schemas.microsoft.com/office/drawing/2014/main" id="{90A95575-DD76-4306-B1E0-5735E1F7B5A2}"/>
              </a:ext>
            </a:extLst>
          </p:cNvPr>
          <p:cNvPicPr>
            <a:picLocks noChangeAspect="1"/>
          </p:cNvPicPr>
          <p:nvPr/>
        </p:nvPicPr>
        <p:blipFill>
          <a:blip r:embed="rId5"/>
          <a:stretch>
            <a:fillRect/>
          </a:stretch>
        </p:blipFill>
        <p:spPr>
          <a:xfrm>
            <a:off x="2768727" y="4405781"/>
            <a:ext cx="2286000" cy="2366813"/>
          </a:xfrm>
          <a:prstGeom prst="rect">
            <a:avLst/>
          </a:prstGeom>
        </p:spPr>
      </p:pic>
      <p:pic>
        <p:nvPicPr>
          <p:cNvPr id="4" name="Picture 3">
            <a:extLst>
              <a:ext uri="{FF2B5EF4-FFF2-40B4-BE49-F238E27FC236}">
                <a16:creationId xmlns:a16="http://schemas.microsoft.com/office/drawing/2014/main" id="{2DB4E153-62EE-4469-96D3-9FD9097326B3}"/>
              </a:ext>
            </a:extLst>
          </p:cNvPr>
          <p:cNvPicPr>
            <a:picLocks noChangeAspect="1"/>
          </p:cNvPicPr>
          <p:nvPr/>
        </p:nvPicPr>
        <p:blipFill>
          <a:blip r:embed="rId6"/>
          <a:stretch>
            <a:fillRect/>
          </a:stretch>
        </p:blipFill>
        <p:spPr>
          <a:xfrm>
            <a:off x="5114109" y="4405781"/>
            <a:ext cx="2286000" cy="2366813"/>
          </a:xfrm>
          <a:prstGeom prst="rect">
            <a:avLst/>
          </a:prstGeom>
        </p:spPr>
      </p:pic>
      <p:pic>
        <p:nvPicPr>
          <p:cNvPr id="5" name="Picture 4">
            <a:extLst>
              <a:ext uri="{FF2B5EF4-FFF2-40B4-BE49-F238E27FC236}">
                <a16:creationId xmlns:a16="http://schemas.microsoft.com/office/drawing/2014/main" id="{CABEA8FE-790B-4D4B-B19D-92775A8168ED}"/>
              </a:ext>
            </a:extLst>
          </p:cNvPr>
          <p:cNvPicPr>
            <a:picLocks noChangeAspect="1"/>
          </p:cNvPicPr>
          <p:nvPr/>
        </p:nvPicPr>
        <p:blipFill>
          <a:blip r:embed="rId7"/>
          <a:stretch>
            <a:fillRect/>
          </a:stretch>
        </p:blipFill>
        <p:spPr>
          <a:xfrm>
            <a:off x="7459491" y="4405781"/>
            <a:ext cx="2286000" cy="2366813"/>
          </a:xfrm>
          <a:prstGeom prst="rect">
            <a:avLst/>
          </a:prstGeom>
        </p:spPr>
      </p:pic>
      <p:pic>
        <p:nvPicPr>
          <p:cNvPr id="6" name="Picture 5">
            <a:extLst>
              <a:ext uri="{FF2B5EF4-FFF2-40B4-BE49-F238E27FC236}">
                <a16:creationId xmlns:a16="http://schemas.microsoft.com/office/drawing/2014/main" id="{5F7DFF83-F112-4C50-934D-830F19AC49B3}"/>
              </a:ext>
            </a:extLst>
          </p:cNvPr>
          <p:cNvPicPr>
            <a:picLocks noChangeAspect="1"/>
          </p:cNvPicPr>
          <p:nvPr/>
        </p:nvPicPr>
        <p:blipFill>
          <a:blip r:embed="rId8"/>
          <a:stretch>
            <a:fillRect/>
          </a:stretch>
        </p:blipFill>
        <p:spPr>
          <a:xfrm>
            <a:off x="9804873" y="4405781"/>
            <a:ext cx="2286000" cy="2366813"/>
          </a:xfrm>
          <a:prstGeom prst="rect">
            <a:avLst/>
          </a:prstGeom>
        </p:spPr>
      </p:pic>
      <p:sp>
        <p:nvSpPr>
          <p:cNvPr id="7" name="Oval 6">
            <a:extLst>
              <a:ext uri="{FF2B5EF4-FFF2-40B4-BE49-F238E27FC236}">
                <a16:creationId xmlns:a16="http://schemas.microsoft.com/office/drawing/2014/main" id="{0AEAAC8B-2962-4CC7-A27C-3232B6E3C4F0}"/>
              </a:ext>
            </a:extLst>
          </p:cNvPr>
          <p:cNvSpPr/>
          <p:nvPr/>
        </p:nvSpPr>
        <p:spPr>
          <a:xfrm>
            <a:off x="5032583" y="3096705"/>
            <a:ext cx="1450828" cy="743775"/>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B614EDC3-AB7B-4F72-9C0F-2159A336D4C4}"/>
              </a:ext>
            </a:extLst>
          </p:cNvPr>
          <p:cNvSpPr>
            <a:spLocks noGrp="1"/>
          </p:cNvSpPr>
          <p:nvPr>
            <p:ph type="title"/>
          </p:nvPr>
        </p:nvSpPr>
        <p:spPr>
          <a:xfrm>
            <a:off x="201728" y="159250"/>
            <a:ext cx="4376463" cy="663522"/>
          </a:xfrm>
        </p:spPr>
        <p:txBody>
          <a:bodyPr/>
          <a:lstStyle/>
          <a:p>
            <a:r>
              <a:rPr lang="en-US" sz="3200" dirty="0"/>
              <a:t>Younger</a:t>
            </a:r>
          </a:p>
        </p:txBody>
      </p:sp>
      <p:sp>
        <p:nvSpPr>
          <p:cNvPr id="9" name="Content Placeholder 8">
            <a:extLst>
              <a:ext uri="{FF2B5EF4-FFF2-40B4-BE49-F238E27FC236}">
                <a16:creationId xmlns:a16="http://schemas.microsoft.com/office/drawing/2014/main" id="{772FAF7C-3639-4A1B-B9B5-45FCE91A9D27}"/>
              </a:ext>
            </a:extLst>
          </p:cNvPr>
          <p:cNvSpPr>
            <a:spLocks noGrp="1"/>
          </p:cNvSpPr>
          <p:nvPr>
            <p:ph idx="1"/>
          </p:nvPr>
        </p:nvSpPr>
        <p:spPr>
          <a:xfrm>
            <a:off x="-129988" y="729042"/>
            <a:ext cx="2962835" cy="6128958"/>
          </a:xfrm>
        </p:spPr>
        <p:txBody>
          <a:bodyPr>
            <a:normAutofit lnSpcReduction="10000"/>
          </a:bodyPr>
          <a:lstStyle/>
          <a:p>
            <a:r>
              <a:rPr lang="en-US" sz="1500" spc="-90" dirty="0"/>
              <a:t>Because the classification scheme was based on those age 65+, these developments were identified because the largest age groups were 55- 65 which may be younger persons that aged into these age groups.</a:t>
            </a:r>
          </a:p>
          <a:p>
            <a:r>
              <a:rPr lang="en-US" sz="1500" spc="-90" dirty="0"/>
              <a:t>New Columbia is unique as it has 851 units in the entire Hope VI development; 556 affordable rental units are managed by Home Forward, but most do not have an age criteria; Trenton Terrace is not within the 556 Home Forward units, it has an age 62+ requirement, and is managed by NW Housing Alternatives. </a:t>
            </a:r>
          </a:p>
          <a:p>
            <a:r>
              <a:rPr lang="en-US" sz="1500" spc="-90" dirty="0"/>
              <a:t>The Commons requires residents to be age 55+. Center Commons is a mixed market rate subsidized housing development with units for seniors. McCoy Village has units ranging from 1 to 4 bedrooms.</a:t>
            </a:r>
          </a:p>
          <a:p>
            <a:r>
              <a:rPr lang="en-US" sz="1500" spc="-90" dirty="0"/>
              <a:t>For the four developments the age 65+ population was 43% male, but there were few persons age 65+.</a:t>
            </a:r>
          </a:p>
          <a:p>
            <a:endParaRPr lang="en-US" dirty="0"/>
          </a:p>
        </p:txBody>
      </p:sp>
      <p:sp>
        <p:nvSpPr>
          <p:cNvPr id="11" name="TextBox 10">
            <a:extLst>
              <a:ext uri="{FF2B5EF4-FFF2-40B4-BE49-F238E27FC236}">
                <a16:creationId xmlns:a16="http://schemas.microsoft.com/office/drawing/2014/main" id="{60BF1C06-843C-4C27-BB85-7538C4E7E94A}"/>
              </a:ext>
            </a:extLst>
          </p:cNvPr>
          <p:cNvSpPr txBox="1"/>
          <p:nvPr/>
        </p:nvSpPr>
        <p:spPr>
          <a:xfrm>
            <a:off x="4772724" y="3815353"/>
            <a:ext cx="8587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rPr>
              <a:t> Younger</a:t>
            </a:r>
          </a:p>
        </p:txBody>
      </p:sp>
      <p:sp>
        <p:nvSpPr>
          <p:cNvPr id="18" name="TextBox 17">
            <a:extLst>
              <a:ext uri="{FF2B5EF4-FFF2-40B4-BE49-F238E27FC236}">
                <a16:creationId xmlns:a16="http://schemas.microsoft.com/office/drawing/2014/main" id="{418E950C-FDC5-4F8D-9ED9-DE2C7A5BBF89}"/>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19</a:t>
            </a:r>
          </a:p>
        </p:txBody>
      </p:sp>
      <p:grpSp>
        <p:nvGrpSpPr>
          <p:cNvPr id="19" name="Group 18">
            <a:extLst>
              <a:ext uri="{FF2B5EF4-FFF2-40B4-BE49-F238E27FC236}">
                <a16:creationId xmlns:a16="http://schemas.microsoft.com/office/drawing/2014/main" id="{C0CCD3A9-BD2C-4FD9-8F47-7BE66382022E}"/>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53848C5D-FFEF-4698-9765-52057758392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137C8D71-57E2-4DCB-82C8-C3070329CE3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9F4CB7D6-B032-4EC0-8C50-8D38BC7D624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9" action="ppaction://hlinksldjump" highlightClick="1"/>
              <a:extLst>
                <a:ext uri="{FF2B5EF4-FFF2-40B4-BE49-F238E27FC236}">
                  <a16:creationId xmlns:a16="http://schemas.microsoft.com/office/drawing/2014/main" id="{1CFF9835-999A-4B2F-A6B0-A5967AC6CBB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10"/>
              <a:extLst>
                <a:ext uri="{FF2B5EF4-FFF2-40B4-BE49-F238E27FC236}">
                  <a16:creationId xmlns:a16="http://schemas.microsoft.com/office/drawing/2014/main" id="{0CC93712-4ECD-45A6-9D65-302BB0B671A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22968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300"/>
                                  </p:stCondLst>
                                  <p:childTnLst>
                                    <p:set>
                                      <p:cBhvr>
                                        <p:cTn id="32" dur="1" fill="hold">
                                          <p:stCondLst>
                                            <p:cond delay="0"/>
                                          </p:stCondLst>
                                        </p:cTn>
                                        <p:tgtEl>
                                          <p:spTgt spid="4"/>
                                        </p:tgtEl>
                                        <p:attrNameLst>
                                          <p:attrName>style.visibility</p:attrName>
                                        </p:attrNameLst>
                                      </p:cBhvr>
                                      <p:to>
                                        <p:strVal val="visible"/>
                                      </p:to>
                                    </p:set>
                                  </p:childTnLst>
                                </p:cTn>
                              </p:par>
                            </p:childTnLst>
                          </p:cTn>
                        </p:par>
                        <p:par>
                          <p:cTn id="33" fill="hold">
                            <p:stCondLst>
                              <p:cond delay="300"/>
                            </p:stCondLst>
                            <p:childTnLst>
                              <p:par>
                                <p:cTn id="34" presetID="1" presetClass="entr" presetSubtype="0" fill="hold" nodeType="afterEffect">
                                  <p:stCondLst>
                                    <p:cond delay="300"/>
                                  </p:stCondLst>
                                  <p:childTnLst>
                                    <p:set>
                                      <p:cBhvr>
                                        <p:cTn id="35" dur="1" fill="hold">
                                          <p:stCondLst>
                                            <p:cond delay="0"/>
                                          </p:stCondLst>
                                        </p:cTn>
                                        <p:tgtEl>
                                          <p:spTgt spid="5"/>
                                        </p:tgtEl>
                                        <p:attrNameLst>
                                          <p:attrName>style.visibility</p:attrName>
                                        </p:attrNameLst>
                                      </p:cBhvr>
                                      <p:to>
                                        <p:strVal val="visible"/>
                                      </p:to>
                                    </p:set>
                                  </p:childTnLst>
                                </p:cTn>
                              </p:par>
                            </p:childTnLst>
                          </p:cTn>
                        </p:par>
                        <p:par>
                          <p:cTn id="36" fill="hold">
                            <p:stCondLst>
                              <p:cond delay="600"/>
                            </p:stCondLst>
                            <p:childTnLst>
                              <p:par>
                                <p:cTn id="37" presetID="1" presetClass="entr" presetSubtype="0" fill="hold" nodeType="afterEffect">
                                  <p:stCondLst>
                                    <p:cond delay="30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
          <p:cNvPicPr preferRelativeResize="0"/>
          <p:nvPr/>
        </p:nvPicPr>
        <p:blipFill rotWithShape="1">
          <a:blip r:embed="rId4">
            <a:alphaModFix/>
          </a:blip>
          <a:srcRect/>
          <a:stretch/>
        </p:blipFill>
        <p:spPr>
          <a:xfrm>
            <a:off x="5219700" y="0"/>
            <a:ext cx="6858000" cy="6858000"/>
          </a:xfrm>
          <a:prstGeom prst="rect">
            <a:avLst/>
          </a:prstGeom>
          <a:noFill/>
          <a:ln>
            <a:noFill/>
          </a:ln>
        </p:spPr>
      </p:pic>
      <p:sp>
        <p:nvSpPr>
          <p:cNvPr id="347" name="Google Shape;347;p2"/>
          <p:cNvSpPr/>
          <p:nvPr/>
        </p:nvSpPr>
        <p:spPr>
          <a:xfrm>
            <a:off x="5355815" y="317500"/>
            <a:ext cx="603250" cy="553357"/>
          </a:xfrm>
          <a:prstGeom prst="rect">
            <a:avLst/>
          </a:prstGeom>
          <a:solidFill>
            <a:srgbClr val="E1DF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48" name="Google Shape;348;p2"/>
          <p:cNvPicPr preferRelativeResize="0"/>
          <p:nvPr/>
        </p:nvPicPr>
        <p:blipFill rotWithShape="1">
          <a:blip r:embed="rId5">
            <a:alphaModFix/>
          </a:blip>
          <a:srcRect/>
          <a:stretch/>
        </p:blipFill>
        <p:spPr>
          <a:xfrm>
            <a:off x="5219700" y="0"/>
            <a:ext cx="6858000" cy="6858000"/>
          </a:xfrm>
          <a:prstGeom prst="rect">
            <a:avLst/>
          </a:prstGeom>
          <a:noFill/>
          <a:ln>
            <a:noFill/>
          </a:ln>
        </p:spPr>
      </p:pic>
      <p:sp>
        <p:nvSpPr>
          <p:cNvPr id="349" name="Google Shape;349;p2"/>
          <p:cNvSpPr txBox="1">
            <a:spLocks noGrp="1"/>
          </p:cNvSpPr>
          <p:nvPr>
            <p:ph type="title"/>
          </p:nvPr>
        </p:nvSpPr>
        <p:spPr>
          <a:xfrm>
            <a:off x="396600" y="317500"/>
            <a:ext cx="4376463" cy="6635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200"/>
              <a:buFont typeface="Calibri"/>
              <a:buNone/>
            </a:pPr>
            <a:r>
              <a:rPr lang="en-US" sz="3200" dirty="0"/>
              <a:t>Affordable Housing for Older Persons</a:t>
            </a:r>
            <a:endParaRPr dirty="0"/>
          </a:p>
        </p:txBody>
      </p:sp>
      <p:sp>
        <p:nvSpPr>
          <p:cNvPr id="350" name="Google Shape;350;p2"/>
          <p:cNvSpPr txBox="1">
            <a:spLocks noGrp="1"/>
          </p:cNvSpPr>
          <p:nvPr>
            <p:ph type="body" idx="1"/>
          </p:nvPr>
        </p:nvSpPr>
        <p:spPr>
          <a:xfrm>
            <a:off x="367574" y="1282562"/>
            <a:ext cx="4555895" cy="496432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4B25"/>
              </a:buClr>
              <a:buSzPts val="1600"/>
              <a:buChar char="•"/>
            </a:pPr>
            <a:r>
              <a:rPr lang="en-US" sz="1600" dirty="0"/>
              <a:t>These data are from Metro’s 2018 Affordable Housing Database. We show these data because many of these housing units house older persons. The areas of the circles is relative to the number of housing units.</a:t>
            </a:r>
            <a:endParaRPr dirty="0"/>
          </a:p>
          <a:p>
            <a:pPr marL="228600" lvl="0" indent="-228600" algn="l" rtl="0">
              <a:lnSpc>
                <a:spcPct val="90000"/>
              </a:lnSpc>
              <a:spcBef>
                <a:spcPts val="1000"/>
              </a:spcBef>
              <a:spcAft>
                <a:spcPts val="0"/>
              </a:spcAft>
              <a:buClr>
                <a:srgbClr val="714B25"/>
              </a:buClr>
              <a:buSzPts val="1600"/>
              <a:buChar char="•"/>
            </a:pPr>
            <a:r>
              <a:rPr lang="en-US" sz="1600" dirty="0"/>
              <a:t>Affordable housing is concentrated in the Central City, North Portland, and Interstate Corridor supertracts.</a:t>
            </a:r>
            <a:endParaRPr dirty="0"/>
          </a:p>
          <a:p>
            <a:pPr marL="228600" lvl="0" indent="-228600" algn="l" rtl="0">
              <a:lnSpc>
                <a:spcPct val="90000"/>
              </a:lnSpc>
              <a:spcBef>
                <a:spcPts val="1000"/>
              </a:spcBef>
              <a:spcAft>
                <a:spcPts val="0"/>
              </a:spcAft>
              <a:buClr>
                <a:srgbClr val="714B25"/>
              </a:buClr>
              <a:buSzPts val="1600"/>
              <a:buChar char="•"/>
            </a:pPr>
            <a:r>
              <a:rPr lang="en-US" sz="1600" dirty="0"/>
              <a:t>Affordable housing designated for seniors is concentrated in the Central City and Northwest supertracts.</a:t>
            </a:r>
            <a:endParaRPr dirty="0"/>
          </a:p>
          <a:p>
            <a:pPr marL="228600" lvl="0" indent="-228600" algn="l" rtl="0">
              <a:lnSpc>
                <a:spcPct val="90000"/>
              </a:lnSpc>
              <a:spcBef>
                <a:spcPts val="1000"/>
              </a:spcBef>
              <a:spcAft>
                <a:spcPts val="0"/>
              </a:spcAft>
              <a:buClr>
                <a:srgbClr val="714B25"/>
              </a:buClr>
              <a:buSzPts val="1600"/>
              <a:buChar char="•"/>
            </a:pPr>
            <a:r>
              <a:rPr lang="en-US" sz="1600" dirty="0"/>
              <a:t>The delineation of senior housing was done by noting comments in the 2018 Metro Affordable Housing database and by checking web listings for the individual developments and sponsor sites.</a:t>
            </a:r>
            <a:endParaRPr dirty="0"/>
          </a:p>
          <a:p>
            <a:pPr marL="228600" lvl="0" indent="-228600" algn="l" rtl="0">
              <a:lnSpc>
                <a:spcPct val="90000"/>
              </a:lnSpc>
              <a:spcBef>
                <a:spcPts val="1000"/>
              </a:spcBef>
              <a:spcAft>
                <a:spcPts val="0"/>
              </a:spcAft>
              <a:buClr>
                <a:srgbClr val="714B25"/>
              </a:buClr>
              <a:buSzPts val="1600"/>
              <a:buChar char="•"/>
            </a:pPr>
            <a:r>
              <a:rPr lang="en-US" sz="1600" dirty="0"/>
              <a:t>For senior affordable housing only multifamily with five or more units in the city of Portland are shown.</a:t>
            </a:r>
            <a:endParaRPr dirty="0"/>
          </a:p>
        </p:txBody>
      </p:sp>
      <p:sp>
        <p:nvSpPr>
          <p:cNvPr id="351" name="Google Shape;351;p2"/>
          <p:cNvSpPr/>
          <p:nvPr/>
        </p:nvSpPr>
        <p:spPr>
          <a:xfrm>
            <a:off x="2287884" y="6380856"/>
            <a:ext cx="1805665"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dirty="0">
                <a:solidFill>
                  <a:schemeClr val="dk1"/>
                </a:solidFill>
                <a:latin typeface="Calibri"/>
                <a:ea typeface="Calibri"/>
                <a:cs typeface="Calibri"/>
                <a:sym typeface="Calibri"/>
              </a:rPr>
              <a:t>Source: Metro - Affordable Housing Database (2018)</a:t>
            </a:r>
            <a:endParaRPr dirty="0"/>
          </a:p>
        </p:txBody>
      </p:sp>
      <p:grpSp>
        <p:nvGrpSpPr>
          <p:cNvPr id="8" name="Group 7">
            <a:extLst>
              <a:ext uri="{FF2B5EF4-FFF2-40B4-BE49-F238E27FC236}">
                <a16:creationId xmlns:a16="http://schemas.microsoft.com/office/drawing/2014/main" id="{5D2A4099-725C-4FD7-8CA8-512E92931E5C}"/>
              </a:ext>
            </a:extLst>
          </p:cNvPr>
          <p:cNvGrpSpPr/>
          <p:nvPr/>
        </p:nvGrpSpPr>
        <p:grpSpPr>
          <a:xfrm>
            <a:off x="87067" y="6452900"/>
            <a:ext cx="2006049" cy="365760"/>
            <a:chOff x="87067" y="6452900"/>
            <a:chExt cx="2006049" cy="365760"/>
          </a:xfrm>
        </p:grpSpPr>
        <p:sp>
          <p:nvSpPr>
            <p:cNvPr id="9" name="Action Button: Go to Beginning 8">
              <a:hlinkClick r:id="" action="ppaction://hlinkshowjump?jump=firstslide" highlightClick="1"/>
              <a:extLst>
                <a:ext uri="{FF2B5EF4-FFF2-40B4-BE49-F238E27FC236}">
                  <a16:creationId xmlns:a16="http://schemas.microsoft.com/office/drawing/2014/main" id="{FC120CEB-F479-4EC2-9B1F-4962A94E53E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Back or Previous 9">
              <a:hlinkClick r:id="" action="ppaction://hlinkshowjump?jump=previousslide" highlightClick="1"/>
              <a:extLst>
                <a:ext uri="{FF2B5EF4-FFF2-40B4-BE49-F238E27FC236}">
                  <a16:creationId xmlns:a16="http://schemas.microsoft.com/office/drawing/2014/main" id="{6238C45D-B913-4835-BF2D-39BA4A0871A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 action="ppaction://hlinkshowjump?jump=nextslide" highlightClick="1"/>
              <a:extLst>
                <a:ext uri="{FF2B5EF4-FFF2-40B4-BE49-F238E27FC236}">
                  <a16:creationId xmlns:a16="http://schemas.microsoft.com/office/drawing/2014/main" id="{4DBFFEFD-A387-4057-9498-7123DD85172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6" action="ppaction://hlinksldjump" highlightClick="1"/>
              <a:extLst>
                <a:ext uri="{FF2B5EF4-FFF2-40B4-BE49-F238E27FC236}">
                  <a16:creationId xmlns:a16="http://schemas.microsoft.com/office/drawing/2014/main" id="{73089151-D177-4778-AF43-E6B58FB2055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7"/>
              <a:extLst>
                <a:ext uri="{FF2B5EF4-FFF2-40B4-BE49-F238E27FC236}">
                  <a16:creationId xmlns:a16="http://schemas.microsoft.com/office/drawing/2014/main" id="{0643ECBA-3503-4417-82BF-2EFEE0F4A63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5" name="TextBox 14">
            <a:extLst>
              <a:ext uri="{FF2B5EF4-FFF2-40B4-BE49-F238E27FC236}">
                <a16:creationId xmlns:a16="http://schemas.microsoft.com/office/drawing/2014/main" id="{D2BA1482-50C4-47DB-A3EE-9B98B3217430}"/>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7EF8C-7051-44EF-A4BD-0D3E51E6CEA1}"/>
              </a:ext>
            </a:extLst>
          </p:cNvPr>
          <p:cNvPicPr>
            <a:picLocks noChangeAspect="1"/>
          </p:cNvPicPr>
          <p:nvPr/>
        </p:nvPicPr>
        <p:blipFill>
          <a:blip r:embed="rId4"/>
          <a:stretch>
            <a:fillRect/>
          </a:stretch>
        </p:blipFill>
        <p:spPr>
          <a:xfrm>
            <a:off x="3096726" y="247533"/>
            <a:ext cx="9052560" cy="4082114"/>
          </a:xfrm>
          <a:prstGeom prst="rect">
            <a:avLst/>
          </a:prstGeom>
        </p:spPr>
      </p:pic>
      <p:pic>
        <p:nvPicPr>
          <p:cNvPr id="6" name="Picture 5">
            <a:extLst>
              <a:ext uri="{FF2B5EF4-FFF2-40B4-BE49-F238E27FC236}">
                <a16:creationId xmlns:a16="http://schemas.microsoft.com/office/drawing/2014/main" id="{DE3A7179-59AA-40F9-9CDE-0604CBC95809}"/>
              </a:ext>
            </a:extLst>
          </p:cNvPr>
          <p:cNvPicPr>
            <a:picLocks noChangeAspect="1"/>
          </p:cNvPicPr>
          <p:nvPr/>
        </p:nvPicPr>
        <p:blipFill>
          <a:blip r:embed="rId5"/>
          <a:stretch>
            <a:fillRect/>
          </a:stretch>
        </p:blipFill>
        <p:spPr>
          <a:xfrm>
            <a:off x="7623006" y="4363857"/>
            <a:ext cx="2194560" cy="2272141"/>
          </a:xfrm>
          <a:prstGeom prst="rect">
            <a:avLst/>
          </a:prstGeom>
        </p:spPr>
      </p:pic>
      <p:pic>
        <p:nvPicPr>
          <p:cNvPr id="8" name="Picture 7">
            <a:extLst>
              <a:ext uri="{FF2B5EF4-FFF2-40B4-BE49-F238E27FC236}">
                <a16:creationId xmlns:a16="http://schemas.microsoft.com/office/drawing/2014/main" id="{A7CAAFB8-9451-4630-802C-2B25E993CCB8}"/>
              </a:ext>
            </a:extLst>
          </p:cNvPr>
          <p:cNvPicPr>
            <a:picLocks noChangeAspect="1"/>
          </p:cNvPicPr>
          <p:nvPr/>
        </p:nvPicPr>
        <p:blipFill>
          <a:blip r:embed="rId6"/>
          <a:stretch>
            <a:fillRect/>
          </a:stretch>
        </p:blipFill>
        <p:spPr>
          <a:xfrm>
            <a:off x="9864788" y="4363857"/>
            <a:ext cx="2194560" cy="2272141"/>
          </a:xfrm>
          <a:prstGeom prst="rect">
            <a:avLst/>
          </a:prstGeom>
        </p:spPr>
      </p:pic>
      <p:pic>
        <p:nvPicPr>
          <p:cNvPr id="10" name="Picture 9">
            <a:extLst>
              <a:ext uri="{FF2B5EF4-FFF2-40B4-BE49-F238E27FC236}">
                <a16:creationId xmlns:a16="http://schemas.microsoft.com/office/drawing/2014/main" id="{B12337A4-1221-430A-B1E2-D048AAF17529}"/>
              </a:ext>
            </a:extLst>
          </p:cNvPr>
          <p:cNvPicPr>
            <a:picLocks noChangeAspect="1"/>
          </p:cNvPicPr>
          <p:nvPr/>
        </p:nvPicPr>
        <p:blipFill>
          <a:blip r:embed="rId7"/>
          <a:stretch>
            <a:fillRect/>
          </a:stretch>
        </p:blipFill>
        <p:spPr>
          <a:xfrm>
            <a:off x="3139440" y="4363857"/>
            <a:ext cx="2194560" cy="2272141"/>
          </a:xfrm>
          <a:prstGeom prst="rect">
            <a:avLst/>
          </a:prstGeom>
        </p:spPr>
      </p:pic>
      <p:sp>
        <p:nvSpPr>
          <p:cNvPr id="11" name="Oval 10">
            <a:extLst>
              <a:ext uri="{FF2B5EF4-FFF2-40B4-BE49-F238E27FC236}">
                <a16:creationId xmlns:a16="http://schemas.microsoft.com/office/drawing/2014/main" id="{DDEEAE73-2A25-4E0A-90E8-B09494E8ECA1}"/>
              </a:ext>
            </a:extLst>
          </p:cNvPr>
          <p:cNvSpPr/>
          <p:nvPr/>
        </p:nvSpPr>
        <p:spPr>
          <a:xfrm rot="20315534">
            <a:off x="5747017" y="2095353"/>
            <a:ext cx="1098972" cy="446853"/>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E3438F4-DAEA-48E9-81C3-850167D618F1}"/>
              </a:ext>
            </a:extLst>
          </p:cNvPr>
          <p:cNvSpPr>
            <a:spLocks noGrp="1"/>
          </p:cNvSpPr>
          <p:nvPr>
            <p:ph type="title"/>
          </p:nvPr>
        </p:nvSpPr>
        <p:spPr>
          <a:xfrm>
            <a:off x="262034" y="363420"/>
            <a:ext cx="2861908" cy="663522"/>
          </a:xfrm>
        </p:spPr>
        <p:txBody>
          <a:bodyPr/>
          <a:lstStyle/>
          <a:p>
            <a:r>
              <a:rPr lang="en-US" sz="3200" dirty="0"/>
              <a:t>Mixed Age</a:t>
            </a:r>
          </a:p>
        </p:txBody>
      </p:sp>
      <p:sp>
        <p:nvSpPr>
          <p:cNvPr id="5" name="Content Placeholder 4">
            <a:extLst>
              <a:ext uri="{FF2B5EF4-FFF2-40B4-BE49-F238E27FC236}">
                <a16:creationId xmlns:a16="http://schemas.microsoft.com/office/drawing/2014/main" id="{74FB05AF-9C46-406D-9899-E0F459F147D4}"/>
              </a:ext>
            </a:extLst>
          </p:cNvPr>
          <p:cNvSpPr>
            <a:spLocks noGrp="1"/>
          </p:cNvSpPr>
          <p:nvPr>
            <p:ph idx="1"/>
          </p:nvPr>
        </p:nvSpPr>
        <p:spPr>
          <a:xfrm>
            <a:off x="27216" y="1026942"/>
            <a:ext cx="3109218" cy="5740571"/>
          </a:xfrm>
        </p:spPr>
        <p:txBody>
          <a:bodyPr>
            <a:normAutofit/>
          </a:bodyPr>
          <a:lstStyle/>
          <a:p>
            <a:r>
              <a:rPr lang="en-US" sz="1600" dirty="0"/>
              <a:t>Northwest Tower, Medallion Apartments, and Gallagher Plaza all are managed by Home Forward and give a preference to seniors and persons with disabilities. Unthank Plaza also is managed by Home forward and applicants are required to be age 62+ or have a disability. </a:t>
            </a:r>
          </a:p>
          <a:p>
            <a:r>
              <a:rPr lang="en-US" sz="1600" dirty="0"/>
              <a:t>All have a broad age range residing in the developments including persons who may have moved in as seniors or aged in place.</a:t>
            </a:r>
          </a:p>
          <a:p>
            <a:r>
              <a:rPr lang="en-US" sz="1600" dirty="0"/>
              <a:t>The age 65+ population of these four developments is 55% male, ranging from 69% in Northwest Tower to 33% at Gallagher Plaza; the numbers of age 65+ are few.</a:t>
            </a:r>
          </a:p>
        </p:txBody>
      </p:sp>
      <p:pic>
        <p:nvPicPr>
          <p:cNvPr id="12" name="Picture 11">
            <a:extLst>
              <a:ext uri="{FF2B5EF4-FFF2-40B4-BE49-F238E27FC236}">
                <a16:creationId xmlns:a16="http://schemas.microsoft.com/office/drawing/2014/main" id="{5665C7C5-C793-49F2-A349-D75057385164}"/>
              </a:ext>
            </a:extLst>
          </p:cNvPr>
          <p:cNvPicPr>
            <a:picLocks noChangeAspect="1"/>
          </p:cNvPicPr>
          <p:nvPr/>
        </p:nvPicPr>
        <p:blipFill>
          <a:blip r:embed="rId8"/>
          <a:stretch>
            <a:fillRect/>
          </a:stretch>
        </p:blipFill>
        <p:spPr>
          <a:xfrm>
            <a:off x="5337006" y="4363856"/>
            <a:ext cx="2194560" cy="2232684"/>
          </a:xfrm>
          <a:prstGeom prst="rect">
            <a:avLst/>
          </a:prstGeom>
        </p:spPr>
      </p:pic>
      <p:sp>
        <p:nvSpPr>
          <p:cNvPr id="13" name="TextBox 12">
            <a:extLst>
              <a:ext uri="{FF2B5EF4-FFF2-40B4-BE49-F238E27FC236}">
                <a16:creationId xmlns:a16="http://schemas.microsoft.com/office/drawing/2014/main" id="{7DB7DE0A-42F1-4DB3-A975-6B9D1127B0C7}"/>
              </a:ext>
            </a:extLst>
          </p:cNvPr>
          <p:cNvSpPr txBox="1"/>
          <p:nvPr/>
        </p:nvSpPr>
        <p:spPr>
          <a:xfrm>
            <a:off x="5379170" y="1807782"/>
            <a:ext cx="8587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rPr>
              <a:t> Mixed</a:t>
            </a:r>
          </a:p>
        </p:txBody>
      </p:sp>
      <p:sp>
        <p:nvSpPr>
          <p:cNvPr id="20" name="TextBox 19">
            <a:extLst>
              <a:ext uri="{FF2B5EF4-FFF2-40B4-BE49-F238E27FC236}">
                <a16:creationId xmlns:a16="http://schemas.microsoft.com/office/drawing/2014/main" id="{D77322B8-8A4B-4E80-812A-DD1ADA5DE744}"/>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20</a:t>
            </a:r>
          </a:p>
        </p:txBody>
      </p:sp>
      <p:grpSp>
        <p:nvGrpSpPr>
          <p:cNvPr id="21" name="Group 20">
            <a:extLst>
              <a:ext uri="{FF2B5EF4-FFF2-40B4-BE49-F238E27FC236}">
                <a16:creationId xmlns:a16="http://schemas.microsoft.com/office/drawing/2014/main" id="{BCD71852-266B-4A3D-AC1E-ABDFB2F0123D}"/>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719613F9-1492-41F6-A167-3B3DE2B69A1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CA49D160-048A-47BD-8D78-66F773F5A84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60ACDFED-29A0-48C2-B26C-2C1925E1172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9" action="ppaction://hlinksldjump" highlightClick="1"/>
              <a:extLst>
                <a:ext uri="{FF2B5EF4-FFF2-40B4-BE49-F238E27FC236}">
                  <a16:creationId xmlns:a16="http://schemas.microsoft.com/office/drawing/2014/main" id="{0D9CD71F-AE72-4FE2-BB89-9E1E15E0E41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0"/>
              <a:extLst>
                <a:ext uri="{FF2B5EF4-FFF2-40B4-BE49-F238E27FC236}">
                  <a16:creationId xmlns:a16="http://schemas.microsoft.com/office/drawing/2014/main" id="{50B4309C-D88C-4E0E-AB85-E678A28FC7C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08305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30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800"/>
                            </p:stCondLst>
                            <p:childTnLst>
                              <p:par>
                                <p:cTn id="30" presetID="1" presetClass="entr" presetSubtype="0" fill="hold" nodeType="afterEffect">
                                  <p:stCondLst>
                                    <p:cond delay="3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1100"/>
                            </p:stCondLst>
                            <p:childTnLst>
                              <p:par>
                                <p:cTn id="33" presetID="1" presetClass="entr" presetSubtype="0" fill="hold" nodeType="afterEffect">
                                  <p:stCondLst>
                                    <p:cond delay="30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2D2D-DA12-40E6-94D2-70FC5BF90FA6}"/>
              </a:ext>
            </a:extLst>
          </p:cNvPr>
          <p:cNvSpPr>
            <a:spLocks noGrp="1"/>
          </p:cNvSpPr>
          <p:nvPr>
            <p:ph type="title"/>
          </p:nvPr>
        </p:nvSpPr>
        <p:spPr>
          <a:xfrm>
            <a:off x="155429" y="53915"/>
            <a:ext cx="1415478" cy="663522"/>
          </a:xfrm>
        </p:spPr>
        <p:txBody>
          <a:bodyPr/>
          <a:lstStyle/>
          <a:p>
            <a:r>
              <a:rPr lang="en-US" sz="3200" dirty="0"/>
              <a:t>Recap</a:t>
            </a:r>
          </a:p>
        </p:txBody>
      </p:sp>
      <p:sp>
        <p:nvSpPr>
          <p:cNvPr id="3" name="Content Placeholder 2">
            <a:extLst>
              <a:ext uri="{FF2B5EF4-FFF2-40B4-BE49-F238E27FC236}">
                <a16:creationId xmlns:a16="http://schemas.microsoft.com/office/drawing/2014/main" id="{97B63C34-8072-44FC-A230-953ED3B180E4}"/>
              </a:ext>
            </a:extLst>
          </p:cNvPr>
          <p:cNvSpPr>
            <a:spLocks noGrp="1"/>
          </p:cNvSpPr>
          <p:nvPr>
            <p:ph idx="1"/>
          </p:nvPr>
        </p:nvSpPr>
        <p:spPr>
          <a:xfrm>
            <a:off x="16928" y="601087"/>
            <a:ext cx="3251267" cy="6149987"/>
          </a:xfrm>
        </p:spPr>
        <p:txBody>
          <a:bodyPr>
            <a:normAutofit/>
          </a:bodyPr>
          <a:lstStyle/>
          <a:p>
            <a:r>
              <a:rPr lang="en-US" sz="1600" dirty="0"/>
              <a:t>Pyramids for aggregated age/sex data, in percent:</a:t>
            </a:r>
          </a:p>
          <a:p>
            <a:pPr marL="365760" lvl="1"/>
            <a:r>
              <a:rPr lang="en-US" sz="1600" b="1" spc="-30" dirty="0"/>
              <a:t>Older</a:t>
            </a:r>
            <a:r>
              <a:rPr lang="en-US" sz="1600" spc="-30" dirty="0"/>
              <a:t> – Mainly age 65+, many 85+, more females.</a:t>
            </a:r>
          </a:p>
          <a:p>
            <a:pPr marL="365760" lvl="1"/>
            <a:r>
              <a:rPr lang="en-US" sz="1600" b="1" spc="-30" dirty="0"/>
              <a:t>Mid Older </a:t>
            </a:r>
            <a:r>
              <a:rPr lang="en-US" sz="1600" spc="-30" dirty="0"/>
              <a:t>– As young as 50’s but mainly 60’s, some 85+, gender mix even.</a:t>
            </a:r>
          </a:p>
          <a:p>
            <a:pPr marL="365760" lvl="1"/>
            <a:r>
              <a:rPr lang="en-US" sz="1600" b="1" spc="-30" dirty="0"/>
              <a:t>Mid Younger </a:t>
            </a:r>
            <a:r>
              <a:rPr lang="en-US" sz="1600" spc="-30" dirty="0"/>
              <a:t>– Many younger than 50, 60-64 largest group, more males younger, females older.</a:t>
            </a:r>
          </a:p>
          <a:p>
            <a:pPr marL="365760" lvl="1"/>
            <a:r>
              <a:rPr lang="en-US" sz="1600" b="1" spc="-30" dirty="0"/>
              <a:t>Younger</a:t>
            </a:r>
            <a:r>
              <a:rPr lang="en-US" sz="1600" spc="-30" dirty="0"/>
              <a:t> – A few 55+ but mainly younger persons.</a:t>
            </a:r>
          </a:p>
          <a:p>
            <a:pPr marL="365760" lvl="1"/>
            <a:r>
              <a:rPr lang="en-US" sz="1600" b="1" spc="-30" dirty="0"/>
              <a:t>Mixed</a:t>
            </a:r>
            <a:r>
              <a:rPr lang="en-US" sz="1600" spc="-30" dirty="0"/>
              <a:t> – A mix of younger families and older persons, few 70+.</a:t>
            </a:r>
          </a:p>
        </p:txBody>
      </p:sp>
      <p:pic>
        <p:nvPicPr>
          <p:cNvPr id="5" name="Picture 4">
            <a:extLst>
              <a:ext uri="{FF2B5EF4-FFF2-40B4-BE49-F238E27FC236}">
                <a16:creationId xmlns:a16="http://schemas.microsoft.com/office/drawing/2014/main" id="{5A838F10-6388-489A-B439-8EB099195F78}"/>
              </a:ext>
            </a:extLst>
          </p:cNvPr>
          <p:cNvPicPr>
            <a:picLocks noChangeAspect="1"/>
          </p:cNvPicPr>
          <p:nvPr/>
        </p:nvPicPr>
        <p:blipFill rotWithShape="1">
          <a:blip r:embed="rId4"/>
          <a:srcRect l="784" r="409"/>
          <a:stretch/>
        </p:blipFill>
        <p:spPr>
          <a:xfrm>
            <a:off x="3247369" y="373087"/>
            <a:ext cx="8944632" cy="4082114"/>
          </a:xfrm>
          <a:prstGeom prst="rect">
            <a:avLst/>
          </a:prstGeom>
        </p:spPr>
      </p:pic>
      <p:sp>
        <p:nvSpPr>
          <p:cNvPr id="7" name="Oval 6">
            <a:extLst>
              <a:ext uri="{FF2B5EF4-FFF2-40B4-BE49-F238E27FC236}">
                <a16:creationId xmlns:a16="http://schemas.microsoft.com/office/drawing/2014/main" id="{43970CBA-8C02-4C06-8C0E-EE736E638684}"/>
              </a:ext>
            </a:extLst>
          </p:cNvPr>
          <p:cNvSpPr/>
          <p:nvPr/>
        </p:nvSpPr>
        <p:spPr>
          <a:xfrm>
            <a:off x="10663999" y="2266399"/>
            <a:ext cx="1137424" cy="970156"/>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4318D86-8AB1-458B-B2B4-657BF5472E12}"/>
              </a:ext>
            </a:extLst>
          </p:cNvPr>
          <p:cNvSpPr/>
          <p:nvPr/>
        </p:nvSpPr>
        <p:spPr>
          <a:xfrm rot="1161771">
            <a:off x="8909974" y="850437"/>
            <a:ext cx="1534026" cy="1143000"/>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37DD0DD-FE5A-40D8-A30E-5ABA8A74636F}"/>
              </a:ext>
            </a:extLst>
          </p:cNvPr>
          <p:cNvSpPr/>
          <p:nvPr/>
        </p:nvSpPr>
        <p:spPr>
          <a:xfrm rot="20814766">
            <a:off x="6688597" y="661535"/>
            <a:ext cx="1186354" cy="914493"/>
          </a:xfrm>
          <a:prstGeom prst="ellipse">
            <a:avLst/>
          </a:prstGeom>
          <a:noFill/>
          <a:ln w="15875">
            <a:solidFill>
              <a:srgbClr val="B8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69020FC-719B-4C0D-B477-7211687077F8}"/>
              </a:ext>
            </a:extLst>
          </p:cNvPr>
          <p:cNvSpPr/>
          <p:nvPr/>
        </p:nvSpPr>
        <p:spPr>
          <a:xfrm>
            <a:off x="4987318" y="3096705"/>
            <a:ext cx="1450828" cy="743775"/>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0E732A5-1DB7-4E98-A64F-C16EEFDDD3DE}"/>
              </a:ext>
            </a:extLst>
          </p:cNvPr>
          <p:cNvSpPr/>
          <p:nvPr/>
        </p:nvSpPr>
        <p:spPr>
          <a:xfrm rot="20315534">
            <a:off x="5922864" y="2189508"/>
            <a:ext cx="1007700" cy="391571"/>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F28BB08-84A2-4B39-87B7-9734D2AB0035}"/>
              </a:ext>
            </a:extLst>
          </p:cNvPr>
          <p:cNvPicPr>
            <a:picLocks noChangeAspect="1"/>
          </p:cNvPicPr>
          <p:nvPr/>
        </p:nvPicPr>
        <p:blipFill>
          <a:blip r:embed="rId5"/>
          <a:stretch>
            <a:fillRect/>
          </a:stretch>
        </p:blipFill>
        <p:spPr>
          <a:xfrm>
            <a:off x="9889072" y="4455201"/>
            <a:ext cx="2286000" cy="2325710"/>
          </a:xfrm>
          <a:prstGeom prst="rect">
            <a:avLst/>
          </a:prstGeom>
        </p:spPr>
      </p:pic>
      <p:pic>
        <p:nvPicPr>
          <p:cNvPr id="16" name="Picture 15">
            <a:extLst>
              <a:ext uri="{FF2B5EF4-FFF2-40B4-BE49-F238E27FC236}">
                <a16:creationId xmlns:a16="http://schemas.microsoft.com/office/drawing/2014/main" id="{6949BA43-5B3F-4923-A9CA-6CE443C55D9C}"/>
              </a:ext>
            </a:extLst>
          </p:cNvPr>
          <p:cNvPicPr>
            <a:picLocks noChangeAspect="1"/>
          </p:cNvPicPr>
          <p:nvPr/>
        </p:nvPicPr>
        <p:blipFill>
          <a:blip r:embed="rId6"/>
          <a:stretch>
            <a:fillRect/>
          </a:stretch>
        </p:blipFill>
        <p:spPr>
          <a:xfrm>
            <a:off x="7603072" y="4455199"/>
            <a:ext cx="2286000" cy="2325712"/>
          </a:xfrm>
          <a:prstGeom prst="rect">
            <a:avLst/>
          </a:prstGeom>
        </p:spPr>
      </p:pic>
      <p:pic>
        <p:nvPicPr>
          <p:cNvPr id="18" name="Picture 17">
            <a:extLst>
              <a:ext uri="{FF2B5EF4-FFF2-40B4-BE49-F238E27FC236}">
                <a16:creationId xmlns:a16="http://schemas.microsoft.com/office/drawing/2014/main" id="{14FEB5F2-52A4-40A9-9E58-852A81D49700}"/>
              </a:ext>
            </a:extLst>
          </p:cNvPr>
          <p:cNvPicPr>
            <a:picLocks noChangeAspect="1"/>
          </p:cNvPicPr>
          <p:nvPr/>
        </p:nvPicPr>
        <p:blipFill>
          <a:blip r:embed="rId7"/>
          <a:stretch>
            <a:fillRect/>
          </a:stretch>
        </p:blipFill>
        <p:spPr>
          <a:xfrm>
            <a:off x="5317072" y="4455198"/>
            <a:ext cx="2286000" cy="2325713"/>
          </a:xfrm>
          <a:prstGeom prst="rect">
            <a:avLst/>
          </a:prstGeom>
        </p:spPr>
      </p:pic>
      <p:pic>
        <p:nvPicPr>
          <p:cNvPr id="20" name="Picture 19">
            <a:extLst>
              <a:ext uri="{FF2B5EF4-FFF2-40B4-BE49-F238E27FC236}">
                <a16:creationId xmlns:a16="http://schemas.microsoft.com/office/drawing/2014/main" id="{C86A134B-06D3-4173-BF84-DB146EE69C2B}"/>
              </a:ext>
            </a:extLst>
          </p:cNvPr>
          <p:cNvPicPr>
            <a:picLocks noChangeAspect="1"/>
          </p:cNvPicPr>
          <p:nvPr/>
        </p:nvPicPr>
        <p:blipFill>
          <a:blip r:embed="rId8"/>
          <a:stretch>
            <a:fillRect/>
          </a:stretch>
        </p:blipFill>
        <p:spPr>
          <a:xfrm>
            <a:off x="3048964" y="4445505"/>
            <a:ext cx="2286000" cy="2325712"/>
          </a:xfrm>
          <a:prstGeom prst="rect">
            <a:avLst/>
          </a:prstGeom>
        </p:spPr>
      </p:pic>
      <p:pic>
        <p:nvPicPr>
          <p:cNvPr id="22" name="Picture 21">
            <a:extLst>
              <a:ext uri="{FF2B5EF4-FFF2-40B4-BE49-F238E27FC236}">
                <a16:creationId xmlns:a16="http://schemas.microsoft.com/office/drawing/2014/main" id="{A01A60EC-F4C9-438B-B3F4-C9AA4AFAF759}"/>
              </a:ext>
            </a:extLst>
          </p:cNvPr>
          <p:cNvPicPr>
            <a:picLocks noChangeAspect="1"/>
          </p:cNvPicPr>
          <p:nvPr/>
        </p:nvPicPr>
        <p:blipFill>
          <a:blip r:embed="rId9"/>
          <a:stretch>
            <a:fillRect/>
          </a:stretch>
        </p:blipFill>
        <p:spPr>
          <a:xfrm>
            <a:off x="762964" y="4445965"/>
            <a:ext cx="2286000" cy="2325710"/>
          </a:xfrm>
          <a:prstGeom prst="rect">
            <a:avLst/>
          </a:prstGeom>
        </p:spPr>
      </p:pic>
      <p:sp>
        <p:nvSpPr>
          <p:cNvPr id="25" name="TextBox 24">
            <a:extLst>
              <a:ext uri="{FF2B5EF4-FFF2-40B4-BE49-F238E27FC236}">
                <a16:creationId xmlns:a16="http://schemas.microsoft.com/office/drawing/2014/main" id="{4C6BF5B2-0A65-4FD1-95B4-5AC003AD2625}"/>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21</a:t>
            </a:r>
          </a:p>
        </p:txBody>
      </p:sp>
      <p:grpSp>
        <p:nvGrpSpPr>
          <p:cNvPr id="26" name="Group 25">
            <a:extLst>
              <a:ext uri="{FF2B5EF4-FFF2-40B4-BE49-F238E27FC236}">
                <a16:creationId xmlns:a16="http://schemas.microsoft.com/office/drawing/2014/main" id="{7575B571-8144-43DE-B143-F9BDB01EFECF}"/>
              </a:ext>
            </a:extLst>
          </p:cNvPr>
          <p:cNvGrpSpPr/>
          <p:nvPr/>
        </p:nvGrpSpPr>
        <p:grpSpPr>
          <a:xfrm>
            <a:off x="87067" y="645290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390EB8B3-9733-4EF1-81CD-50DF5EB511F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EAD6E6C0-3DF5-400C-BAF1-32FBC14F3EA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BA7319F0-FF4D-492E-8FDF-C9768C4A4B0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0" action="ppaction://hlinksldjump" highlightClick="1"/>
              <a:extLst>
                <a:ext uri="{FF2B5EF4-FFF2-40B4-BE49-F238E27FC236}">
                  <a16:creationId xmlns:a16="http://schemas.microsoft.com/office/drawing/2014/main" id="{09CCD27F-FBE4-4E58-97B9-2DFCE2CA904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1"/>
              <a:extLst>
                <a:ext uri="{FF2B5EF4-FFF2-40B4-BE49-F238E27FC236}">
                  <a16:creationId xmlns:a16="http://schemas.microsoft.com/office/drawing/2014/main" id="{2410AE5B-6B4C-402B-8B89-E56F4498871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7751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0F05-9655-4EE4-8086-4740920F5C44}"/>
              </a:ext>
            </a:extLst>
          </p:cNvPr>
          <p:cNvSpPr>
            <a:spLocks noGrp="1"/>
          </p:cNvSpPr>
          <p:nvPr>
            <p:ph type="title"/>
          </p:nvPr>
        </p:nvSpPr>
        <p:spPr>
          <a:xfrm>
            <a:off x="232723" y="254212"/>
            <a:ext cx="2656781" cy="663522"/>
          </a:xfrm>
        </p:spPr>
        <p:txBody>
          <a:bodyPr/>
          <a:lstStyle/>
          <a:p>
            <a:r>
              <a:rPr lang="en-US" sz="3200" dirty="0"/>
              <a:t>Gender and </a:t>
            </a:r>
            <a:br>
              <a:rPr lang="en-US" sz="3200" dirty="0"/>
            </a:br>
            <a:r>
              <a:rPr lang="en-US" sz="3200" dirty="0"/>
              <a:t>Age Class</a:t>
            </a:r>
          </a:p>
        </p:txBody>
      </p:sp>
      <p:sp>
        <p:nvSpPr>
          <p:cNvPr id="3" name="Content Placeholder 2">
            <a:extLst>
              <a:ext uri="{FF2B5EF4-FFF2-40B4-BE49-F238E27FC236}">
                <a16:creationId xmlns:a16="http://schemas.microsoft.com/office/drawing/2014/main" id="{CDA8E3F0-4444-4337-A181-5ADD0C0C3163}"/>
              </a:ext>
            </a:extLst>
          </p:cNvPr>
          <p:cNvSpPr>
            <a:spLocks noGrp="1"/>
          </p:cNvSpPr>
          <p:nvPr>
            <p:ph idx="1"/>
          </p:nvPr>
        </p:nvSpPr>
        <p:spPr>
          <a:xfrm>
            <a:off x="51795" y="1068811"/>
            <a:ext cx="3565463" cy="5203216"/>
          </a:xfrm>
        </p:spPr>
        <p:txBody>
          <a:bodyPr>
            <a:noAutofit/>
          </a:bodyPr>
          <a:lstStyle/>
          <a:p>
            <a:r>
              <a:rPr lang="en-US" sz="1600" dirty="0"/>
              <a:t>The initial assumption was that affordable housing developments with more older persons would skew toward more females because there were more older persons and females live longer.</a:t>
            </a:r>
          </a:p>
          <a:p>
            <a:r>
              <a:rPr lang="en-US" sz="1600" dirty="0"/>
              <a:t>The results were more complex.</a:t>
            </a:r>
          </a:p>
          <a:p>
            <a:r>
              <a:rPr lang="en-US" sz="1600" dirty="0"/>
              <a:t>The 18 developments to the right of the vertical axis (red) had more females but did not progress in a regular way to the left as expected. </a:t>
            </a:r>
          </a:p>
          <a:p>
            <a:r>
              <a:rPr lang="en-US" sz="1600" dirty="0"/>
              <a:t>For the 30 developments to the left of the vertical axis (blue) the proportion of male residents grew from center to left.</a:t>
            </a:r>
          </a:p>
          <a:p>
            <a:r>
              <a:rPr lang="en-US" sz="1600" dirty="0"/>
              <a:t>However, the standard deviations for the developments to the left, blue box, are large, indicating that some were predominately male and other predominately female.</a:t>
            </a:r>
          </a:p>
        </p:txBody>
      </p:sp>
      <p:pic>
        <p:nvPicPr>
          <p:cNvPr id="12" name="Picture 11">
            <a:extLst>
              <a:ext uri="{FF2B5EF4-FFF2-40B4-BE49-F238E27FC236}">
                <a16:creationId xmlns:a16="http://schemas.microsoft.com/office/drawing/2014/main" id="{BB8A91D1-9E6E-4E19-9C99-51D53CE85EBC}"/>
              </a:ext>
            </a:extLst>
          </p:cNvPr>
          <p:cNvPicPr>
            <a:picLocks noChangeAspect="1"/>
          </p:cNvPicPr>
          <p:nvPr/>
        </p:nvPicPr>
        <p:blipFill>
          <a:blip r:embed="rId4"/>
          <a:stretch>
            <a:fillRect/>
          </a:stretch>
        </p:blipFill>
        <p:spPr>
          <a:xfrm>
            <a:off x="3462572" y="207335"/>
            <a:ext cx="8729427" cy="3936402"/>
          </a:xfrm>
          <a:prstGeom prst="rect">
            <a:avLst/>
          </a:prstGeom>
        </p:spPr>
      </p:pic>
      <p:pic>
        <p:nvPicPr>
          <p:cNvPr id="11" name="Picture 10">
            <a:extLst>
              <a:ext uri="{FF2B5EF4-FFF2-40B4-BE49-F238E27FC236}">
                <a16:creationId xmlns:a16="http://schemas.microsoft.com/office/drawing/2014/main" id="{871F6FBB-8068-4FFA-A800-465EB8DB41F3}"/>
              </a:ext>
            </a:extLst>
          </p:cNvPr>
          <p:cNvPicPr>
            <a:picLocks noChangeAspect="1"/>
          </p:cNvPicPr>
          <p:nvPr/>
        </p:nvPicPr>
        <p:blipFill>
          <a:blip r:embed="rId5"/>
          <a:stretch>
            <a:fillRect/>
          </a:stretch>
        </p:blipFill>
        <p:spPr>
          <a:xfrm>
            <a:off x="6663707" y="3522805"/>
            <a:ext cx="5091526" cy="3221665"/>
          </a:xfrm>
          <a:prstGeom prst="rect">
            <a:avLst/>
          </a:prstGeom>
        </p:spPr>
      </p:pic>
      <p:sp>
        <p:nvSpPr>
          <p:cNvPr id="13" name="TextBox 12">
            <a:extLst>
              <a:ext uri="{FF2B5EF4-FFF2-40B4-BE49-F238E27FC236}">
                <a16:creationId xmlns:a16="http://schemas.microsoft.com/office/drawing/2014/main" id="{CE3A34D7-7029-4942-8CE3-3D7F9A899918}"/>
              </a:ext>
            </a:extLst>
          </p:cNvPr>
          <p:cNvSpPr txBox="1"/>
          <p:nvPr/>
        </p:nvSpPr>
        <p:spPr>
          <a:xfrm>
            <a:off x="11104270" y="1894390"/>
            <a:ext cx="10359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Older</a:t>
            </a:r>
          </a:p>
        </p:txBody>
      </p:sp>
      <p:sp>
        <p:nvSpPr>
          <p:cNvPr id="14" name="TextBox 13">
            <a:extLst>
              <a:ext uri="{FF2B5EF4-FFF2-40B4-BE49-F238E27FC236}">
                <a16:creationId xmlns:a16="http://schemas.microsoft.com/office/drawing/2014/main" id="{AF4CDD83-84B1-4FA3-86A8-9D29D60E589B}"/>
              </a:ext>
            </a:extLst>
          </p:cNvPr>
          <p:cNvSpPr txBox="1"/>
          <p:nvPr/>
        </p:nvSpPr>
        <p:spPr>
          <a:xfrm>
            <a:off x="4444138" y="1916525"/>
            <a:ext cx="10359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Younger</a:t>
            </a:r>
          </a:p>
        </p:txBody>
      </p:sp>
      <p:sp>
        <p:nvSpPr>
          <p:cNvPr id="15" name="Rectangle 14">
            <a:extLst>
              <a:ext uri="{FF2B5EF4-FFF2-40B4-BE49-F238E27FC236}">
                <a16:creationId xmlns:a16="http://schemas.microsoft.com/office/drawing/2014/main" id="{F86D0190-418F-4145-9E13-C9F2F65EF40D}"/>
              </a:ext>
            </a:extLst>
          </p:cNvPr>
          <p:cNvSpPr/>
          <p:nvPr/>
        </p:nvSpPr>
        <p:spPr>
          <a:xfrm>
            <a:off x="9005104" y="4641448"/>
            <a:ext cx="2349661" cy="1006998"/>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A5F0849-B1BB-496E-846F-9AE7C2E3911C}"/>
              </a:ext>
            </a:extLst>
          </p:cNvPr>
          <p:cNvSpPr/>
          <p:nvPr/>
        </p:nvSpPr>
        <p:spPr>
          <a:xfrm>
            <a:off x="7429805" y="4038474"/>
            <a:ext cx="1526771" cy="1609972"/>
          </a:xfrm>
          <a:prstGeom prst="rect">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2737F2A1-67AC-47C0-8EFA-345B164A3328}"/>
              </a:ext>
            </a:extLst>
          </p:cNvPr>
          <p:cNvSpPr txBox="1">
            <a:spLocks/>
          </p:cNvSpPr>
          <p:nvPr/>
        </p:nvSpPr>
        <p:spPr>
          <a:xfrm>
            <a:off x="3462572" y="4276901"/>
            <a:ext cx="3041990" cy="1235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4B25"/>
                </a:solidFill>
                <a:effectLst/>
                <a:uLnTx/>
                <a:uFillTx/>
                <a:latin typeface="Calibri" panose="020F0502020204030204"/>
                <a:ea typeface="+mn-ea"/>
                <a:cs typeface="+mn-cs"/>
              </a:rPr>
              <a:t>We present these results because we were looking for patterns in the gender mix, but the results are inconclusive.</a:t>
            </a:r>
          </a:p>
        </p:txBody>
      </p:sp>
      <p:sp>
        <p:nvSpPr>
          <p:cNvPr id="24" name="TextBox 23">
            <a:extLst>
              <a:ext uri="{FF2B5EF4-FFF2-40B4-BE49-F238E27FC236}">
                <a16:creationId xmlns:a16="http://schemas.microsoft.com/office/drawing/2014/main" id="{F571C0E1-04CF-428F-A8D7-61EE2193E2D6}"/>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22</a:t>
            </a:r>
          </a:p>
        </p:txBody>
      </p:sp>
      <p:grpSp>
        <p:nvGrpSpPr>
          <p:cNvPr id="25" name="Group 24">
            <a:extLst>
              <a:ext uri="{FF2B5EF4-FFF2-40B4-BE49-F238E27FC236}">
                <a16:creationId xmlns:a16="http://schemas.microsoft.com/office/drawing/2014/main" id="{EF594CFE-DE0B-41A9-A53A-B694A9BD05AB}"/>
              </a:ext>
            </a:extLst>
          </p:cNvPr>
          <p:cNvGrpSpPr/>
          <p:nvPr/>
        </p:nvGrpSpPr>
        <p:grpSpPr>
          <a:xfrm>
            <a:off x="87067" y="645290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AA3FAF7C-D5A1-4C46-B00A-CD7881DDBEB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8E42B181-B488-49C6-806B-A305853E40A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42D61139-0470-407B-9D4C-A5E7E6D4902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6" action="ppaction://hlinksldjump" highlightClick="1"/>
              <a:extLst>
                <a:ext uri="{FF2B5EF4-FFF2-40B4-BE49-F238E27FC236}">
                  <a16:creationId xmlns:a16="http://schemas.microsoft.com/office/drawing/2014/main" id="{766112D8-620A-4134-A2BF-D3AEAADD968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7"/>
              <a:extLst>
                <a:ext uri="{FF2B5EF4-FFF2-40B4-BE49-F238E27FC236}">
                  <a16:creationId xmlns:a16="http://schemas.microsoft.com/office/drawing/2014/main" id="{C6C41165-106A-48F7-B75A-30C97C7F148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807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3"/>
          <p:cNvSpPr txBox="1">
            <a:spLocks noGrp="1"/>
          </p:cNvSpPr>
          <p:nvPr>
            <p:ph type="title"/>
          </p:nvPr>
        </p:nvSpPr>
        <p:spPr>
          <a:xfrm>
            <a:off x="1252025" y="569151"/>
            <a:ext cx="9200271" cy="141621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Font typeface="Calibri"/>
              <a:buNone/>
            </a:pPr>
            <a:r>
              <a:rPr lang="en-US" sz="3200"/>
              <a:t>End of Section on Affordable Housing </a:t>
            </a:r>
            <a:br>
              <a:rPr lang="en-US" sz="3200"/>
            </a:br>
            <a:r>
              <a:rPr lang="en-US" sz="3200"/>
              <a:t>Developments for Seniors</a:t>
            </a:r>
            <a:endParaRPr/>
          </a:p>
        </p:txBody>
      </p:sp>
      <p:sp>
        <p:nvSpPr>
          <p:cNvPr id="640" name="Google Shape;640;p23"/>
          <p:cNvSpPr txBox="1"/>
          <p:nvPr/>
        </p:nvSpPr>
        <p:spPr>
          <a:xfrm>
            <a:off x="4657192" y="2250384"/>
            <a:ext cx="1954623" cy="2898391"/>
          </a:xfrm>
          <a:prstGeom prst="rect">
            <a:avLst/>
          </a:prstGeom>
          <a:gradFill>
            <a:gsLst>
              <a:gs pos="0">
                <a:srgbClr val="FFFFFF"/>
              </a:gs>
              <a:gs pos="35000">
                <a:srgbClr val="FFFFFF"/>
              </a:gs>
              <a:gs pos="100000">
                <a:srgbClr val="5A9BD5"/>
              </a:gs>
            </a:gsLst>
            <a:path path="circle">
              <a:fillToRect l="50000" t="50000" r="50000" b="50000"/>
            </a:path>
            <a:tileRect/>
          </a:grad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2F5496"/>
              </a:buClr>
              <a:buSzPts val="1600"/>
              <a:buFont typeface="Arial"/>
              <a:buChar char="•"/>
            </a:pPr>
            <a:r>
              <a:rPr lang="en-US" sz="1600" b="0" u="sng" dirty="0">
                <a:solidFill>
                  <a:srgbClr val="2F5496"/>
                </a:solid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Beginning</a:t>
            </a:r>
            <a:endParaRPr sz="1600" b="0" u="sng" dirty="0">
              <a:solidFill>
                <a:srgbClr val="2F5496"/>
              </a:solid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endParaRPr>
          </a:p>
          <a:p>
            <a:pPr marL="228600" marR="0" lvl="0" indent="-228600" algn="l" rtl="0">
              <a:lnSpc>
                <a:spcPct val="90000"/>
              </a:lnSpc>
              <a:spcBef>
                <a:spcPts val="1000"/>
              </a:spcBef>
              <a:spcAft>
                <a:spcPts val="0"/>
              </a:spcAft>
              <a:buClr>
                <a:srgbClr val="2F5496"/>
              </a:buClr>
              <a:buSzPts val="1600"/>
              <a:buFont typeface="Arial"/>
              <a:buChar char="•"/>
            </a:pPr>
            <a:r>
              <a:rPr lang="en-US" sz="1600" b="0" u="sng" dirty="0">
                <a:solidFill>
                  <a:srgbClr val="2F5496"/>
                </a:solid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Overview: Maps and tables</a:t>
            </a:r>
            <a:endParaRPr sz="1600" b="0" dirty="0">
              <a:solidFill>
                <a:srgbClr val="2F5496"/>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1600"/>
              <a:buFont typeface="Arial"/>
              <a:buChar char="•"/>
            </a:pPr>
            <a:r>
              <a:rPr lang="en-US" sz="1600" b="0" u="sng" dirty="0">
                <a:solidFill>
                  <a:srgbClr val="2F5496"/>
                </a:solidFill>
                <a:latin typeface="Calibri"/>
                <a:ea typeface="Calibri"/>
                <a:cs typeface="Calibri"/>
                <a:sym typeface="Calibri"/>
                <a:hlinkClick r:id="rId6" action="ppaction://hlinksldjump">
                  <a:extLst>
                    <a:ext uri="{A12FA001-AC4F-418D-AE19-62706E023703}">
                      <ahyp:hlinkClr xmlns:ahyp="http://schemas.microsoft.com/office/drawing/2018/hyperlinkcolor" val="tx"/>
                    </a:ext>
                  </a:extLst>
                </a:hlinkClick>
              </a:rPr>
              <a:t>Examples: profiles of selected developments</a:t>
            </a:r>
            <a:endParaRPr sz="1600" b="0" dirty="0">
              <a:solidFill>
                <a:srgbClr val="2F5496"/>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1600"/>
              <a:buFont typeface="Arial"/>
              <a:buChar char="•"/>
            </a:pPr>
            <a:r>
              <a:rPr lang="en-US" sz="1600" b="0" u="sng" dirty="0">
                <a:solidFill>
                  <a:srgbClr val="2F5496"/>
                </a:solidFill>
                <a:latin typeface="Calibri"/>
                <a:ea typeface="Calibri"/>
                <a:cs typeface="Calibri"/>
                <a:sym typeface="Calibri"/>
                <a:hlinkClick r:id="rId7" action="ppaction://hlinksldjump">
                  <a:extLst>
                    <a:ext uri="{A12FA001-AC4F-418D-AE19-62706E023703}">
                      <ahyp:hlinkClr xmlns:ahyp="http://schemas.microsoft.com/office/drawing/2018/hyperlinkcolor" val="tx"/>
                    </a:ext>
                  </a:extLst>
                </a:hlinkClick>
              </a:rPr>
              <a:t>A classification of senior housing types </a:t>
            </a:r>
            <a:r>
              <a:rPr lang="en-US" sz="1600" b="0" dirty="0">
                <a:solidFill>
                  <a:srgbClr val="2F5496"/>
                </a:solidFill>
                <a:latin typeface="Calibri"/>
                <a:ea typeface="Calibri"/>
                <a:cs typeface="Calibri"/>
                <a:sym typeface="Calibri"/>
              </a:rPr>
              <a:t> </a:t>
            </a:r>
            <a:endParaRPr dirty="0"/>
          </a:p>
        </p:txBody>
      </p:sp>
      <p:pic>
        <p:nvPicPr>
          <p:cNvPr id="641" name="Google Shape;641;p23"/>
          <p:cNvPicPr preferRelativeResize="0"/>
          <p:nvPr/>
        </p:nvPicPr>
        <p:blipFill rotWithShape="1">
          <a:blip r:embed="rId8">
            <a:alphaModFix/>
          </a:blip>
          <a:srcRect/>
          <a:stretch/>
        </p:blipFill>
        <p:spPr>
          <a:xfrm>
            <a:off x="8323524" y="5875324"/>
            <a:ext cx="3009671" cy="713869"/>
          </a:xfrm>
          <a:prstGeom prst="rect">
            <a:avLst/>
          </a:prstGeom>
          <a:noFill/>
          <a:ln>
            <a:noFill/>
          </a:ln>
        </p:spPr>
      </p:pic>
      <p:sp>
        <p:nvSpPr>
          <p:cNvPr id="11" name="TextBox 10">
            <a:extLst>
              <a:ext uri="{FF2B5EF4-FFF2-40B4-BE49-F238E27FC236}">
                <a16:creationId xmlns:a16="http://schemas.microsoft.com/office/drawing/2014/main" id="{542130B4-256C-40DF-B581-2DFA0AF65397}"/>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23</a:t>
            </a:r>
          </a:p>
        </p:txBody>
      </p:sp>
      <p:grpSp>
        <p:nvGrpSpPr>
          <p:cNvPr id="12" name="Group 11">
            <a:extLst>
              <a:ext uri="{FF2B5EF4-FFF2-40B4-BE49-F238E27FC236}">
                <a16:creationId xmlns:a16="http://schemas.microsoft.com/office/drawing/2014/main" id="{1CF4AE3A-7BE3-4288-BF75-2656E67582C7}"/>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2B81D80B-0CDC-43D8-8529-9B2257A8071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E9FDB568-AD3D-4287-943C-C0E7F469EAE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88E500CD-1E68-46A2-8A7F-AA2C6B6CDFC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9" action="ppaction://hlinksldjump" highlightClick="1"/>
              <a:extLst>
                <a:ext uri="{FF2B5EF4-FFF2-40B4-BE49-F238E27FC236}">
                  <a16:creationId xmlns:a16="http://schemas.microsoft.com/office/drawing/2014/main" id="{64F4FC28-34A1-45B8-A466-4547007BADD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0"/>
              <a:extLst>
                <a:ext uri="{FF2B5EF4-FFF2-40B4-BE49-F238E27FC236}">
                  <a16:creationId xmlns:a16="http://schemas.microsoft.com/office/drawing/2014/main" id="{FEE3F3CD-4015-4DB1-B1ED-3EC621716F3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9" name="TextBox 18">
            <a:extLst>
              <a:ext uri="{FF2B5EF4-FFF2-40B4-BE49-F238E27FC236}">
                <a16:creationId xmlns:a16="http://schemas.microsoft.com/office/drawing/2014/main" id="{9A01BBB1-5120-4C41-BAA4-CFACA31A9A4F}"/>
              </a:ext>
            </a:extLst>
          </p:cNvPr>
          <p:cNvSpPr txBox="1"/>
          <p:nvPr/>
        </p:nvSpPr>
        <p:spPr>
          <a:xfrm>
            <a:off x="2897842" y="6541661"/>
            <a:ext cx="6100482" cy="276999"/>
          </a:xfrm>
          <a:prstGeom prst="rect">
            <a:avLst/>
          </a:prstGeom>
          <a:noFill/>
        </p:spPr>
        <p:txBody>
          <a:bodyPr wrap="square">
            <a:spAutoFit/>
          </a:bodyPr>
          <a:lstStyle/>
          <a:p>
            <a:r>
              <a:rPr lang="en-US" sz="1200" dirty="0">
                <a:solidFill>
                  <a:srgbClr val="6C5200"/>
                </a:solidFill>
              </a:rPr>
              <a:t>Source: </a:t>
            </a:r>
            <a:r>
              <a:rPr lang="en-US" sz="1200" dirty="0" err="1">
                <a:solidFill>
                  <a:srgbClr val="6C5200"/>
                </a:solidFill>
              </a:rPr>
              <a:t>Final_PPT_Links</a:t>
            </a:r>
            <a:r>
              <a:rPr lang="en-US" sz="1200" dirty="0">
                <a:solidFill>
                  <a:srgbClr val="6C5200"/>
                </a:solidFill>
              </a:rPr>
              <a:t>\R7_1_Affordable_Housing_7.5.21_drl_4_akd3.pptx</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
          <p:cNvSpPr txBox="1">
            <a:spLocks noGrp="1"/>
          </p:cNvSpPr>
          <p:nvPr>
            <p:ph type="ctrTitle"/>
          </p:nvPr>
        </p:nvSpPr>
        <p:spPr>
          <a:xfrm>
            <a:off x="1136515" y="196435"/>
            <a:ext cx="9144000" cy="127045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F5496"/>
              </a:buClr>
              <a:buSzPts val="4800"/>
              <a:buFont typeface="Calibri"/>
              <a:buNone/>
            </a:pPr>
            <a:r>
              <a:rPr lang="en-US" dirty="0"/>
              <a:t>The State of Aging in Portland</a:t>
            </a:r>
            <a:endParaRPr dirty="0"/>
          </a:p>
        </p:txBody>
      </p:sp>
      <p:sp>
        <p:nvSpPr>
          <p:cNvPr id="306" name="Google Shape;306;p1"/>
          <p:cNvSpPr txBox="1">
            <a:spLocks noGrp="1"/>
          </p:cNvSpPr>
          <p:nvPr>
            <p:ph type="subTitle" idx="1"/>
          </p:nvPr>
        </p:nvSpPr>
        <p:spPr>
          <a:xfrm>
            <a:off x="2167152" y="1684906"/>
            <a:ext cx="7387526"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14B25"/>
              </a:buClr>
              <a:buSzPts val="3600"/>
              <a:buNone/>
            </a:pPr>
            <a:r>
              <a:rPr lang="en-US" dirty="0"/>
              <a:t>Information on Data Sources </a:t>
            </a:r>
          </a:p>
          <a:p>
            <a:pPr marL="0" lvl="0" indent="0" algn="ctr" rtl="0">
              <a:lnSpc>
                <a:spcPct val="90000"/>
              </a:lnSpc>
              <a:spcBef>
                <a:spcPts val="0"/>
              </a:spcBef>
              <a:spcAft>
                <a:spcPts val="0"/>
              </a:spcAft>
              <a:buClr>
                <a:srgbClr val="714B25"/>
              </a:buClr>
              <a:buSzPts val="3600"/>
              <a:buNone/>
            </a:pPr>
            <a:r>
              <a:rPr lang="en-US" dirty="0"/>
              <a:t>and Geographies</a:t>
            </a:r>
            <a:endParaRPr dirty="0"/>
          </a:p>
        </p:txBody>
      </p:sp>
      <p:pic>
        <p:nvPicPr>
          <p:cNvPr id="5" name="Picture 4">
            <a:extLst>
              <a:ext uri="{FF2B5EF4-FFF2-40B4-BE49-F238E27FC236}">
                <a16:creationId xmlns:a16="http://schemas.microsoft.com/office/drawing/2014/main" id="{CE7E0995-FD0B-4A26-A918-D5430171E3F8}"/>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6" name="Content Placeholder 2">
            <a:extLst>
              <a:ext uri="{FF2B5EF4-FFF2-40B4-BE49-F238E27FC236}">
                <a16:creationId xmlns:a16="http://schemas.microsoft.com/office/drawing/2014/main" id="{804C791D-6B21-453C-971B-B2888331EB00}"/>
              </a:ext>
            </a:extLst>
          </p:cNvPr>
          <p:cNvSpPr txBox="1">
            <a:spLocks/>
          </p:cNvSpPr>
          <p:nvPr/>
        </p:nvSpPr>
        <p:spPr>
          <a:xfrm>
            <a:off x="1947098" y="3151180"/>
            <a:ext cx="3860884" cy="228663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mj-lt"/>
              <a:buAutoNum type="arabicPeriod"/>
            </a:pPr>
            <a:r>
              <a:rPr lang="en-US" sz="1600" dirty="0">
                <a:hlinkClick r:id="rId5" action="ppaction://hlinksldjump"/>
              </a:rPr>
              <a:t>Background for study</a:t>
            </a:r>
            <a:endParaRPr lang="en-US" sz="1600" dirty="0"/>
          </a:p>
          <a:p>
            <a:pPr marL="342900" indent="-342900" algn="l">
              <a:lnSpc>
                <a:spcPct val="100000"/>
              </a:lnSpc>
              <a:buFont typeface="+mj-lt"/>
              <a:buAutoNum type="arabicPeriod"/>
            </a:pPr>
            <a:r>
              <a:rPr lang="en-US" sz="1600" dirty="0">
                <a:hlinkClick r:id="rId6" action="ppaction://hlinksldjump"/>
              </a:rPr>
              <a:t>The Decennial Census</a:t>
            </a:r>
            <a:endParaRPr lang="en-US" sz="1600" dirty="0"/>
          </a:p>
          <a:p>
            <a:pPr marL="342900" indent="-342900" algn="l">
              <a:lnSpc>
                <a:spcPct val="100000"/>
              </a:lnSpc>
              <a:buFont typeface="+mj-lt"/>
              <a:buAutoNum type="arabicPeriod"/>
            </a:pPr>
            <a:r>
              <a:rPr lang="en-US" sz="1600" dirty="0">
                <a:hlinkClick r:id="rId7" action="ppaction://hlinksldjump"/>
              </a:rPr>
              <a:t>The American Community Survey (ACS)</a:t>
            </a:r>
            <a:endParaRPr lang="en-US" sz="1600" dirty="0"/>
          </a:p>
          <a:p>
            <a:pPr marL="342900" indent="-342900" algn="l">
              <a:lnSpc>
                <a:spcPct val="100000"/>
              </a:lnSpc>
              <a:buFont typeface="+mj-lt"/>
              <a:buAutoNum type="arabicPeriod"/>
            </a:pPr>
            <a:r>
              <a:rPr lang="en-US" sz="1600" dirty="0">
                <a:hlinkClick r:id="rId8" action="ppaction://hlinksldjump"/>
              </a:rPr>
              <a:t>Supertracts</a:t>
            </a:r>
            <a:endParaRPr lang="en-US" sz="1600" dirty="0"/>
          </a:p>
          <a:p>
            <a:pPr marL="342900" indent="-342900" algn="l">
              <a:lnSpc>
                <a:spcPct val="100000"/>
              </a:lnSpc>
              <a:buFont typeface="+mj-lt"/>
              <a:buAutoNum type="arabicPeriod"/>
            </a:pPr>
            <a:r>
              <a:rPr lang="en-US" sz="1600" dirty="0">
                <a:hlinkClick r:id="rId9" action="ppaction://hlinksldjump"/>
              </a:rPr>
              <a:t>The American Housing Survey (AHS)</a:t>
            </a:r>
            <a:endParaRPr lang="en-US" sz="1600" dirty="0"/>
          </a:p>
          <a:p>
            <a:pPr marL="342900" indent="-342900" algn="l">
              <a:lnSpc>
                <a:spcPct val="100000"/>
              </a:lnSpc>
              <a:buFont typeface="+mj-lt"/>
              <a:buAutoNum type="arabicPeriod"/>
            </a:pPr>
            <a:r>
              <a:rPr lang="en-US" sz="1600" dirty="0">
                <a:hlinkClick r:id="rId10" action="ppaction://hlinksldjump"/>
              </a:rPr>
              <a:t>20 Comparison cities</a:t>
            </a: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sp>
        <p:nvSpPr>
          <p:cNvPr id="7" name="Content Placeholder 2">
            <a:extLst>
              <a:ext uri="{FF2B5EF4-FFF2-40B4-BE49-F238E27FC236}">
                <a16:creationId xmlns:a16="http://schemas.microsoft.com/office/drawing/2014/main" id="{CC780E75-AF9B-48A5-9BFA-9A315756A365}"/>
              </a:ext>
            </a:extLst>
          </p:cNvPr>
          <p:cNvSpPr txBox="1">
            <a:spLocks/>
          </p:cNvSpPr>
          <p:nvPr/>
        </p:nvSpPr>
        <p:spPr>
          <a:xfrm>
            <a:off x="5921520" y="3151180"/>
            <a:ext cx="3633158" cy="228663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startAt="7"/>
            </a:pPr>
            <a:r>
              <a:rPr lang="en-US" sz="1600" dirty="0">
                <a:hlinkClick r:id="rId11" action="ppaction://hlinksldjump"/>
              </a:rPr>
              <a:t>Geography issues</a:t>
            </a:r>
            <a:endParaRPr lang="en-US" sz="1600" dirty="0"/>
          </a:p>
          <a:p>
            <a:pPr marL="342900" indent="-342900" algn="l">
              <a:lnSpc>
                <a:spcPct val="100000"/>
              </a:lnSpc>
              <a:buAutoNum type="arabicPeriod" startAt="7"/>
            </a:pPr>
            <a:r>
              <a:rPr lang="en-US" sz="1600" dirty="0">
                <a:hlinkClick r:id="rId12" action="ppaction://hlinksldjump"/>
              </a:rPr>
              <a:t>Portland’s Inner and outer suburbs</a:t>
            </a:r>
            <a:endParaRPr lang="en-US" sz="1600" dirty="0"/>
          </a:p>
          <a:p>
            <a:pPr marL="342900" indent="-342900" algn="l">
              <a:lnSpc>
                <a:spcPct val="100000"/>
              </a:lnSpc>
              <a:buAutoNum type="arabicPeriod" startAt="7"/>
            </a:pPr>
            <a:r>
              <a:rPr lang="en-US" sz="1600" dirty="0">
                <a:hlinkClick r:id="rId13" action="ppaction://hlinksldjump"/>
              </a:rPr>
              <a:t>The ACS Public Use Microsample</a:t>
            </a:r>
            <a:endParaRPr lang="en-US" sz="1600" dirty="0"/>
          </a:p>
          <a:p>
            <a:pPr marL="342900" indent="-342900" algn="l">
              <a:lnSpc>
                <a:spcPct val="100000"/>
              </a:lnSpc>
              <a:buAutoNum type="arabicPeriod" startAt="7"/>
            </a:pPr>
            <a:r>
              <a:rPr lang="en-US" sz="1600" dirty="0">
                <a:hlinkClick r:id="rId14" action="ppaction://hlinksldjump"/>
              </a:rPr>
              <a:t>Nomenclature for race and ethnicity</a:t>
            </a:r>
            <a:endParaRPr lang="en-US" sz="1600" dirty="0"/>
          </a:p>
          <a:p>
            <a:pPr marL="342900" indent="-342900" algn="l">
              <a:lnSpc>
                <a:spcPct val="100000"/>
              </a:lnSpc>
              <a:buAutoNum type="arabicPeriod" startAt="7"/>
            </a:pPr>
            <a:r>
              <a:rPr lang="en-US" sz="1600" dirty="0">
                <a:hlinkClick r:id="rId15" action="ppaction://hlinksldjump"/>
              </a:rPr>
              <a:t>Census group quarters</a:t>
            </a:r>
            <a:endParaRPr lang="en-US" sz="1600" dirty="0"/>
          </a:p>
          <a:p>
            <a:pPr algn="l">
              <a:lnSpc>
                <a:spcPct val="100000"/>
              </a:lnSpc>
            </a:pPr>
            <a:endParaRPr lang="en-US" sz="1600" dirty="0"/>
          </a:p>
          <a:p>
            <a:pPr marL="342900" indent="-342900" algn="l">
              <a:lnSpc>
                <a:spcPct val="100000"/>
              </a:lnSpc>
              <a:buAutoNum type="arabicPeriod" startAt="7"/>
            </a:pP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sp>
        <p:nvSpPr>
          <p:cNvPr id="2" name="Slide Number Placeholder 1">
            <a:extLst>
              <a:ext uri="{FF2B5EF4-FFF2-40B4-BE49-F238E27FC236}">
                <a16:creationId xmlns:a16="http://schemas.microsoft.com/office/drawing/2014/main" id="{AF0D3164-5938-4E95-9F56-57A9272DAB43}"/>
              </a:ext>
            </a:extLst>
          </p:cNvPr>
          <p:cNvSpPr>
            <a:spLocks noGrp="1"/>
          </p:cNvSpPr>
          <p:nvPr>
            <p:ph type="sldNum" sz="quarter" idx="10"/>
          </p:nvPr>
        </p:nvSpPr>
        <p:spPr/>
        <p:txBody>
          <a:bodyPr/>
          <a:lstStyle/>
          <a:p>
            <a:fld id="{61B7F212-26B6-4B4B-8252-3C6816E584C7}" type="slidenum">
              <a:rPr lang="en-US" smtClean="0"/>
              <a:t>24</a:t>
            </a:fld>
            <a:endParaRPr lang="en-US"/>
          </a:p>
        </p:txBody>
      </p:sp>
      <p:sp>
        <p:nvSpPr>
          <p:cNvPr id="8" name="Slide Number Placeholder 1">
            <a:extLst>
              <a:ext uri="{FF2B5EF4-FFF2-40B4-BE49-F238E27FC236}">
                <a16:creationId xmlns:a16="http://schemas.microsoft.com/office/drawing/2014/main" id="{6A83779C-769B-452C-9AB3-4A43070F7470}"/>
              </a:ext>
            </a:extLst>
          </p:cNvPr>
          <p:cNvSpPr txBox="1">
            <a:spLocks/>
          </p:cNvSpPr>
          <p:nvPr/>
        </p:nvSpPr>
        <p:spPr>
          <a:xfrm>
            <a:off x="11658599" y="-7995"/>
            <a:ext cx="533401"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defRPr sz="1400" b="1" i="0" u="none" strike="noStrike" kern="1200" cap="none">
                <a:solidFill>
                  <a:srgbClr val="714B22"/>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endParaRPr lang="en-US" dirty="0"/>
          </a:p>
        </p:txBody>
      </p:sp>
      <p:grpSp>
        <p:nvGrpSpPr>
          <p:cNvPr id="15" name="Group 14">
            <a:extLst>
              <a:ext uri="{FF2B5EF4-FFF2-40B4-BE49-F238E27FC236}">
                <a16:creationId xmlns:a16="http://schemas.microsoft.com/office/drawing/2014/main" id="{61787C43-723D-45D7-8BBB-D2E10B5F14CF}"/>
              </a:ext>
            </a:extLst>
          </p:cNvPr>
          <p:cNvGrpSpPr/>
          <p:nvPr/>
        </p:nvGrpSpPr>
        <p:grpSpPr>
          <a:xfrm>
            <a:off x="87067" y="645290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6B7F3F54-CE0B-47B7-AB43-224F0420CC0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F94A8939-A43F-4A01-8D02-AC3EAD46E04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A802EF96-AB69-4F5B-999B-4CBC766281B7}"/>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16" action="ppaction://hlinksldjump" highlightClick="1"/>
              <a:extLst>
                <a:ext uri="{FF2B5EF4-FFF2-40B4-BE49-F238E27FC236}">
                  <a16:creationId xmlns:a16="http://schemas.microsoft.com/office/drawing/2014/main" id="{97CC1269-D8C5-4FCF-89F2-640448CC4B2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7"/>
              <a:extLst>
                <a:ext uri="{FF2B5EF4-FFF2-40B4-BE49-F238E27FC236}">
                  <a16:creationId xmlns:a16="http://schemas.microsoft.com/office/drawing/2014/main" id="{8B904EE0-98B6-4572-BB63-72134401E78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3D4F8-A6B8-4AE6-8C39-8DBBFBB4E55C}"/>
              </a:ext>
            </a:extLst>
          </p:cNvPr>
          <p:cNvSpPr>
            <a:spLocks noGrp="1"/>
          </p:cNvSpPr>
          <p:nvPr>
            <p:ph type="title"/>
          </p:nvPr>
        </p:nvSpPr>
        <p:spPr>
          <a:xfrm>
            <a:off x="318140" y="192793"/>
            <a:ext cx="5985384" cy="642026"/>
          </a:xfrm>
        </p:spPr>
        <p:txBody>
          <a:bodyPr/>
          <a:lstStyle/>
          <a:p>
            <a:r>
              <a:rPr lang="en-US" dirty="0"/>
              <a:t>About </a:t>
            </a:r>
            <a:r>
              <a:rPr lang="en-US" i="1" dirty="0"/>
              <a:t>The State of Aging in Portland </a:t>
            </a:r>
            <a:r>
              <a:rPr lang="en-US" dirty="0"/>
              <a:t>Report and Navigating the Findings</a:t>
            </a:r>
          </a:p>
        </p:txBody>
      </p:sp>
      <p:sp>
        <p:nvSpPr>
          <p:cNvPr id="5" name="Content Placeholder 4">
            <a:extLst>
              <a:ext uri="{FF2B5EF4-FFF2-40B4-BE49-F238E27FC236}">
                <a16:creationId xmlns:a16="http://schemas.microsoft.com/office/drawing/2014/main" id="{FCDD099D-BC9C-4EF8-BA7A-EB6DEBA29DC5}"/>
              </a:ext>
            </a:extLst>
          </p:cNvPr>
          <p:cNvSpPr>
            <a:spLocks noGrp="1"/>
          </p:cNvSpPr>
          <p:nvPr>
            <p:ph idx="1"/>
          </p:nvPr>
        </p:nvSpPr>
        <p:spPr>
          <a:xfrm>
            <a:off x="318140" y="1040676"/>
            <a:ext cx="6124224" cy="5477888"/>
          </a:xfrm>
        </p:spPr>
        <p:txBody>
          <a:bodyPr>
            <a:normAutofit fontScale="92500" lnSpcReduction="10000"/>
          </a:bodyPr>
          <a:lstStyle/>
          <a:p>
            <a:pPr>
              <a:lnSpc>
                <a:spcPct val="107000"/>
              </a:lnSpc>
              <a:spcBef>
                <a:spcPts val="60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This presentation includes seven sections developed as part of a study for the City of Portland by the Institute on Aging at Portland State University (PSU), Portland, Ore. The study, titled </a:t>
            </a:r>
            <a:r>
              <a:rPr lang="en-US"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State of Aging in Portland</a:t>
            </a:r>
            <a:r>
              <a:rPr lang="en-US" dirty="0">
                <a:effectLst/>
                <a:latin typeface="Calibri" panose="020F0502020204030204" pitchFamily="34" charset="0"/>
                <a:ea typeface="Calibri" panose="020F0502020204030204" pitchFamily="34" charset="0"/>
                <a:cs typeface="Times New Roman" panose="02020603050405020304" pitchFamily="18" charset="0"/>
              </a:rPr>
              <a:t>, was undertaken to provide guidance to local government and members of the broad and informal “aging network” of service  providers, advocates, and others in Portland and the region so that that they can better understand, and address trends related to Portland and the region’s population aging. </a:t>
            </a:r>
          </a:p>
          <a:p>
            <a:pPr>
              <a:lnSpc>
                <a:spcPct val="107000"/>
              </a:lnSpc>
              <a:spcBef>
                <a:spcPts val="60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Funding source: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dirty="0">
                <a:effectLst/>
                <a:latin typeface="Calibri" panose="020F0502020204030204" pitchFamily="34" charset="0"/>
                <a:ea typeface="Calibri" panose="020F0502020204030204" pitchFamily="34" charset="0"/>
                <a:cs typeface="Times New Roman" panose="02020603050405020304" pitchFamily="18" charset="0"/>
              </a:rPr>
              <a:t>he City of Portland, Community Health and Access program.</a:t>
            </a:r>
          </a:p>
          <a:p>
            <a:pPr marL="0">
              <a:lnSpc>
                <a:spcPct val="100000"/>
              </a:lnSpc>
              <a:spcBef>
                <a:spcPts val="600"/>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Project staff included:</a:t>
            </a: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Alan DeLaTorre, PhD, Adjunct Faculty, Institute on Aging, PSU; team leader and analytical perspectives; </a:t>
            </a:r>
            <a:r>
              <a:rPr lang="en-US" dirty="0">
                <a:latin typeface="Calibri" panose="020F0502020204030204" pitchFamily="34" charset="0"/>
                <a:ea typeface="Calibri" panose="020F0502020204030204" pitchFamily="34" charset="0"/>
                <a:cs typeface="Times New Roman" panose="02020603050405020304" pitchFamily="18" charset="0"/>
                <a:hlinkClick r:id="rId4"/>
              </a:rPr>
              <a:t>aland@pdx.edu</a:t>
            </a:r>
            <a:r>
              <a:rPr lang="en-US" dirty="0">
                <a:latin typeface="Calibri" panose="020F0502020204030204" pitchFamily="34" charset="0"/>
                <a:ea typeface="Calibri" panose="020F0502020204030204" pitchFamily="34" charset="0"/>
                <a:cs typeface="Times New Roman" panose="02020603050405020304" pitchFamily="18" charset="0"/>
              </a:rPr>
              <a:t> (he now serves as the City of Portland’s Age-friendly City program manager and can be contacted at </a:t>
            </a:r>
            <a:r>
              <a:rPr lang="en-US" dirty="0">
                <a:latin typeface="Calibri" panose="020F0502020204030204" pitchFamily="34" charset="0"/>
                <a:ea typeface="Calibri" panose="020F0502020204030204" pitchFamily="34" charset="0"/>
                <a:cs typeface="Times New Roman" panose="02020603050405020304" pitchFamily="18" charset="0"/>
                <a:hlinkClick r:id="rId5"/>
              </a:rPr>
              <a:t>Alan.DeLaTorre@portlandoregon.gov</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 Richard Lycan, PhD, Professor Emeritus and Senior Research Associate, Institute on Aging, PSU; volunteer, analyst of demographic </a:t>
            </a:r>
            <a:r>
              <a:rPr lang="en-US" dirty="0">
                <a:latin typeface="Calibri" panose="020F0502020204030204" pitchFamily="34" charset="0"/>
                <a:ea typeface="Calibri" panose="020F0502020204030204" pitchFamily="34" charset="0"/>
                <a:cs typeface="Times New Roman" panose="02020603050405020304" pitchFamily="18" charset="0"/>
              </a:rPr>
              <a:t>data, mapping, </a:t>
            </a:r>
            <a:r>
              <a:rPr lang="en-US" dirty="0">
                <a:effectLst/>
                <a:latin typeface="Calibri" panose="020F0502020204030204" pitchFamily="34" charset="0"/>
                <a:ea typeface="Calibri" panose="020F0502020204030204" pitchFamily="34" charset="0"/>
                <a:cs typeface="Times New Roman" panose="02020603050405020304" pitchFamily="18" charset="0"/>
              </a:rPr>
              <a:t>and creator of PowerPoints;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6"/>
              </a:rPr>
              <a:t>lycand@pdx.edu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Margaret B. Neal, PhD, Professor Emerita of Urban Studies and Planning and former Director of the Institute on Aging (2003-2017); analyzed age-related differences and similarities in responses to the City’s survey on livability, the 2019 Portland Insights Survey;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7"/>
              </a:rPr>
              <a:t>nealm@pdx.edu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Paula Carder, PhD, Director of the Institute on Aging; project oversight;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8"/>
              </a:rPr>
              <a:t>carderp@pdx.edu</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6" name="Content Placeholder 4">
            <a:extLst>
              <a:ext uri="{FF2B5EF4-FFF2-40B4-BE49-F238E27FC236}">
                <a16:creationId xmlns:a16="http://schemas.microsoft.com/office/drawing/2014/main" id="{4753A3C6-F3B8-4E31-8498-BBCDDBFA08C1}"/>
              </a:ext>
            </a:extLst>
          </p:cNvPr>
          <p:cNvSpPr txBox="1">
            <a:spLocks/>
          </p:cNvSpPr>
          <p:nvPr/>
        </p:nvSpPr>
        <p:spPr>
          <a:xfrm>
            <a:off x="6442364" y="1109948"/>
            <a:ext cx="5665995" cy="540861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2500" b="1" dirty="0"/>
              <a:t>Additional support </a:t>
            </a:r>
            <a:r>
              <a:rPr lang="en-US" sz="2500" dirty="0"/>
              <a:t>was received from faculty at PSU’s Institute on Aging and Population Research Center, and staff from the City of Portland, Metro, Multnomah County, and Home Forward.</a:t>
            </a:r>
          </a:p>
          <a:p>
            <a:pPr>
              <a:lnSpc>
                <a:spcPct val="107000"/>
              </a:lnSpc>
              <a:spcBef>
                <a:spcPts val="0"/>
              </a:spcBef>
              <a:spcAft>
                <a:spcPts val="800"/>
              </a:spcAft>
            </a:pPr>
            <a:r>
              <a:rPr lang="en-US" sz="2500" b="1" dirty="0"/>
              <a:t>We encourage viewers to make full use of our work</a:t>
            </a:r>
            <a:r>
              <a:rPr lang="en-US" sz="2500" dirty="0"/>
              <a:t>, including maps and charts, in their research. Content is best viewed using the web-based iSpring modules (see navigation tips below). Content, such as maps and charts, may be best accessed from downloaded PowerPoint files as they will have the highest resolution for viewing and reuse. </a:t>
            </a:r>
          </a:p>
          <a:p>
            <a:pPr>
              <a:lnSpc>
                <a:spcPct val="107000"/>
              </a:lnSpc>
              <a:spcBef>
                <a:spcPts val="0"/>
              </a:spcBef>
              <a:spcAft>
                <a:spcPts val="800"/>
              </a:spcAft>
            </a:pPr>
            <a:r>
              <a:rPr lang="en-US" sz="2500" dirty="0"/>
              <a:t>Individual pages of this report may be cited as:</a:t>
            </a:r>
          </a:p>
          <a:p>
            <a:pPr marL="457200" lvl="1" indent="0">
              <a:lnSpc>
                <a:spcPct val="107000"/>
              </a:lnSpc>
              <a:spcBef>
                <a:spcPts val="0"/>
              </a:spcBef>
              <a:spcAft>
                <a:spcPts val="800"/>
              </a:spcAft>
              <a:buNone/>
            </a:pPr>
            <a:r>
              <a:rPr lang="en-US" sz="2500" dirty="0" err="1"/>
              <a:t>DeLaTorre</a:t>
            </a:r>
            <a:r>
              <a:rPr lang="en-US" sz="2500" dirty="0"/>
              <a:t>, A., Lycan, D. R., &amp; Neal, M. B. (2021). </a:t>
            </a:r>
            <a:r>
              <a:rPr lang="en-US" sz="2500" i="1" dirty="0"/>
              <a:t>State of Aging in Portland</a:t>
            </a:r>
            <a:r>
              <a:rPr lang="en-US" sz="2500" dirty="0"/>
              <a:t>. Institute on Aging, Portland State University, slide no. #. Retrieved from: </a:t>
            </a:r>
            <a:r>
              <a:rPr lang="en-US" sz="2500" dirty="0">
                <a:hlinkClick r:id="rId9"/>
              </a:rPr>
              <a:t>https://soaportland.cupa.pdx.edu/. </a:t>
            </a:r>
            <a:endParaRPr lang="en-US" sz="2500" dirty="0"/>
          </a:p>
          <a:p>
            <a:pPr>
              <a:lnSpc>
                <a:spcPct val="100000"/>
              </a:lnSpc>
            </a:pPr>
            <a:r>
              <a:rPr lang="en-US" sz="2500" b="1" dirty="0"/>
              <a:t>Software used in this study:</a:t>
            </a:r>
          </a:p>
          <a:p>
            <a:pPr lvl="1">
              <a:lnSpc>
                <a:spcPct val="100000"/>
              </a:lnSpc>
            </a:pPr>
            <a:r>
              <a:rPr lang="en-US" sz="2500" dirty="0"/>
              <a:t>From Office 365 Excel for analysis and building tables  and charts and PowerPoint for slide creation.</a:t>
            </a:r>
          </a:p>
          <a:p>
            <a:pPr lvl="1">
              <a:lnSpc>
                <a:spcPct val="100000"/>
              </a:lnSpc>
            </a:pPr>
            <a:r>
              <a:rPr lang="en-US" sz="2500" dirty="0"/>
              <a:t>From Environmental Research Institute ArcMap 10.4 for geospatial analysis and mapping.</a:t>
            </a:r>
          </a:p>
          <a:p>
            <a:pPr lvl="1">
              <a:lnSpc>
                <a:spcPct val="100000"/>
              </a:lnSpc>
            </a:pPr>
            <a:r>
              <a:rPr lang="en-US" sz="2500" dirty="0"/>
              <a:t>From iSpring eLearning Software iSpring Converter Pro 10 to transform PowerPoint to HTML5.</a:t>
            </a:r>
          </a:p>
          <a:p>
            <a:pPr lvl="1">
              <a:lnSpc>
                <a:spcPct val="100000"/>
              </a:lnSpc>
            </a:pPr>
            <a:r>
              <a:rPr lang="en-US" sz="2500" dirty="0"/>
              <a:t>From IBM SPSS statistics for data analysis</a:t>
            </a:r>
          </a:p>
          <a:p>
            <a:pPr marL="0" indent="0">
              <a:lnSpc>
                <a:spcPct val="107000"/>
              </a:lnSpc>
              <a:spcBef>
                <a:spcPts val="0"/>
              </a:spcBef>
              <a:spcAft>
                <a:spcPts val="800"/>
              </a:spcAft>
              <a:buNone/>
            </a:pPr>
            <a:endParaRPr lang="en-US" dirty="0"/>
          </a:p>
        </p:txBody>
      </p:sp>
      <p:sp>
        <p:nvSpPr>
          <p:cNvPr id="3" name="Slide Number Placeholder 2">
            <a:extLst>
              <a:ext uri="{FF2B5EF4-FFF2-40B4-BE49-F238E27FC236}">
                <a16:creationId xmlns:a16="http://schemas.microsoft.com/office/drawing/2014/main" id="{31179CF2-2974-4896-BEF5-7E14A2B8B7B4}"/>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25</a:t>
            </a:fld>
            <a:endParaRPr lang="en-US"/>
          </a:p>
        </p:txBody>
      </p:sp>
      <p:sp>
        <p:nvSpPr>
          <p:cNvPr id="20" name="TextBox 19">
            <a:extLst>
              <a:ext uri="{FF2B5EF4-FFF2-40B4-BE49-F238E27FC236}">
                <a16:creationId xmlns:a16="http://schemas.microsoft.com/office/drawing/2014/main" id="{DAECF9D4-C35A-4034-8FDE-DE4106ABC19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B7328D9E-E3FF-41D0-92F2-6213DAE83519}"/>
              </a:ext>
            </a:extLst>
          </p:cNvPr>
          <p:cNvSpPr txBox="1"/>
          <p:nvPr/>
        </p:nvSpPr>
        <p:spPr>
          <a:xfrm>
            <a:off x="12712682" y="7375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3228D91-0657-40A5-BB47-1A1AADC2A5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EC8B6CF5-B870-4C15-8D39-7429F86C408E}"/>
              </a:ext>
            </a:extLst>
          </p:cNvPr>
          <p:cNvGrpSpPr/>
          <p:nvPr/>
        </p:nvGrpSpPr>
        <p:grpSpPr>
          <a:xfrm>
            <a:off x="37011" y="6509634"/>
            <a:ext cx="1354063" cy="274320"/>
            <a:chOff x="37011" y="6469091"/>
            <a:chExt cx="1354063" cy="274320"/>
          </a:xfrm>
        </p:grpSpPr>
        <p:sp>
          <p:nvSpPr>
            <p:cNvPr id="15" name="Action Button: Blank 14">
              <a:hlinkClick r:id="rId11" action="ppaction://hlinksldjump"/>
              <a:extLst>
                <a:ext uri="{FF2B5EF4-FFF2-40B4-BE49-F238E27FC236}">
                  <a16:creationId xmlns:a16="http://schemas.microsoft.com/office/drawing/2014/main" id="{3FEFD4B4-C536-4F8F-BB1E-C09E11AE01A0}"/>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CE24C3B-5076-46BA-A82C-7ED933E63F7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718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
          <p:cNvSpPr txBox="1">
            <a:spLocks noGrp="1"/>
          </p:cNvSpPr>
          <p:nvPr>
            <p:ph type="title"/>
          </p:nvPr>
        </p:nvSpPr>
        <p:spPr>
          <a:xfrm>
            <a:off x="579312" y="37707"/>
            <a:ext cx="5235368" cy="6608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The Decennial Census</a:t>
            </a:r>
            <a:endParaRPr sz="3200" dirty="0"/>
          </a:p>
        </p:txBody>
      </p:sp>
      <p:sp>
        <p:nvSpPr>
          <p:cNvPr id="313" name="Google Shape;313;p2"/>
          <p:cNvSpPr txBox="1">
            <a:spLocks noGrp="1"/>
          </p:cNvSpPr>
          <p:nvPr>
            <p:ph type="body" idx="1"/>
          </p:nvPr>
        </p:nvSpPr>
        <p:spPr>
          <a:xfrm>
            <a:off x="616606" y="660835"/>
            <a:ext cx="5590525" cy="5036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684F00"/>
              </a:buClr>
              <a:buSzPts val="1500"/>
              <a:buNone/>
            </a:pPr>
            <a:r>
              <a:rPr lang="en-US" sz="1500" b="1" i="0" dirty="0">
                <a:solidFill>
                  <a:srgbClr val="684F00"/>
                </a:solidFill>
                <a:latin typeface="Calibri"/>
                <a:ea typeface="Calibri"/>
                <a:cs typeface="Calibri"/>
                <a:sym typeface="Calibri"/>
              </a:rPr>
              <a:t>U.S. Census Bureau:</a:t>
            </a:r>
            <a:r>
              <a:rPr lang="en-US" sz="1500" b="0" i="0" dirty="0">
                <a:solidFill>
                  <a:srgbClr val="684F00"/>
                </a:solidFill>
                <a:latin typeface="Calibri"/>
                <a:ea typeface="Calibri"/>
                <a:cs typeface="Calibri"/>
                <a:sym typeface="Calibri"/>
              </a:rPr>
              <a:t> </a:t>
            </a:r>
            <a:r>
              <a:rPr lang="en-US" sz="1500" b="0" i="0" u="sng" dirty="0">
                <a:solidFill>
                  <a:srgbClr val="2F5496"/>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https://www.census.gov/programs-surveys/decennial-census.html</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Frequency of Data</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Collection: Every 10 years</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Release: </a:t>
            </a:r>
            <a:r>
              <a:rPr lang="en-US" sz="1500" u="sng" dirty="0">
                <a:solidFill>
                  <a:srgbClr val="2F5496"/>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Data Release Schedule</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Geographic Levels</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Nation, State, County, City, Census Tract and Census Block</a:t>
            </a:r>
            <a:endParaRPr dirty="0"/>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Description</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U.S. Census counts every resident in the United States at 10-year intervals, as mandated by the Constitution. It provides a snapshot of each person living in the country on April 1 of the year in which the Census is conducted.</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data collected by the decennial census affect the number of seats a state has in the U.S. House of Representatives and are used to distribute funding and allocate resources across localities and communities. </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2010 Census reported data on age and sex distributions, race, Hispanic or Latino origin, household relationship and type, the group quarters population, and housing occupancy and tenure (whether the housing occupant owns or rents).</a:t>
            </a:r>
          </a:p>
        </p:txBody>
      </p:sp>
      <p:sp>
        <p:nvSpPr>
          <p:cNvPr id="314" name="Google Shape;314;p2"/>
          <p:cNvSpPr txBox="1"/>
          <p:nvPr/>
        </p:nvSpPr>
        <p:spPr>
          <a:xfrm>
            <a:off x="6560740" y="270430"/>
            <a:ext cx="5051948" cy="581732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Variables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2010 Census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Household:</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Household size, home ownership, families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Age, race, Hispanic origin, gender, marital status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2000 and earlier: Above, plus additional socioeconomic variables.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Issues with Census data</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latest 2010 data are 10 years old. Results of the 2020 census should be available in September 2021.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tables in the State of Aging report should be updated when the 2020 data become available.</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Only the data listed under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Household </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and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are available but there are hundreds of cross-tabulation tables.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How Census was Used for this Study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block level to determine age and race of seniors housing and to assess demographic changes.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tract level to map age, race, and group quarters residents.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For the city of Portland to get exact counts by age, race, housing type, and group quarters residents.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Access the Census data at</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t>
            </a:r>
            <a:r>
              <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hlinkClick r:id="rId6">
                  <a:extLst>
                    <a:ext uri="{A12FA001-AC4F-418D-AE19-62706E023703}">
                      <ahyp:hlinkClr xmlns:ahyp="http://schemas.microsoft.com/office/drawing/2018/hyperlinkcolor" val="tx"/>
                    </a:ext>
                  </a:extLst>
                </a:hlinkClick>
              </a:rPr>
              <a:t>https://data.census.gov/cedsci/</a:t>
            </a:r>
            <a:endPar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endParaRPr>
          </a:p>
          <a:p>
            <a:pPr marL="228600" marR="0" lvl="0" indent="-146367" algn="l" rtl="0">
              <a:lnSpc>
                <a:spcPct val="90000"/>
              </a:lnSpc>
              <a:spcBef>
                <a:spcPts val="1000"/>
              </a:spcBef>
              <a:spcAft>
                <a:spcPts val="0"/>
              </a:spcAft>
              <a:buClr>
                <a:srgbClr val="714B25"/>
              </a:buClr>
              <a:buSzPct val="100000"/>
              <a:buFont typeface="Arial"/>
              <a:buNone/>
            </a:pPr>
            <a:endParaRPr sz="1400" b="0" i="0" u="none" strike="noStrike" cap="none" dirty="0">
              <a:solidFill>
                <a:srgbClr val="714B25"/>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584080A-88B8-4A06-9EA6-D3CA9F1DBE7A}"/>
              </a:ext>
            </a:extLst>
          </p:cNvPr>
          <p:cNvSpPr/>
          <p:nvPr/>
        </p:nvSpPr>
        <p:spPr>
          <a:xfrm>
            <a:off x="862976" y="5630959"/>
            <a:ext cx="5324734" cy="769441"/>
          </a:xfrm>
          <a:prstGeom prst="rect">
            <a:avLst/>
          </a:prstGeom>
        </p:spPr>
        <p:txBody>
          <a:bodyPr wrap="square">
            <a:spAutoFit/>
          </a:bodyPr>
          <a:lstStyle/>
          <a:p>
            <a:r>
              <a:rPr lang="en-US" sz="1100" dirty="0"/>
              <a:t>Source: Demographic Research Group, Weldon Cooper Center for Public Service, </a:t>
            </a:r>
          </a:p>
          <a:p>
            <a:r>
              <a:rPr lang="en-US" sz="1100" dirty="0"/>
              <a:t>University of Virginia: </a:t>
            </a:r>
          </a:p>
          <a:p>
            <a:r>
              <a:rPr lang="en-US" sz="1100" b="1" dirty="0">
                <a:hlinkClick r:id="rId7"/>
              </a:rPr>
              <a:t>https://demographics.coopercenter.org/guide-to-publicly-available-demographic-data</a:t>
            </a:r>
            <a:r>
              <a:rPr lang="en-US" sz="1100" b="1" dirty="0"/>
              <a:t>    </a:t>
            </a:r>
          </a:p>
        </p:txBody>
      </p:sp>
      <p:sp>
        <p:nvSpPr>
          <p:cNvPr id="2" name="Slide Number Placeholder 1">
            <a:extLst>
              <a:ext uri="{FF2B5EF4-FFF2-40B4-BE49-F238E27FC236}">
                <a16:creationId xmlns:a16="http://schemas.microsoft.com/office/drawing/2014/main" id="{FC09921F-9E38-4F7D-87E7-E0AA4694C9D1}"/>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26</a:t>
            </a:fld>
            <a:endParaRPr lang="en-US" dirty="0"/>
          </a:p>
        </p:txBody>
      </p:sp>
      <p:sp>
        <p:nvSpPr>
          <p:cNvPr id="23" name="TextBox 22">
            <a:extLst>
              <a:ext uri="{FF2B5EF4-FFF2-40B4-BE49-F238E27FC236}">
                <a16:creationId xmlns:a16="http://schemas.microsoft.com/office/drawing/2014/main" id="{1DD521A2-84BA-48E0-AB45-6B8B414916FF}"/>
              </a:ext>
            </a:extLst>
          </p:cNvPr>
          <p:cNvSpPr txBox="1"/>
          <p:nvPr/>
        </p:nvSpPr>
        <p:spPr>
          <a:xfrm>
            <a:off x="12712682" y="-32580"/>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4" name="TextBox 23">
            <a:extLst>
              <a:ext uri="{FF2B5EF4-FFF2-40B4-BE49-F238E27FC236}">
                <a16:creationId xmlns:a16="http://schemas.microsoft.com/office/drawing/2014/main" id="{D2E55CCA-748D-47D7-80CF-1065FF17F411}"/>
              </a:ext>
            </a:extLst>
          </p:cNvPr>
          <p:cNvSpPr txBox="1"/>
          <p:nvPr/>
        </p:nvSpPr>
        <p:spPr>
          <a:xfrm>
            <a:off x="12677757" y="892325"/>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B4C6C06B-313C-4031-87C1-A55D089509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488F0DFF-313D-4E8E-A9B5-3656AD9469F4}"/>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F5310D31-7A61-4E4B-8490-9AAB5828A54C}"/>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BCA13898-5645-4031-9313-F1218032E14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4">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4">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4">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4">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4">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4675D-EB12-4357-87CB-D847A982949E}"/>
              </a:ext>
            </a:extLst>
          </p:cNvPr>
          <p:cNvSpPr>
            <a:spLocks noGrp="1"/>
          </p:cNvSpPr>
          <p:nvPr>
            <p:ph type="title"/>
          </p:nvPr>
        </p:nvSpPr>
        <p:spPr>
          <a:xfrm>
            <a:off x="389707" y="261359"/>
            <a:ext cx="10087850" cy="574242"/>
          </a:xfrm>
        </p:spPr>
        <p:txBody>
          <a:bodyPr>
            <a:noAutofit/>
          </a:bodyPr>
          <a:lstStyle/>
          <a:p>
            <a:r>
              <a:rPr lang="en-US" sz="3200" dirty="0"/>
              <a:t>The American Community Survey (ACS), Summary Tables</a:t>
            </a:r>
          </a:p>
        </p:txBody>
      </p:sp>
      <p:sp>
        <p:nvSpPr>
          <p:cNvPr id="6" name="Content Placeholder 5">
            <a:extLst>
              <a:ext uri="{FF2B5EF4-FFF2-40B4-BE49-F238E27FC236}">
                <a16:creationId xmlns:a16="http://schemas.microsoft.com/office/drawing/2014/main" id="{163B0F32-93BE-44F3-8373-1F9F18D719FE}"/>
              </a:ext>
            </a:extLst>
          </p:cNvPr>
          <p:cNvSpPr>
            <a:spLocks noGrp="1"/>
          </p:cNvSpPr>
          <p:nvPr>
            <p:ph sz="half" idx="1"/>
          </p:nvPr>
        </p:nvSpPr>
        <p:spPr>
          <a:xfrm>
            <a:off x="389707" y="835601"/>
            <a:ext cx="4917080" cy="5012306"/>
          </a:xfrm>
        </p:spPr>
        <p:txBody>
          <a:bodyPr>
            <a:normAutofit fontScale="70000" lnSpcReduction="20000"/>
          </a:bodyPr>
          <a:lstStyle/>
          <a:p>
            <a:pPr marL="0" marR="0">
              <a:lnSpc>
                <a:spcPct val="107000"/>
              </a:lnSpc>
              <a:spcBef>
                <a:spcPts val="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U.S. Census Bureau</a:t>
            </a:r>
            <a:r>
              <a:rPr lang="en-US" sz="2000" dirty="0">
                <a:solidFill>
                  <a:srgbClr val="684F00"/>
                </a:solidFill>
                <a:effectLst/>
                <a:latin typeface="Calibri  "/>
                <a:ea typeface="Times New Roman" panose="02020603050405020304" pitchFamily="18" charset="0"/>
                <a:cs typeface="Times New Roman" panose="02020603050405020304" pitchFamily="18" charset="0"/>
              </a:rPr>
              <a:t>, </a:t>
            </a:r>
            <a:r>
              <a:rPr lang="en-US" sz="2000" u="sng" dirty="0">
                <a:solidFill>
                  <a:schemeClr val="accent1">
                    <a:lumMod val="75000"/>
                  </a:schemeClr>
                </a:solidFill>
                <a:effectLst/>
                <a:latin typeface="Calibri  "/>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www.census.gov/programs-surveys/acs/</a:t>
            </a:r>
            <a:endParaRPr lang="en-US" sz="2000" dirty="0">
              <a:solidFill>
                <a:schemeClr val="accent1">
                  <a:lumMod val="75000"/>
                </a:schemeClr>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Frequency of Data</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Collection: ongoing</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Release:</a:t>
            </a:r>
            <a:r>
              <a:rPr lang="en-US" sz="2000" dirty="0">
                <a:solidFill>
                  <a:srgbClr val="684F00"/>
                </a:solidFill>
                <a:effectLst/>
                <a:latin typeface="Calibri  "/>
                <a:ea typeface="Times New Roman" panose="02020603050405020304" pitchFamily="18" charset="0"/>
                <a:cs typeface="Times New Roman" panose="02020603050405020304" pitchFamily="18" charset="0"/>
                <a:hlinkClick r:id="rId5"/>
              </a:rPr>
              <a:t> </a:t>
            </a:r>
            <a:r>
              <a:rPr lang="en-US" sz="2000" u="sng" dirty="0">
                <a:solidFill>
                  <a:srgbClr val="684F00"/>
                </a:solidFill>
                <a:effectLst/>
                <a:latin typeface="Calibri  "/>
                <a:ea typeface="Times New Roman" panose="02020603050405020304" pitchFamily="18" charset="0"/>
                <a:cs typeface="Times New Roman" panose="02020603050405020304" pitchFamily="18" charset="0"/>
                <a:hlinkClick r:id="rId5"/>
              </a:rPr>
              <a:t>Data Release Schedule</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Geographic Levels</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Nation, State, County, City, Census Tract and Census Block Group</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Description</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American Community Survey (ACS) is an ongoing </a:t>
            </a:r>
            <a:r>
              <a:rPr lang="en-US" sz="2000" i="1" dirty="0">
                <a:solidFill>
                  <a:srgbClr val="684F00"/>
                </a:solidFill>
                <a:effectLst/>
                <a:latin typeface="Calibri  "/>
                <a:ea typeface="Times New Roman" panose="02020603050405020304" pitchFamily="18" charset="0"/>
                <a:cs typeface="Times New Roman" panose="02020603050405020304" pitchFamily="18" charset="0"/>
              </a:rPr>
              <a:t>survey</a:t>
            </a:r>
            <a:r>
              <a:rPr lang="en-US" sz="2000" dirty="0">
                <a:solidFill>
                  <a:srgbClr val="684F00"/>
                </a:solidFill>
                <a:effectLst/>
                <a:latin typeface="Calibri  "/>
                <a:ea typeface="Times New Roman" panose="02020603050405020304" pitchFamily="18" charset="0"/>
                <a:cs typeface="Times New Roman" panose="02020603050405020304" pitchFamily="18" charset="0"/>
              </a:rPr>
              <a:t> that covers a sample of nearly 3.5 million addresses across the U.S. The data are released at 1- or 5- year intervals (the 3-year data product has been discontinued). </a:t>
            </a: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survey provides current data and allows a choice between single-year and multi-year estimates, depending on research needs with respect to currency, reliability and level of geography. The data help local agencies and individuals – in both government, business, non-profits etc. – to better understand their communities and the workforce. The ACS provides information on a variety of subjects, including demographics, economics, housing and social situations</a:t>
            </a:r>
            <a:r>
              <a:rPr lang="en-US" sz="1500" dirty="0">
                <a:solidFill>
                  <a:srgbClr val="684F00"/>
                </a:solidFill>
                <a:latin typeface="Calibri  "/>
                <a:ea typeface="Times New Roman" panose="02020603050405020304" pitchFamily="18" charset="0"/>
                <a:cs typeface="Times New Roman" panose="02020603050405020304" pitchFamily="18" charset="0"/>
              </a:rPr>
              <a:t>/</a:t>
            </a:r>
            <a:endParaRPr lang="en-US" sz="1500" dirty="0">
              <a:solidFill>
                <a:srgbClr val="684F00"/>
              </a:solidFill>
              <a:effectLst/>
              <a:latin typeface="Calibri  "/>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500" dirty="0">
              <a:solidFill>
                <a:srgbClr val="684F00"/>
              </a:solidFill>
              <a:effectLst/>
              <a:latin typeface="Calibri  "/>
              <a:ea typeface="Calibri" panose="020F0502020204030204" pitchFamily="34" charset="0"/>
              <a:cs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423E4830-34FF-4847-8CC5-F06C5FECFB9D}"/>
              </a:ext>
            </a:extLst>
          </p:cNvPr>
          <p:cNvSpPr>
            <a:spLocks noGrp="1"/>
          </p:cNvSpPr>
          <p:nvPr>
            <p:ph sz="half" idx="2"/>
          </p:nvPr>
        </p:nvSpPr>
        <p:spPr>
          <a:xfrm>
            <a:off x="5741731" y="809686"/>
            <a:ext cx="6244424" cy="6206158"/>
          </a:xfrm>
        </p:spPr>
        <p:txBody>
          <a:bodyPr>
            <a:normAutofit fontScale="70000" lnSpcReduction="20000"/>
          </a:bodyPr>
          <a:lstStyle/>
          <a:p>
            <a:pPr marL="0" marR="0">
              <a:lnSpc>
                <a:spcPct val="107000"/>
              </a:lnSpc>
              <a:spcBef>
                <a:spcPts val="1200"/>
              </a:spcBef>
              <a:spcAft>
                <a:spcPts val="750"/>
              </a:spcAf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Variables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Demographic: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Age, sex, group quarters population, race, Hispanic or Latino Origin, race, relationship, total population</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Economic: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Class of worker, commuting to work, employment status, Supplemental Nutrition Assistance Program (SNAP), health insurance coverage, income and earnings, industry and occupation, poverty, work status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Housing:</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Computer ownership &amp; internet access, house heating fuel, occupancy/vacancy status, occupants per room, owner monthly costs, plumbing facilities, rent statistics, rooms, bedrooms, telephone service available, tenure, units in structure, value of home, vehicles available, year householder moved into unit, year structure built</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Social:</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Ancestry, citizenship status, disability status, educational attainment, fertility, field of degree, grandparents as caregivers, language, marital history, marital status, place of birth, school enrollment, residence one year ago/migration, veterans, year of entry.</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Times New Roman" panose="02020603050405020304" pitchFamily="18" charset="0"/>
                <a:cs typeface="Times New Roman" panose="02020603050405020304" pitchFamily="18" charset="0"/>
              </a:rPr>
              <a:t>Issues with Use of ACS</a:t>
            </a:r>
            <a:endParaRPr lang="en-US" sz="2000" b="1" dirty="0">
              <a:solidFill>
                <a:schemeClr val="accent4">
                  <a:lumMod val="50000"/>
                </a:schemeClr>
              </a:solidFill>
              <a:effectLs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Times New Roman" panose="02020603050405020304" pitchFamily="18" charset="0"/>
                <a:cs typeface="Times New Roman" panose="02020603050405020304" pitchFamily="18" charset="0"/>
              </a:rPr>
              <a:t>Substantial sampling error, especially fo</a:t>
            </a:r>
            <a:r>
              <a:rPr lang="en-US" sz="2000" dirty="0">
                <a:solidFill>
                  <a:schemeClr val="accent4">
                    <a:lumMod val="50000"/>
                  </a:schemeClr>
                </a:solidFill>
                <a:ea typeface="Times New Roman" panose="02020603050405020304" pitchFamily="18" charset="0"/>
                <a:cs typeface="Times New Roman" panose="02020603050405020304" pitchFamily="18" charset="0"/>
              </a:rPr>
              <a:t>r small geographies such as census tracts</a:t>
            </a: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Times New Roman" panose="02020603050405020304" pitchFamily="18" charset="0"/>
                <a:cs typeface="Times New Roman" panose="02020603050405020304" pitchFamily="18" charset="0"/>
              </a:rPr>
              <a:t>Sample size approximately 2.4% per year, about 12% for five-year data</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Calibri" panose="020F0502020204030204" pitchFamily="34" charset="0"/>
                <a:cs typeface="Times New Roman" panose="02020603050405020304" pitchFamily="18" charset="0"/>
              </a:rPr>
              <a:t>How ACS was Used for this Study</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Calibri" panose="020F0502020204030204" pitchFamily="34" charset="0"/>
                <a:cs typeface="Times New Roman" panose="02020603050405020304" pitchFamily="18" charset="0"/>
              </a:rPr>
              <a:t>Socioeconomic data about the city of Portland</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Ce</a:t>
            </a:r>
            <a:r>
              <a:rPr lang="en-US" sz="2000" dirty="0">
                <a:solidFill>
                  <a:schemeClr val="accent4">
                    <a:lumMod val="50000"/>
                  </a:schemeClr>
                </a:solidFill>
                <a:ea typeface="Calibri" panose="020F0502020204030204" pitchFamily="34" charset="0"/>
                <a:cs typeface="Times New Roman" panose="02020603050405020304" pitchFamily="18" charset="0"/>
              </a:rPr>
              <a:t>nsus tract data for analysis and mapping</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Aggregatio</a:t>
            </a:r>
            <a:r>
              <a:rPr lang="en-US" sz="2000" dirty="0">
                <a:solidFill>
                  <a:schemeClr val="accent4">
                    <a:lumMod val="50000"/>
                  </a:schemeClr>
                </a:solidFill>
                <a:ea typeface="Calibri" panose="020F0502020204030204" pitchFamily="34" charset="0"/>
                <a:cs typeface="Times New Roman" panose="02020603050405020304" pitchFamily="18" charset="0"/>
              </a:rPr>
              <a:t>n of tract data to </a:t>
            </a:r>
            <a:r>
              <a:rPr lang="en-US" sz="2000" dirty="0" err="1">
                <a:solidFill>
                  <a:schemeClr val="accent4">
                    <a:lumMod val="50000"/>
                  </a:schemeClr>
                </a:solidFill>
                <a:ea typeface="Calibri" panose="020F0502020204030204" pitchFamily="34" charset="0"/>
                <a:cs typeface="Times New Roman" panose="02020603050405020304" pitchFamily="18" charset="0"/>
              </a:rPr>
              <a:t>supertracts</a:t>
            </a:r>
            <a:r>
              <a:rPr lang="en-US" sz="2000" dirty="0">
                <a:solidFill>
                  <a:schemeClr val="accent4">
                    <a:lumMod val="50000"/>
                  </a:schemeClr>
                </a:solidFill>
                <a:ea typeface="Calibri" panose="020F0502020204030204" pitchFamily="34" charset="0"/>
                <a:cs typeface="Times New Roman" panose="02020603050405020304" pitchFamily="18" charset="0"/>
              </a:rPr>
              <a:t> (see next slide)</a:t>
            </a:r>
          </a:p>
          <a:p>
            <a:pPr>
              <a:lnSpc>
                <a:spcPct val="107000"/>
              </a:lnSpc>
              <a:spcBef>
                <a:spcPts val="0"/>
              </a:spcBef>
              <a:spcAft>
                <a:spcPts val="800"/>
              </a:spcAft>
              <a:buSzPts val="1000"/>
              <a:tabLst>
                <a:tab pos="457200" algn="l"/>
              </a:tabLst>
            </a:pPr>
            <a:r>
              <a:rPr lang="en-US" sz="2000" b="1" dirty="0">
                <a:solidFill>
                  <a:srgbClr val="684F00"/>
                </a:solidFill>
              </a:rPr>
              <a:t>Access the ACS data at</a:t>
            </a:r>
            <a:r>
              <a:rPr lang="en-US" sz="2000" dirty="0">
                <a:solidFill>
                  <a:srgbClr val="684F00"/>
                </a:solidFill>
              </a:rPr>
              <a:t>: </a:t>
            </a:r>
            <a:r>
              <a:rPr lang="en-US" sz="2000" dirty="0">
                <a:solidFill>
                  <a:srgbClr val="684F00"/>
                </a:solidFill>
                <a:hlinkClick r:id="rId6"/>
              </a:rPr>
              <a:t>https://data.census.gov/cedsci/</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r>
              <a:rPr lang="en-US" sz="2000" dirty="0">
                <a:solidFill>
                  <a:srgbClr val="684F00"/>
                </a:solidFill>
                <a:hlinkClick r:id="rId7" action="ppaction://hlinksldjump"/>
              </a:rPr>
              <a:t>Back to Housing</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endParaRPr lang="en-US" sz="1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449DBF43-0C9B-493E-B2AE-2804485BF39C}"/>
              </a:ext>
            </a:extLst>
          </p:cNvPr>
          <p:cNvSpPr/>
          <p:nvPr/>
        </p:nvSpPr>
        <p:spPr>
          <a:xfrm>
            <a:off x="1760705" y="5904468"/>
            <a:ext cx="3649254" cy="830997"/>
          </a:xfrm>
          <a:prstGeom prst="rect">
            <a:avLst/>
          </a:prstGeom>
        </p:spPr>
        <p:txBody>
          <a:bodyPr wrap="square">
            <a:spAutoFit/>
          </a:bodyPr>
          <a:lstStyle/>
          <a:p>
            <a:r>
              <a:rPr lang="en-US" sz="1200" dirty="0"/>
              <a:t>Source: Demographic Research Group, Weldon Cooper Center for Public Service, University of Virginia: </a:t>
            </a:r>
          </a:p>
          <a:p>
            <a:r>
              <a:rPr lang="en-US" sz="1200" b="1" dirty="0">
                <a:hlinkClick r:id="rId8"/>
              </a:rPr>
              <a:t>https://demographics.coopercenter.org/guide-to-publicly-available-demographic-data</a:t>
            </a:r>
            <a:r>
              <a:rPr lang="en-US" sz="1200" b="1" dirty="0"/>
              <a:t>    </a:t>
            </a:r>
          </a:p>
        </p:txBody>
      </p:sp>
      <p:sp>
        <p:nvSpPr>
          <p:cNvPr id="2" name="Slide Number Placeholder 1">
            <a:extLst>
              <a:ext uri="{FF2B5EF4-FFF2-40B4-BE49-F238E27FC236}">
                <a16:creationId xmlns:a16="http://schemas.microsoft.com/office/drawing/2014/main" id="{9AF11ECB-DA3E-4777-ACB9-A1EE485F0466}"/>
              </a:ext>
            </a:extLst>
          </p:cNvPr>
          <p:cNvSpPr>
            <a:spLocks noGrp="1"/>
          </p:cNvSpPr>
          <p:nvPr>
            <p:ph type="sldNum" sz="quarter" idx="12"/>
          </p:nvPr>
        </p:nvSpPr>
        <p:spPr/>
        <p:txBody>
          <a:bodyPr/>
          <a:lstStyle/>
          <a:p>
            <a:fld id="{28D4BD10-CC58-45E2-A053-D7A914BD003A}" type="slidenum">
              <a:rPr lang="en-US" smtClean="0"/>
              <a:t>27</a:t>
            </a:fld>
            <a:endParaRPr lang="en-US"/>
          </a:p>
        </p:txBody>
      </p:sp>
      <p:sp>
        <p:nvSpPr>
          <p:cNvPr id="21" name="TextBox 20">
            <a:extLst>
              <a:ext uri="{FF2B5EF4-FFF2-40B4-BE49-F238E27FC236}">
                <a16:creationId xmlns:a16="http://schemas.microsoft.com/office/drawing/2014/main" id="{01DA6D18-BC50-459E-AAEC-0C4F1CD9E131}"/>
              </a:ext>
            </a:extLst>
          </p:cNvPr>
          <p:cNvSpPr txBox="1"/>
          <p:nvPr/>
        </p:nvSpPr>
        <p:spPr>
          <a:xfrm>
            <a:off x="12668232" y="389411"/>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2" name="TextBox 21">
            <a:extLst>
              <a:ext uri="{FF2B5EF4-FFF2-40B4-BE49-F238E27FC236}">
                <a16:creationId xmlns:a16="http://schemas.microsoft.com/office/drawing/2014/main" id="{6FC2C49D-AB9F-4D0C-B1A4-0C60EA7B89A3}"/>
              </a:ext>
            </a:extLst>
          </p:cNvPr>
          <p:cNvSpPr txBox="1"/>
          <p:nvPr/>
        </p:nvSpPr>
        <p:spPr>
          <a:xfrm>
            <a:off x="12668232" y="105698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65018083-317C-4701-B9EA-E6B8207D28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ED462CEE-9393-4274-8B27-9D5D7B314F9A}"/>
              </a:ext>
            </a:extLst>
          </p:cNvPr>
          <p:cNvGrpSpPr/>
          <p:nvPr/>
        </p:nvGrpSpPr>
        <p:grpSpPr>
          <a:xfrm>
            <a:off x="37011" y="6509634"/>
            <a:ext cx="1354063" cy="274320"/>
            <a:chOff x="37011" y="6469091"/>
            <a:chExt cx="1354063" cy="274320"/>
          </a:xfrm>
        </p:grpSpPr>
        <p:sp>
          <p:nvSpPr>
            <p:cNvPr id="16" name="Action Button: Blank 15">
              <a:hlinkClick r:id="rId10" action="ppaction://hlinksldjump"/>
              <a:extLst>
                <a:ext uri="{FF2B5EF4-FFF2-40B4-BE49-F238E27FC236}">
                  <a16:creationId xmlns:a16="http://schemas.microsoft.com/office/drawing/2014/main" id="{04D504EE-43B9-4F94-9EE0-922B256243C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57319681-76CC-4753-B59D-0BD4F09215A7}"/>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1">
            <a:extLst>
              <a:ext uri="{FF2B5EF4-FFF2-40B4-BE49-F238E27FC236}">
                <a16:creationId xmlns:a16="http://schemas.microsoft.com/office/drawing/2014/main" id="{22A06A7F-A7B7-4CCE-8080-6074FBA41858}"/>
              </a:ext>
            </a:extLst>
          </p:cNvPr>
          <p:cNvSpPr txBox="1">
            <a:spLocks/>
          </p:cNvSpPr>
          <p:nvPr/>
        </p:nvSpPr>
        <p:spPr>
          <a:xfrm>
            <a:off x="11724880" y="-7995"/>
            <a:ext cx="46712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defRPr sz="1400" b="1" i="0" u="none" strike="noStrike" kern="1200" cap="none">
                <a:solidFill>
                  <a:srgbClr val="714B22"/>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80D94638-C64A-4DDE-B054-01DFA9B82032}" type="slidenum">
              <a:rPr lang="en-US" smtClean="0"/>
              <a:pPr/>
              <a:t>27</a:t>
            </a:fld>
            <a:endParaRPr lang="en-US" dirty="0"/>
          </a:p>
        </p:txBody>
      </p:sp>
    </p:spTree>
    <p:custDataLst>
      <p:tags r:id="rId1"/>
    </p:custDataLst>
    <p:extLst>
      <p:ext uri="{BB962C8B-B14F-4D97-AF65-F5344CB8AC3E}">
        <p14:creationId xmlns:p14="http://schemas.microsoft.com/office/powerpoint/2010/main" val="3053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2">
                                            <p:txEl>
                                              <p:pRg st="13" end="13"/>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2">
                                            <p:txEl>
                                              <p:pRg st="14" end="14"/>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22">
                                            <p:txEl>
                                              <p:pRg st="15" end="15"/>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DF4E-8DB7-4FB8-973F-7B7C16544B40}"/>
              </a:ext>
            </a:extLst>
          </p:cNvPr>
          <p:cNvSpPr>
            <a:spLocks noGrp="1"/>
          </p:cNvSpPr>
          <p:nvPr>
            <p:ph type="title"/>
          </p:nvPr>
        </p:nvSpPr>
        <p:spPr>
          <a:xfrm>
            <a:off x="148662" y="55633"/>
            <a:ext cx="4302035" cy="870857"/>
          </a:xfrm>
        </p:spPr>
        <p:txBody>
          <a:bodyPr/>
          <a:lstStyle/>
          <a:p>
            <a:r>
              <a:rPr lang="en-US" sz="3200" dirty="0"/>
              <a:t>Supertracts</a:t>
            </a:r>
          </a:p>
        </p:txBody>
      </p:sp>
      <p:sp>
        <p:nvSpPr>
          <p:cNvPr id="16" name="Content Placeholder 15">
            <a:extLst>
              <a:ext uri="{FF2B5EF4-FFF2-40B4-BE49-F238E27FC236}">
                <a16:creationId xmlns:a16="http://schemas.microsoft.com/office/drawing/2014/main" id="{9BE85046-37A8-4F05-BB9D-C809CF04CF7E}"/>
              </a:ext>
            </a:extLst>
          </p:cNvPr>
          <p:cNvSpPr>
            <a:spLocks noGrp="1"/>
          </p:cNvSpPr>
          <p:nvPr>
            <p:ph idx="1"/>
          </p:nvPr>
        </p:nvSpPr>
        <p:spPr>
          <a:xfrm>
            <a:off x="60002" y="812800"/>
            <a:ext cx="5399388" cy="5366327"/>
          </a:xfrm>
        </p:spPr>
        <p:txBody>
          <a:bodyPr>
            <a:normAutofit fontScale="25000" lnSpcReduction="20000"/>
          </a:bodyPr>
          <a:lstStyle/>
          <a:p>
            <a:pPr>
              <a:lnSpc>
                <a:spcPct val="100000"/>
              </a:lnSpc>
            </a:pPr>
            <a:r>
              <a:rPr lang="en-US" sz="5600" dirty="0"/>
              <a:t>Supertracts (see </a:t>
            </a:r>
            <a:r>
              <a:rPr lang="en-US" sz="5600" b="1" dirty="0">
                <a:solidFill>
                  <a:srgbClr val="8C4934"/>
                </a:solidFill>
              </a:rPr>
              <a:t>red brown</a:t>
            </a:r>
            <a:r>
              <a:rPr lang="en-US" sz="5600" dirty="0"/>
              <a:t>) are were created by aggregating 6-8 adjacent census tracts (see </a:t>
            </a:r>
            <a:r>
              <a:rPr lang="en-US" sz="5600" b="1" dirty="0">
                <a:solidFill>
                  <a:schemeClr val="bg1">
                    <a:lumMod val="65000"/>
                  </a:schemeClr>
                </a:solidFill>
              </a:rPr>
              <a:t>grey boundaries</a:t>
            </a:r>
            <a:r>
              <a:rPr lang="en-US" sz="5600" dirty="0"/>
              <a:t>).</a:t>
            </a:r>
          </a:p>
          <a:p>
            <a:pPr>
              <a:lnSpc>
                <a:spcPct val="100000"/>
              </a:lnSpc>
            </a:pPr>
            <a:r>
              <a:rPr lang="en-US" sz="5600" dirty="0"/>
              <a:t>The supertracts</a:t>
            </a:r>
            <a:r>
              <a:rPr lang="en-US" sz="5600" dirty="0">
                <a:hlinkClick r:id="rId4" action="ppaction://hlinksldjump"/>
              </a:rPr>
              <a:t> </a:t>
            </a:r>
            <a:r>
              <a:rPr lang="en-US" sz="5600" dirty="0"/>
              <a:t>emulated the city of </a:t>
            </a:r>
            <a:r>
              <a:rPr lang="en-US" sz="5600" dirty="0">
                <a:hlinkClick r:id="rId5"/>
              </a:rPr>
              <a:t>Portland’s 20-minute neighborhoods</a:t>
            </a:r>
            <a:r>
              <a:rPr lang="en-US" sz="5600" dirty="0"/>
              <a:t> extended to the seven-county Portland Metropolitan Area.</a:t>
            </a:r>
          </a:p>
          <a:p>
            <a:pPr>
              <a:lnSpc>
                <a:spcPct val="100000"/>
              </a:lnSpc>
            </a:pPr>
            <a:r>
              <a:rPr lang="en-US" sz="5600" dirty="0"/>
              <a:t>Portland’s 20-minute neighborhoods were designed to have access to commercial services and amenities as a pedestrian, cyclist, or on transit. </a:t>
            </a:r>
          </a:p>
          <a:p>
            <a:pPr>
              <a:lnSpc>
                <a:spcPct val="100000"/>
              </a:lnSpc>
            </a:pPr>
            <a:r>
              <a:rPr lang="en-US" sz="5600" dirty="0"/>
              <a:t>The supertracts also reduced the amount of sampling variability in the data from the American Community Survey. For example, The Lake Oswego supertract (see </a:t>
            </a:r>
            <a:r>
              <a:rPr lang="en-US" sz="5600" dirty="0">
                <a:solidFill>
                  <a:srgbClr val="E584EC"/>
                </a:solidFill>
              </a:rPr>
              <a:t>purple</a:t>
            </a:r>
            <a:r>
              <a:rPr lang="en-US" sz="5600" dirty="0"/>
              <a:t>) is the aggregation of 8 census tracts.</a:t>
            </a:r>
          </a:p>
          <a:p>
            <a:pPr>
              <a:lnSpc>
                <a:spcPct val="100000"/>
              </a:lnSpc>
            </a:pPr>
            <a:r>
              <a:rPr lang="en-US" sz="5600" dirty="0"/>
              <a:t>The ACS table for the Lake Oswego tracts shows the Estimate (EST) and Measure of Error (MOE) for the number of persons with an ambulatory difficulty. The MOE is the +/- value for the 90% confidence level.</a:t>
            </a:r>
          </a:p>
          <a:p>
            <a:pPr>
              <a:lnSpc>
                <a:spcPct val="100000"/>
              </a:lnSpc>
            </a:pPr>
            <a:r>
              <a:rPr lang="en-US" sz="5600" dirty="0"/>
              <a:t>The coefficient of variation (CV) is the ratio of MOE/EST. Values from 0.00 to 0.12 can be considered as good reliability, from .12 to.40 as fair, and over .40 as poor reliable.</a:t>
            </a:r>
          </a:p>
          <a:p>
            <a:pPr>
              <a:lnSpc>
                <a:spcPct val="100000"/>
              </a:lnSpc>
            </a:pPr>
            <a:r>
              <a:rPr lang="en-US" sz="5600" dirty="0"/>
              <a:t>All of the tract CV values are greater than 0.40 (poor reliability) but aggregated to supertracts the CV is 0.259 (fair reliability).</a:t>
            </a:r>
          </a:p>
          <a:p>
            <a:pPr>
              <a:lnSpc>
                <a:spcPct val="100000"/>
              </a:lnSpc>
            </a:pPr>
            <a:r>
              <a:rPr lang="en-US" sz="5600" dirty="0"/>
              <a:t>In addition, supertracts have recognizable neighborhood names and help to link the data to the viewer’s knowledge of the City.</a:t>
            </a:r>
          </a:p>
          <a:p>
            <a:pPr marL="0" indent="0">
              <a:lnSpc>
                <a:spcPct val="100000"/>
              </a:lnSpc>
              <a:buNone/>
            </a:pPr>
            <a:endParaRPr lang="en-US" sz="56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marL="0" indent="0">
              <a:buNone/>
            </a:pPr>
            <a:r>
              <a:rPr lang="en-US" dirty="0"/>
              <a:t>.</a:t>
            </a:r>
          </a:p>
        </p:txBody>
      </p:sp>
      <p:pic>
        <p:nvPicPr>
          <p:cNvPr id="15" name="Picture 14" descr="Map&#10;&#10;Description automatically generated">
            <a:extLst>
              <a:ext uri="{FF2B5EF4-FFF2-40B4-BE49-F238E27FC236}">
                <a16:creationId xmlns:a16="http://schemas.microsoft.com/office/drawing/2014/main" id="{BF9DF815-5B45-4F48-BD70-01A0157AF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830" y="55633"/>
            <a:ext cx="6540285" cy="6540285"/>
          </a:xfrm>
          <a:prstGeom prst="rect">
            <a:avLst/>
          </a:prstGeom>
        </p:spPr>
      </p:pic>
      <p:pic>
        <p:nvPicPr>
          <p:cNvPr id="28" name="Picture 27">
            <a:extLst>
              <a:ext uri="{FF2B5EF4-FFF2-40B4-BE49-F238E27FC236}">
                <a16:creationId xmlns:a16="http://schemas.microsoft.com/office/drawing/2014/main" id="{64BA6AF4-CE48-4103-9752-7B6ECA086D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78830" y="55633"/>
            <a:ext cx="6537960" cy="6537960"/>
          </a:xfrm>
          <a:prstGeom prst="rect">
            <a:avLst/>
          </a:prstGeom>
        </p:spPr>
      </p:pic>
      <p:pic>
        <p:nvPicPr>
          <p:cNvPr id="18" name="Picture 17">
            <a:extLst>
              <a:ext uri="{FF2B5EF4-FFF2-40B4-BE49-F238E27FC236}">
                <a16:creationId xmlns:a16="http://schemas.microsoft.com/office/drawing/2014/main" id="{92C5E49A-8A1E-47DE-A541-BDF01571B7B2}"/>
              </a:ext>
            </a:extLst>
          </p:cNvPr>
          <p:cNvPicPr>
            <a:picLocks noChangeAspect="1"/>
          </p:cNvPicPr>
          <p:nvPr/>
        </p:nvPicPr>
        <p:blipFill>
          <a:blip r:embed="rId8"/>
          <a:stretch>
            <a:fillRect/>
          </a:stretch>
        </p:blipFill>
        <p:spPr>
          <a:xfrm>
            <a:off x="5725206" y="1286767"/>
            <a:ext cx="5838457" cy="4006922"/>
          </a:xfrm>
          <a:prstGeom prst="rect">
            <a:avLst/>
          </a:prstGeom>
        </p:spPr>
      </p:pic>
      <p:sp>
        <p:nvSpPr>
          <p:cNvPr id="20" name="Left Brace 19">
            <a:extLst>
              <a:ext uri="{FF2B5EF4-FFF2-40B4-BE49-F238E27FC236}">
                <a16:creationId xmlns:a16="http://schemas.microsoft.com/office/drawing/2014/main" id="{D0666849-CD31-4A7B-AA10-0734ABA4E744}"/>
              </a:ext>
            </a:extLst>
          </p:cNvPr>
          <p:cNvSpPr/>
          <p:nvPr/>
        </p:nvSpPr>
        <p:spPr>
          <a:xfrm>
            <a:off x="5601481" y="2690824"/>
            <a:ext cx="247451" cy="1610798"/>
          </a:xfrm>
          <a:prstGeom prst="leftBrace">
            <a:avLst>
              <a:gd name="adj1" fmla="val 0"/>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just"/>
            <a:r>
              <a:rPr lang="en-US" dirty="0">
                <a:solidFill>
                  <a:srgbClr val="C00000"/>
                </a:solidFill>
              </a:rPr>
              <a:t>8</a:t>
            </a:r>
          </a:p>
        </p:txBody>
      </p:sp>
      <p:sp>
        <p:nvSpPr>
          <p:cNvPr id="21" name="Arrow: Right 20">
            <a:extLst>
              <a:ext uri="{FF2B5EF4-FFF2-40B4-BE49-F238E27FC236}">
                <a16:creationId xmlns:a16="http://schemas.microsoft.com/office/drawing/2014/main" id="{3DAEA985-4AAE-42D1-A940-2013ACB4BEA8}"/>
              </a:ext>
            </a:extLst>
          </p:cNvPr>
          <p:cNvSpPr/>
          <p:nvPr/>
        </p:nvSpPr>
        <p:spPr>
          <a:xfrm>
            <a:off x="5445640" y="4985189"/>
            <a:ext cx="295896" cy="25433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D33753-83E5-40C3-8571-7EE8C1A1E36D}"/>
              </a:ext>
            </a:extLst>
          </p:cNvPr>
          <p:cNvSpPr/>
          <p:nvPr/>
        </p:nvSpPr>
        <p:spPr>
          <a:xfrm>
            <a:off x="7877921" y="1422682"/>
            <a:ext cx="1207008" cy="3735092"/>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CF855A-1B4E-4CE5-8383-665EC030BA48}"/>
              </a:ext>
            </a:extLst>
          </p:cNvPr>
          <p:cNvSpPr/>
          <p:nvPr/>
        </p:nvSpPr>
        <p:spPr>
          <a:xfrm>
            <a:off x="9080565" y="1410626"/>
            <a:ext cx="1326072" cy="3767328"/>
          </a:xfrm>
          <a:prstGeom prst="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53CCDC-9A2D-4919-9D42-BD9D7089BCB1}"/>
              </a:ext>
            </a:extLst>
          </p:cNvPr>
          <p:cNvSpPr/>
          <p:nvPr/>
        </p:nvSpPr>
        <p:spPr>
          <a:xfrm>
            <a:off x="10403132" y="1425572"/>
            <a:ext cx="1005840" cy="374904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eft Brace 24">
            <a:extLst>
              <a:ext uri="{FF2B5EF4-FFF2-40B4-BE49-F238E27FC236}">
                <a16:creationId xmlns:a16="http://schemas.microsoft.com/office/drawing/2014/main" id="{CDEA48E5-CDDB-44EB-8B65-81CCF35C7020}"/>
              </a:ext>
            </a:extLst>
          </p:cNvPr>
          <p:cNvSpPr/>
          <p:nvPr/>
        </p:nvSpPr>
        <p:spPr>
          <a:xfrm flipH="1">
            <a:off x="11198254" y="2614073"/>
            <a:ext cx="539469" cy="1610798"/>
          </a:xfrm>
          <a:prstGeom prst="leftBrace">
            <a:avLst>
              <a:gd name="adj1" fmla="val 0"/>
              <a:gd name="adj2" fmla="val 51443"/>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dirty="0">
              <a:solidFill>
                <a:srgbClr val="C00000"/>
              </a:solidFill>
            </a:endParaRPr>
          </a:p>
        </p:txBody>
      </p:sp>
      <p:sp>
        <p:nvSpPr>
          <p:cNvPr id="26" name="Arrow: Right 25">
            <a:extLst>
              <a:ext uri="{FF2B5EF4-FFF2-40B4-BE49-F238E27FC236}">
                <a16:creationId xmlns:a16="http://schemas.microsoft.com/office/drawing/2014/main" id="{9A9A9F55-C275-4AB1-9DFA-FA76C6D46A5E}"/>
              </a:ext>
            </a:extLst>
          </p:cNvPr>
          <p:cNvSpPr/>
          <p:nvPr/>
        </p:nvSpPr>
        <p:spPr>
          <a:xfrm rot="10800000">
            <a:off x="11295476" y="4944145"/>
            <a:ext cx="295896" cy="25433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4D9060F-57D3-4161-9222-F94EFFBC6C17}"/>
              </a:ext>
            </a:extLst>
          </p:cNvPr>
          <p:cNvSpPr>
            <a:spLocks noGrp="1"/>
          </p:cNvSpPr>
          <p:nvPr>
            <p:ph type="sldNum" sz="quarter" idx="4294967295"/>
          </p:nvPr>
        </p:nvSpPr>
        <p:spPr>
          <a:xfrm>
            <a:off x="11611629" y="38742"/>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28</a:t>
            </a:fld>
            <a:endParaRPr lang="en-US"/>
          </a:p>
        </p:txBody>
      </p:sp>
      <p:sp>
        <p:nvSpPr>
          <p:cNvPr id="37" name="TextBox 36">
            <a:extLst>
              <a:ext uri="{FF2B5EF4-FFF2-40B4-BE49-F238E27FC236}">
                <a16:creationId xmlns:a16="http://schemas.microsoft.com/office/drawing/2014/main" id="{E7365679-2913-472E-9FD6-5001EC1633B2}"/>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38" name="TextBox 37">
            <a:extLst>
              <a:ext uri="{FF2B5EF4-FFF2-40B4-BE49-F238E27FC236}">
                <a16:creationId xmlns:a16="http://schemas.microsoft.com/office/drawing/2014/main" id="{84ABC421-F7BC-4327-AE05-84461453ACD4}"/>
              </a:ext>
            </a:extLst>
          </p:cNvPr>
          <p:cNvSpPr txBox="1"/>
          <p:nvPr/>
        </p:nvSpPr>
        <p:spPr>
          <a:xfrm>
            <a:off x="12712682" y="75972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29" name="Picture 28">
            <a:extLst>
              <a:ext uri="{FF2B5EF4-FFF2-40B4-BE49-F238E27FC236}">
                <a16:creationId xmlns:a16="http://schemas.microsoft.com/office/drawing/2014/main" id="{903E8FFC-FCB1-4844-B273-BA54E8CF0F5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65089" y="6179127"/>
            <a:ext cx="2382024" cy="644935"/>
          </a:xfrm>
          <a:prstGeom prst="rect">
            <a:avLst/>
          </a:prstGeom>
        </p:spPr>
      </p:pic>
      <p:grpSp>
        <p:nvGrpSpPr>
          <p:cNvPr id="30" name="Group 29">
            <a:extLst>
              <a:ext uri="{FF2B5EF4-FFF2-40B4-BE49-F238E27FC236}">
                <a16:creationId xmlns:a16="http://schemas.microsoft.com/office/drawing/2014/main" id="{B0BD212E-61BC-42D5-901E-DC31C6B76356}"/>
              </a:ext>
            </a:extLst>
          </p:cNvPr>
          <p:cNvGrpSpPr/>
          <p:nvPr/>
        </p:nvGrpSpPr>
        <p:grpSpPr>
          <a:xfrm>
            <a:off x="28992" y="6493711"/>
            <a:ext cx="1354063" cy="274320"/>
            <a:chOff x="37011" y="6469091"/>
            <a:chExt cx="1354063" cy="274320"/>
          </a:xfrm>
        </p:grpSpPr>
        <p:sp>
          <p:nvSpPr>
            <p:cNvPr id="31" name="Action Button: Blank 30">
              <a:hlinkClick r:id="rId10" action="ppaction://hlinksldjump"/>
              <a:extLst>
                <a:ext uri="{FF2B5EF4-FFF2-40B4-BE49-F238E27FC236}">
                  <a16:creationId xmlns:a16="http://schemas.microsoft.com/office/drawing/2014/main" id="{7573767A-3F41-4B27-82D2-6D89AC1D22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2" name="Action Button: Go Back or Previous 31">
              <a:hlinkClick r:id="" action="ppaction://hlinkshowjump?jump=lastslideviewed" highlightClick="1"/>
              <a:extLst>
                <a:ext uri="{FF2B5EF4-FFF2-40B4-BE49-F238E27FC236}">
                  <a16:creationId xmlns:a16="http://schemas.microsoft.com/office/drawing/2014/main" id="{78330E49-0798-4CFC-98C6-9014C5E55936}"/>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090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6" end="6"/>
                                            </p:txEl>
                                          </p:spTgt>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xEl>
                                              <p:pRg st="18" end="18"/>
                                            </p:txEl>
                                          </p:spTgt>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8">
                                            <p:txEl>
                                              <p:pRg st="9" end="9"/>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xEl>
                                              <p:pRg st="11" end="11"/>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8">
                                            <p:txEl>
                                              <p:pRg st="13" end="13"/>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8">
                                            <p:txEl>
                                              <p:pRg st="15" end="15"/>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2739-B7C0-41E2-BAF6-222C299E3FC0}"/>
              </a:ext>
            </a:extLst>
          </p:cNvPr>
          <p:cNvSpPr>
            <a:spLocks noGrp="1"/>
          </p:cNvSpPr>
          <p:nvPr>
            <p:ph type="title"/>
          </p:nvPr>
        </p:nvSpPr>
        <p:spPr>
          <a:xfrm>
            <a:off x="447139" y="210522"/>
            <a:ext cx="6299126" cy="870857"/>
          </a:xfrm>
        </p:spPr>
        <p:txBody>
          <a:bodyPr/>
          <a:lstStyle/>
          <a:p>
            <a:r>
              <a:rPr lang="en-US" sz="3200" dirty="0"/>
              <a:t>The American Housing Survey (AHS)</a:t>
            </a:r>
          </a:p>
        </p:txBody>
      </p:sp>
      <p:sp>
        <p:nvSpPr>
          <p:cNvPr id="4" name="Content Placeholder 2">
            <a:extLst>
              <a:ext uri="{FF2B5EF4-FFF2-40B4-BE49-F238E27FC236}">
                <a16:creationId xmlns:a16="http://schemas.microsoft.com/office/drawing/2014/main" id="{73763777-8271-4447-A829-47406F73FFE6}"/>
              </a:ext>
            </a:extLst>
          </p:cNvPr>
          <p:cNvSpPr txBox="1">
            <a:spLocks/>
          </p:cNvSpPr>
          <p:nvPr/>
        </p:nvSpPr>
        <p:spPr>
          <a:xfrm>
            <a:off x="6096000" y="980389"/>
            <a:ext cx="5513211" cy="591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Calibri" panose="020F0502020204030204" pitchFamily="34" charset="0"/>
                <a:cs typeface="Calibri" panose="020F0502020204030204" pitchFamily="34" charset="0"/>
              </a:rPr>
              <a:t>The wide range of </a:t>
            </a:r>
            <a:r>
              <a:rPr lang="en-US" sz="1500" b="1" i="1" dirty="0">
                <a:latin typeface="Calibri" panose="020F0502020204030204" pitchFamily="34" charset="0"/>
                <a:cs typeface="Calibri" panose="020F0502020204030204" pitchFamily="34" charset="0"/>
              </a:rPr>
              <a:t>core housing topics </a:t>
            </a:r>
            <a:r>
              <a:rPr lang="en-US" sz="1500" dirty="0">
                <a:latin typeface="Calibri" panose="020F0502020204030204" pitchFamily="34" charset="0"/>
                <a:cs typeface="Calibri" panose="020F0502020204030204" pitchFamily="34" charset="0"/>
              </a:rPr>
              <a:t>covered in the ACS include but are not limited to the following:</a:t>
            </a:r>
          </a:p>
          <a:p>
            <a:pPr lvl="1">
              <a:spcBef>
                <a:spcPts val="300"/>
              </a:spcBef>
            </a:pPr>
            <a:r>
              <a:rPr lang="en-US" sz="1500" dirty="0">
                <a:latin typeface="Calibri" panose="020F0502020204030204" pitchFamily="34" charset="0"/>
                <a:cs typeface="Calibri" panose="020F0502020204030204" pitchFamily="34" charset="0"/>
              </a:rPr>
              <a:t>size and composition of the nation's housing inventory</a:t>
            </a:r>
          </a:p>
          <a:p>
            <a:pPr lvl="1">
              <a:spcBef>
                <a:spcPts val="300"/>
              </a:spcBef>
            </a:pPr>
            <a:r>
              <a:rPr lang="en-US" sz="1500" dirty="0">
                <a:latin typeface="Calibri" panose="020F0502020204030204" pitchFamily="34" charset="0"/>
                <a:cs typeface="Calibri" panose="020F0502020204030204" pitchFamily="34" charset="0"/>
              </a:rPr>
              <a:t>vacancies</a:t>
            </a:r>
          </a:p>
          <a:p>
            <a:pPr lvl="1">
              <a:spcBef>
                <a:spcPts val="300"/>
              </a:spcBef>
            </a:pPr>
            <a:r>
              <a:rPr lang="en-US" sz="1500" dirty="0">
                <a:latin typeface="Calibri" panose="020F0502020204030204" pitchFamily="34" charset="0"/>
                <a:cs typeface="Calibri" panose="020F0502020204030204" pitchFamily="34" charset="0"/>
              </a:rPr>
              <a:t>owners and renters</a:t>
            </a:r>
          </a:p>
          <a:p>
            <a:pPr lvl="1">
              <a:spcBef>
                <a:spcPts val="300"/>
              </a:spcBef>
            </a:pPr>
            <a:r>
              <a:rPr lang="en-US" sz="1500" dirty="0">
                <a:latin typeface="Calibri" panose="020F0502020204030204" pitchFamily="34" charset="0"/>
                <a:cs typeface="Calibri" panose="020F0502020204030204" pitchFamily="34" charset="0"/>
              </a:rPr>
              <a:t>physical conditions of housing units</a:t>
            </a:r>
          </a:p>
          <a:p>
            <a:pPr lvl="1">
              <a:spcBef>
                <a:spcPts val="300"/>
              </a:spcBef>
            </a:pPr>
            <a:r>
              <a:rPr lang="en-US" sz="1500" dirty="0">
                <a:latin typeface="Calibri" panose="020F0502020204030204" pitchFamily="34" charset="0"/>
                <a:cs typeface="Calibri" panose="020F0502020204030204" pitchFamily="34" charset="0"/>
              </a:rPr>
              <a:t>equipment breakdowns</a:t>
            </a:r>
          </a:p>
          <a:p>
            <a:pPr lvl="1">
              <a:spcBef>
                <a:spcPts val="300"/>
              </a:spcBef>
            </a:pPr>
            <a:r>
              <a:rPr lang="en-US" sz="1500" dirty="0">
                <a:latin typeface="Calibri" panose="020F0502020204030204" pitchFamily="34" charset="0"/>
                <a:cs typeface="Calibri" panose="020F0502020204030204" pitchFamily="34" charset="0"/>
              </a:rPr>
              <a:t>characteristics of occupants</a:t>
            </a:r>
          </a:p>
          <a:p>
            <a:pPr lvl="1">
              <a:spcBef>
                <a:spcPts val="300"/>
              </a:spcBef>
            </a:pPr>
            <a:r>
              <a:rPr lang="en-US" sz="1500" dirty="0">
                <a:latin typeface="Calibri" panose="020F0502020204030204" pitchFamily="34" charset="0"/>
                <a:cs typeface="Calibri" panose="020F0502020204030204" pitchFamily="34" charset="0"/>
              </a:rPr>
              <a:t>housing and neighborhood quality</a:t>
            </a:r>
          </a:p>
          <a:p>
            <a:pPr lvl="1">
              <a:spcBef>
                <a:spcPts val="300"/>
              </a:spcBef>
            </a:pPr>
            <a:r>
              <a:rPr lang="en-US" sz="1500" dirty="0">
                <a:latin typeface="Calibri" panose="020F0502020204030204" pitchFamily="34" charset="0"/>
                <a:cs typeface="Calibri" panose="020F0502020204030204" pitchFamily="34" charset="0"/>
              </a:rPr>
              <a:t>mortgages and other housing costs</a:t>
            </a:r>
          </a:p>
          <a:p>
            <a:pPr lvl="1">
              <a:spcBef>
                <a:spcPts val="300"/>
              </a:spcBef>
            </a:pPr>
            <a:r>
              <a:rPr lang="en-US" sz="1500" dirty="0">
                <a:latin typeface="Calibri" panose="020F0502020204030204" pitchFamily="34" charset="0"/>
                <a:cs typeface="Calibri" panose="020F0502020204030204" pitchFamily="34" charset="0"/>
              </a:rPr>
              <a:t>fuel usage</a:t>
            </a:r>
          </a:p>
          <a:p>
            <a:pPr lvl="1">
              <a:spcBef>
                <a:spcPts val="300"/>
              </a:spcBef>
            </a:pPr>
            <a:r>
              <a:rPr lang="en-US" sz="1500" dirty="0">
                <a:latin typeface="Calibri" panose="020F0502020204030204" pitchFamily="34" charset="0"/>
                <a:cs typeface="Calibri" panose="020F0502020204030204" pitchFamily="34" charset="0"/>
              </a:rPr>
              <a:t>home improvements</a:t>
            </a:r>
          </a:p>
          <a:p>
            <a:pPr lvl="1">
              <a:spcBef>
                <a:spcPts val="300"/>
              </a:spcBef>
            </a:pPr>
            <a:r>
              <a:rPr lang="en-US" sz="1500" dirty="0">
                <a:latin typeface="Calibri" panose="020F0502020204030204" pitchFamily="34" charset="0"/>
                <a:cs typeface="Calibri" panose="020F0502020204030204" pitchFamily="34" charset="0"/>
              </a:rPr>
              <a:t>persons eligible for and beneficiaries of assisted housing</a:t>
            </a:r>
          </a:p>
          <a:p>
            <a:pPr lvl="1">
              <a:spcBef>
                <a:spcPts val="300"/>
              </a:spcBef>
            </a:pPr>
            <a:r>
              <a:rPr lang="en-US" sz="1500" dirty="0">
                <a:latin typeface="Calibri" panose="020F0502020204030204" pitchFamily="34" charset="0"/>
                <a:cs typeface="Calibri" panose="020F0502020204030204" pitchFamily="34" charset="0"/>
              </a:rPr>
              <a:t>characteristics of recent movers</a:t>
            </a:r>
          </a:p>
          <a:p>
            <a:pPr lvl="1">
              <a:spcBef>
                <a:spcPts val="300"/>
              </a:spcBef>
            </a:pPr>
            <a:r>
              <a:rPr lang="en-US" sz="1500" dirty="0">
                <a:latin typeface="Calibri" panose="020F0502020204030204" pitchFamily="34" charset="0"/>
                <a:cs typeface="Calibri" panose="020F0502020204030204" pitchFamily="34" charset="0"/>
              </a:rPr>
              <a:t>home values.</a:t>
            </a:r>
          </a:p>
          <a:p>
            <a:pPr>
              <a:spcBef>
                <a:spcPts val="300"/>
              </a:spcBef>
            </a:pPr>
            <a:r>
              <a:rPr lang="en-US" sz="1500" b="1" dirty="0">
                <a:latin typeface="Calibri" panose="020F0502020204030204" pitchFamily="34" charset="0"/>
                <a:cs typeface="Calibri" panose="020F0502020204030204" pitchFamily="34" charset="0"/>
              </a:rPr>
              <a:t>How AHS was Used</a:t>
            </a:r>
          </a:p>
          <a:p>
            <a:pPr lvl="1">
              <a:spcBef>
                <a:spcPts val="300"/>
              </a:spcBef>
            </a:pPr>
            <a:r>
              <a:rPr lang="en-US" sz="1500" dirty="0">
                <a:latin typeface="Calibri" panose="020F0502020204030204" pitchFamily="34" charset="0"/>
                <a:cs typeface="Calibri" panose="020F0502020204030204" pitchFamily="34" charset="0"/>
              </a:rPr>
              <a:t>We mainly used the national data from the AHS, as much of the Portland data were suppressed due to small sample size.</a:t>
            </a:r>
          </a:p>
          <a:p>
            <a:pPr>
              <a:spcBef>
                <a:spcPts val="300"/>
              </a:spcBef>
            </a:pPr>
            <a:r>
              <a:rPr lang="en-US" sz="1500" b="1" dirty="0">
                <a:latin typeface="Calibri" panose="020F0502020204030204" pitchFamily="34" charset="0"/>
                <a:cs typeface="Calibri" panose="020F0502020204030204" pitchFamily="34" charset="0"/>
              </a:rPr>
              <a:t>Access the AHS: </a:t>
            </a:r>
            <a:r>
              <a:rPr lang="en-US" sz="1500" dirty="0">
                <a:latin typeface="Calibri" panose="020F0502020204030204" pitchFamily="34" charset="0"/>
                <a:cs typeface="Calibri" panose="020F0502020204030204" pitchFamily="34" charset="0"/>
              </a:rPr>
              <a:t>Data available as a </a:t>
            </a:r>
            <a:r>
              <a:rPr lang="en-US" sz="1500" dirty="0">
                <a:latin typeface="Calibri" panose="020F0502020204030204" pitchFamily="34" charset="0"/>
                <a:cs typeface="Calibri" panose="020F0502020204030204" pitchFamily="34" charset="0"/>
                <a:hlinkClick r:id="rId4"/>
              </a:rPr>
              <a:t>public use sample</a:t>
            </a:r>
            <a:r>
              <a:rPr lang="en-US" sz="1500" dirty="0">
                <a:latin typeface="Calibri" panose="020F0502020204030204" pitchFamily="34" charset="0"/>
                <a:cs typeface="Calibri" panose="020F0502020204030204" pitchFamily="34" charset="0"/>
              </a:rPr>
              <a:t> or created </a:t>
            </a:r>
            <a:r>
              <a:rPr lang="en-US" sz="1500" dirty="0">
                <a:latin typeface="Calibri" panose="020F0502020204030204" pitchFamily="34" charset="0"/>
                <a:cs typeface="Calibri" panose="020F0502020204030204" pitchFamily="34" charset="0"/>
                <a:hlinkClick r:id="" action="ppaction://noaction"/>
              </a:rPr>
              <a:t>using</a:t>
            </a:r>
            <a:r>
              <a:rPr lang="en-US" sz="1500" dirty="0">
                <a:latin typeface="Calibri" panose="020F0502020204030204" pitchFamily="34" charset="0"/>
                <a:cs typeface="Calibri" panose="020F0502020204030204" pitchFamily="34" charset="0"/>
              </a:rPr>
              <a:t> the </a:t>
            </a:r>
            <a:r>
              <a:rPr lang="en-US" sz="1500" dirty="0">
                <a:latin typeface="Calibri" panose="020F0502020204030204" pitchFamily="34" charset="0"/>
                <a:cs typeface="Calibri" panose="020F0502020204030204" pitchFamily="34" charset="0"/>
                <a:hlinkClick r:id="rId5"/>
              </a:rPr>
              <a:t>ACS Table Maker</a:t>
            </a:r>
            <a:r>
              <a:rPr lang="en-US" sz="1500" dirty="0">
                <a:latin typeface="Calibri" panose="020F0502020204030204" pitchFamily="34" charset="0"/>
                <a:cs typeface="Calibri" panose="020F0502020204030204" pitchFamily="34" charset="0"/>
              </a:rPr>
              <a:t>.</a:t>
            </a:r>
          </a:p>
          <a:p>
            <a:pPr>
              <a:spcBef>
                <a:spcPts val="300"/>
              </a:spcBef>
            </a:pPr>
            <a:r>
              <a:rPr lang="en-US" sz="1500" b="1" dirty="0">
                <a:latin typeface="Calibri" panose="020F0502020204030204" pitchFamily="34" charset="0"/>
                <a:cs typeface="Calibri" panose="020F0502020204030204" pitchFamily="34" charset="0"/>
                <a:hlinkClick r:id="" action="ppaction://noaction"/>
              </a:rPr>
              <a:t>Back to Housing</a:t>
            </a:r>
            <a:endParaRPr lang="en-US" sz="1500" b="1" dirty="0">
              <a:latin typeface="Calibri" panose="020F0502020204030204" pitchFamily="34" charset="0"/>
              <a:cs typeface="Calibri" panose="020F0502020204030204" pitchFamily="34" charset="0"/>
            </a:endParaRPr>
          </a:p>
          <a:p>
            <a:pPr marL="457200" lvl="1" indent="0">
              <a:spcBef>
                <a:spcPts val="300"/>
              </a:spcBef>
              <a:buNone/>
            </a:pPr>
            <a:endParaRPr lang="en-US" dirty="0"/>
          </a:p>
          <a:p>
            <a:endParaRPr lang="en-US" dirty="0"/>
          </a:p>
          <a:p>
            <a:endParaRPr lang="en-US" dirty="0"/>
          </a:p>
          <a:p>
            <a:endParaRPr lang="en-US" dirty="0"/>
          </a:p>
        </p:txBody>
      </p:sp>
      <p:sp>
        <p:nvSpPr>
          <p:cNvPr id="7" name="Content Placeholder 2">
            <a:extLst>
              <a:ext uri="{FF2B5EF4-FFF2-40B4-BE49-F238E27FC236}">
                <a16:creationId xmlns:a16="http://schemas.microsoft.com/office/drawing/2014/main" id="{897A4B4D-62AC-46CF-BB30-ABEA0FC3FE59}"/>
              </a:ext>
            </a:extLst>
          </p:cNvPr>
          <p:cNvSpPr>
            <a:spLocks noGrp="1"/>
          </p:cNvSpPr>
          <p:nvPr>
            <p:ph type="body" idx="1"/>
          </p:nvPr>
        </p:nvSpPr>
        <p:spPr>
          <a:xfrm>
            <a:off x="328907" y="788971"/>
            <a:ext cx="5240667" cy="5513858"/>
          </a:xfrm>
        </p:spPr>
        <p:txBody>
          <a:bodyPr>
            <a:normAutofit lnSpcReduction="10000"/>
          </a:bodyPr>
          <a:lstStyle/>
          <a:p>
            <a:r>
              <a:rPr lang="en-US" sz="1500" dirty="0">
                <a:hlinkClick r:id="rId6"/>
              </a:rPr>
              <a:t>The American Housing Survey </a:t>
            </a:r>
            <a:r>
              <a:rPr lang="en-US" sz="1500" dirty="0"/>
              <a:t>(AHS) is sponsored by the Department of Housing and Urban Development (HUD) and conducted by the U.S. Census Bureau. The survey has been the most comprehensive national housing survey in the United States since its inception in 1973.</a:t>
            </a:r>
          </a:p>
          <a:p>
            <a:r>
              <a:rPr lang="en-US" sz="1500" dirty="0"/>
              <a:t>The AHS is a longitudinal housing unit survey conducted biennially in odd-numbered years, with samples redrawn in 1985 and 2015.</a:t>
            </a:r>
          </a:p>
          <a:p>
            <a:r>
              <a:rPr lang="en-US" sz="1500" dirty="0"/>
              <a:t>It provides up-to-date information about the size, composition, quality and cost of housing in the United States and major metropolitan areas and measures changes in our housing stock as it ages. </a:t>
            </a:r>
          </a:p>
          <a:p>
            <a:r>
              <a:rPr lang="en-US" sz="1500" dirty="0"/>
              <a:t>Returning to the same housing units every other year to gather data until a new sample of housing units is drawn, the AHS allows users the unique opportunity to analyze housing and household changes over time.</a:t>
            </a:r>
          </a:p>
          <a:p>
            <a:r>
              <a:rPr lang="en-US" sz="1500" dirty="0"/>
              <a:t>The survey’s principal coverage is of the 15 largest metropolitan areas in the United States. Portland is not one of the top 15 but data are available for 2019, 2015, and 2011.</a:t>
            </a:r>
          </a:p>
          <a:p>
            <a:r>
              <a:rPr lang="en-US" sz="1500" dirty="0"/>
              <a:t>The AHS has a relatively small sample size, 117,422 units for the nation and only about 3,000 per metropolitan area. Many of the fields for the Portland data are suppressed due to insufficient sample size.</a:t>
            </a:r>
          </a:p>
          <a:p>
            <a:endParaRPr lang="en-US" dirty="0"/>
          </a:p>
          <a:p>
            <a:endParaRPr lang="en-US" dirty="0"/>
          </a:p>
        </p:txBody>
      </p:sp>
      <p:sp>
        <p:nvSpPr>
          <p:cNvPr id="3" name="Slide Number Placeholder 2">
            <a:extLst>
              <a:ext uri="{FF2B5EF4-FFF2-40B4-BE49-F238E27FC236}">
                <a16:creationId xmlns:a16="http://schemas.microsoft.com/office/drawing/2014/main" id="{B6732A17-AEE0-4FE8-B6F7-863D54E1AF1C}"/>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29</a:t>
            </a:fld>
            <a:endParaRPr lang="en-US"/>
          </a:p>
        </p:txBody>
      </p:sp>
      <p:sp>
        <p:nvSpPr>
          <p:cNvPr id="15" name="TextBox 14">
            <a:extLst>
              <a:ext uri="{FF2B5EF4-FFF2-40B4-BE49-F238E27FC236}">
                <a16:creationId xmlns:a16="http://schemas.microsoft.com/office/drawing/2014/main" id="{72676260-6CDC-4E64-9B9A-F8B1184EF026}"/>
              </a:ext>
            </a:extLst>
          </p:cNvPr>
          <p:cNvSpPr txBox="1"/>
          <p:nvPr/>
        </p:nvSpPr>
        <p:spPr>
          <a:xfrm>
            <a:off x="12552381" y="482931"/>
            <a:ext cx="650052" cy="646331"/>
          </a:xfrm>
          <a:prstGeom prst="rect">
            <a:avLst/>
          </a:prstGeom>
          <a:noFill/>
        </p:spPr>
        <p:txBody>
          <a:bodyPr wrap="square" rtlCol="0">
            <a:spAutoFit/>
          </a:bodyPr>
          <a:lstStyle/>
          <a:p>
            <a:r>
              <a:rPr lang="en-US" dirty="0">
                <a:solidFill>
                  <a:schemeClr val="accent1"/>
                </a:solidFill>
              </a:rPr>
              <a:t>O</a:t>
            </a:r>
          </a:p>
          <a:p>
            <a:r>
              <a:rPr lang="en-US" dirty="0">
                <a:solidFill>
                  <a:schemeClr val="accent1"/>
                </a:solidFill>
              </a:rPr>
              <a:t>O</a:t>
            </a:r>
          </a:p>
        </p:txBody>
      </p:sp>
      <p:sp>
        <p:nvSpPr>
          <p:cNvPr id="16" name="TextBox 15">
            <a:extLst>
              <a:ext uri="{FF2B5EF4-FFF2-40B4-BE49-F238E27FC236}">
                <a16:creationId xmlns:a16="http://schemas.microsoft.com/office/drawing/2014/main" id="{1612EC55-DDC4-47B6-99AD-AB79ABF927B5}"/>
              </a:ext>
            </a:extLst>
          </p:cNvPr>
          <p:cNvSpPr txBox="1"/>
          <p:nvPr/>
        </p:nvSpPr>
        <p:spPr>
          <a:xfrm>
            <a:off x="12606356" y="1216439"/>
            <a:ext cx="650052" cy="4524315"/>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D28F4F5-66C7-4B62-AAE3-EA31D96354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36097" y="6207012"/>
            <a:ext cx="2382024" cy="644935"/>
          </a:xfrm>
          <a:prstGeom prst="rect">
            <a:avLst/>
          </a:prstGeom>
        </p:spPr>
      </p:pic>
      <p:grpSp>
        <p:nvGrpSpPr>
          <p:cNvPr id="14" name="Group 13">
            <a:extLst>
              <a:ext uri="{FF2B5EF4-FFF2-40B4-BE49-F238E27FC236}">
                <a16:creationId xmlns:a16="http://schemas.microsoft.com/office/drawing/2014/main" id="{03968C34-2206-48A1-8E91-7F36877CD723}"/>
              </a:ext>
            </a:extLst>
          </p:cNvPr>
          <p:cNvGrpSpPr/>
          <p:nvPr/>
        </p:nvGrpSpPr>
        <p:grpSpPr>
          <a:xfrm>
            <a:off x="0" y="6521596"/>
            <a:ext cx="1354063" cy="274320"/>
            <a:chOff x="37011" y="6469091"/>
            <a:chExt cx="1354063" cy="274320"/>
          </a:xfrm>
        </p:grpSpPr>
        <p:sp>
          <p:nvSpPr>
            <p:cNvPr id="21" name="Action Button: Blank 20">
              <a:hlinkClick r:id="rId8" action="ppaction://hlinksldjump"/>
              <a:extLst>
                <a:ext uri="{FF2B5EF4-FFF2-40B4-BE49-F238E27FC236}">
                  <a16:creationId xmlns:a16="http://schemas.microsoft.com/office/drawing/2014/main" id="{4CBA57EE-6875-43F8-9AF3-9F76C38BDD65}"/>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22" name="Action Button: Go Back or Previous 21">
              <a:hlinkClick r:id="" action="ppaction://hlinkshowjump?jump=lastslideviewed" highlightClick="1"/>
              <a:extLst>
                <a:ext uri="{FF2B5EF4-FFF2-40B4-BE49-F238E27FC236}">
                  <a16:creationId xmlns:a16="http://schemas.microsoft.com/office/drawing/2014/main" id="{02EAA8F1-410B-4200-9CBE-8BC4F83CDAF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697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
          <p:cNvSpPr txBox="1">
            <a:spLocks noGrp="1"/>
          </p:cNvSpPr>
          <p:nvPr>
            <p:ph type="title"/>
          </p:nvPr>
        </p:nvSpPr>
        <p:spPr>
          <a:xfrm>
            <a:off x="390144" y="491887"/>
            <a:ext cx="4592319" cy="6635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200"/>
              <a:buFont typeface="Calibri"/>
              <a:buNone/>
            </a:pPr>
            <a:r>
              <a:rPr lang="en-US" sz="3200" dirty="0"/>
              <a:t>Distribution by Supertract</a:t>
            </a:r>
            <a:endParaRPr dirty="0"/>
          </a:p>
        </p:txBody>
      </p:sp>
      <p:sp>
        <p:nvSpPr>
          <p:cNvPr id="357" name="Google Shape;357;p3"/>
          <p:cNvSpPr txBox="1">
            <a:spLocks noGrp="1"/>
          </p:cNvSpPr>
          <p:nvPr>
            <p:ph type="body" idx="1"/>
          </p:nvPr>
        </p:nvSpPr>
        <p:spPr>
          <a:xfrm>
            <a:off x="390144" y="1367372"/>
            <a:ext cx="4913373" cy="357953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714B25"/>
              </a:buClr>
              <a:buSzPts val="1600"/>
              <a:buChar char="•"/>
            </a:pPr>
            <a:r>
              <a:rPr lang="en-US" sz="1600" dirty="0"/>
              <a:t>Here are the same data as the previous slide, tabulated by supertract.</a:t>
            </a:r>
            <a:endParaRPr dirty="0"/>
          </a:p>
          <a:p>
            <a:pPr marL="228600" lvl="0" indent="-228600" algn="l" rtl="0">
              <a:lnSpc>
                <a:spcPct val="90000"/>
              </a:lnSpc>
              <a:spcBef>
                <a:spcPts val="1000"/>
              </a:spcBef>
              <a:spcAft>
                <a:spcPts val="0"/>
              </a:spcAft>
              <a:buClr>
                <a:srgbClr val="714B25"/>
              </a:buClr>
              <a:buSzPts val="1600"/>
              <a:buChar char="•"/>
            </a:pPr>
            <a:r>
              <a:rPr lang="en-US" sz="1600" dirty="0"/>
              <a:t>Affordable housing for persons other than seniors is highly concentrated in the Central City supertract. The Interstate Corridor, Gateway, </a:t>
            </a:r>
            <a:r>
              <a:rPr lang="en-US" sz="1600" dirty="0" err="1"/>
              <a:t>Roseway</a:t>
            </a:r>
            <a:r>
              <a:rPr lang="en-US" sz="1600" dirty="0"/>
              <a:t>-Cully, and Lents-Foster supertracts also have many units.</a:t>
            </a:r>
            <a:endParaRPr dirty="0"/>
          </a:p>
          <a:p>
            <a:pPr marL="228600" lvl="0" indent="-228600" algn="l" rtl="0">
              <a:lnSpc>
                <a:spcPct val="90000"/>
              </a:lnSpc>
              <a:spcBef>
                <a:spcPts val="1000"/>
              </a:spcBef>
              <a:spcAft>
                <a:spcPts val="0"/>
              </a:spcAft>
              <a:buClr>
                <a:srgbClr val="714B25"/>
              </a:buClr>
              <a:buSzPts val="1600"/>
              <a:buChar char="•"/>
            </a:pPr>
            <a:r>
              <a:rPr lang="en-US" sz="1600" dirty="0"/>
              <a:t>A large number of these units have been built since 1990 but there also are many rehabilitated units built before 1940.</a:t>
            </a:r>
            <a:endParaRPr dirty="0"/>
          </a:p>
          <a:p>
            <a:pPr marL="228600" lvl="0" indent="-228600" algn="l" rtl="0">
              <a:lnSpc>
                <a:spcPct val="90000"/>
              </a:lnSpc>
              <a:spcBef>
                <a:spcPts val="1000"/>
              </a:spcBef>
              <a:spcAft>
                <a:spcPts val="0"/>
              </a:spcAft>
              <a:buClr>
                <a:srgbClr val="714B25"/>
              </a:buClr>
              <a:buSzPts val="1600"/>
              <a:buChar char="•"/>
            </a:pPr>
            <a:r>
              <a:rPr lang="en-US" sz="1600" dirty="0"/>
              <a:t>With 1,164 units the Central City supertract has the largest number of units for seniors, but the St. Johns area has 843 units.</a:t>
            </a:r>
            <a:endParaRPr dirty="0"/>
          </a:p>
          <a:p>
            <a:pPr marL="228600" lvl="0" indent="-228600" algn="l" rtl="0">
              <a:lnSpc>
                <a:spcPct val="90000"/>
              </a:lnSpc>
              <a:spcBef>
                <a:spcPts val="1000"/>
              </a:spcBef>
              <a:spcAft>
                <a:spcPts val="0"/>
              </a:spcAft>
              <a:buClr>
                <a:srgbClr val="714B25"/>
              </a:buClr>
              <a:buSzPts val="1600"/>
              <a:buChar char="•"/>
            </a:pPr>
            <a:r>
              <a:rPr lang="en-US" sz="1600" dirty="0"/>
              <a:t>From 2000 to 2009, 1,495 affordable units for seniors were added; from 2010 to 2019, only 377 units were added.</a:t>
            </a:r>
            <a:br>
              <a:rPr lang="en-US" sz="1400" dirty="0"/>
            </a:br>
            <a:endParaRPr sz="1400" dirty="0"/>
          </a:p>
        </p:txBody>
      </p:sp>
      <p:pic>
        <p:nvPicPr>
          <p:cNvPr id="358" name="Google Shape;358;p3"/>
          <p:cNvPicPr preferRelativeResize="0"/>
          <p:nvPr/>
        </p:nvPicPr>
        <p:blipFill rotWithShape="1">
          <a:blip r:embed="rId4">
            <a:alphaModFix/>
          </a:blip>
          <a:srcRect/>
          <a:stretch/>
        </p:blipFill>
        <p:spPr>
          <a:xfrm>
            <a:off x="5876149" y="829846"/>
            <a:ext cx="6126480" cy="5551671"/>
          </a:xfrm>
          <a:prstGeom prst="rect">
            <a:avLst/>
          </a:prstGeom>
          <a:noFill/>
          <a:ln>
            <a:noFill/>
          </a:ln>
        </p:spPr>
      </p:pic>
      <p:pic>
        <p:nvPicPr>
          <p:cNvPr id="359" name="Google Shape;359;p3"/>
          <p:cNvPicPr preferRelativeResize="0"/>
          <p:nvPr/>
        </p:nvPicPr>
        <p:blipFill rotWithShape="1">
          <a:blip r:embed="rId5">
            <a:alphaModFix/>
          </a:blip>
          <a:srcRect/>
          <a:stretch/>
        </p:blipFill>
        <p:spPr>
          <a:xfrm>
            <a:off x="5876149" y="829846"/>
            <a:ext cx="6126480" cy="5551676"/>
          </a:xfrm>
          <a:prstGeom prst="rect">
            <a:avLst/>
          </a:prstGeom>
          <a:noFill/>
          <a:ln>
            <a:noFill/>
          </a:ln>
        </p:spPr>
      </p:pic>
      <p:sp>
        <p:nvSpPr>
          <p:cNvPr id="7" name="TextBox 6">
            <a:extLst>
              <a:ext uri="{FF2B5EF4-FFF2-40B4-BE49-F238E27FC236}">
                <a16:creationId xmlns:a16="http://schemas.microsoft.com/office/drawing/2014/main" id="{4E68C14E-90DB-43C1-9984-942091392139}"/>
              </a:ext>
            </a:extLst>
          </p:cNvPr>
          <p:cNvSpPr txBox="1"/>
          <p:nvPr/>
        </p:nvSpPr>
        <p:spPr>
          <a:xfrm>
            <a:off x="724711" y="5875812"/>
            <a:ext cx="2122099" cy="261610"/>
          </a:xfrm>
          <a:prstGeom prst="rect">
            <a:avLst/>
          </a:prstGeom>
          <a:noFill/>
        </p:spPr>
        <p:txBody>
          <a:bodyPr wrap="square">
            <a:spAutoFit/>
          </a:bodyPr>
          <a:lstStyle/>
          <a:p>
            <a:r>
              <a:rPr lang="en-US" sz="1100" dirty="0">
                <a:solidFill>
                  <a:schemeClr val="accent1">
                    <a:lumMod val="50000"/>
                  </a:schemeClr>
                </a:solidFill>
                <a:hlinkClick r:id="rId6" action="ppaction://hlinksldjump"/>
              </a:rPr>
              <a:t>Learn about supertracts</a:t>
            </a:r>
            <a:endParaRPr lang="en-US" sz="1100" dirty="0">
              <a:solidFill>
                <a:schemeClr val="accent1">
                  <a:lumMod val="50000"/>
                </a:schemeClr>
              </a:solidFill>
            </a:endParaRPr>
          </a:p>
        </p:txBody>
      </p:sp>
      <p:sp>
        <p:nvSpPr>
          <p:cNvPr id="8" name="Google Shape;351;p2">
            <a:extLst>
              <a:ext uri="{FF2B5EF4-FFF2-40B4-BE49-F238E27FC236}">
                <a16:creationId xmlns:a16="http://schemas.microsoft.com/office/drawing/2014/main" id="{0CF09976-5A78-491E-8CA9-7DE855E57F30}"/>
              </a:ext>
            </a:extLst>
          </p:cNvPr>
          <p:cNvSpPr/>
          <p:nvPr/>
        </p:nvSpPr>
        <p:spPr>
          <a:xfrm>
            <a:off x="605020" y="5490628"/>
            <a:ext cx="319029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dirty="0">
                <a:solidFill>
                  <a:schemeClr val="tx1"/>
                </a:solidFill>
                <a:latin typeface="Calibri"/>
                <a:ea typeface="Calibri"/>
                <a:cs typeface="Calibri"/>
                <a:sym typeface="Calibri"/>
              </a:rPr>
              <a:t>Source: Metro - Affordable Housing Database (2018)</a:t>
            </a:r>
            <a:endParaRPr dirty="0">
              <a:solidFill>
                <a:schemeClr val="tx1"/>
              </a:solidFill>
            </a:endParaRPr>
          </a:p>
        </p:txBody>
      </p:sp>
      <p:sp>
        <p:nvSpPr>
          <p:cNvPr id="15" name="TextBox 14">
            <a:extLst>
              <a:ext uri="{FF2B5EF4-FFF2-40B4-BE49-F238E27FC236}">
                <a16:creationId xmlns:a16="http://schemas.microsoft.com/office/drawing/2014/main" id="{24303C6D-6D4F-41BD-A416-C7472E015A02}"/>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3</a:t>
            </a:r>
          </a:p>
        </p:txBody>
      </p:sp>
      <p:grpSp>
        <p:nvGrpSpPr>
          <p:cNvPr id="16" name="Group 15">
            <a:extLst>
              <a:ext uri="{FF2B5EF4-FFF2-40B4-BE49-F238E27FC236}">
                <a16:creationId xmlns:a16="http://schemas.microsoft.com/office/drawing/2014/main" id="{740A6258-E624-4D0D-87BC-45E18635CE5E}"/>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FC606161-2AB2-4A19-941A-70F1847ED2A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A6987685-D198-463F-99CD-68667FAD4E0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544A48A7-CF7C-4B59-8242-09FBB8595A4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7" action="ppaction://hlinksldjump" highlightClick="1"/>
              <a:extLst>
                <a:ext uri="{FF2B5EF4-FFF2-40B4-BE49-F238E27FC236}">
                  <a16:creationId xmlns:a16="http://schemas.microsoft.com/office/drawing/2014/main" id="{A2CDCECF-D9F4-4384-994A-1729E125057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8"/>
              <a:extLst>
                <a:ext uri="{FF2B5EF4-FFF2-40B4-BE49-F238E27FC236}">
                  <a16:creationId xmlns:a16="http://schemas.microsoft.com/office/drawing/2014/main" id="{EF8C4ABB-1A31-47BB-8D0D-DA79F258038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C4BD-A91E-450E-80F8-17D27A017992}"/>
              </a:ext>
            </a:extLst>
          </p:cNvPr>
          <p:cNvPicPr>
            <a:picLocks noChangeAspect="1"/>
          </p:cNvPicPr>
          <p:nvPr/>
        </p:nvPicPr>
        <p:blipFill>
          <a:blip r:embed="rId4"/>
          <a:stretch>
            <a:fillRect/>
          </a:stretch>
        </p:blipFill>
        <p:spPr>
          <a:xfrm>
            <a:off x="4975600" y="102637"/>
            <a:ext cx="3378822" cy="4892602"/>
          </a:xfrm>
          <a:prstGeom prst="rect">
            <a:avLst/>
          </a:prstGeom>
        </p:spPr>
      </p:pic>
      <p:sp>
        <p:nvSpPr>
          <p:cNvPr id="3" name="Content Placeholder 2">
            <a:extLst>
              <a:ext uri="{FF2B5EF4-FFF2-40B4-BE49-F238E27FC236}">
                <a16:creationId xmlns:a16="http://schemas.microsoft.com/office/drawing/2014/main" id="{F3BB2461-FE2C-4125-B53B-9B19254B44D1}"/>
              </a:ext>
            </a:extLst>
          </p:cNvPr>
          <p:cNvSpPr>
            <a:spLocks noGrp="1"/>
          </p:cNvSpPr>
          <p:nvPr>
            <p:ph idx="1"/>
          </p:nvPr>
        </p:nvSpPr>
        <p:spPr>
          <a:xfrm>
            <a:off x="352640" y="903166"/>
            <a:ext cx="4622960" cy="5237095"/>
          </a:xfrm>
        </p:spPr>
        <p:txBody>
          <a:bodyPr>
            <a:noAutofit/>
          </a:bodyPr>
          <a:lstStyle/>
          <a:p>
            <a:pPr>
              <a:spcBef>
                <a:spcPts val="600"/>
              </a:spcBef>
            </a:pPr>
            <a:r>
              <a:rPr lang="en-US" sz="1600" dirty="0"/>
              <a:t>When we discuss our city, Portland, we often speculate about how it is similar or differs from our neighbor to the north, Seattle. We decided to extend the comparison of Portland with other cities about the same size. </a:t>
            </a:r>
          </a:p>
          <a:p>
            <a:pPr>
              <a:spcBef>
                <a:spcPts val="600"/>
              </a:spcBef>
            </a:pPr>
            <a:r>
              <a:rPr lang="en-US" sz="1600" dirty="0"/>
              <a:t>However, members of the team also wanted to include Austin, Oakland, and Minneapolis, cities that readers might be familiar with, or cities often compared to Portland.</a:t>
            </a:r>
          </a:p>
          <a:p>
            <a:pPr>
              <a:spcBef>
                <a:spcPts val="600"/>
              </a:spcBef>
            </a:pPr>
            <a:r>
              <a:rPr lang="en-US" sz="1600" dirty="0"/>
              <a:t>Here is a list of the 20 comparison cities, 10 larger and 10 smaller, ordered by their population.</a:t>
            </a:r>
          </a:p>
          <a:p>
            <a:pPr>
              <a:spcBef>
                <a:spcPts val="600"/>
              </a:spcBef>
            </a:pPr>
            <a:r>
              <a:rPr lang="en-US" sz="1600" dirty="0"/>
              <a:t>As an example of how we used the comparisons, here is a chart that shows, for each of the comparison cities and Portland, the city’s  proportion of the metropolitan area population.</a:t>
            </a:r>
          </a:p>
          <a:p>
            <a:pPr>
              <a:spcBef>
                <a:spcPts val="600"/>
              </a:spcBef>
            </a:pPr>
            <a:r>
              <a:rPr lang="en-US" sz="1600" dirty="0"/>
              <a:t>Portland is in the middle of the pack, compared to the Portland – Vancouver – Hillsboro Metropolitan Statistical Area (MSA).</a:t>
            </a:r>
          </a:p>
          <a:p>
            <a:pPr>
              <a:spcBef>
                <a:spcPts val="600"/>
              </a:spcBef>
            </a:pPr>
            <a:r>
              <a:rPr lang="en-US" sz="1600" dirty="0"/>
              <a:t>By comparison, El Paso contains over 80% of the population in the El Paso MSA and Oakland only about 10% of the San Francisco – Oakland – Berkeley MSA.21</a:t>
            </a:r>
          </a:p>
          <a:p>
            <a:pPr>
              <a:spcBef>
                <a:spcPts val="600"/>
              </a:spcBef>
            </a:pPr>
            <a:endParaRPr lang="en-US" sz="1600" dirty="0"/>
          </a:p>
        </p:txBody>
      </p:sp>
      <p:sp>
        <p:nvSpPr>
          <p:cNvPr id="2" name="Title 1">
            <a:extLst>
              <a:ext uri="{FF2B5EF4-FFF2-40B4-BE49-F238E27FC236}">
                <a16:creationId xmlns:a16="http://schemas.microsoft.com/office/drawing/2014/main" id="{34C44798-1965-4949-9D95-FEB46CC81F56}"/>
              </a:ext>
            </a:extLst>
          </p:cNvPr>
          <p:cNvSpPr>
            <a:spLocks noGrp="1"/>
          </p:cNvSpPr>
          <p:nvPr>
            <p:ph type="title"/>
          </p:nvPr>
        </p:nvSpPr>
        <p:spPr>
          <a:xfrm>
            <a:off x="357051" y="169818"/>
            <a:ext cx="4302035" cy="770708"/>
          </a:xfrm>
        </p:spPr>
        <p:txBody>
          <a:bodyPr/>
          <a:lstStyle/>
          <a:p>
            <a:r>
              <a:rPr lang="en-US" sz="3200" dirty="0"/>
              <a:t>Comparison Cities</a:t>
            </a:r>
          </a:p>
        </p:txBody>
      </p:sp>
      <p:pic>
        <p:nvPicPr>
          <p:cNvPr id="5" name="Picture 4">
            <a:extLst>
              <a:ext uri="{FF2B5EF4-FFF2-40B4-BE49-F238E27FC236}">
                <a16:creationId xmlns:a16="http://schemas.microsoft.com/office/drawing/2014/main" id="{054D0555-D754-43D5-849E-D5EB7CF4738B}"/>
              </a:ext>
            </a:extLst>
          </p:cNvPr>
          <p:cNvPicPr>
            <a:picLocks noChangeAspect="1"/>
          </p:cNvPicPr>
          <p:nvPr/>
        </p:nvPicPr>
        <p:blipFill>
          <a:blip r:embed="rId5"/>
          <a:stretch>
            <a:fillRect/>
          </a:stretch>
        </p:blipFill>
        <p:spPr>
          <a:xfrm>
            <a:off x="4975600" y="102637"/>
            <a:ext cx="3212413" cy="6491892"/>
          </a:xfrm>
          <a:prstGeom prst="rect">
            <a:avLst/>
          </a:prstGeom>
        </p:spPr>
      </p:pic>
      <p:pic>
        <p:nvPicPr>
          <p:cNvPr id="6" name="Picture 5">
            <a:extLst>
              <a:ext uri="{FF2B5EF4-FFF2-40B4-BE49-F238E27FC236}">
                <a16:creationId xmlns:a16="http://schemas.microsoft.com/office/drawing/2014/main" id="{349EFD88-3DF8-4360-BBE6-0673FE3270BB}"/>
              </a:ext>
            </a:extLst>
          </p:cNvPr>
          <p:cNvPicPr>
            <a:picLocks noChangeAspect="1"/>
          </p:cNvPicPr>
          <p:nvPr/>
        </p:nvPicPr>
        <p:blipFill>
          <a:blip r:embed="rId6"/>
          <a:stretch>
            <a:fillRect/>
          </a:stretch>
        </p:blipFill>
        <p:spPr>
          <a:xfrm>
            <a:off x="4975600" y="102637"/>
            <a:ext cx="5895975" cy="6468295"/>
          </a:xfrm>
          <a:prstGeom prst="rect">
            <a:avLst/>
          </a:prstGeom>
        </p:spPr>
      </p:pic>
      <p:sp>
        <p:nvSpPr>
          <p:cNvPr id="7" name="Arrow: Right 6">
            <a:extLst>
              <a:ext uri="{FF2B5EF4-FFF2-40B4-BE49-F238E27FC236}">
                <a16:creationId xmlns:a16="http://schemas.microsoft.com/office/drawing/2014/main" id="{DE226F87-7BA8-47E3-AE45-58DEFFC3EDE3}"/>
              </a:ext>
            </a:extLst>
          </p:cNvPr>
          <p:cNvSpPr/>
          <p:nvPr/>
        </p:nvSpPr>
        <p:spPr>
          <a:xfrm>
            <a:off x="5579390" y="3370881"/>
            <a:ext cx="395207" cy="19372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FE03E324-CC95-4A08-9D1F-DD04F59389B1}"/>
              </a:ext>
            </a:extLst>
          </p:cNvPr>
          <p:cNvSpPr/>
          <p:nvPr/>
        </p:nvSpPr>
        <p:spPr>
          <a:xfrm>
            <a:off x="5780867" y="1121044"/>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AA95191-4CC8-46B1-BF8B-45B5F462861B}"/>
              </a:ext>
            </a:extLst>
          </p:cNvPr>
          <p:cNvSpPr/>
          <p:nvPr/>
        </p:nvSpPr>
        <p:spPr>
          <a:xfrm>
            <a:off x="5579390" y="6140261"/>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1ECAABF-7D28-4B73-A4EE-FC758AA549B1}"/>
              </a:ext>
            </a:extLst>
          </p:cNvPr>
          <p:cNvSpPr txBox="1"/>
          <p:nvPr/>
        </p:nvSpPr>
        <p:spPr>
          <a:xfrm>
            <a:off x="11582179" y="859972"/>
            <a:ext cx="299258" cy="492443"/>
          </a:xfrm>
          <a:prstGeom prst="rect">
            <a:avLst/>
          </a:prstGeom>
          <a:noFill/>
        </p:spPr>
        <p:txBody>
          <a:bodyPr wrap="square" rtlCol="0">
            <a:spAutoFit/>
          </a:bodyPr>
          <a:lstStyle/>
          <a:p>
            <a:endParaRPr lang="en-US" sz="800" dirty="0"/>
          </a:p>
          <a:p>
            <a:endParaRPr lang="en-US" dirty="0"/>
          </a:p>
        </p:txBody>
      </p:sp>
      <p:sp>
        <p:nvSpPr>
          <p:cNvPr id="30" name="TextBox 29">
            <a:extLst>
              <a:ext uri="{FF2B5EF4-FFF2-40B4-BE49-F238E27FC236}">
                <a16:creationId xmlns:a16="http://schemas.microsoft.com/office/drawing/2014/main" id="{D3D79E0D-AC76-4FFC-8E1A-3BA4A7B9E68E}"/>
              </a:ext>
            </a:extLst>
          </p:cNvPr>
          <p:cNvSpPr txBox="1"/>
          <p:nvPr/>
        </p:nvSpPr>
        <p:spPr>
          <a:xfrm>
            <a:off x="11734579" y="1012372"/>
            <a:ext cx="299258" cy="492443"/>
          </a:xfrm>
          <a:prstGeom prst="rect">
            <a:avLst/>
          </a:prstGeom>
          <a:noFill/>
        </p:spPr>
        <p:txBody>
          <a:bodyPr wrap="square" rtlCol="0">
            <a:spAutoFit/>
          </a:bodyPr>
          <a:lstStyle/>
          <a:p>
            <a:endParaRPr lang="en-US" sz="800" dirty="0"/>
          </a:p>
          <a:p>
            <a:endParaRPr lang="en-US" dirty="0"/>
          </a:p>
        </p:txBody>
      </p:sp>
      <p:sp>
        <p:nvSpPr>
          <p:cNvPr id="24" name="TextBox 23">
            <a:extLst>
              <a:ext uri="{FF2B5EF4-FFF2-40B4-BE49-F238E27FC236}">
                <a16:creationId xmlns:a16="http://schemas.microsoft.com/office/drawing/2014/main" id="{A8CE2050-28D1-4EDE-8BCC-B053966F104E}"/>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grpSp>
        <p:nvGrpSpPr>
          <p:cNvPr id="33" name="Group 32">
            <a:extLst>
              <a:ext uri="{FF2B5EF4-FFF2-40B4-BE49-F238E27FC236}">
                <a16:creationId xmlns:a16="http://schemas.microsoft.com/office/drawing/2014/main" id="{39BFA1EE-8223-41A4-873C-9706241303D8}"/>
              </a:ext>
            </a:extLst>
          </p:cNvPr>
          <p:cNvGrpSpPr/>
          <p:nvPr/>
        </p:nvGrpSpPr>
        <p:grpSpPr>
          <a:xfrm>
            <a:off x="6096000" y="7211732"/>
            <a:ext cx="3021810" cy="774507"/>
            <a:chOff x="1953790" y="7223102"/>
            <a:chExt cx="3021810" cy="774507"/>
          </a:xfrm>
        </p:grpSpPr>
        <p:sp>
          <p:nvSpPr>
            <p:cNvPr id="25" name="TextBox 24">
              <a:extLst>
                <a:ext uri="{FF2B5EF4-FFF2-40B4-BE49-F238E27FC236}">
                  <a16:creationId xmlns:a16="http://schemas.microsoft.com/office/drawing/2014/main" id="{A4319889-066F-4550-8C0D-759AD26954C3}"/>
                </a:ext>
              </a:extLst>
            </p:cNvPr>
            <p:cNvSpPr txBox="1"/>
            <p:nvPr/>
          </p:nvSpPr>
          <p:spPr>
            <a:xfrm>
              <a:off x="1953790" y="7223102"/>
              <a:ext cx="3021810" cy="774507"/>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pPr>
                <a:lnSpc>
                  <a:spcPts val="1800"/>
                </a:lnSpc>
              </a:pPr>
              <a:r>
                <a:rPr lang="en-US" sz="1400" dirty="0">
                  <a:solidFill>
                    <a:schemeClr val="accent5">
                      <a:lumMod val="50000"/>
                    </a:schemeClr>
                  </a:solidFill>
                </a:rPr>
                <a:t>Use                to go back to the page you were reading or     </a:t>
              </a:r>
              <a:r>
                <a:rPr lang="en-US" sz="1400" b="1" dirty="0">
                  <a:solidFill>
                    <a:schemeClr val="accent5">
                      <a:lumMod val="50000"/>
                    </a:schemeClr>
                  </a:solidFill>
                </a:rPr>
                <a:t>        </a:t>
              </a:r>
              <a:r>
                <a:rPr lang="en-US" sz="1400" dirty="0">
                  <a:solidFill>
                    <a:schemeClr val="accent5">
                      <a:lumMod val="50000"/>
                    </a:schemeClr>
                  </a:solidFill>
                </a:rPr>
                <a:t>   to go to the table of contents for Population.</a:t>
              </a:r>
            </a:p>
          </p:txBody>
        </p:sp>
        <p:pic>
          <p:nvPicPr>
            <p:cNvPr id="26" name="Picture 25">
              <a:extLst>
                <a:ext uri="{FF2B5EF4-FFF2-40B4-BE49-F238E27FC236}">
                  <a16:creationId xmlns:a16="http://schemas.microsoft.com/office/drawing/2014/main" id="{A6617038-5589-43CA-9EC2-84CA7670BADF}"/>
                </a:ext>
              </a:extLst>
            </p:cNvPr>
            <p:cNvPicPr>
              <a:picLocks noChangeAspect="1"/>
            </p:cNvPicPr>
            <p:nvPr/>
          </p:nvPicPr>
          <p:blipFill>
            <a:blip r:embed="rId7"/>
            <a:stretch>
              <a:fillRect/>
            </a:stretch>
          </p:blipFill>
          <p:spPr>
            <a:xfrm>
              <a:off x="3232513" y="7486573"/>
              <a:ext cx="548640" cy="316694"/>
            </a:xfrm>
            <a:prstGeom prst="rect">
              <a:avLst/>
            </a:prstGeom>
          </p:spPr>
        </p:pic>
        <p:pic>
          <p:nvPicPr>
            <p:cNvPr id="27" name="Picture 26">
              <a:extLst>
                <a:ext uri="{FF2B5EF4-FFF2-40B4-BE49-F238E27FC236}">
                  <a16:creationId xmlns:a16="http://schemas.microsoft.com/office/drawing/2014/main" id="{79FB4FFC-F0E0-4DBC-B9DC-F48E8CB14B90}"/>
                </a:ext>
              </a:extLst>
            </p:cNvPr>
            <p:cNvPicPr>
              <a:picLocks noChangeAspect="1"/>
            </p:cNvPicPr>
            <p:nvPr/>
          </p:nvPicPr>
          <p:blipFill>
            <a:blip r:embed="rId8"/>
            <a:stretch>
              <a:fillRect/>
            </a:stretch>
          </p:blipFill>
          <p:spPr>
            <a:xfrm>
              <a:off x="2423577" y="7277253"/>
              <a:ext cx="459323" cy="201759"/>
            </a:xfrm>
            <a:prstGeom prst="rect">
              <a:avLst/>
            </a:prstGeom>
          </p:spPr>
        </p:pic>
      </p:grpSp>
      <p:pic>
        <p:nvPicPr>
          <p:cNvPr id="34" name="Picture 33">
            <a:extLst>
              <a:ext uri="{FF2B5EF4-FFF2-40B4-BE49-F238E27FC236}">
                <a16:creationId xmlns:a16="http://schemas.microsoft.com/office/drawing/2014/main" id="{7D9A22F1-C8D6-445D-870A-1BD66F79A55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35" name="Group 34">
            <a:extLst>
              <a:ext uri="{FF2B5EF4-FFF2-40B4-BE49-F238E27FC236}">
                <a16:creationId xmlns:a16="http://schemas.microsoft.com/office/drawing/2014/main" id="{5AA039B8-3007-4A69-A969-58F5CA321787}"/>
              </a:ext>
            </a:extLst>
          </p:cNvPr>
          <p:cNvGrpSpPr/>
          <p:nvPr/>
        </p:nvGrpSpPr>
        <p:grpSpPr>
          <a:xfrm>
            <a:off x="37011" y="6509634"/>
            <a:ext cx="1354063" cy="274320"/>
            <a:chOff x="37011" y="6469091"/>
            <a:chExt cx="1354063" cy="274320"/>
          </a:xfrm>
        </p:grpSpPr>
        <p:sp>
          <p:nvSpPr>
            <p:cNvPr id="36" name="Action Button: Blank 35">
              <a:hlinkClick r:id="rId10" action="ppaction://hlinksldjump"/>
              <a:extLst>
                <a:ext uri="{FF2B5EF4-FFF2-40B4-BE49-F238E27FC236}">
                  <a16:creationId xmlns:a16="http://schemas.microsoft.com/office/drawing/2014/main" id="{879BCFBB-7A20-4F24-A3AC-4258C7A5A562}"/>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7" name="Action Button: Go Back or Previous 36">
              <a:hlinkClick r:id="" action="ppaction://hlinkshowjump?jump=lastslideviewed" highlightClick="1"/>
              <a:extLst>
                <a:ext uri="{FF2B5EF4-FFF2-40B4-BE49-F238E27FC236}">
                  <a16:creationId xmlns:a16="http://schemas.microsoft.com/office/drawing/2014/main" id="{39E6FCBA-D4CD-4CC6-BFE4-D2D2B46CFCB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2932BB51-B3B3-493A-AAA5-CA161157E3B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11" name="Picture 10">
            <a:extLst>
              <a:ext uri="{FF2B5EF4-FFF2-40B4-BE49-F238E27FC236}">
                <a16:creationId xmlns:a16="http://schemas.microsoft.com/office/drawing/2014/main" id="{2C047075-0D00-4438-8A10-656E1EF198D5}"/>
              </a:ext>
            </a:extLst>
          </p:cNvPr>
          <p:cNvPicPr>
            <a:picLocks noChangeAspect="1"/>
          </p:cNvPicPr>
          <p:nvPr/>
        </p:nvPicPr>
        <p:blipFill>
          <a:blip r:embed="rId11"/>
          <a:stretch>
            <a:fillRect/>
          </a:stretch>
        </p:blipFill>
        <p:spPr>
          <a:xfrm>
            <a:off x="2901754" y="7227877"/>
            <a:ext cx="3078747" cy="835224"/>
          </a:xfrm>
          <a:prstGeom prst="rect">
            <a:avLst/>
          </a:prstGeom>
        </p:spPr>
      </p:pic>
      <p:sp>
        <p:nvSpPr>
          <p:cNvPr id="23" name="Slide Number Placeholder 1">
            <a:extLst>
              <a:ext uri="{FF2B5EF4-FFF2-40B4-BE49-F238E27FC236}">
                <a16:creationId xmlns:a16="http://schemas.microsoft.com/office/drawing/2014/main" id="{DA65A709-940C-45D1-A7D0-6CEACD194A85}"/>
              </a:ext>
            </a:extLst>
          </p:cNvPr>
          <p:cNvSpPr txBox="1">
            <a:spLocks/>
          </p:cNvSpPr>
          <p:nvPr/>
        </p:nvSpPr>
        <p:spPr>
          <a:xfrm>
            <a:off x="11724880" y="-7995"/>
            <a:ext cx="46712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defRPr sz="1400" b="1" i="0" u="none" strike="noStrike" kern="1200" cap="none">
                <a:solidFill>
                  <a:srgbClr val="714B22"/>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80D94638-C64A-4DDE-B054-01DFA9B82032}" type="slidenum">
              <a:rPr lang="en-US" smtClean="0"/>
              <a:pPr/>
              <a:t>30</a:t>
            </a:fld>
            <a:endParaRPr lang="en-US" dirty="0"/>
          </a:p>
        </p:txBody>
      </p:sp>
    </p:spTree>
    <p:custDataLst>
      <p:tags r:id="rId1"/>
    </p:custDataLst>
    <p:extLst>
      <p:ext uri="{BB962C8B-B14F-4D97-AF65-F5344CB8AC3E}">
        <p14:creationId xmlns:p14="http://schemas.microsoft.com/office/powerpoint/2010/main" val="42895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3EF-8BC9-4CA3-8B83-D8EA5A20ADB7}"/>
              </a:ext>
            </a:extLst>
          </p:cNvPr>
          <p:cNvSpPr>
            <a:spLocks noGrp="1"/>
          </p:cNvSpPr>
          <p:nvPr>
            <p:ph type="title"/>
          </p:nvPr>
        </p:nvSpPr>
        <p:spPr>
          <a:xfrm>
            <a:off x="357051" y="169128"/>
            <a:ext cx="4302035" cy="870857"/>
          </a:xfrm>
        </p:spPr>
        <p:txBody>
          <a:bodyPr/>
          <a:lstStyle/>
          <a:p>
            <a:r>
              <a:rPr lang="en-US" sz="3200" dirty="0"/>
              <a:t>Geography Issues</a:t>
            </a:r>
          </a:p>
        </p:txBody>
      </p:sp>
      <p:sp>
        <p:nvSpPr>
          <p:cNvPr id="3" name="Content Placeholder 2">
            <a:extLst>
              <a:ext uri="{FF2B5EF4-FFF2-40B4-BE49-F238E27FC236}">
                <a16:creationId xmlns:a16="http://schemas.microsoft.com/office/drawing/2014/main" id="{8809D76A-0C0D-4ADB-9066-24BD1C2D0103}"/>
              </a:ext>
            </a:extLst>
          </p:cNvPr>
          <p:cNvSpPr>
            <a:spLocks noGrp="1"/>
          </p:cNvSpPr>
          <p:nvPr>
            <p:ph idx="1"/>
          </p:nvPr>
        </p:nvSpPr>
        <p:spPr>
          <a:xfrm>
            <a:off x="357051" y="870856"/>
            <a:ext cx="4425838" cy="5798885"/>
          </a:xfrm>
        </p:spPr>
        <p:txBody>
          <a:bodyPr>
            <a:normAutofit lnSpcReduction="10000"/>
          </a:bodyPr>
          <a:lstStyle/>
          <a:p>
            <a:r>
              <a:rPr lang="en-US" sz="1500" dirty="0"/>
              <a:t>Data in the Census and the American Community Survey are reported for the city of Portland, outlined by the dashed dark red line.</a:t>
            </a:r>
          </a:p>
          <a:p>
            <a:r>
              <a:rPr lang="en-US" sz="1500" dirty="0"/>
              <a:t>We also use data for the 143 census tracts that approximate the city of Portland, referred to in the study as </a:t>
            </a:r>
            <a:r>
              <a:rPr lang="en-US" sz="1500" i="1" dirty="0"/>
              <a:t>Portland Tracts</a:t>
            </a:r>
            <a:r>
              <a:rPr lang="en-US" sz="1500" dirty="0"/>
              <a:t>.</a:t>
            </a:r>
          </a:p>
          <a:p>
            <a:r>
              <a:rPr lang="en-US" sz="1500" dirty="0"/>
              <a:t>The Portland Tracts are a reasonably good match to the City boundary. The red dots are in the City but outside of the Portland tracts, and the green dots are in the Portland tracts but outside of the City.</a:t>
            </a:r>
          </a:p>
          <a:p>
            <a:r>
              <a:rPr lang="en-US" sz="1500" dirty="0"/>
              <a:t>Overall, the Portland Tracts undercount the total population by 1% and overcount the age 65+ population by 0.2%.</a:t>
            </a:r>
          </a:p>
          <a:p>
            <a:r>
              <a:rPr lang="en-US" sz="1500" dirty="0"/>
              <a:t>One of the cases where we use the Portland Tracts definition of the city is in comparing the city to its inner and outer suburbs. </a:t>
            </a:r>
          </a:p>
          <a:p>
            <a:r>
              <a:rPr lang="en-US" sz="1500" dirty="0"/>
              <a:t>Here the city boundary is in red, the Portland Tracts in dark brown, the inner suburbs in light brown, and the outer suburbs in yellow.</a:t>
            </a:r>
          </a:p>
          <a:p>
            <a:r>
              <a:rPr lang="en-US" sz="1500" dirty="0"/>
              <a:t>The city and its inner and outer suburbs each have approximately 1/3 of the Portland-Hillsboro-Vancouver MSA population.</a:t>
            </a:r>
          </a:p>
          <a:p>
            <a:r>
              <a:rPr lang="en-US" sz="1500" dirty="0"/>
              <a:t>See the “About” report on City, Inner, Outer for more details.</a:t>
            </a:r>
          </a:p>
          <a:p>
            <a:endParaRPr lang="en-US" dirty="0"/>
          </a:p>
          <a:p>
            <a:endParaRPr lang="en-US" dirty="0"/>
          </a:p>
        </p:txBody>
      </p:sp>
      <p:pic>
        <p:nvPicPr>
          <p:cNvPr id="6" name="Picture 5">
            <a:extLst>
              <a:ext uri="{FF2B5EF4-FFF2-40B4-BE49-F238E27FC236}">
                <a16:creationId xmlns:a16="http://schemas.microsoft.com/office/drawing/2014/main" id="{5886CEF5-2160-4FD7-82AD-BB651B37EF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8" name="Picture 7">
            <a:extLst>
              <a:ext uri="{FF2B5EF4-FFF2-40B4-BE49-F238E27FC236}">
                <a16:creationId xmlns:a16="http://schemas.microsoft.com/office/drawing/2014/main" id="{9242F340-7196-477C-9026-276C810149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0" name="Picture 9">
            <a:extLst>
              <a:ext uri="{FF2B5EF4-FFF2-40B4-BE49-F238E27FC236}">
                <a16:creationId xmlns:a16="http://schemas.microsoft.com/office/drawing/2014/main" id="{CA18E7A0-C885-430F-A794-74396D4439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1" name="Picture 10">
            <a:extLst>
              <a:ext uri="{FF2B5EF4-FFF2-40B4-BE49-F238E27FC236}">
                <a16:creationId xmlns:a16="http://schemas.microsoft.com/office/drawing/2014/main" id="{520367E0-F0F9-4714-972B-01577356FD6E}"/>
              </a:ext>
            </a:extLst>
          </p:cNvPr>
          <p:cNvPicPr>
            <a:picLocks noChangeAspect="1"/>
          </p:cNvPicPr>
          <p:nvPr/>
        </p:nvPicPr>
        <p:blipFill>
          <a:blip r:embed="rId7"/>
          <a:stretch>
            <a:fillRect/>
          </a:stretch>
        </p:blipFill>
        <p:spPr>
          <a:xfrm>
            <a:off x="5429573" y="3905574"/>
            <a:ext cx="5595256" cy="2340083"/>
          </a:xfrm>
          <a:prstGeom prst="rect">
            <a:avLst/>
          </a:prstGeom>
        </p:spPr>
      </p:pic>
      <p:sp>
        <p:nvSpPr>
          <p:cNvPr id="12" name="Arrow: Right 11">
            <a:extLst>
              <a:ext uri="{FF2B5EF4-FFF2-40B4-BE49-F238E27FC236}">
                <a16:creationId xmlns:a16="http://schemas.microsoft.com/office/drawing/2014/main" id="{0FEF3F83-F5EF-493E-A6EA-6E9A5E32C945}"/>
              </a:ext>
            </a:extLst>
          </p:cNvPr>
          <p:cNvSpPr/>
          <p:nvPr/>
        </p:nvSpPr>
        <p:spPr>
          <a:xfrm>
            <a:off x="9182746"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88272BC8-46E9-4FBC-8789-421848783B04}"/>
              </a:ext>
            </a:extLst>
          </p:cNvPr>
          <p:cNvSpPr/>
          <p:nvPr/>
        </p:nvSpPr>
        <p:spPr>
          <a:xfrm>
            <a:off x="10063012"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73252A86-197B-4DAC-B50A-80183F8FC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1" y="0"/>
            <a:ext cx="6858000" cy="6858000"/>
          </a:xfrm>
          <a:prstGeom prst="rect">
            <a:avLst/>
          </a:prstGeom>
        </p:spPr>
      </p:pic>
      <p:grpSp>
        <p:nvGrpSpPr>
          <p:cNvPr id="14" name="Group 13">
            <a:extLst>
              <a:ext uri="{FF2B5EF4-FFF2-40B4-BE49-F238E27FC236}">
                <a16:creationId xmlns:a16="http://schemas.microsoft.com/office/drawing/2014/main" id="{31E3EEC1-DDC1-4DF3-B82A-BC6CA45A524F}"/>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D03728AA-53F5-4BCE-872B-E61409E2B51A}"/>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C0EF44B3-E122-4BE8-A973-2F6305F68078}"/>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18E2327-1EAA-4232-8276-E245000A3A9A}"/>
              </a:ext>
            </a:extLst>
          </p:cNvPr>
          <p:cNvPicPr>
            <a:picLocks noChangeAspect="1"/>
          </p:cNvPicPr>
          <p:nvPr/>
        </p:nvPicPr>
        <p:blipFill>
          <a:blip r:embed="rId10"/>
          <a:stretch>
            <a:fillRect/>
          </a:stretch>
        </p:blipFill>
        <p:spPr>
          <a:xfrm>
            <a:off x="1473108" y="6194412"/>
            <a:ext cx="2382024" cy="646212"/>
          </a:xfrm>
          <a:prstGeom prst="rect">
            <a:avLst/>
          </a:prstGeom>
        </p:spPr>
      </p:pic>
      <p:sp>
        <p:nvSpPr>
          <p:cNvPr id="19" name="TextBox 18">
            <a:extLst>
              <a:ext uri="{FF2B5EF4-FFF2-40B4-BE49-F238E27FC236}">
                <a16:creationId xmlns:a16="http://schemas.microsoft.com/office/drawing/2014/main" id="{0BAC380D-81E0-48A0-91A5-1046668B0CEB}"/>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DF9B9849-AE1D-4261-A37F-E73B2F02C3F9}"/>
              </a:ext>
            </a:extLst>
          </p:cNvPr>
          <p:cNvSpPr txBox="1"/>
          <p:nvPr/>
        </p:nvSpPr>
        <p:spPr>
          <a:xfrm>
            <a:off x="12696572" y="7121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
        <p:nvSpPr>
          <p:cNvPr id="21" name="Slide Number Placeholder 1">
            <a:extLst>
              <a:ext uri="{FF2B5EF4-FFF2-40B4-BE49-F238E27FC236}">
                <a16:creationId xmlns:a16="http://schemas.microsoft.com/office/drawing/2014/main" id="{E949B6A8-C219-470E-8B4E-297E217CAE5E}"/>
              </a:ext>
            </a:extLst>
          </p:cNvPr>
          <p:cNvSpPr txBox="1">
            <a:spLocks/>
          </p:cNvSpPr>
          <p:nvPr/>
        </p:nvSpPr>
        <p:spPr>
          <a:xfrm>
            <a:off x="11724880" y="-7995"/>
            <a:ext cx="46712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defRPr sz="1400" b="1" i="0" u="none" strike="noStrike" kern="1200" cap="none">
                <a:solidFill>
                  <a:srgbClr val="714B22"/>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80D94638-C64A-4DDE-B054-01DFA9B82032}" type="slidenum">
              <a:rPr lang="en-US" smtClean="0"/>
              <a:pPr/>
              <a:t>31</a:t>
            </a:fld>
            <a:endParaRPr lang="en-US" dirty="0"/>
          </a:p>
        </p:txBody>
      </p:sp>
    </p:spTree>
    <p:custDataLst>
      <p:tags r:id="rId1"/>
    </p:custDataLst>
    <p:extLst>
      <p:ext uri="{BB962C8B-B14F-4D97-AF65-F5344CB8AC3E}">
        <p14:creationId xmlns:p14="http://schemas.microsoft.com/office/powerpoint/2010/main" val="2807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64A-22E2-4A52-8350-2719868B5487}"/>
              </a:ext>
            </a:extLst>
          </p:cNvPr>
          <p:cNvSpPr>
            <a:spLocks noGrp="1"/>
          </p:cNvSpPr>
          <p:nvPr>
            <p:ph type="title"/>
          </p:nvPr>
        </p:nvSpPr>
        <p:spPr>
          <a:xfrm>
            <a:off x="363490" y="77273"/>
            <a:ext cx="4302035" cy="870857"/>
          </a:xfrm>
        </p:spPr>
        <p:txBody>
          <a:bodyPr/>
          <a:lstStyle/>
          <a:p>
            <a:r>
              <a:rPr lang="en-US" sz="3200" dirty="0"/>
              <a:t>The City and its Inner and Outer Suburbs</a:t>
            </a:r>
          </a:p>
        </p:txBody>
      </p:sp>
      <p:sp>
        <p:nvSpPr>
          <p:cNvPr id="3" name="Content Placeholder 2">
            <a:extLst>
              <a:ext uri="{FF2B5EF4-FFF2-40B4-BE49-F238E27FC236}">
                <a16:creationId xmlns:a16="http://schemas.microsoft.com/office/drawing/2014/main" id="{7D06BFA0-FCAD-497C-BA16-2BD24A12D2DB}"/>
              </a:ext>
            </a:extLst>
          </p:cNvPr>
          <p:cNvSpPr>
            <a:spLocks noGrp="1"/>
          </p:cNvSpPr>
          <p:nvPr>
            <p:ph idx="1"/>
          </p:nvPr>
        </p:nvSpPr>
        <p:spPr>
          <a:xfrm>
            <a:off x="1584" y="1090183"/>
            <a:ext cx="5897108" cy="5316281"/>
          </a:xfrm>
        </p:spPr>
        <p:txBody>
          <a:bodyPr>
            <a:normAutofit fontScale="92500" lnSpcReduction="10000"/>
          </a:bodyPr>
          <a:lstStyle/>
          <a:p>
            <a:r>
              <a:rPr lang="en-US" dirty="0"/>
              <a:t>We created inner (see </a:t>
            </a:r>
            <a:r>
              <a:rPr lang="en-US" dirty="0">
                <a:solidFill>
                  <a:srgbClr val="D2A374"/>
                </a:solidFill>
              </a:rPr>
              <a:t>light brown</a:t>
            </a:r>
            <a:r>
              <a:rPr lang="en-US" dirty="0"/>
              <a:t>) and outer (see </a:t>
            </a:r>
            <a:r>
              <a:rPr lang="en-US" dirty="0">
                <a:solidFill>
                  <a:srgbClr val="F7FB53"/>
                </a:solidFill>
              </a:rPr>
              <a:t>yellow</a:t>
            </a:r>
            <a:r>
              <a:rPr lang="en-US" dirty="0"/>
              <a:t>) suburbs zones around the city of Portland (see </a:t>
            </a:r>
            <a:r>
              <a:rPr lang="en-US" dirty="0">
                <a:solidFill>
                  <a:srgbClr val="422C16"/>
                </a:solidFill>
              </a:rPr>
              <a:t>dark brown</a:t>
            </a:r>
            <a:r>
              <a:rPr lang="en-US" dirty="0"/>
              <a:t>), with approximately the same population in each of the three zones. </a:t>
            </a:r>
          </a:p>
          <a:p>
            <a:r>
              <a:rPr lang="en-US" dirty="0"/>
              <a:t>In the case of this three-region geography, the city of Portland is defined as the collection of 143 census tracts that approximate the City. </a:t>
            </a:r>
          </a:p>
          <a:p>
            <a:r>
              <a:rPr lang="en-US" dirty="0"/>
              <a:t>One of the reason for this delineation is that much of the detail reported in the Census and the American Community Survey is for census tracts.</a:t>
            </a:r>
          </a:p>
          <a:p>
            <a:r>
              <a:rPr lang="en-US" dirty="0"/>
              <a:t>However, when we use supertract data, the delineation between the inner and outer suburbs is slightly different. </a:t>
            </a:r>
          </a:p>
          <a:p>
            <a:pPr lvl="1"/>
            <a:r>
              <a:rPr lang="en-US" dirty="0"/>
              <a:t>The tracts marked in a blue </a:t>
            </a:r>
            <a:r>
              <a:rPr lang="en-US" b="1" dirty="0">
                <a:solidFill>
                  <a:schemeClr val="accent5"/>
                </a:solidFill>
              </a:rPr>
              <a:t>X</a:t>
            </a:r>
            <a:r>
              <a:rPr lang="en-US" dirty="0"/>
              <a:t> are included in the inner suburbs, and those with the red </a:t>
            </a:r>
            <a:r>
              <a:rPr lang="en-US" b="1" dirty="0">
                <a:solidFill>
                  <a:srgbClr val="C00000"/>
                </a:solidFill>
              </a:rPr>
              <a:t>X</a:t>
            </a:r>
            <a:r>
              <a:rPr lang="en-US" dirty="0"/>
              <a:t> are excluded.</a:t>
            </a:r>
          </a:p>
          <a:p>
            <a:pPr lvl="1"/>
            <a:r>
              <a:rPr lang="en-US" dirty="0"/>
              <a:t>The city is the same for tracts and supertracts, but the inner and outer definitions are different.</a:t>
            </a:r>
          </a:p>
          <a:p>
            <a:r>
              <a:rPr lang="en-US" dirty="0"/>
              <a:t>There is a similar problem when we attempt to aggregate Public Use Microsample Areas (PUMAs) into city, inner, and outer suburbs.</a:t>
            </a:r>
          </a:p>
          <a:p>
            <a:pPr lvl="1"/>
            <a:r>
              <a:rPr lang="en-US" dirty="0"/>
              <a:t>The city of Portland is composed of five PUMAs, and these five PUMAs comprise the 143 census tracts.</a:t>
            </a:r>
          </a:p>
          <a:p>
            <a:pPr lvl="1"/>
            <a:r>
              <a:rPr lang="en-US" dirty="0"/>
              <a:t>However, the inner suburbs have a slightly different delineation with supertracts.</a:t>
            </a:r>
          </a:p>
          <a:p>
            <a:r>
              <a:rPr lang="en-US" dirty="0"/>
              <a:t>The </a:t>
            </a:r>
            <a:r>
              <a:rPr lang="en-US" dirty="0">
                <a:solidFill>
                  <a:srgbClr val="928EE2"/>
                </a:solidFill>
              </a:rPr>
              <a:t>lavender blue </a:t>
            </a:r>
            <a:r>
              <a:rPr lang="en-US" dirty="0"/>
              <a:t>PUMAs are excluded from the outer suburbs, as they extend well beyond the Portland MSA. PUMA 4100500 includes Clatsop and Lincoln Counties.</a:t>
            </a:r>
          </a:p>
          <a:p>
            <a:r>
              <a:rPr lang="en-US" dirty="0"/>
              <a:t>We use the Public Use Microsample to create a number of custom tables and need to use the PUMA base regions.</a:t>
            </a:r>
          </a:p>
          <a:p>
            <a:pPr lvl="1"/>
            <a:endParaRPr lang="en-US" dirty="0"/>
          </a:p>
        </p:txBody>
      </p:sp>
      <p:pic>
        <p:nvPicPr>
          <p:cNvPr id="4" name="Picture 3" descr="Map&#10;&#10;Description automatically generated">
            <a:extLst>
              <a:ext uri="{FF2B5EF4-FFF2-40B4-BE49-F238E27FC236}">
                <a16:creationId xmlns:a16="http://schemas.microsoft.com/office/drawing/2014/main" id="{41F97430-570E-4411-B154-C7C6491C8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04BB03D1-34C5-4D3C-B393-5A03D600DC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6" name="Picture 5">
            <a:extLst>
              <a:ext uri="{FF2B5EF4-FFF2-40B4-BE49-F238E27FC236}">
                <a16:creationId xmlns:a16="http://schemas.microsoft.com/office/drawing/2014/main" id="{5822F9A0-465F-4D1F-A4F3-CB3B588A6D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1759" y="269951"/>
            <a:ext cx="6142495" cy="6142495"/>
          </a:xfrm>
          <a:prstGeom prst="rect">
            <a:avLst/>
          </a:prstGeom>
        </p:spPr>
      </p:pic>
      <p:grpSp>
        <p:nvGrpSpPr>
          <p:cNvPr id="13" name="Group 12">
            <a:extLst>
              <a:ext uri="{FF2B5EF4-FFF2-40B4-BE49-F238E27FC236}">
                <a16:creationId xmlns:a16="http://schemas.microsoft.com/office/drawing/2014/main" id="{61EF16D1-F568-451E-8191-44C164E68093}"/>
              </a:ext>
            </a:extLst>
          </p:cNvPr>
          <p:cNvGrpSpPr/>
          <p:nvPr/>
        </p:nvGrpSpPr>
        <p:grpSpPr>
          <a:xfrm>
            <a:off x="8184768" y="2285591"/>
            <a:ext cx="2732312" cy="2293396"/>
            <a:chOff x="7527009" y="2018631"/>
            <a:chExt cx="3050584" cy="2646226"/>
          </a:xfrm>
        </p:grpSpPr>
        <p:sp>
          <p:nvSpPr>
            <p:cNvPr id="7" name="TextBox 6">
              <a:extLst>
                <a:ext uri="{FF2B5EF4-FFF2-40B4-BE49-F238E27FC236}">
                  <a16:creationId xmlns:a16="http://schemas.microsoft.com/office/drawing/2014/main" id="{65FEC47D-20BB-4CC8-8A4A-D8960EA40EFC}"/>
                </a:ext>
              </a:extLst>
            </p:cNvPr>
            <p:cNvSpPr txBox="1"/>
            <p:nvPr/>
          </p:nvSpPr>
          <p:spPr>
            <a:xfrm>
              <a:off x="10182386" y="342900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0190C726-C282-4D71-B5D5-7FDB7BF3526A}"/>
                </a:ext>
              </a:extLst>
            </p:cNvPr>
            <p:cNvSpPr txBox="1"/>
            <p:nvPr/>
          </p:nvSpPr>
          <p:spPr>
            <a:xfrm>
              <a:off x="7527009" y="427742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10" name="TextBox 9">
              <a:extLst>
                <a:ext uri="{FF2B5EF4-FFF2-40B4-BE49-F238E27FC236}">
                  <a16:creationId xmlns:a16="http://schemas.microsoft.com/office/drawing/2014/main" id="{ED7AB84D-738A-44D8-B085-7BC465CA2B51}"/>
                </a:ext>
              </a:extLst>
            </p:cNvPr>
            <p:cNvSpPr txBox="1"/>
            <p:nvPr/>
          </p:nvSpPr>
          <p:spPr>
            <a:xfrm>
              <a:off x="7922216" y="201863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11" name="TextBox 10">
              <a:extLst>
                <a:ext uri="{FF2B5EF4-FFF2-40B4-BE49-F238E27FC236}">
                  <a16:creationId xmlns:a16="http://schemas.microsoft.com/office/drawing/2014/main" id="{5C13D9F0-0DB8-4E6C-A584-9AB34F799B62}"/>
                </a:ext>
              </a:extLst>
            </p:cNvPr>
            <p:cNvSpPr txBox="1"/>
            <p:nvPr/>
          </p:nvSpPr>
          <p:spPr>
            <a:xfrm>
              <a:off x="9295107" y="288656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91E86D3-DA0F-4227-B3A3-A3A0299D93C4}"/>
                </a:ext>
              </a:extLst>
            </p:cNvPr>
            <p:cNvSpPr txBox="1"/>
            <p:nvPr/>
          </p:nvSpPr>
          <p:spPr>
            <a:xfrm>
              <a:off x="9528874" y="4295525"/>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pic>
        <p:nvPicPr>
          <p:cNvPr id="14" name="Picture 13" descr="Map&#10;&#10;Description automatically generated">
            <a:extLst>
              <a:ext uri="{FF2B5EF4-FFF2-40B4-BE49-F238E27FC236}">
                <a16:creationId xmlns:a16="http://schemas.microsoft.com/office/drawing/2014/main" id="{C12532A9-7FCC-47AD-B88F-EBC001153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8706" y="263969"/>
            <a:ext cx="6142495" cy="6142495"/>
          </a:xfrm>
          <a:prstGeom prst="rect">
            <a:avLst/>
          </a:prstGeom>
        </p:spPr>
      </p:pic>
      <p:grpSp>
        <p:nvGrpSpPr>
          <p:cNvPr id="18" name="Group 17">
            <a:extLst>
              <a:ext uri="{FF2B5EF4-FFF2-40B4-BE49-F238E27FC236}">
                <a16:creationId xmlns:a16="http://schemas.microsoft.com/office/drawing/2014/main" id="{68801289-07B1-44DB-9C4E-0DD840B01C0F}"/>
              </a:ext>
            </a:extLst>
          </p:cNvPr>
          <p:cNvGrpSpPr/>
          <p:nvPr/>
        </p:nvGrpSpPr>
        <p:grpSpPr>
          <a:xfrm>
            <a:off x="6445573" y="794046"/>
            <a:ext cx="5838498" cy="4807588"/>
            <a:chOff x="6346555" y="939292"/>
            <a:chExt cx="5838498" cy="4807588"/>
          </a:xfrm>
        </p:grpSpPr>
        <p:sp>
          <p:nvSpPr>
            <p:cNvPr id="8" name="Arrow: Up-Down 7">
              <a:extLst>
                <a:ext uri="{FF2B5EF4-FFF2-40B4-BE49-F238E27FC236}">
                  <a16:creationId xmlns:a16="http://schemas.microsoft.com/office/drawing/2014/main" id="{8C6580EE-B302-4354-9275-E3E0F8EB71D6}"/>
                </a:ext>
              </a:extLst>
            </p:cNvPr>
            <p:cNvSpPr/>
            <p:nvPr/>
          </p:nvSpPr>
          <p:spPr>
            <a:xfrm>
              <a:off x="6346555" y="5095951"/>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Down 14">
              <a:extLst>
                <a:ext uri="{FF2B5EF4-FFF2-40B4-BE49-F238E27FC236}">
                  <a16:creationId xmlns:a16="http://schemas.microsoft.com/office/drawing/2014/main" id="{F23F6F7C-0328-404D-9E78-194866293ECC}"/>
                </a:ext>
              </a:extLst>
            </p:cNvPr>
            <p:cNvSpPr/>
            <p:nvPr/>
          </p:nvSpPr>
          <p:spPr>
            <a:xfrm rot="5663116">
              <a:off x="6571612" y="1141299"/>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Up 16">
              <a:extLst>
                <a:ext uri="{FF2B5EF4-FFF2-40B4-BE49-F238E27FC236}">
                  <a16:creationId xmlns:a16="http://schemas.microsoft.com/office/drawing/2014/main" id="{D90EE26A-B429-493D-8C4F-C66CB2384980}"/>
                </a:ext>
              </a:extLst>
            </p:cNvPr>
            <p:cNvSpPr/>
            <p:nvPr/>
          </p:nvSpPr>
          <p:spPr>
            <a:xfrm rot="5125871">
              <a:off x="11846217" y="794186"/>
              <a:ext cx="193729" cy="483942"/>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AB5BF42-3EB2-4D7F-9331-CAED6786A264}"/>
              </a:ext>
            </a:extLst>
          </p:cNvPr>
          <p:cNvCxnSpPr/>
          <p:nvPr/>
        </p:nvCxnSpPr>
        <p:spPr>
          <a:xfrm>
            <a:off x="7092469" y="1845011"/>
            <a:ext cx="373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196F8B67-49F0-4791-A30F-51F26CDA9185}"/>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32</a:t>
            </a:fld>
            <a:endParaRPr lang="en-US"/>
          </a:p>
        </p:txBody>
      </p:sp>
      <p:grpSp>
        <p:nvGrpSpPr>
          <p:cNvPr id="33" name="Group 32">
            <a:extLst>
              <a:ext uri="{FF2B5EF4-FFF2-40B4-BE49-F238E27FC236}">
                <a16:creationId xmlns:a16="http://schemas.microsoft.com/office/drawing/2014/main" id="{1A58298B-58D9-4788-A2D0-0C9C1582356B}"/>
              </a:ext>
            </a:extLst>
          </p:cNvPr>
          <p:cNvGrpSpPr/>
          <p:nvPr/>
        </p:nvGrpSpPr>
        <p:grpSpPr>
          <a:xfrm>
            <a:off x="37011" y="6509634"/>
            <a:ext cx="1354063" cy="274320"/>
            <a:chOff x="37011" y="6469091"/>
            <a:chExt cx="1354063" cy="274320"/>
          </a:xfrm>
        </p:grpSpPr>
        <p:sp>
          <p:nvSpPr>
            <p:cNvPr id="34" name="Action Button: Blank 33">
              <a:hlinkClick r:id="rId8" action="ppaction://hlinksldjump"/>
              <a:extLst>
                <a:ext uri="{FF2B5EF4-FFF2-40B4-BE49-F238E27FC236}">
                  <a16:creationId xmlns:a16="http://schemas.microsoft.com/office/drawing/2014/main" id="{BC5D0E60-F0C1-40CC-8F18-0D7D17DCDE71}"/>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5" name="Action Button: Go Back or Previous 34">
              <a:hlinkClick r:id="" action="ppaction://hlinkshowjump?jump=lastslideviewed" highlightClick="1"/>
              <a:extLst>
                <a:ext uri="{FF2B5EF4-FFF2-40B4-BE49-F238E27FC236}">
                  <a16:creationId xmlns:a16="http://schemas.microsoft.com/office/drawing/2014/main" id="{4DEE4191-DEC0-426C-8FF3-2B1843376C1A}"/>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D85343C-0FB0-491C-A0CE-8B1F16D8178D}"/>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
        <p:nvSpPr>
          <p:cNvPr id="29" name="TextBox 28">
            <a:extLst>
              <a:ext uri="{FF2B5EF4-FFF2-40B4-BE49-F238E27FC236}">
                <a16:creationId xmlns:a16="http://schemas.microsoft.com/office/drawing/2014/main" id="{2D7057E3-0587-4D61-9560-645FE9C6FEC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26" name="Picture 25">
            <a:extLst>
              <a:ext uri="{FF2B5EF4-FFF2-40B4-BE49-F238E27FC236}">
                <a16:creationId xmlns:a16="http://schemas.microsoft.com/office/drawing/2014/main" id="{5B7B49E0-A5F9-4E77-9EDD-703C3E45EC97}"/>
              </a:ext>
            </a:extLst>
          </p:cNvPr>
          <p:cNvPicPr>
            <a:picLocks noChangeAspect="1"/>
          </p:cNvPicPr>
          <p:nvPr/>
        </p:nvPicPr>
        <p:blipFill>
          <a:blip r:embed="rId9"/>
          <a:stretch>
            <a:fillRect/>
          </a:stretch>
        </p:blipFill>
        <p:spPr>
          <a:xfrm>
            <a:off x="1473108" y="6194412"/>
            <a:ext cx="2382024" cy="646212"/>
          </a:xfrm>
          <a:prstGeom prst="rect">
            <a:avLst/>
          </a:prstGeom>
        </p:spPr>
      </p:pic>
    </p:spTree>
    <p:custDataLst>
      <p:tags r:id="rId1"/>
    </p:custDataLst>
    <p:extLst>
      <p:ext uri="{BB962C8B-B14F-4D97-AF65-F5344CB8AC3E}">
        <p14:creationId xmlns:p14="http://schemas.microsoft.com/office/powerpoint/2010/main" val="2011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7">
                                            <p:txEl>
                                              <p:pRg st="13" end="13"/>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9ED0-6D61-4236-AEB8-A9BAF89107D6}"/>
              </a:ext>
            </a:extLst>
          </p:cNvPr>
          <p:cNvSpPr>
            <a:spLocks noGrp="1"/>
          </p:cNvSpPr>
          <p:nvPr>
            <p:ph type="title"/>
          </p:nvPr>
        </p:nvSpPr>
        <p:spPr>
          <a:xfrm>
            <a:off x="357051" y="238906"/>
            <a:ext cx="5163151" cy="870857"/>
          </a:xfrm>
        </p:spPr>
        <p:txBody>
          <a:bodyPr/>
          <a:lstStyle/>
          <a:p>
            <a:r>
              <a:rPr lang="en-US" sz="3200" dirty="0"/>
              <a:t>ACS Public Use Microdata</a:t>
            </a:r>
          </a:p>
        </p:txBody>
      </p:sp>
      <p:sp>
        <p:nvSpPr>
          <p:cNvPr id="5" name="Content Placeholder 4">
            <a:extLst>
              <a:ext uri="{FF2B5EF4-FFF2-40B4-BE49-F238E27FC236}">
                <a16:creationId xmlns:a16="http://schemas.microsoft.com/office/drawing/2014/main" id="{AE5AAABC-273D-4A63-A6FA-5FDCD2AB5E18}"/>
              </a:ext>
            </a:extLst>
          </p:cNvPr>
          <p:cNvSpPr>
            <a:spLocks noGrp="1"/>
          </p:cNvSpPr>
          <p:nvPr>
            <p:ph idx="1"/>
          </p:nvPr>
        </p:nvSpPr>
        <p:spPr>
          <a:xfrm>
            <a:off x="357050" y="940526"/>
            <a:ext cx="5974215" cy="5350804"/>
          </a:xfrm>
        </p:spPr>
        <p:txBody>
          <a:bodyPr>
            <a:noAutofit/>
          </a:bodyPr>
          <a:lstStyle/>
          <a:p>
            <a:pPr algn="l" fontAlgn="base"/>
            <a:r>
              <a:rPr lang="en-US" b="0" i="0" dirty="0">
                <a:effectLst/>
              </a:rPr>
              <a:t>The Census Bureau’s American Community Survey (ACS) Public Use Microdata Sample (PUMS) files enable data users to create custom estimates and tables, free of charge, that are not available through ACS pre-tabulated data products. The ACS PUMS files are a set of records from individual people or housing units, with disclosure protection enabled so that individuals or housing units cannot be identified.</a:t>
            </a:r>
          </a:p>
          <a:p>
            <a:pPr algn="l" fontAlgn="base"/>
            <a:r>
              <a:rPr lang="en-US" b="0" i="0" dirty="0">
                <a:effectLst/>
              </a:rPr>
              <a:t>The Census Bureau produces ACS 1-year and 5-year PUMS files. These files are accessible using the microdata access tool on </a:t>
            </a:r>
            <a:r>
              <a:rPr lang="en-US" b="0" i="0" u="none" strike="noStrike" dirty="0">
                <a:effectLst/>
                <a:hlinkClick r:id="rId4">
                  <a:extLst>
                    <a:ext uri="{A12FA001-AC4F-418D-AE19-62706E023703}">
                      <ahyp:hlinkClr xmlns:ahyp="http://schemas.microsoft.com/office/drawing/2018/hyperlinkcolor" val="tx"/>
                    </a:ext>
                  </a:extLst>
                </a:hlinkClick>
              </a:rPr>
              <a:t>data.census.gov</a:t>
            </a:r>
            <a:r>
              <a:rPr lang="en-US" b="0" i="0" dirty="0">
                <a:effectLst/>
              </a:rPr>
              <a:t> and the Census Bureau's </a:t>
            </a:r>
            <a:r>
              <a:rPr lang="en-US" b="0" i="0" u="none" strike="noStrike" dirty="0">
                <a:effectLst/>
                <a:hlinkClick r:id="rId5">
                  <a:extLst>
                    <a:ext uri="{A12FA001-AC4F-418D-AE19-62706E023703}">
                      <ahyp:hlinkClr xmlns:ahyp="http://schemas.microsoft.com/office/drawing/2018/hyperlinkcolor" val="tx"/>
                    </a:ext>
                  </a:extLst>
                </a:hlinkClick>
              </a:rPr>
              <a:t>FTP site</a:t>
            </a:r>
            <a:r>
              <a:rPr lang="en-US" b="0" i="0" dirty="0">
                <a:effectLst/>
              </a:rPr>
              <a:t>. </a:t>
            </a:r>
          </a:p>
          <a:p>
            <a:pPr algn="l" fontAlgn="base"/>
            <a:r>
              <a:rPr lang="en-US" dirty="0"/>
              <a:t>Another good source of PUMS data and ideas for using them </a:t>
            </a:r>
            <a:r>
              <a:rPr lang="en-US" dirty="0">
                <a:hlinkClick r:id="rId6">
                  <a:extLst>
                    <a:ext uri="{A12FA001-AC4F-418D-AE19-62706E023703}">
                      <ahyp:hlinkClr xmlns:ahyp="http://schemas.microsoft.com/office/drawing/2018/hyperlinkcolor" val="tx"/>
                    </a:ext>
                  </a:extLst>
                </a:hlinkClick>
              </a:rPr>
              <a:t>is IPUMS USA </a:t>
            </a:r>
            <a:r>
              <a:rPr lang="en-US" dirty="0"/>
              <a:t>at the University of Minnesota.</a:t>
            </a:r>
            <a:endParaRPr lang="en-US" b="0" i="0" dirty="0">
              <a:effectLst/>
            </a:endParaRPr>
          </a:p>
          <a:p>
            <a:pPr algn="l" fontAlgn="base"/>
            <a:r>
              <a:rPr lang="en-US" b="0" i="0" dirty="0">
                <a:effectLst/>
              </a:rPr>
              <a:t>Only selected geographic areas are identified in the ACS PUMS, including Region, Division, State, and </a:t>
            </a:r>
            <a:r>
              <a:rPr lang="en-US" b="0" i="0" u="none" strike="noStrike" dirty="0">
                <a:effectLst/>
                <a:hlinkClick r:id="rId7">
                  <a:extLst>
                    <a:ext uri="{A12FA001-AC4F-418D-AE19-62706E023703}">
                      <ahyp:hlinkClr xmlns:ahyp="http://schemas.microsoft.com/office/drawing/2018/hyperlinkcolor" val="tx"/>
                    </a:ext>
                  </a:extLst>
                </a:hlinkClick>
              </a:rPr>
              <a:t>Public Use Microdata Areas (PUMAs)</a:t>
            </a:r>
            <a:r>
              <a:rPr lang="en-US" b="0" i="0" dirty="0">
                <a:effectLst/>
              </a:rPr>
              <a:t>. Of these, PUMAs are the most detailed geographic areas available.</a:t>
            </a:r>
          </a:p>
          <a:p>
            <a:pPr algn="l" fontAlgn="base"/>
            <a:r>
              <a:rPr lang="en-US" dirty="0"/>
              <a:t>Four PUMAs (red outline) approximate the city of Portland (black dashed line).</a:t>
            </a:r>
          </a:p>
          <a:p>
            <a:pPr algn="l" fontAlgn="base"/>
            <a:r>
              <a:rPr lang="en-US" b="0" i="0" dirty="0">
                <a:effectLst/>
              </a:rPr>
              <a:t>How </a:t>
            </a:r>
            <a:r>
              <a:rPr lang="en-US" dirty="0"/>
              <a:t>we used the ACS/PUMs data.</a:t>
            </a:r>
          </a:p>
          <a:p>
            <a:pPr lvl="1" fontAlgn="base"/>
            <a:r>
              <a:rPr lang="en-US" dirty="0"/>
              <a:t>We used the ACS/PUMs data for the seven county Portland MSA to create many custom tables that were not published as ACS summary tables.</a:t>
            </a:r>
          </a:p>
          <a:p>
            <a:pPr lvl="1" fontAlgn="base"/>
            <a:r>
              <a:rPr lang="en-US" dirty="0"/>
              <a:t>Data for the five PUMAs shown in yellow on the map were used to create custom tables for the city of Portland</a:t>
            </a:r>
            <a:r>
              <a:rPr lang="en-US" dirty="0">
                <a:latin typeface="+mj-lt"/>
              </a:rPr>
              <a:t>.</a:t>
            </a:r>
            <a:endParaRPr lang="en-US" sz="1600" b="0" i="0" dirty="0">
              <a:solidFill>
                <a:srgbClr val="684F00"/>
              </a:solidFill>
              <a:effectLst/>
              <a:latin typeface="Lora"/>
            </a:endParaRPr>
          </a:p>
          <a:p>
            <a:pPr algn="l" fontAlgn="base"/>
            <a:endParaRPr lang="en-US" sz="1600" b="0" i="0" dirty="0">
              <a:solidFill>
                <a:srgbClr val="684F00"/>
              </a:solidFill>
              <a:effectLst/>
              <a:latin typeface="Lora"/>
            </a:endParaRPr>
          </a:p>
          <a:p>
            <a:endParaRPr lang="en-US" sz="1600" dirty="0"/>
          </a:p>
        </p:txBody>
      </p:sp>
      <p:pic>
        <p:nvPicPr>
          <p:cNvPr id="6" name="Picture 5">
            <a:extLst>
              <a:ext uri="{FF2B5EF4-FFF2-40B4-BE49-F238E27FC236}">
                <a16:creationId xmlns:a16="http://schemas.microsoft.com/office/drawing/2014/main" id="{BDCA05E7-E6B7-4BBB-9FA1-7198F11B86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692" y="357130"/>
            <a:ext cx="5615882" cy="5615882"/>
          </a:xfrm>
          <a:prstGeom prst="rect">
            <a:avLst/>
          </a:prstGeom>
        </p:spPr>
      </p:pic>
      <p:sp>
        <p:nvSpPr>
          <p:cNvPr id="3" name="Slide Number Placeholder 2">
            <a:extLst>
              <a:ext uri="{FF2B5EF4-FFF2-40B4-BE49-F238E27FC236}">
                <a16:creationId xmlns:a16="http://schemas.microsoft.com/office/drawing/2014/main" id="{2190C15F-F3E1-4CB4-BC8E-51778494FBDA}"/>
              </a:ext>
            </a:extLst>
          </p:cNvPr>
          <p:cNvSpPr>
            <a:spLocks noGrp="1"/>
          </p:cNvSpPr>
          <p:nvPr>
            <p:ph type="sldNum" sz="quarter" idx="4294967295"/>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33</a:t>
            </a:fld>
            <a:endParaRPr lang="en-US" dirty="0"/>
          </a:p>
        </p:txBody>
      </p:sp>
      <p:sp>
        <p:nvSpPr>
          <p:cNvPr id="20" name="TextBox 19">
            <a:extLst>
              <a:ext uri="{FF2B5EF4-FFF2-40B4-BE49-F238E27FC236}">
                <a16:creationId xmlns:a16="http://schemas.microsoft.com/office/drawing/2014/main" id="{63E85954-B2E5-4BBE-9B84-59F8B161E5E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A61B0C1A-9892-497D-919D-AF1727228B71}"/>
              </a:ext>
            </a:extLst>
          </p:cNvPr>
          <p:cNvSpPr txBox="1"/>
          <p:nvPr/>
        </p:nvSpPr>
        <p:spPr>
          <a:xfrm>
            <a:off x="12712682" y="810833"/>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617EC81D-52A3-487E-AC1C-8CF173DF62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36097" y="6213065"/>
            <a:ext cx="2382024" cy="644935"/>
          </a:xfrm>
          <a:prstGeom prst="rect">
            <a:avLst/>
          </a:prstGeom>
        </p:spPr>
      </p:pic>
      <p:grpSp>
        <p:nvGrpSpPr>
          <p:cNvPr id="14" name="Group 13">
            <a:extLst>
              <a:ext uri="{FF2B5EF4-FFF2-40B4-BE49-F238E27FC236}">
                <a16:creationId xmlns:a16="http://schemas.microsoft.com/office/drawing/2014/main" id="{259B9008-BB78-41CB-92DE-65CD21F9749D}"/>
              </a:ext>
            </a:extLst>
          </p:cNvPr>
          <p:cNvGrpSpPr/>
          <p:nvPr/>
        </p:nvGrpSpPr>
        <p:grpSpPr>
          <a:xfrm>
            <a:off x="0" y="6527649"/>
            <a:ext cx="1354063" cy="274320"/>
            <a:chOff x="37011" y="6469091"/>
            <a:chExt cx="1354063" cy="274320"/>
          </a:xfrm>
        </p:grpSpPr>
        <p:sp>
          <p:nvSpPr>
            <p:cNvPr id="15" name="Action Button: Blank 14">
              <a:hlinkClick r:id="rId10" action="ppaction://hlinksldjump"/>
              <a:extLst>
                <a:ext uri="{FF2B5EF4-FFF2-40B4-BE49-F238E27FC236}">
                  <a16:creationId xmlns:a16="http://schemas.microsoft.com/office/drawing/2014/main" id="{E4D240CC-26BD-4D22-A7AF-8FB62B78E4CD}"/>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A3743B5-36AB-4104-9916-7ECBBFF723C2}"/>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226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BFF-6830-4BEA-BE0E-463CC5382158}"/>
              </a:ext>
            </a:extLst>
          </p:cNvPr>
          <p:cNvSpPr>
            <a:spLocks noGrp="1"/>
          </p:cNvSpPr>
          <p:nvPr>
            <p:ph type="title"/>
          </p:nvPr>
        </p:nvSpPr>
        <p:spPr>
          <a:xfrm>
            <a:off x="357051" y="0"/>
            <a:ext cx="11394682" cy="870857"/>
          </a:xfrm>
        </p:spPr>
        <p:txBody>
          <a:bodyPr/>
          <a:lstStyle/>
          <a:p>
            <a:pPr algn="ctr"/>
            <a:r>
              <a:rPr lang="en-US" sz="3200" dirty="0"/>
              <a:t>Nomenclature for State of Aging in Portland Section on Race</a:t>
            </a:r>
            <a:endParaRPr lang="en-US" sz="3200"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A7CBCFA0-BE91-4AAA-B9F7-EE9EE9E31DE0}"/>
              </a:ext>
            </a:extLst>
          </p:cNvPr>
          <p:cNvSpPr>
            <a:spLocks noGrp="1"/>
          </p:cNvSpPr>
          <p:nvPr>
            <p:ph idx="1"/>
          </p:nvPr>
        </p:nvSpPr>
        <p:spPr>
          <a:xfrm>
            <a:off x="711198" y="855861"/>
            <a:ext cx="8646558" cy="5817325"/>
          </a:xfrm>
        </p:spPr>
        <p:txBody>
          <a:bodyPr>
            <a:normAutofit/>
          </a:bodyPr>
          <a:lstStyle/>
          <a:p>
            <a:r>
              <a:rPr lang="en-US" sz="1700" dirty="0"/>
              <a:t>The researchers working on the State of Aging in Portland project recognize the complicated, evolving nature of language that pertains to race, ethnicity, and Hispanic origin. </a:t>
            </a:r>
          </a:p>
          <a:p>
            <a:r>
              <a:rPr lang="en-US" sz="1700" dirty="0"/>
              <a:t>The source data for most of this section come from the United States Census Bureau which has led to the creation of many graphs, charts, and labels that use the conventions adopted in the Decennial Censuses and the American Community Survey, including the use of: </a:t>
            </a:r>
          </a:p>
          <a:p>
            <a:pPr lvl="1"/>
            <a:r>
              <a:rPr lang="en-US" sz="1700" dirty="0"/>
              <a:t>Blacks, rather than African Americans</a:t>
            </a:r>
          </a:p>
          <a:p>
            <a:pPr lvl="1"/>
            <a:r>
              <a:rPr lang="en-US" sz="1700" dirty="0"/>
              <a:t>Hispanics, rather than Latino, Latina, Latinx, or </a:t>
            </a:r>
            <a:r>
              <a:rPr lang="en-US" sz="1700" dirty="0" err="1"/>
              <a:t>Latine</a:t>
            </a:r>
            <a:r>
              <a:rPr lang="en-US" sz="1700" dirty="0"/>
              <a:t> persons</a:t>
            </a:r>
          </a:p>
          <a:p>
            <a:pPr lvl="1"/>
            <a:r>
              <a:rPr lang="en-US" sz="1700" dirty="0"/>
              <a:t>Asians, Hawaiians, and Pacific Islanders, rather than Asians and Pacific Islanders</a:t>
            </a:r>
          </a:p>
          <a:p>
            <a:r>
              <a:rPr lang="en-US" sz="1700" dirty="0"/>
              <a:t>We have diverted from U.S. Census Bureau conventions for the following: </a:t>
            </a:r>
          </a:p>
          <a:p>
            <a:pPr lvl="1"/>
            <a:r>
              <a:rPr lang="en-US" sz="1700" dirty="0"/>
              <a:t>We use Native Americans, rather than America Indians, but do refer to American Indian and Alaska Native tribes on a single slide produced from census data.  </a:t>
            </a:r>
          </a:p>
          <a:p>
            <a:pPr lvl="1"/>
            <a:r>
              <a:rPr lang="en-US" sz="1700" dirty="0"/>
              <a:t>We capitalize White, rather than leaving it as a lowercase “w” in following the lead of the National Association of Black Journalist (NABJ; Reference: </a:t>
            </a:r>
            <a:r>
              <a:rPr lang="en-US" sz="1700" dirty="0">
                <a:hlinkClick r:id="rId4"/>
              </a:rPr>
              <a:t>NABJ Style guide</a:t>
            </a:r>
            <a:r>
              <a:rPr lang="en-US" sz="1700" dirty="0"/>
              <a:t>). NABJ recommended that “whenever a color is used to appropriately describe race then it should be capitalized, including White and Brown.”</a:t>
            </a:r>
          </a:p>
          <a:p>
            <a:pPr marL="0" indent="0">
              <a:buNone/>
            </a:pPr>
            <a:endParaRPr lang="en-US" sz="1700" dirty="0"/>
          </a:p>
          <a:p>
            <a:pPr marL="457200" lvl="1" indent="0">
              <a:buNone/>
            </a:pPr>
            <a:endParaRPr lang="en-US" sz="2000" dirty="0"/>
          </a:p>
          <a:p>
            <a:pPr lvl="1"/>
            <a:endParaRPr lang="en-US" sz="1800" dirty="0"/>
          </a:p>
        </p:txBody>
      </p:sp>
      <p:sp>
        <p:nvSpPr>
          <p:cNvPr id="7" name="Slide Number Placeholder 2">
            <a:extLst>
              <a:ext uri="{FF2B5EF4-FFF2-40B4-BE49-F238E27FC236}">
                <a16:creationId xmlns:a16="http://schemas.microsoft.com/office/drawing/2014/main" id="{96A1AB88-B097-434C-A2F9-78AB1F7AEE6B}"/>
              </a:ext>
            </a:extLst>
          </p:cNvPr>
          <p:cNvSpPr txBox="1">
            <a:spLocks/>
          </p:cNvSpPr>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34</a:t>
            </a:fld>
            <a:endParaRPr lang="en-US" dirty="0"/>
          </a:p>
        </p:txBody>
      </p:sp>
      <p:sp>
        <p:nvSpPr>
          <p:cNvPr id="18" name="TextBox 17">
            <a:extLst>
              <a:ext uri="{FF2B5EF4-FFF2-40B4-BE49-F238E27FC236}">
                <a16:creationId xmlns:a16="http://schemas.microsoft.com/office/drawing/2014/main" id="{8AD726DE-235C-4EAF-9B00-5C63735DB2D5}"/>
              </a:ext>
            </a:extLst>
          </p:cNvPr>
          <p:cNvSpPr txBox="1"/>
          <p:nvPr/>
        </p:nvSpPr>
        <p:spPr>
          <a:xfrm>
            <a:off x="12712682" y="-20164"/>
            <a:ext cx="650052" cy="1384995"/>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a:p>
            <a:r>
              <a:rPr lang="en-US" dirty="0">
                <a:solidFill>
                  <a:schemeClr val="accent1"/>
                </a:solidFill>
              </a:rPr>
              <a:t>O</a:t>
            </a:r>
          </a:p>
          <a:p>
            <a:r>
              <a:rPr lang="en-US" dirty="0">
                <a:solidFill>
                  <a:schemeClr val="accent1"/>
                </a:solidFill>
              </a:rPr>
              <a:t>O</a:t>
            </a:r>
          </a:p>
        </p:txBody>
      </p:sp>
      <p:sp>
        <p:nvSpPr>
          <p:cNvPr id="19" name="TextBox 18">
            <a:extLst>
              <a:ext uri="{FF2B5EF4-FFF2-40B4-BE49-F238E27FC236}">
                <a16:creationId xmlns:a16="http://schemas.microsoft.com/office/drawing/2014/main" id="{04A3AF5B-F276-49E7-8729-A40DBC78485A}"/>
              </a:ext>
            </a:extLst>
          </p:cNvPr>
          <p:cNvSpPr txBox="1"/>
          <p:nvPr/>
        </p:nvSpPr>
        <p:spPr>
          <a:xfrm>
            <a:off x="12712682" y="151855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2" name="Picture 11">
            <a:extLst>
              <a:ext uri="{FF2B5EF4-FFF2-40B4-BE49-F238E27FC236}">
                <a16:creationId xmlns:a16="http://schemas.microsoft.com/office/drawing/2014/main" id="{A1529922-09C5-4881-BE9A-99EEA3D1C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3" name="Group 12">
            <a:extLst>
              <a:ext uri="{FF2B5EF4-FFF2-40B4-BE49-F238E27FC236}">
                <a16:creationId xmlns:a16="http://schemas.microsoft.com/office/drawing/2014/main" id="{76066422-399B-4DC1-9738-497CAD0B3468}"/>
              </a:ext>
            </a:extLst>
          </p:cNvPr>
          <p:cNvGrpSpPr/>
          <p:nvPr/>
        </p:nvGrpSpPr>
        <p:grpSpPr>
          <a:xfrm>
            <a:off x="37011" y="6509634"/>
            <a:ext cx="1354063" cy="274320"/>
            <a:chOff x="37011" y="6469091"/>
            <a:chExt cx="1354063" cy="274320"/>
          </a:xfrm>
        </p:grpSpPr>
        <p:sp>
          <p:nvSpPr>
            <p:cNvPr id="14" name="Action Button: Blank 13">
              <a:hlinkClick r:id="rId6" action="ppaction://hlinksldjump"/>
              <a:extLst>
                <a:ext uri="{FF2B5EF4-FFF2-40B4-BE49-F238E27FC236}">
                  <a16:creationId xmlns:a16="http://schemas.microsoft.com/office/drawing/2014/main" id="{86A5C8EE-326F-4D23-AE3D-2A21C47C364F}"/>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5" name="Action Button: Go Back or Previous 14">
              <a:hlinkClick r:id="" action="ppaction://hlinkshowjump?jump=lastslideviewed" highlightClick="1"/>
              <a:extLst>
                <a:ext uri="{FF2B5EF4-FFF2-40B4-BE49-F238E27FC236}">
                  <a16:creationId xmlns:a16="http://schemas.microsoft.com/office/drawing/2014/main" id="{D8BA5484-0705-4F6E-83C4-9E40023E9D0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699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9E3B-DFFF-4C48-AA68-38CEC0CFBBB8}"/>
              </a:ext>
            </a:extLst>
          </p:cNvPr>
          <p:cNvSpPr>
            <a:spLocks noGrp="1"/>
          </p:cNvSpPr>
          <p:nvPr>
            <p:ph type="title"/>
          </p:nvPr>
        </p:nvSpPr>
        <p:spPr>
          <a:xfrm>
            <a:off x="357051" y="232525"/>
            <a:ext cx="4302035" cy="672894"/>
          </a:xfrm>
        </p:spPr>
        <p:txBody>
          <a:bodyPr/>
          <a:lstStyle/>
          <a:p>
            <a:r>
              <a:rPr lang="en-US" sz="3200" dirty="0"/>
              <a:t>Group Quarters</a:t>
            </a:r>
          </a:p>
        </p:txBody>
      </p:sp>
      <p:sp>
        <p:nvSpPr>
          <p:cNvPr id="3" name="Content Placeholder 2">
            <a:extLst>
              <a:ext uri="{FF2B5EF4-FFF2-40B4-BE49-F238E27FC236}">
                <a16:creationId xmlns:a16="http://schemas.microsoft.com/office/drawing/2014/main" id="{FCC257A0-3E25-4BBD-AD1A-A1DB699AA76A}"/>
              </a:ext>
            </a:extLst>
          </p:cNvPr>
          <p:cNvSpPr>
            <a:spLocks noGrp="1"/>
          </p:cNvSpPr>
          <p:nvPr>
            <p:ph idx="1"/>
          </p:nvPr>
        </p:nvSpPr>
        <p:spPr>
          <a:xfrm>
            <a:off x="357051" y="870857"/>
            <a:ext cx="6485183" cy="5081724"/>
          </a:xfrm>
        </p:spPr>
        <p:txBody>
          <a:bodyPr>
            <a:noAutofit/>
          </a:bodyPr>
          <a:lstStyle/>
          <a:p>
            <a:pPr marL="0" indent="0">
              <a:buNone/>
            </a:pPr>
            <a:r>
              <a:rPr lang="en-US" b="1" dirty="0"/>
              <a:t>Housing Units </a:t>
            </a:r>
          </a:p>
          <a:p>
            <a:pPr marL="0" indent="0">
              <a:buNone/>
            </a:pPr>
            <a:r>
              <a:rPr lang="en-US" dirty="0"/>
              <a:t>Planners generally use the Census Bureau’s definitions of housing units, households, and population in households.</a:t>
            </a:r>
          </a:p>
          <a:p>
            <a:r>
              <a:rPr lang="en-US" b="1" dirty="0"/>
              <a:t>A housing unit </a:t>
            </a:r>
            <a:r>
              <a:rPr lang="en-US" dirty="0"/>
              <a:t>is any single-family residential structure (like a house or a manufactured home) or any distinct unit in a multi-unit building where the unit provides privacy for the occupants, and the unit has access to the outside, and occupants can come-and-go as they wish (not a custodial facility), and occupancy is independent of any institutional affiliation. </a:t>
            </a:r>
          </a:p>
          <a:p>
            <a:r>
              <a:rPr lang="en-US" b="1" dirty="0"/>
              <a:t>A household </a:t>
            </a:r>
            <a:r>
              <a:rPr lang="en-US" dirty="0"/>
              <a:t>is a set of people living together in a housing unit. A nice feature of this definition is that the number of households always equals the number of occupied housing units. </a:t>
            </a:r>
          </a:p>
          <a:p>
            <a:pPr marL="0" indent="0">
              <a:buNone/>
            </a:pPr>
            <a:r>
              <a:rPr lang="en-US" b="1" dirty="0"/>
              <a:t>Group Quarters </a:t>
            </a:r>
          </a:p>
          <a:p>
            <a:pPr marL="0" indent="0">
              <a:buNone/>
            </a:pPr>
            <a:r>
              <a:rPr lang="en-US" dirty="0"/>
              <a:t>There are residential situations that do not meet all of the four criteria listed above for housing units. The Census Bureau refers to these other residential situations as </a:t>
            </a:r>
            <a:r>
              <a:rPr lang="en-US" i="1" dirty="0"/>
              <a:t>group quarters</a:t>
            </a:r>
            <a:r>
              <a:rPr lang="en-US" dirty="0"/>
              <a:t>. </a:t>
            </a:r>
            <a:endParaRPr lang="en-US" b="1" dirty="0"/>
          </a:p>
          <a:p>
            <a:r>
              <a:rPr lang="en-US" dirty="0"/>
              <a:t>A group quarters facility is one that houses multiple, unrelated people, where occupants do not have privacy, or there is controlled access to entering/leaving, or it’s a facility that houses only an institutional or service-receiving population. </a:t>
            </a:r>
          </a:p>
          <a:p>
            <a:r>
              <a:rPr lang="en-US" dirty="0"/>
              <a:t> In the decennial census, group quarters statistics also include makeshift shelters, or places without shelter, where homeless people are found to sleep. </a:t>
            </a:r>
          </a:p>
          <a:p>
            <a:pPr marL="0" indent="0">
              <a:buNone/>
            </a:pPr>
            <a:r>
              <a:rPr lang="en-US" dirty="0">
                <a:hlinkClick r:id="rId4"/>
              </a:rPr>
              <a:t>Source</a:t>
            </a:r>
            <a:r>
              <a:rPr lang="en-US" dirty="0"/>
              <a:t> for above, Local Planning Handbook, Metropolitan Council, St. Paul, MN.</a:t>
            </a:r>
          </a:p>
          <a:p>
            <a:pPr marL="0" indent="0">
              <a:buNone/>
            </a:pPr>
            <a:r>
              <a:rPr lang="en-US" dirty="0">
                <a:hlinkClick r:id="rId5"/>
              </a:rPr>
              <a:t>Census Bureau</a:t>
            </a:r>
            <a:r>
              <a:rPr lang="en-US" dirty="0"/>
              <a:t> on Group Quarters.</a:t>
            </a:r>
          </a:p>
        </p:txBody>
      </p:sp>
      <p:sp>
        <p:nvSpPr>
          <p:cNvPr id="5" name="Content Placeholder 2">
            <a:extLst>
              <a:ext uri="{FF2B5EF4-FFF2-40B4-BE49-F238E27FC236}">
                <a16:creationId xmlns:a16="http://schemas.microsoft.com/office/drawing/2014/main" id="{EA38BE73-0002-4A3D-9DFA-23333B0F1C26}"/>
              </a:ext>
            </a:extLst>
          </p:cNvPr>
          <p:cNvSpPr txBox="1">
            <a:spLocks/>
          </p:cNvSpPr>
          <p:nvPr/>
        </p:nvSpPr>
        <p:spPr>
          <a:xfrm>
            <a:off x="7111300" y="678396"/>
            <a:ext cx="4574101" cy="508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Group quarters in this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The main types of group quarters for older persons as referenced in this report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Adult family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Nursing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Residential care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All of the above are licensed by the State of Oregon, and we make use of licensing data to generate statistics and maps.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Housing for older persons that are not group quarters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Assisted living units are classified as housing units as they  provide for privacy and access to the outside as noted under housing unit to the left.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Independent living facilities are classified by the Census as housing units, not group quarters.</a:t>
            </a:r>
            <a:endParaRPr lang="en-US" dirty="0">
              <a:latin typeface="Calibri" panose="020F0502020204030204"/>
            </a:endParaRPr>
          </a:p>
        </p:txBody>
      </p:sp>
      <p:sp>
        <p:nvSpPr>
          <p:cNvPr id="4" name="Slide Number Placeholder 3">
            <a:extLst>
              <a:ext uri="{FF2B5EF4-FFF2-40B4-BE49-F238E27FC236}">
                <a16:creationId xmlns:a16="http://schemas.microsoft.com/office/drawing/2014/main" id="{77FFDC55-DB0B-4965-91D6-E132132566F1}"/>
              </a:ext>
            </a:extLst>
          </p:cNvPr>
          <p:cNvSpPr>
            <a:spLocks noGrp="1"/>
          </p:cNvSpPr>
          <p:nvPr>
            <p:ph type="sldNum" sz="quarter" idx="4294967295"/>
          </p:nvPr>
        </p:nvSpPr>
        <p:spPr>
          <a:xfrm>
            <a:off x="11547764" y="-69273"/>
            <a:ext cx="644235" cy="426403"/>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35</a:t>
            </a:fld>
            <a:endParaRPr lang="en-US" dirty="0"/>
          </a:p>
        </p:txBody>
      </p:sp>
      <p:sp>
        <p:nvSpPr>
          <p:cNvPr id="19" name="TextBox 18">
            <a:extLst>
              <a:ext uri="{FF2B5EF4-FFF2-40B4-BE49-F238E27FC236}">
                <a16:creationId xmlns:a16="http://schemas.microsoft.com/office/drawing/2014/main" id="{C3DD70A0-8F10-4FA9-8DEB-3993D4FF4CA7}"/>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69B757E9-FD2A-4E1E-A426-593656F881CA}"/>
              </a:ext>
            </a:extLst>
          </p:cNvPr>
          <p:cNvSpPr txBox="1"/>
          <p:nvPr/>
        </p:nvSpPr>
        <p:spPr>
          <a:xfrm>
            <a:off x="12749258" y="729556"/>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A6F3A05-2732-4243-B641-73385C9F31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A8E23819-3EA3-4F32-9941-984F21EAB947}"/>
              </a:ext>
            </a:extLst>
          </p:cNvPr>
          <p:cNvGrpSpPr/>
          <p:nvPr/>
        </p:nvGrpSpPr>
        <p:grpSpPr>
          <a:xfrm>
            <a:off x="37011" y="6509634"/>
            <a:ext cx="1354063" cy="274320"/>
            <a:chOff x="37011" y="6469091"/>
            <a:chExt cx="1354063" cy="274320"/>
          </a:xfrm>
        </p:grpSpPr>
        <p:sp>
          <p:nvSpPr>
            <p:cNvPr id="15" name="Action Button: Blank 14">
              <a:hlinkClick r:id="rId7" action="ppaction://hlinksldjump"/>
              <a:extLst>
                <a:ext uri="{FF2B5EF4-FFF2-40B4-BE49-F238E27FC236}">
                  <a16:creationId xmlns:a16="http://schemas.microsoft.com/office/drawing/2014/main" id="{BDF6516A-C3D7-451E-852E-64F6A03FD8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B61D18B-CD3D-467D-A865-7D715AF09C7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80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title"/>
          </p:nvPr>
        </p:nvSpPr>
        <p:spPr>
          <a:xfrm>
            <a:off x="3216128" y="2993571"/>
            <a:ext cx="5759744"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4400" dirty="0"/>
              <a:t>End of Section on Data Sources and Geographies</a:t>
            </a:r>
            <a:endParaRPr sz="4400" dirty="0"/>
          </a:p>
        </p:txBody>
      </p:sp>
      <p:pic>
        <p:nvPicPr>
          <p:cNvPr id="4" name="Picture 3">
            <a:extLst>
              <a:ext uri="{FF2B5EF4-FFF2-40B4-BE49-F238E27FC236}">
                <a16:creationId xmlns:a16="http://schemas.microsoft.com/office/drawing/2014/main" id="{16CBBCC3-4926-48FC-BE34-590174808F79}"/>
              </a:ext>
            </a:extLst>
          </p:cNvPr>
          <p:cNvPicPr>
            <a:picLocks noChangeAspect="1"/>
          </p:cNvPicPr>
          <p:nvPr/>
        </p:nvPicPr>
        <p:blipFill>
          <a:blip r:embed="rId4"/>
          <a:stretch>
            <a:fillRect/>
          </a:stretch>
        </p:blipFill>
        <p:spPr>
          <a:xfrm>
            <a:off x="196263" y="6000554"/>
            <a:ext cx="3009671" cy="713869"/>
          </a:xfrm>
          <a:prstGeom prst="rect">
            <a:avLst/>
          </a:prstGeom>
        </p:spPr>
      </p:pic>
      <p:sp>
        <p:nvSpPr>
          <p:cNvPr id="5" name="Slide Number Placeholder 1">
            <a:extLst>
              <a:ext uri="{FF2B5EF4-FFF2-40B4-BE49-F238E27FC236}">
                <a16:creationId xmlns:a16="http://schemas.microsoft.com/office/drawing/2014/main" id="{723303BA-75F9-4ABE-91F7-7693EA57BF6E}"/>
              </a:ext>
            </a:extLst>
          </p:cNvPr>
          <p:cNvSpPr txBox="1">
            <a:spLocks/>
          </p:cNvSpPr>
          <p:nvPr/>
        </p:nvSpPr>
        <p:spPr>
          <a:xfrm>
            <a:off x="11724880" y="-7995"/>
            <a:ext cx="46712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defRPr sz="1400" b="1" i="0" u="none" strike="noStrike" kern="1200" cap="none">
                <a:solidFill>
                  <a:srgbClr val="714B22"/>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80D94638-C64A-4DDE-B054-01DFA9B82032}" type="slidenum">
              <a:rPr lang="en-US" smtClean="0"/>
              <a:pPr/>
              <a:t>36</a:t>
            </a:fld>
            <a:endParaRPr lang="en-US" dirty="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 descr="Map&#10;&#10;Description automatically generated"/>
          <p:cNvPicPr preferRelativeResize="0"/>
          <p:nvPr/>
        </p:nvPicPr>
        <p:blipFill rotWithShape="1">
          <a:blip r:embed="rId4">
            <a:alphaModFix/>
          </a:blip>
          <a:srcRect/>
          <a:stretch/>
        </p:blipFill>
        <p:spPr>
          <a:xfrm>
            <a:off x="5334000" y="0"/>
            <a:ext cx="6858000" cy="6858000"/>
          </a:xfrm>
          <a:prstGeom prst="rect">
            <a:avLst/>
          </a:prstGeom>
          <a:noFill/>
          <a:ln>
            <a:noFill/>
          </a:ln>
        </p:spPr>
      </p:pic>
      <p:pic>
        <p:nvPicPr>
          <p:cNvPr id="365" name="Google Shape;365;p4" descr="Map&#10;&#10;Description automatically generated"/>
          <p:cNvPicPr preferRelativeResize="0"/>
          <p:nvPr/>
        </p:nvPicPr>
        <p:blipFill rotWithShape="1">
          <a:blip r:embed="rId5">
            <a:alphaModFix/>
          </a:blip>
          <a:srcRect/>
          <a:stretch/>
        </p:blipFill>
        <p:spPr>
          <a:xfrm>
            <a:off x="5334000" y="0"/>
            <a:ext cx="6858000" cy="6858000"/>
          </a:xfrm>
          <a:prstGeom prst="rect">
            <a:avLst/>
          </a:prstGeom>
          <a:noFill/>
          <a:ln>
            <a:noFill/>
          </a:ln>
        </p:spPr>
      </p:pic>
      <p:sp>
        <p:nvSpPr>
          <p:cNvPr id="366" name="Google Shape;366;p4"/>
          <p:cNvSpPr txBox="1">
            <a:spLocks noGrp="1"/>
          </p:cNvSpPr>
          <p:nvPr>
            <p:ph type="title"/>
          </p:nvPr>
        </p:nvSpPr>
        <p:spPr>
          <a:xfrm>
            <a:off x="262698" y="387719"/>
            <a:ext cx="4857942" cy="6635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200"/>
              <a:buFont typeface="Calibri"/>
              <a:buNone/>
            </a:pPr>
            <a:r>
              <a:rPr lang="en-US" sz="3200" dirty="0"/>
              <a:t>Age and Structure Type of Existing Affordable Housing</a:t>
            </a:r>
            <a:endParaRPr dirty="0"/>
          </a:p>
        </p:txBody>
      </p:sp>
      <p:sp>
        <p:nvSpPr>
          <p:cNvPr id="367" name="Google Shape;367;p4"/>
          <p:cNvSpPr txBox="1">
            <a:spLocks noGrp="1"/>
          </p:cNvSpPr>
          <p:nvPr>
            <p:ph type="body" idx="1"/>
          </p:nvPr>
        </p:nvSpPr>
        <p:spPr>
          <a:xfrm>
            <a:off x="262698" y="1327071"/>
            <a:ext cx="4857942" cy="51432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4B25"/>
              </a:buClr>
              <a:buSzPts val="1600"/>
              <a:buChar char="•"/>
            </a:pPr>
            <a:r>
              <a:rPr lang="en-US" sz="1600" dirty="0"/>
              <a:t>This first map displays older units (built before 2000) in green and shades of blue; newer units are displayed in yellow and orange (built in 2000 or later). </a:t>
            </a:r>
            <a:endParaRPr dirty="0"/>
          </a:p>
          <a:p>
            <a:pPr marL="228600" lvl="0" indent="-228600" algn="l" rtl="0">
              <a:lnSpc>
                <a:spcPct val="90000"/>
              </a:lnSpc>
              <a:spcBef>
                <a:spcPts val="1000"/>
              </a:spcBef>
              <a:spcAft>
                <a:spcPts val="0"/>
              </a:spcAft>
              <a:buClr>
                <a:srgbClr val="714B25"/>
              </a:buClr>
              <a:buSzPts val="1600"/>
              <a:buChar char="•"/>
            </a:pPr>
            <a:r>
              <a:rPr lang="en-US" sz="1600" dirty="0"/>
              <a:t>The Selwood-Moreland-Brooklyn and Northwest supertracts have the highest prevalence of pre-2000 developments, whereas Gateway and St. Johns supertracts – as well as the southwestern corner of city of Portland – have more developments from 2000 and later.  </a:t>
            </a:r>
            <a:endParaRPr dirty="0"/>
          </a:p>
          <a:p>
            <a:pPr marL="228600" lvl="0" indent="-228600" algn="l" rtl="0">
              <a:lnSpc>
                <a:spcPct val="90000"/>
              </a:lnSpc>
              <a:spcBef>
                <a:spcPts val="1000"/>
              </a:spcBef>
              <a:spcAft>
                <a:spcPts val="0"/>
              </a:spcAft>
              <a:buClr>
                <a:srgbClr val="714B25"/>
              </a:buClr>
              <a:buSzPts val="1600"/>
              <a:buChar char="•"/>
            </a:pPr>
            <a:r>
              <a:rPr lang="en-US" sz="1600" dirty="0"/>
              <a:t>Central City has the largest pie (i.e., the most affordable housing developments), and a somewhat balanced share of pre- and post-2000 developments, like the Interstate Corridor supertract.  </a:t>
            </a:r>
            <a:endParaRPr dirty="0"/>
          </a:p>
          <a:p>
            <a:pPr marL="228600" lvl="0" indent="-228600" algn="l" rtl="0">
              <a:lnSpc>
                <a:spcPct val="90000"/>
              </a:lnSpc>
              <a:spcBef>
                <a:spcPts val="1000"/>
              </a:spcBef>
              <a:spcAft>
                <a:spcPts val="0"/>
              </a:spcAft>
              <a:buClr>
                <a:srgbClr val="714B25"/>
              </a:buClr>
              <a:buSzPts val="1600"/>
              <a:buChar char="•"/>
            </a:pPr>
            <a:r>
              <a:rPr lang="en-US" sz="1600" dirty="0"/>
              <a:t>Most of the affordable housing units are multifamily. Not surprisingly, those in the Central City and Northwest supertracts are high-rise and mid-rise buildings, whereas those in less central locations are a mix of mid-rise and low-rise.</a:t>
            </a:r>
            <a:endParaRPr dirty="0"/>
          </a:p>
        </p:txBody>
      </p:sp>
      <p:sp>
        <p:nvSpPr>
          <p:cNvPr id="12" name="TextBox 11">
            <a:extLst>
              <a:ext uri="{FF2B5EF4-FFF2-40B4-BE49-F238E27FC236}">
                <a16:creationId xmlns:a16="http://schemas.microsoft.com/office/drawing/2014/main" id="{502BB44A-ED8E-4187-BF81-70C381B95F68}"/>
              </a:ext>
            </a:extLst>
          </p:cNvPr>
          <p:cNvSpPr txBox="1"/>
          <p:nvPr/>
        </p:nvSpPr>
        <p:spPr>
          <a:xfrm>
            <a:off x="11833411" y="-53789"/>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4</a:t>
            </a:r>
          </a:p>
        </p:txBody>
      </p:sp>
      <p:grpSp>
        <p:nvGrpSpPr>
          <p:cNvPr id="13" name="Group 12">
            <a:extLst>
              <a:ext uri="{FF2B5EF4-FFF2-40B4-BE49-F238E27FC236}">
                <a16:creationId xmlns:a16="http://schemas.microsoft.com/office/drawing/2014/main" id="{46DAAEC9-F760-4074-9E5E-1568B9DB5908}"/>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4DAACF05-AF94-45AA-8041-966596942FE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1668F8B7-F0BD-494F-80D6-2505EA6E9E8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3D90201A-CA08-4F7F-A6B3-F0542CDDF32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6" action="ppaction://hlinksldjump" highlightClick="1"/>
              <a:extLst>
                <a:ext uri="{FF2B5EF4-FFF2-40B4-BE49-F238E27FC236}">
                  <a16:creationId xmlns:a16="http://schemas.microsoft.com/office/drawing/2014/main" id="{C9C01144-C954-4FA1-86E2-C8084FDD02B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7"/>
              <a:extLst>
                <a:ext uri="{FF2B5EF4-FFF2-40B4-BE49-F238E27FC236}">
                  <a16:creationId xmlns:a16="http://schemas.microsoft.com/office/drawing/2014/main" id="{1764C749-8934-4404-B882-C6A7974F4DA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
          <p:cNvPicPr preferRelativeResize="0"/>
          <p:nvPr/>
        </p:nvPicPr>
        <p:blipFill rotWithShape="1">
          <a:blip r:embed="rId4">
            <a:alphaModFix/>
          </a:blip>
          <a:srcRect/>
          <a:stretch/>
        </p:blipFill>
        <p:spPr>
          <a:xfrm>
            <a:off x="5412096" y="2839905"/>
            <a:ext cx="6294365" cy="3132942"/>
          </a:xfrm>
          <a:prstGeom prst="rect">
            <a:avLst/>
          </a:prstGeom>
          <a:noFill/>
          <a:ln>
            <a:noFill/>
          </a:ln>
        </p:spPr>
      </p:pic>
      <p:pic>
        <p:nvPicPr>
          <p:cNvPr id="374" name="Google Shape;374;p5"/>
          <p:cNvPicPr preferRelativeResize="0"/>
          <p:nvPr/>
        </p:nvPicPr>
        <p:blipFill rotWithShape="1">
          <a:blip r:embed="rId5">
            <a:alphaModFix/>
          </a:blip>
          <a:srcRect/>
          <a:stretch/>
        </p:blipFill>
        <p:spPr>
          <a:xfrm>
            <a:off x="5358674" y="2821116"/>
            <a:ext cx="6401208" cy="3652163"/>
          </a:xfrm>
          <a:prstGeom prst="rect">
            <a:avLst/>
          </a:prstGeom>
          <a:noFill/>
          <a:ln>
            <a:noFill/>
          </a:ln>
        </p:spPr>
      </p:pic>
      <p:sp>
        <p:nvSpPr>
          <p:cNvPr id="375" name="Google Shape;375;p5"/>
          <p:cNvSpPr txBox="1">
            <a:spLocks noGrp="1"/>
          </p:cNvSpPr>
          <p:nvPr>
            <p:ph type="title"/>
          </p:nvPr>
        </p:nvSpPr>
        <p:spPr>
          <a:xfrm>
            <a:off x="301338" y="152279"/>
            <a:ext cx="5002740" cy="6635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200"/>
              <a:buFont typeface="Calibri"/>
              <a:buNone/>
            </a:pPr>
            <a:r>
              <a:rPr lang="en-US" sz="3200" dirty="0"/>
              <a:t>Access to Affordable Housing</a:t>
            </a:r>
            <a:endParaRPr dirty="0"/>
          </a:p>
        </p:txBody>
      </p:sp>
      <p:sp>
        <p:nvSpPr>
          <p:cNvPr id="376" name="Google Shape;376;p5"/>
          <p:cNvSpPr txBox="1">
            <a:spLocks noGrp="1"/>
          </p:cNvSpPr>
          <p:nvPr>
            <p:ph type="body" idx="1"/>
          </p:nvPr>
        </p:nvSpPr>
        <p:spPr>
          <a:xfrm>
            <a:off x="412764" y="986178"/>
            <a:ext cx="4891314" cy="513885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4B25"/>
              </a:buClr>
              <a:buSzPts val="1600"/>
              <a:buChar char="•"/>
            </a:pPr>
            <a:r>
              <a:rPr lang="en-US" sz="1600" dirty="0"/>
              <a:t>Access to affordable housing from Home Forward and other housing providers, such as the Portland Housing Bureau, is based on income and household size.</a:t>
            </a:r>
            <a:endParaRPr dirty="0"/>
          </a:p>
          <a:p>
            <a:pPr marL="228600" lvl="0" indent="-228600" algn="l" rtl="0">
              <a:lnSpc>
                <a:spcPct val="90000"/>
              </a:lnSpc>
              <a:spcBef>
                <a:spcPts val="1000"/>
              </a:spcBef>
              <a:spcAft>
                <a:spcPts val="0"/>
              </a:spcAft>
              <a:buClr>
                <a:srgbClr val="714B25"/>
              </a:buClr>
              <a:buSzPts val="1600"/>
              <a:buChar char="•"/>
            </a:pPr>
            <a:r>
              <a:rPr lang="en-US" sz="1600" dirty="0"/>
              <a:t>We use the 50% of area median income criteria and data from the public use microsample of the 2018 American Community Survey to show the numbers of households entitled to apply.</a:t>
            </a:r>
            <a:endParaRPr dirty="0"/>
          </a:p>
          <a:p>
            <a:pPr marL="228600" lvl="0" indent="-228600" algn="l" rtl="0">
              <a:lnSpc>
                <a:spcPct val="90000"/>
              </a:lnSpc>
              <a:spcBef>
                <a:spcPts val="1000"/>
              </a:spcBef>
              <a:spcAft>
                <a:spcPts val="0"/>
              </a:spcAft>
              <a:buClr>
                <a:srgbClr val="714B25"/>
              </a:buClr>
              <a:buSzPts val="1600"/>
              <a:buChar char="•"/>
            </a:pPr>
            <a:r>
              <a:rPr lang="en-US" sz="1600" dirty="0"/>
              <a:t>Overall, for households in the city of Portland the proportion eligible to apply rises sharply after age 75 to over 40%.</a:t>
            </a:r>
            <a:endParaRPr dirty="0"/>
          </a:p>
          <a:p>
            <a:pPr marL="228600" lvl="0" indent="-228600" algn="l" rtl="0">
              <a:lnSpc>
                <a:spcPct val="90000"/>
              </a:lnSpc>
              <a:spcBef>
                <a:spcPts val="1000"/>
              </a:spcBef>
              <a:spcAft>
                <a:spcPts val="0"/>
              </a:spcAft>
              <a:buClr>
                <a:srgbClr val="714B25"/>
              </a:buClr>
              <a:buSzPts val="1600"/>
              <a:buChar char="•"/>
            </a:pPr>
            <a:r>
              <a:rPr lang="en-US" sz="1600" dirty="0"/>
              <a:t>For those householders with a disability for most age groups, over half would be eligible to apply.</a:t>
            </a:r>
            <a:endParaRPr dirty="0"/>
          </a:p>
          <a:p>
            <a:pPr marL="228600" lvl="0" indent="-228600" algn="l" rtl="0">
              <a:lnSpc>
                <a:spcPct val="90000"/>
              </a:lnSpc>
              <a:spcBef>
                <a:spcPts val="1000"/>
              </a:spcBef>
              <a:spcAft>
                <a:spcPts val="0"/>
              </a:spcAft>
              <a:buClr>
                <a:srgbClr val="714B25"/>
              </a:buClr>
              <a:buSzPts val="1600"/>
              <a:buChar char="•"/>
            </a:pPr>
            <a:r>
              <a:rPr lang="en-US" sz="1600" dirty="0"/>
              <a:t>The percent eligible for Black householders is much higher than for White householders, due to lower incomes for Black householders.</a:t>
            </a:r>
            <a:endParaRPr dirty="0"/>
          </a:p>
          <a:p>
            <a:pPr marL="228600" lvl="0" indent="-228600" algn="l" rtl="0">
              <a:lnSpc>
                <a:spcPct val="90000"/>
              </a:lnSpc>
              <a:spcBef>
                <a:spcPts val="1000"/>
              </a:spcBef>
              <a:spcAft>
                <a:spcPts val="0"/>
              </a:spcAft>
              <a:buClr>
                <a:srgbClr val="714B25"/>
              </a:buClr>
              <a:buSzPts val="1600"/>
              <a:buChar char="•"/>
            </a:pPr>
            <a:r>
              <a:rPr lang="en-US" sz="1600" dirty="0"/>
              <a:t>The 68,459 households eligible to apply for affordable housing is more than double the 26,527 units available in Portland.</a:t>
            </a:r>
            <a:endParaRPr dirty="0"/>
          </a:p>
          <a:p>
            <a:pPr marL="228600" lvl="0" indent="-228600" algn="l" rtl="0">
              <a:lnSpc>
                <a:spcPct val="90000"/>
              </a:lnSpc>
              <a:spcBef>
                <a:spcPts val="1000"/>
              </a:spcBef>
              <a:spcAft>
                <a:spcPts val="0"/>
              </a:spcAft>
              <a:buClr>
                <a:srgbClr val="714B25"/>
              </a:buClr>
              <a:buSzPts val="1600"/>
              <a:buChar char="•"/>
            </a:pPr>
            <a:r>
              <a:rPr lang="en-US" sz="1600" dirty="0"/>
              <a:t>Here are the same data in chart form.</a:t>
            </a:r>
            <a:endParaRPr dirty="0"/>
          </a:p>
          <a:p>
            <a:pPr marL="228600" lvl="0" indent="-139700" algn="l" rtl="0">
              <a:lnSpc>
                <a:spcPct val="90000"/>
              </a:lnSpc>
              <a:spcBef>
                <a:spcPts val="1000"/>
              </a:spcBef>
              <a:spcAft>
                <a:spcPts val="0"/>
              </a:spcAft>
              <a:buClr>
                <a:srgbClr val="714B25"/>
              </a:buClr>
              <a:buSzPts val="1400"/>
              <a:buNone/>
            </a:pPr>
            <a:endParaRPr sz="1400" dirty="0"/>
          </a:p>
        </p:txBody>
      </p:sp>
      <p:pic>
        <p:nvPicPr>
          <p:cNvPr id="377" name="Google Shape;377;p5"/>
          <p:cNvPicPr preferRelativeResize="0"/>
          <p:nvPr/>
        </p:nvPicPr>
        <p:blipFill rotWithShape="1">
          <a:blip r:embed="rId6">
            <a:alphaModFix/>
          </a:blip>
          <a:srcRect/>
          <a:stretch/>
        </p:blipFill>
        <p:spPr>
          <a:xfrm>
            <a:off x="6096000" y="243430"/>
            <a:ext cx="2281996" cy="2378542"/>
          </a:xfrm>
          <a:prstGeom prst="rect">
            <a:avLst/>
          </a:prstGeom>
          <a:noFill/>
          <a:ln>
            <a:noFill/>
          </a:ln>
        </p:spPr>
      </p:pic>
      <p:sp>
        <p:nvSpPr>
          <p:cNvPr id="378" name="Google Shape;378;p5"/>
          <p:cNvSpPr/>
          <p:nvPr/>
        </p:nvSpPr>
        <p:spPr>
          <a:xfrm>
            <a:off x="7353691" y="5155528"/>
            <a:ext cx="340316" cy="481035"/>
          </a:xfrm>
          <a:prstGeom prst="rect">
            <a:avLst/>
          </a:prstGeom>
          <a:noFill/>
          <a:ln w="222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5"/>
          <p:cNvSpPr/>
          <p:nvPr/>
        </p:nvSpPr>
        <p:spPr>
          <a:xfrm>
            <a:off x="8594246" y="3327451"/>
            <a:ext cx="340316" cy="2309113"/>
          </a:xfrm>
          <a:prstGeom prst="rect">
            <a:avLst/>
          </a:prstGeom>
          <a:noFill/>
          <a:ln w="222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5"/>
          <p:cNvSpPr/>
          <p:nvPr/>
        </p:nvSpPr>
        <p:spPr>
          <a:xfrm>
            <a:off x="9842367" y="3327450"/>
            <a:ext cx="340316" cy="2309113"/>
          </a:xfrm>
          <a:prstGeom prst="rect">
            <a:avLst/>
          </a:prstGeom>
          <a:noFill/>
          <a:ln w="222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81" name="Google Shape;381;p5"/>
          <p:cNvCxnSpPr/>
          <p:nvPr/>
        </p:nvCxnSpPr>
        <p:spPr>
          <a:xfrm>
            <a:off x="6874720" y="5798679"/>
            <a:ext cx="464457" cy="0"/>
          </a:xfrm>
          <a:prstGeom prst="straightConnector1">
            <a:avLst/>
          </a:prstGeom>
          <a:noFill/>
          <a:ln w="28575" cap="flat" cmpd="sng">
            <a:solidFill>
              <a:srgbClr val="C00000"/>
            </a:solidFill>
            <a:prstDash val="solid"/>
            <a:miter lim="800000"/>
            <a:headEnd type="none" w="sm" len="sm"/>
            <a:tailEnd type="none" w="sm" len="sm"/>
          </a:ln>
        </p:spPr>
      </p:cxnSp>
      <p:sp>
        <p:nvSpPr>
          <p:cNvPr id="382" name="Google Shape;382;p5"/>
          <p:cNvSpPr txBox="1"/>
          <p:nvPr/>
        </p:nvSpPr>
        <p:spPr>
          <a:xfrm>
            <a:off x="6427962" y="2894223"/>
            <a:ext cx="4490519" cy="353943"/>
          </a:xfrm>
          <a:prstGeom prst="rect">
            <a:avLst/>
          </a:prstGeom>
          <a:solidFill>
            <a:srgbClr val="F1F0D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Calibri"/>
                <a:ea typeface="Calibri"/>
                <a:cs typeface="Calibri"/>
                <a:sym typeface="Calibri"/>
              </a:rPr>
              <a:t>Percent Eligible at 50% of Area Median Income</a:t>
            </a:r>
            <a:endParaRPr/>
          </a:p>
        </p:txBody>
      </p:sp>
      <p:sp>
        <p:nvSpPr>
          <p:cNvPr id="383" name="Google Shape;383;p5"/>
          <p:cNvSpPr/>
          <p:nvPr/>
        </p:nvSpPr>
        <p:spPr>
          <a:xfrm>
            <a:off x="2182076" y="6186261"/>
            <a:ext cx="2814067"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Source: American Community Survey, 5-year Data 2014-2018, Public Use Microsample. </a:t>
            </a:r>
            <a:endParaRPr dirty="0"/>
          </a:p>
          <a:p>
            <a:pPr marL="0" marR="0" lvl="0" indent="0" algn="l" rtl="0">
              <a:spcBef>
                <a:spcPts val="0"/>
              </a:spcBef>
              <a:spcAft>
                <a:spcPts val="0"/>
              </a:spcAft>
              <a:buNone/>
            </a:pPr>
            <a:r>
              <a:rPr lang="en-US" sz="1100" dirty="0">
                <a:solidFill>
                  <a:schemeClr val="dk1"/>
                </a:solidFill>
                <a:latin typeface="Calibri"/>
                <a:ea typeface="Calibri"/>
                <a:cs typeface="Calibri"/>
                <a:sym typeface="Calibri"/>
              </a:rPr>
              <a:t>Income guidelines from Home Forward. </a:t>
            </a:r>
            <a:endParaRPr dirty="0"/>
          </a:p>
          <a:p>
            <a:pPr marL="0" marR="0" lvl="0" indent="0" algn="l" rtl="0">
              <a:spcBef>
                <a:spcPts val="0"/>
              </a:spcBef>
              <a:spcAft>
                <a:spcPts val="0"/>
              </a:spcAft>
              <a:buNone/>
            </a:pPr>
            <a:endParaRPr sz="11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959B578-5E65-4CE1-A6A7-141E7CC5260D}"/>
              </a:ext>
            </a:extLst>
          </p:cNvPr>
          <p:cNvSpPr txBox="1"/>
          <p:nvPr/>
        </p:nvSpPr>
        <p:spPr>
          <a:xfrm>
            <a:off x="5412096" y="6492068"/>
            <a:ext cx="6024661" cy="261610"/>
          </a:xfrm>
          <a:prstGeom prst="rect">
            <a:avLst/>
          </a:prstGeom>
          <a:noFill/>
        </p:spPr>
        <p:txBody>
          <a:bodyPr wrap="square" rtlCol="0">
            <a:spAutoFit/>
          </a:bodyPr>
          <a:lstStyle/>
          <a:p>
            <a:r>
              <a:rPr lang="en-US" sz="1100" dirty="0">
                <a:solidFill>
                  <a:schemeClr val="accent1">
                    <a:lumMod val="50000"/>
                  </a:schemeClr>
                </a:solidFill>
                <a:hlinkClick r:id="rId7" action="ppaction://hlinksldjump"/>
              </a:rPr>
              <a:t>Learn about the Public Use Microdata for the American Community Survey</a:t>
            </a:r>
            <a:r>
              <a:rPr lang="en-US" sz="1100" b="1" dirty="0">
                <a:solidFill>
                  <a:schemeClr val="accent1">
                    <a:lumMod val="50000"/>
                  </a:schemeClr>
                </a:solidFill>
                <a:hlinkClick r:id="rId7" action="ppaction://hlinksldjump"/>
              </a:rPr>
              <a:t>.</a:t>
            </a:r>
            <a:endParaRPr lang="en-US" sz="1100" b="1" dirty="0">
              <a:solidFill>
                <a:schemeClr val="accent1">
                  <a:lumMod val="50000"/>
                </a:schemeClr>
              </a:solidFill>
            </a:endParaRPr>
          </a:p>
        </p:txBody>
      </p:sp>
      <p:sp>
        <p:nvSpPr>
          <p:cNvPr id="20" name="TextBox 19">
            <a:extLst>
              <a:ext uri="{FF2B5EF4-FFF2-40B4-BE49-F238E27FC236}">
                <a16:creationId xmlns:a16="http://schemas.microsoft.com/office/drawing/2014/main" id="{3E725EDB-7958-44A8-B16A-AA1CFC6F389D}"/>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5</a:t>
            </a:r>
          </a:p>
        </p:txBody>
      </p:sp>
      <p:grpSp>
        <p:nvGrpSpPr>
          <p:cNvPr id="21" name="Group 20">
            <a:extLst>
              <a:ext uri="{FF2B5EF4-FFF2-40B4-BE49-F238E27FC236}">
                <a16:creationId xmlns:a16="http://schemas.microsoft.com/office/drawing/2014/main" id="{1514278A-29D1-4435-B730-C422A04996C2}"/>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038F08F1-B28C-4745-B29C-392BBA7F427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90C68900-B36B-49A8-9229-A810534E3F7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2E0430B2-79A9-41A4-9699-720BDA9B557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8" action="ppaction://hlinksldjump" highlightClick="1"/>
              <a:extLst>
                <a:ext uri="{FF2B5EF4-FFF2-40B4-BE49-F238E27FC236}">
                  <a16:creationId xmlns:a16="http://schemas.microsoft.com/office/drawing/2014/main" id="{241BBC3B-2F37-4E96-B2B8-F84A151E0FF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extLst>
                <a:ext uri="{FF2B5EF4-FFF2-40B4-BE49-F238E27FC236}">
                  <a16:creationId xmlns:a16="http://schemas.microsoft.com/office/drawing/2014/main" id="{C3492078-F183-41A3-9145-C4CA5122790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6">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1"/>
                                          </p:stCondLst>
                                        </p:cTn>
                                        <p:tgtEl>
                                          <p:spTgt spid="37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6">
                                            <p:txEl>
                                              <p:pRg st="4" end="4"/>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1"/>
                                          </p:stCondLst>
                                        </p:cTn>
                                        <p:tgtEl>
                                          <p:spTgt spid="37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6">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1"/>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1"/>
                                          </p:stCondLst>
                                        </p:cTn>
                                        <p:tgtEl>
                                          <p:spTgt spid="38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6">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2"/>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38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6"/>
          <p:cNvPicPr preferRelativeResize="0"/>
          <p:nvPr/>
        </p:nvPicPr>
        <p:blipFill rotWithShape="1">
          <a:blip r:embed="rId4">
            <a:alphaModFix/>
          </a:blip>
          <a:srcRect/>
          <a:stretch/>
        </p:blipFill>
        <p:spPr>
          <a:xfrm>
            <a:off x="6400914" y="1564015"/>
            <a:ext cx="5572125" cy="3705225"/>
          </a:xfrm>
          <a:prstGeom prst="rect">
            <a:avLst/>
          </a:prstGeom>
          <a:noFill/>
          <a:ln>
            <a:noFill/>
          </a:ln>
        </p:spPr>
      </p:pic>
      <p:pic>
        <p:nvPicPr>
          <p:cNvPr id="390" name="Google Shape;390;p6"/>
          <p:cNvPicPr preferRelativeResize="0"/>
          <p:nvPr/>
        </p:nvPicPr>
        <p:blipFill rotWithShape="1">
          <a:blip r:embed="rId5">
            <a:alphaModFix/>
          </a:blip>
          <a:srcRect/>
          <a:stretch/>
        </p:blipFill>
        <p:spPr>
          <a:xfrm>
            <a:off x="6391389" y="1564014"/>
            <a:ext cx="5581650" cy="3705225"/>
          </a:xfrm>
          <a:prstGeom prst="rect">
            <a:avLst/>
          </a:prstGeom>
          <a:noFill/>
          <a:ln>
            <a:noFill/>
          </a:ln>
        </p:spPr>
      </p:pic>
      <p:pic>
        <p:nvPicPr>
          <p:cNvPr id="391" name="Google Shape;391;p6"/>
          <p:cNvPicPr preferRelativeResize="0"/>
          <p:nvPr/>
        </p:nvPicPr>
        <p:blipFill rotWithShape="1">
          <a:blip r:embed="rId6">
            <a:alphaModFix/>
          </a:blip>
          <a:srcRect/>
          <a:stretch/>
        </p:blipFill>
        <p:spPr>
          <a:xfrm>
            <a:off x="6400914" y="1564014"/>
            <a:ext cx="5581650" cy="3705225"/>
          </a:xfrm>
          <a:prstGeom prst="rect">
            <a:avLst/>
          </a:prstGeom>
          <a:noFill/>
          <a:ln>
            <a:noFill/>
          </a:ln>
        </p:spPr>
      </p:pic>
      <p:pic>
        <p:nvPicPr>
          <p:cNvPr id="392" name="Google Shape;392;p6"/>
          <p:cNvPicPr preferRelativeResize="0"/>
          <p:nvPr/>
        </p:nvPicPr>
        <p:blipFill rotWithShape="1">
          <a:blip r:embed="rId7">
            <a:alphaModFix/>
          </a:blip>
          <a:srcRect/>
          <a:stretch/>
        </p:blipFill>
        <p:spPr>
          <a:xfrm>
            <a:off x="6391389" y="1567091"/>
            <a:ext cx="5572125" cy="3705225"/>
          </a:xfrm>
          <a:prstGeom prst="rect">
            <a:avLst/>
          </a:prstGeom>
          <a:noFill/>
          <a:ln>
            <a:noFill/>
          </a:ln>
        </p:spPr>
      </p:pic>
      <p:sp>
        <p:nvSpPr>
          <p:cNvPr id="393" name="Google Shape;393;p6"/>
          <p:cNvSpPr txBox="1">
            <a:spLocks noGrp="1"/>
          </p:cNvSpPr>
          <p:nvPr>
            <p:ph type="title"/>
          </p:nvPr>
        </p:nvSpPr>
        <p:spPr>
          <a:xfrm>
            <a:off x="357050" y="235470"/>
            <a:ext cx="4376463" cy="6635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200"/>
              <a:buFont typeface="Calibri"/>
              <a:buNone/>
            </a:pPr>
            <a:r>
              <a:rPr lang="en-US" sz="3200"/>
              <a:t>Income and Disability</a:t>
            </a:r>
            <a:endParaRPr/>
          </a:p>
        </p:txBody>
      </p:sp>
      <p:sp>
        <p:nvSpPr>
          <p:cNvPr id="394" name="Google Shape;394;p6"/>
          <p:cNvSpPr txBox="1">
            <a:spLocks noGrp="1"/>
          </p:cNvSpPr>
          <p:nvPr>
            <p:ph type="body" idx="1"/>
          </p:nvPr>
        </p:nvSpPr>
        <p:spPr>
          <a:xfrm>
            <a:off x="247536" y="898992"/>
            <a:ext cx="6096228" cy="58446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4B25"/>
              </a:buClr>
              <a:buSzPts val="1600"/>
              <a:buChar char="•"/>
            </a:pPr>
            <a:r>
              <a:rPr lang="en-US" sz="1600" dirty="0"/>
              <a:t>Persons in lower income households are more likely to have a disability that qualifies them to apply for affordable housing.</a:t>
            </a:r>
            <a:endParaRPr dirty="0"/>
          </a:p>
          <a:p>
            <a:pPr marL="228600" lvl="0" indent="-228600" algn="l" rtl="0">
              <a:lnSpc>
                <a:spcPct val="90000"/>
              </a:lnSpc>
              <a:spcBef>
                <a:spcPts val="1000"/>
              </a:spcBef>
              <a:spcAft>
                <a:spcPts val="0"/>
              </a:spcAft>
              <a:buClr>
                <a:srgbClr val="714B25"/>
              </a:buClr>
              <a:buSzPts val="1600"/>
              <a:buChar char="•"/>
            </a:pPr>
            <a:r>
              <a:rPr lang="en-US" sz="1600" dirty="0"/>
              <a:t>The following slides compare city of Portland households, above and below the median income, for the Portland Metropolitan Area:</a:t>
            </a:r>
            <a:endParaRPr dirty="0"/>
          </a:p>
          <a:p>
            <a:pPr marL="685800" lvl="1" indent="-228600" algn="l" rtl="0">
              <a:lnSpc>
                <a:spcPct val="90000"/>
              </a:lnSpc>
              <a:spcBef>
                <a:spcPts val="500"/>
              </a:spcBef>
              <a:spcAft>
                <a:spcPts val="0"/>
              </a:spcAft>
              <a:buClr>
                <a:srgbClr val="714B25"/>
              </a:buClr>
              <a:buSzPts val="1600"/>
              <a:buChar char="•"/>
            </a:pPr>
            <a:r>
              <a:rPr lang="en-US" sz="1600" dirty="0"/>
              <a:t>Self care</a:t>
            </a:r>
            <a:endParaRPr dirty="0"/>
          </a:p>
          <a:p>
            <a:pPr marL="685800" lvl="1" indent="-228600" algn="l" rtl="0">
              <a:lnSpc>
                <a:spcPct val="90000"/>
              </a:lnSpc>
              <a:spcBef>
                <a:spcPts val="500"/>
              </a:spcBef>
              <a:spcAft>
                <a:spcPts val="0"/>
              </a:spcAft>
              <a:buClr>
                <a:srgbClr val="714B25"/>
              </a:buClr>
              <a:buSzPts val="1600"/>
              <a:buChar char="•"/>
            </a:pPr>
            <a:r>
              <a:rPr lang="en-US" sz="1600" dirty="0"/>
              <a:t>Ambulatory</a:t>
            </a:r>
            <a:endParaRPr dirty="0"/>
          </a:p>
          <a:p>
            <a:pPr marL="685800" lvl="1" indent="-228600" algn="l" rtl="0">
              <a:lnSpc>
                <a:spcPct val="90000"/>
              </a:lnSpc>
              <a:spcBef>
                <a:spcPts val="500"/>
              </a:spcBef>
              <a:spcAft>
                <a:spcPts val="0"/>
              </a:spcAft>
              <a:buClr>
                <a:srgbClr val="714B25"/>
              </a:buClr>
              <a:buSzPts val="1600"/>
              <a:buChar char="•"/>
            </a:pPr>
            <a:r>
              <a:rPr lang="en-US" sz="1600" dirty="0"/>
              <a:t>Cognitive</a:t>
            </a:r>
            <a:endParaRPr dirty="0"/>
          </a:p>
          <a:p>
            <a:pPr marL="685800" lvl="1" indent="-228600" algn="l" rtl="0">
              <a:lnSpc>
                <a:spcPct val="90000"/>
              </a:lnSpc>
              <a:spcBef>
                <a:spcPts val="500"/>
              </a:spcBef>
              <a:spcAft>
                <a:spcPts val="0"/>
              </a:spcAft>
              <a:buClr>
                <a:srgbClr val="714B25"/>
              </a:buClr>
              <a:buSzPts val="1600"/>
              <a:buChar char="•"/>
            </a:pPr>
            <a:r>
              <a:rPr lang="en-US" sz="1600" dirty="0"/>
              <a:t>Independent living</a:t>
            </a:r>
            <a:endParaRPr dirty="0"/>
          </a:p>
          <a:p>
            <a:pPr marL="228600" lvl="0" indent="-228600" algn="l" rtl="0">
              <a:lnSpc>
                <a:spcPct val="90000"/>
              </a:lnSpc>
              <a:spcBef>
                <a:spcPts val="1000"/>
              </a:spcBef>
              <a:spcAft>
                <a:spcPts val="0"/>
              </a:spcAft>
              <a:buClr>
                <a:srgbClr val="714B25"/>
              </a:buClr>
              <a:buSzPts val="1600"/>
              <a:buChar char="•"/>
            </a:pPr>
            <a:r>
              <a:rPr lang="en-US" sz="1600" dirty="0"/>
              <a:t>A common thread to the four types of disabilities above is that from about age 45 to 75, persons in households with incomes below the median have more disabilities than persons in households with incomes above the median. Generally, disability rates tend to equalize after age 80 as biological factors dominate.</a:t>
            </a:r>
            <a:endParaRPr dirty="0"/>
          </a:p>
          <a:p>
            <a:pPr marL="228600" lvl="0" indent="-228600" algn="l" rtl="0">
              <a:lnSpc>
                <a:spcPct val="90000"/>
              </a:lnSpc>
              <a:spcBef>
                <a:spcPts val="1000"/>
              </a:spcBef>
              <a:spcAft>
                <a:spcPts val="0"/>
              </a:spcAft>
              <a:buClr>
                <a:srgbClr val="714B25"/>
              </a:buClr>
              <a:buSzPts val="1600"/>
              <a:buChar char="•"/>
            </a:pPr>
            <a:r>
              <a:rPr lang="en-US" sz="1600" dirty="0"/>
              <a:t>This slide compares the percent with an independent living disability for households with incomes in the highest and lowest quintiles. The sample is somewhat thin but the increased spread from highest to lowest income is no doubt larger.</a:t>
            </a:r>
            <a:endParaRPr dirty="0"/>
          </a:p>
          <a:p>
            <a:pPr marL="228600" lvl="0" indent="-228600" algn="l" rtl="0">
              <a:lnSpc>
                <a:spcPct val="90000"/>
              </a:lnSpc>
              <a:spcBef>
                <a:spcPts val="1000"/>
              </a:spcBef>
              <a:spcAft>
                <a:spcPts val="0"/>
              </a:spcAft>
              <a:buClr>
                <a:srgbClr val="714B25"/>
              </a:buClr>
              <a:buSzPts val="1600"/>
              <a:buChar char="•"/>
            </a:pPr>
            <a:r>
              <a:rPr lang="en-US" sz="1600" dirty="0"/>
              <a:t>Because low income and disability affect the ability to secure affordable housing, some persons will be able to apply before the common threshold ages of 55 or 62.</a:t>
            </a:r>
            <a:endParaRPr dirty="0"/>
          </a:p>
        </p:txBody>
      </p:sp>
      <p:pic>
        <p:nvPicPr>
          <p:cNvPr id="395" name="Google Shape;395;p6"/>
          <p:cNvPicPr preferRelativeResize="0"/>
          <p:nvPr/>
        </p:nvPicPr>
        <p:blipFill rotWithShape="1">
          <a:blip r:embed="rId8">
            <a:alphaModFix/>
          </a:blip>
          <a:srcRect/>
          <a:stretch/>
        </p:blipFill>
        <p:spPr>
          <a:xfrm>
            <a:off x="6372339" y="1564014"/>
            <a:ext cx="5572125" cy="3705225"/>
          </a:xfrm>
          <a:prstGeom prst="rect">
            <a:avLst/>
          </a:prstGeom>
          <a:noFill/>
          <a:ln>
            <a:noFill/>
          </a:ln>
        </p:spPr>
      </p:pic>
      <p:sp>
        <p:nvSpPr>
          <p:cNvPr id="396" name="Google Shape;396;p6"/>
          <p:cNvSpPr/>
          <p:nvPr/>
        </p:nvSpPr>
        <p:spPr>
          <a:xfrm>
            <a:off x="7736677" y="5809358"/>
            <a:ext cx="290059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Source: American Community Survey, 5-year Data 2014-2018, Public Use Microsample. </a:t>
            </a:r>
            <a:endParaRPr dirty="0"/>
          </a:p>
        </p:txBody>
      </p:sp>
      <p:sp>
        <p:nvSpPr>
          <p:cNvPr id="16" name="TextBox 15">
            <a:extLst>
              <a:ext uri="{FF2B5EF4-FFF2-40B4-BE49-F238E27FC236}">
                <a16:creationId xmlns:a16="http://schemas.microsoft.com/office/drawing/2014/main" id="{EB5A40B4-A61E-4FB9-AF7C-CF19629FCDAF}"/>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6</a:t>
            </a:r>
          </a:p>
        </p:txBody>
      </p:sp>
      <p:grpSp>
        <p:nvGrpSpPr>
          <p:cNvPr id="17" name="Group 16">
            <a:extLst>
              <a:ext uri="{FF2B5EF4-FFF2-40B4-BE49-F238E27FC236}">
                <a16:creationId xmlns:a16="http://schemas.microsoft.com/office/drawing/2014/main" id="{3FE0ED0E-C7DB-4A47-B84B-3056845A9873}"/>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8C67F14D-F948-40B1-86DC-F961F9D7B14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7C7AAEBC-A2E2-428A-8A83-D5A8A7DA4F3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64EB033D-7C51-477D-BDE8-4D59F740E4D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9" action="ppaction://hlinksldjump" highlightClick="1"/>
              <a:extLst>
                <a:ext uri="{FF2B5EF4-FFF2-40B4-BE49-F238E27FC236}">
                  <a16:creationId xmlns:a16="http://schemas.microsoft.com/office/drawing/2014/main" id="{E6D90E62-F746-447A-8E23-69FA3E3276F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0"/>
              <a:extLst>
                <a:ext uri="{FF2B5EF4-FFF2-40B4-BE49-F238E27FC236}">
                  <a16:creationId xmlns:a16="http://schemas.microsoft.com/office/drawing/2014/main" id="{8ACC4824-AD9E-4059-B3DA-5A3D5E4B7B5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4">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7"/>
          <p:cNvSpPr txBox="1">
            <a:spLocks noGrp="1"/>
          </p:cNvSpPr>
          <p:nvPr>
            <p:ph type="title"/>
          </p:nvPr>
        </p:nvSpPr>
        <p:spPr>
          <a:xfrm>
            <a:off x="1800555" y="450166"/>
            <a:ext cx="7582596" cy="6635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200"/>
              <a:buFont typeface="Calibri"/>
              <a:buNone/>
            </a:pPr>
            <a:r>
              <a:rPr lang="en-US" sz="3200"/>
              <a:t>Affordable Housing for Seniors, Examples</a:t>
            </a:r>
            <a:endParaRPr/>
          </a:p>
        </p:txBody>
      </p:sp>
      <p:sp>
        <p:nvSpPr>
          <p:cNvPr id="402" name="Google Shape;402;p7"/>
          <p:cNvSpPr txBox="1">
            <a:spLocks noGrp="1"/>
          </p:cNvSpPr>
          <p:nvPr>
            <p:ph type="body" idx="1"/>
          </p:nvPr>
        </p:nvSpPr>
        <p:spPr>
          <a:xfrm>
            <a:off x="1988623" y="1306346"/>
            <a:ext cx="7582596" cy="515214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14B25"/>
              </a:buClr>
              <a:buSzPts val="1600"/>
              <a:buChar char="•"/>
            </a:pPr>
            <a:r>
              <a:rPr lang="en-US" sz="1600"/>
              <a:t>The  following slides show examples of 20 affordable housing developments that are age restricted or are otherwise purposed for seniors.</a:t>
            </a:r>
            <a:endParaRPr/>
          </a:p>
          <a:p>
            <a:pPr marL="228600" lvl="0" indent="-228600" algn="l" rtl="0">
              <a:lnSpc>
                <a:spcPct val="90000"/>
              </a:lnSpc>
              <a:spcBef>
                <a:spcPts val="1000"/>
              </a:spcBef>
              <a:spcAft>
                <a:spcPts val="0"/>
              </a:spcAft>
              <a:buClr>
                <a:srgbClr val="714B25"/>
              </a:buClr>
              <a:buSzPts val="1600"/>
              <a:buChar char="•"/>
            </a:pPr>
            <a:r>
              <a:rPr lang="en-US" sz="1600"/>
              <a:t>Some of the things that you may wish to look for as your view these examples are:</a:t>
            </a:r>
            <a:endParaRPr/>
          </a:p>
          <a:p>
            <a:pPr marL="685800" lvl="1" indent="-228600" algn="l" rtl="0">
              <a:lnSpc>
                <a:spcPct val="90000"/>
              </a:lnSpc>
              <a:spcBef>
                <a:spcPts val="500"/>
              </a:spcBef>
              <a:spcAft>
                <a:spcPts val="0"/>
              </a:spcAft>
              <a:buClr>
                <a:srgbClr val="714B25"/>
              </a:buClr>
              <a:buSzPts val="1600"/>
              <a:buChar char="•"/>
            </a:pPr>
            <a:r>
              <a:rPr lang="en-US" sz="1600" b="1"/>
              <a:t>Age distribution </a:t>
            </a:r>
            <a:r>
              <a:rPr lang="en-US" sz="1600"/>
              <a:t>– Residents move into affordable housing developments at different ages. Most require that applicants be age 55 or 62 or have a disability. Since lower income older persons are more likely to have a disability, many can apply before the minimum age. Other residents have aged in place in their long-term residence and move to affordable seniors housing in their 70’s or 80’s.</a:t>
            </a:r>
            <a:endParaRPr/>
          </a:p>
          <a:p>
            <a:pPr marL="685800" lvl="1" indent="-228600" algn="l" rtl="0">
              <a:lnSpc>
                <a:spcPct val="90000"/>
              </a:lnSpc>
              <a:spcBef>
                <a:spcPts val="500"/>
              </a:spcBef>
              <a:spcAft>
                <a:spcPts val="0"/>
              </a:spcAft>
              <a:buClr>
                <a:srgbClr val="714B25"/>
              </a:buClr>
              <a:buSzPts val="1600"/>
              <a:buChar char="•"/>
            </a:pPr>
            <a:r>
              <a:rPr lang="en-US" sz="1600" b="1"/>
              <a:t>Gender balance </a:t>
            </a:r>
            <a:r>
              <a:rPr lang="en-US" sz="1600"/>
              <a:t>– Because women tend to live longer than men their numbers past age 75 are greater than males. However, some developments attract mainly males or females.</a:t>
            </a:r>
            <a:endParaRPr/>
          </a:p>
          <a:p>
            <a:pPr marL="685800" lvl="1" indent="-228600" algn="l" rtl="0">
              <a:lnSpc>
                <a:spcPct val="90000"/>
              </a:lnSpc>
              <a:spcBef>
                <a:spcPts val="500"/>
              </a:spcBef>
              <a:spcAft>
                <a:spcPts val="0"/>
              </a:spcAft>
              <a:buClr>
                <a:srgbClr val="714B25"/>
              </a:buClr>
              <a:buSzPts val="1600"/>
              <a:buChar char="•"/>
            </a:pPr>
            <a:r>
              <a:rPr lang="en-US" sz="1600" b="1"/>
              <a:t>Household type </a:t>
            </a:r>
            <a:r>
              <a:rPr lang="en-US" sz="1600"/>
              <a:t>– The most common household type is the one- person household, predominately female. Some developments attract husband-wife households, depending in part on the types of housing offered. </a:t>
            </a:r>
            <a:endParaRPr/>
          </a:p>
          <a:p>
            <a:pPr marL="685800" lvl="1" indent="-228600" algn="l" rtl="0">
              <a:lnSpc>
                <a:spcPct val="90000"/>
              </a:lnSpc>
              <a:spcBef>
                <a:spcPts val="500"/>
              </a:spcBef>
              <a:spcAft>
                <a:spcPts val="0"/>
              </a:spcAft>
              <a:buClr>
                <a:srgbClr val="714B25"/>
              </a:buClr>
              <a:buSzPts val="1600"/>
              <a:buChar char="•"/>
            </a:pPr>
            <a:r>
              <a:rPr lang="en-US" sz="1600" b="1"/>
              <a:t>Race and ethnicity </a:t>
            </a:r>
            <a:r>
              <a:rPr lang="en-US" sz="1600"/>
              <a:t>– Older minority households are more likely than white non-Hispanics to meet the income qualifications of the developments and thus are present in larger numbers than in market rate senior housing. Some ethnic groups, such as Hispanics, are younger and present in smaller numbers.</a:t>
            </a:r>
            <a:endParaRPr/>
          </a:p>
          <a:p>
            <a:pPr marL="685800" lvl="1" indent="-228600" algn="l" rtl="0">
              <a:lnSpc>
                <a:spcPct val="90000"/>
              </a:lnSpc>
              <a:spcBef>
                <a:spcPts val="500"/>
              </a:spcBef>
              <a:spcAft>
                <a:spcPts val="0"/>
              </a:spcAft>
              <a:buClr>
                <a:srgbClr val="714B25"/>
              </a:buClr>
              <a:buSzPts val="1600"/>
              <a:buChar char="•"/>
            </a:pPr>
            <a:r>
              <a:rPr lang="en-US" sz="1600" b="1"/>
              <a:t>Inadequate supply </a:t>
            </a:r>
            <a:r>
              <a:rPr lang="en-US" sz="1600"/>
              <a:t>– There are many more low-income households that are eligible to apply for affordable housing units than there are units available. Waiting lists are often long or closed.</a:t>
            </a:r>
            <a:endParaRPr/>
          </a:p>
        </p:txBody>
      </p:sp>
      <p:sp>
        <p:nvSpPr>
          <p:cNvPr id="403" name="Google Shape;403;p7"/>
          <p:cNvSpPr txBox="1">
            <a:spLocks noGrp="1"/>
          </p:cNvSpPr>
          <p:nvPr>
            <p:ph type="body" idx="2"/>
          </p:nvPr>
        </p:nvSpPr>
        <p:spPr>
          <a:xfrm>
            <a:off x="150516" y="1304926"/>
            <a:ext cx="1454776" cy="1924050"/>
          </a:xfrm>
          <a:prstGeom prst="rect">
            <a:avLst/>
          </a:prstGeom>
          <a:gradFill>
            <a:gsLst>
              <a:gs pos="0">
                <a:srgbClr val="FFFFFF"/>
              </a:gs>
              <a:gs pos="35000">
                <a:srgbClr val="FFFFFF"/>
              </a:gs>
              <a:gs pos="100000">
                <a:srgbClr val="5A9BD5"/>
              </a:gs>
            </a:gsLst>
            <a:path path="circle">
              <a:fillToRect l="50000" t="50000" r="50000" b="50000"/>
            </a:path>
            <a:tileRect/>
          </a:grad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2F5496"/>
              </a:buClr>
              <a:buSzPct val="100000"/>
              <a:buChar char="•"/>
            </a:pPr>
            <a:r>
              <a:rPr lang="en-US" u="sng" dirty="0">
                <a:solidFill>
                  <a:schemeClr val="hlink"/>
                </a:solidFill>
                <a:hlinkClick r:id="" action="ppaction://hlinkshowjump?jump=firstslide"/>
              </a:rPr>
              <a:t>Beginning</a:t>
            </a:r>
            <a:endParaRPr dirty="0"/>
          </a:p>
          <a:p>
            <a:pPr marL="228600" lvl="0" indent="-228600" algn="l" rtl="0">
              <a:lnSpc>
                <a:spcPct val="90000"/>
              </a:lnSpc>
              <a:spcBef>
                <a:spcPts val="1000"/>
              </a:spcBef>
              <a:spcAft>
                <a:spcPts val="0"/>
              </a:spcAft>
              <a:buClr>
                <a:srgbClr val="2F5496"/>
              </a:buClr>
              <a:buSzPct val="100000"/>
              <a:buChar char="•"/>
            </a:pPr>
            <a:r>
              <a:rPr lang="en-US" u="sng" dirty="0">
                <a:solidFill>
                  <a:schemeClr val="hlink"/>
                </a:solidFill>
                <a:hlinkClick r:id="rId4" action="ppaction://hlinksldjump"/>
              </a:rPr>
              <a:t>Overview: Maps and tables</a:t>
            </a:r>
            <a:endParaRPr dirty="0"/>
          </a:p>
          <a:p>
            <a:pPr marL="228600" lvl="0" indent="-228600" algn="l" rtl="0">
              <a:lnSpc>
                <a:spcPct val="90000"/>
              </a:lnSpc>
              <a:spcBef>
                <a:spcPts val="1000"/>
              </a:spcBef>
              <a:spcAft>
                <a:spcPts val="0"/>
              </a:spcAft>
              <a:buClr>
                <a:srgbClr val="2F5496"/>
              </a:buClr>
              <a:buSzPct val="100000"/>
              <a:buChar char="•"/>
            </a:pPr>
            <a:r>
              <a:rPr lang="en-US" u="sng" dirty="0">
                <a:solidFill>
                  <a:schemeClr val="hlink"/>
                </a:solidFill>
                <a:hlinkClick r:id="rId5" action="ppaction://hlinksldjump"/>
              </a:rPr>
              <a:t>Examples: profiles of selected developments</a:t>
            </a:r>
            <a:endParaRPr dirty="0"/>
          </a:p>
          <a:p>
            <a:pPr marL="228600" lvl="0" indent="-228600" algn="l" rtl="0">
              <a:lnSpc>
                <a:spcPct val="90000"/>
              </a:lnSpc>
              <a:spcBef>
                <a:spcPts val="1000"/>
              </a:spcBef>
              <a:spcAft>
                <a:spcPts val="0"/>
              </a:spcAft>
              <a:buClr>
                <a:srgbClr val="2F5496"/>
              </a:buClr>
              <a:buSzPct val="100000"/>
              <a:buChar char="•"/>
            </a:pPr>
            <a:r>
              <a:rPr lang="en-US" u="sng" dirty="0">
                <a:solidFill>
                  <a:schemeClr val="hlink"/>
                </a:solidFill>
                <a:hlinkClick r:id="rId6" action="ppaction://hlinksldjump"/>
              </a:rPr>
              <a:t>A classification of senior housing types </a:t>
            </a:r>
            <a:endParaRPr dirty="0"/>
          </a:p>
        </p:txBody>
      </p:sp>
      <p:sp>
        <p:nvSpPr>
          <p:cNvPr id="11" name="TextBox 10">
            <a:extLst>
              <a:ext uri="{FF2B5EF4-FFF2-40B4-BE49-F238E27FC236}">
                <a16:creationId xmlns:a16="http://schemas.microsoft.com/office/drawing/2014/main" id="{C241BEF3-1F3A-401B-88C6-50ADB793EF6D}"/>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7</a:t>
            </a:r>
          </a:p>
        </p:txBody>
      </p:sp>
      <p:grpSp>
        <p:nvGrpSpPr>
          <p:cNvPr id="12" name="Group 11">
            <a:extLst>
              <a:ext uri="{FF2B5EF4-FFF2-40B4-BE49-F238E27FC236}">
                <a16:creationId xmlns:a16="http://schemas.microsoft.com/office/drawing/2014/main" id="{14BE26FD-C3D4-48AE-9D5F-7B7DA8C032E0}"/>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9C676991-144F-4209-8961-5E94D45DCA2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8DD01E7A-9314-431C-BA05-6AA6F48755B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2D517FC6-6473-410C-BC0D-5DB91A93EC0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7" action="ppaction://hlinksldjump" highlightClick="1"/>
              <a:extLst>
                <a:ext uri="{FF2B5EF4-FFF2-40B4-BE49-F238E27FC236}">
                  <a16:creationId xmlns:a16="http://schemas.microsoft.com/office/drawing/2014/main" id="{00F8FF90-8DA5-4CAB-974F-5105A299F2B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8"/>
              <a:extLst>
                <a:ext uri="{FF2B5EF4-FFF2-40B4-BE49-F238E27FC236}">
                  <a16:creationId xmlns:a16="http://schemas.microsoft.com/office/drawing/2014/main" id="{D7D6769A-4F4C-4A81-B0B7-5C4EEA623A6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11805-4629-4753-9849-D3F0BE276A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6034" y="-759"/>
            <a:ext cx="6071822" cy="6859517"/>
          </a:xfrm>
          <a:prstGeom prst="rect">
            <a:avLst/>
          </a:prstGeom>
        </p:spPr>
      </p:pic>
      <p:pic>
        <p:nvPicPr>
          <p:cNvPr id="8" name="Picture 7">
            <a:extLst>
              <a:ext uri="{FF2B5EF4-FFF2-40B4-BE49-F238E27FC236}">
                <a16:creationId xmlns:a16="http://schemas.microsoft.com/office/drawing/2014/main" id="{62EA1D64-9163-4D86-B369-AA5E116F96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06498" y="218226"/>
            <a:ext cx="4678450" cy="4678450"/>
          </a:xfrm>
          <a:prstGeom prst="rect">
            <a:avLst/>
          </a:prstGeom>
        </p:spPr>
      </p:pic>
      <p:sp>
        <p:nvSpPr>
          <p:cNvPr id="9" name="Title 8">
            <a:extLst>
              <a:ext uri="{FF2B5EF4-FFF2-40B4-BE49-F238E27FC236}">
                <a16:creationId xmlns:a16="http://schemas.microsoft.com/office/drawing/2014/main" id="{4C197C59-766A-4A25-943A-67F9BA39C8C7}"/>
              </a:ext>
            </a:extLst>
          </p:cNvPr>
          <p:cNvSpPr>
            <a:spLocks noGrp="1"/>
          </p:cNvSpPr>
          <p:nvPr>
            <p:ph type="title"/>
          </p:nvPr>
        </p:nvSpPr>
        <p:spPr>
          <a:xfrm>
            <a:off x="190519" y="168253"/>
            <a:ext cx="4461614" cy="663522"/>
          </a:xfrm>
        </p:spPr>
        <p:txBody>
          <a:bodyPr/>
          <a:lstStyle/>
          <a:p>
            <a:r>
              <a:rPr lang="en-US" sz="3200" dirty="0"/>
              <a:t>Maps and Tables for Affordable Housing</a:t>
            </a:r>
          </a:p>
        </p:txBody>
      </p:sp>
      <p:sp>
        <p:nvSpPr>
          <p:cNvPr id="10" name="Content Placeholder 9">
            <a:extLst>
              <a:ext uri="{FF2B5EF4-FFF2-40B4-BE49-F238E27FC236}">
                <a16:creationId xmlns:a16="http://schemas.microsoft.com/office/drawing/2014/main" id="{55603D81-40CA-4782-BDB3-F28016320D34}"/>
              </a:ext>
            </a:extLst>
          </p:cNvPr>
          <p:cNvSpPr>
            <a:spLocks noGrp="1"/>
          </p:cNvSpPr>
          <p:nvPr>
            <p:ph idx="1"/>
          </p:nvPr>
        </p:nvSpPr>
        <p:spPr>
          <a:xfrm>
            <a:off x="-14750" y="944576"/>
            <a:ext cx="6170783" cy="5754190"/>
          </a:xfrm>
        </p:spPr>
        <p:txBody>
          <a:bodyPr>
            <a:noAutofit/>
          </a:bodyPr>
          <a:lstStyle/>
          <a:p>
            <a:pPr>
              <a:lnSpc>
                <a:spcPct val="80000"/>
              </a:lnSpc>
            </a:pPr>
            <a:r>
              <a:rPr lang="en-US" dirty="0"/>
              <a:t>This page shows an example of the mapping and charting of </a:t>
            </a:r>
            <a:r>
              <a:rPr lang="en-US" b="1" i="1" dirty="0"/>
              <a:t>affordable housing</a:t>
            </a:r>
            <a:r>
              <a:rPr lang="en-US" b="1" dirty="0"/>
              <a:t> </a:t>
            </a:r>
            <a:r>
              <a:rPr lang="en-US" dirty="0"/>
              <a:t>developments. Dahlke Manor is used to illustrate.</a:t>
            </a:r>
          </a:p>
          <a:p>
            <a:pPr>
              <a:lnSpc>
                <a:spcPct val="80000"/>
              </a:lnSpc>
            </a:pPr>
            <a:r>
              <a:rPr lang="en-US" dirty="0"/>
              <a:t>On the map the proportion of the 2010 census population is shown by color shading. The block on which Dahlke Manor is located has from 40-59% age 55+.</a:t>
            </a:r>
          </a:p>
          <a:p>
            <a:pPr>
              <a:lnSpc>
                <a:spcPct val="80000"/>
              </a:lnSpc>
            </a:pPr>
            <a:r>
              <a:rPr lang="en-US" dirty="0"/>
              <a:t>Multifamily developments are only mapped and analyzed where 40% or more the population is age 55+</a:t>
            </a:r>
          </a:p>
          <a:p>
            <a:pPr>
              <a:lnSpc>
                <a:spcPct val="80000"/>
              </a:lnSpc>
            </a:pPr>
            <a:r>
              <a:rPr lang="en-US" dirty="0"/>
              <a:t>The demographic data are from the 2010 census. </a:t>
            </a:r>
          </a:p>
          <a:p>
            <a:pPr lvl="1">
              <a:lnSpc>
                <a:spcPct val="80000"/>
              </a:lnSpc>
            </a:pPr>
            <a:r>
              <a:rPr lang="en-US" dirty="0"/>
              <a:t>Age/Sex</a:t>
            </a:r>
          </a:p>
          <a:p>
            <a:pPr lvl="1">
              <a:lnSpc>
                <a:spcPct val="80000"/>
              </a:lnSpc>
            </a:pPr>
            <a:r>
              <a:rPr lang="en-US" dirty="0"/>
              <a:t>Race/Hispanic</a:t>
            </a:r>
          </a:p>
          <a:p>
            <a:pPr lvl="1">
              <a:lnSpc>
                <a:spcPct val="80000"/>
              </a:lnSpc>
            </a:pPr>
            <a:r>
              <a:rPr lang="en-US" dirty="0"/>
              <a:t>Own/Rent</a:t>
            </a:r>
          </a:p>
          <a:p>
            <a:pPr lvl="1">
              <a:lnSpc>
                <a:spcPct val="80000"/>
              </a:lnSpc>
            </a:pPr>
            <a:r>
              <a:rPr lang="en-US" dirty="0"/>
              <a:t>Household type</a:t>
            </a:r>
          </a:p>
          <a:p>
            <a:pPr lvl="1">
              <a:lnSpc>
                <a:spcPct val="80000"/>
              </a:lnSpc>
            </a:pPr>
            <a:r>
              <a:rPr lang="en-US" dirty="0"/>
              <a:t>Group quarters (none on this block)</a:t>
            </a:r>
          </a:p>
          <a:p>
            <a:pPr>
              <a:lnSpc>
                <a:spcPct val="80000"/>
              </a:lnSpc>
            </a:pPr>
            <a:r>
              <a:rPr lang="en-US" dirty="0"/>
              <a:t>The demographic data are for the census block, not the individual facility. Thus, if there is more than one multifamily development or single-family homes, they are included in the block total.</a:t>
            </a:r>
          </a:p>
          <a:p>
            <a:pPr>
              <a:lnSpc>
                <a:spcPct val="80000"/>
              </a:lnSpc>
            </a:pPr>
            <a:r>
              <a:rPr lang="en-US" dirty="0"/>
              <a:t>Data from the 2019 Metro Multifamily Housing database indicate there are 115 units in Dahlke Manor and that it was built in 1971. The 2018 Metro Affordable Housing database indicates that it is affordable housing, and the sponsor is Home Forward.</a:t>
            </a:r>
          </a:p>
          <a:p>
            <a:pPr>
              <a:lnSpc>
                <a:spcPct val="80000"/>
              </a:lnSpc>
            </a:pPr>
            <a:r>
              <a:rPr lang="en-US" dirty="0"/>
              <a:t>The data on the apartment developments and other housing are from Metro’s Multifamily Housing and Affordable Housing databases and the Regional Land Information System (RLIS).</a:t>
            </a:r>
          </a:p>
        </p:txBody>
      </p:sp>
      <p:pic>
        <p:nvPicPr>
          <p:cNvPr id="12" name="Picture 11">
            <a:extLst>
              <a:ext uri="{FF2B5EF4-FFF2-40B4-BE49-F238E27FC236}">
                <a16:creationId xmlns:a16="http://schemas.microsoft.com/office/drawing/2014/main" id="{FA0474B8-4CA2-453E-89E0-9BAAB9F03D7D}"/>
              </a:ext>
            </a:extLst>
          </p:cNvPr>
          <p:cNvPicPr>
            <a:picLocks noChangeAspect="1"/>
          </p:cNvPicPr>
          <p:nvPr/>
        </p:nvPicPr>
        <p:blipFill>
          <a:blip r:embed="rId6"/>
          <a:stretch>
            <a:fillRect/>
          </a:stretch>
        </p:blipFill>
        <p:spPr>
          <a:xfrm>
            <a:off x="9314178" y="451456"/>
            <a:ext cx="84324" cy="274320"/>
          </a:xfrm>
          <a:prstGeom prst="rect">
            <a:avLst/>
          </a:prstGeom>
        </p:spPr>
      </p:pic>
      <p:sp>
        <p:nvSpPr>
          <p:cNvPr id="2" name="Arrow: Up 1">
            <a:extLst>
              <a:ext uri="{FF2B5EF4-FFF2-40B4-BE49-F238E27FC236}">
                <a16:creationId xmlns:a16="http://schemas.microsoft.com/office/drawing/2014/main" id="{17D056D8-DFE7-4945-B2AA-4D97E6A61823}"/>
              </a:ext>
            </a:extLst>
          </p:cNvPr>
          <p:cNvSpPr/>
          <p:nvPr/>
        </p:nvSpPr>
        <p:spPr>
          <a:xfrm rot="5400000">
            <a:off x="7791965" y="314296"/>
            <a:ext cx="274320"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798F0297-93C4-4FAB-894B-A55633F4253F}"/>
              </a:ext>
            </a:extLst>
          </p:cNvPr>
          <p:cNvSpPr/>
          <p:nvPr/>
        </p:nvSpPr>
        <p:spPr>
          <a:xfrm rot="5400000">
            <a:off x="5932123" y="4127887"/>
            <a:ext cx="277242" cy="274320"/>
          </a:xfrm>
          <a:prstGeom prst="upArrow">
            <a:avLst>
              <a:gd name="adj1" fmla="val 6178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row: Up 12">
            <a:extLst>
              <a:ext uri="{FF2B5EF4-FFF2-40B4-BE49-F238E27FC236}">
                <a16:creationId xmlns:a16="http://schemas.microsoft.com/office/drawing/2014/main" id="{8AC38BA5-827E-48F9-B7CC-5C58DDE93345}"/>
              </a:ext>
            </a:extLst>
          </p:cNvPr>
          <p:cNvSpPr/>
          <p:nvPr/>
        </p:nvSpPr>
        <p:spPr>
          <a:xfrm rot="5400000">
            <a:off x="9704574" y="3036974"/>
            <a:ext cx="274320"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Arrow: Up 13">
            <a:extLst>
              <a:ext uri="{FF2B5EF4-FFF2-40B4-BE49-F238E27FC236}">
                <a16:creationId xmlns:a16="http://schemas.microsoft.com/office/drawing/2014/main" id="{1FE75199-826C-4489-9EF3-BADD1EA78B39}"/>
              </a:ext>
            </a:extLst>
          </p:cNvPr>
          <p:cNvSpPr/>
          <p:nvPr/>
        </p:nvSpPr>
        <p:spPr>
          <a:xfrm rot="5400000">
            <a:off x="5939245" y="3393284"/>
            <a:ext cx="277241"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Up 14">
            <a:extLst>
              <a:ext uri="{FF2B5EF4-FFF2-40B4-BE49-F238E27FC236}">
                <a16:creationId xmlns:a16="http://schemas.microsoft.com/office/drawing/2014/main" id="{F70BF001-6B89-490C-8965-80DD52F0A59B}"/>
              </a:ext>
            </a:extLst>
          </p:cNvPr>
          <p:cNvSpPr/>
          <p:nvPr/>
        </p:nvSpPr>
        <p:spPr>
          <a:xfrm rot="5400000">
            <a:off x="5980391" y="5700529"/>
            <a:ext cx="277242" cy="274321"/>
          </a:xfrm>
          <a:prstGeom prst="upArrow">
            <a:avLst>
              <a:gd name="adj1" fmla="val 6178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Arrow: Up 15">
            <a:extLst>
              <a:ext uri="{FF2B5EF4-FFF2-40B4-BE49-F238E27FC236}">
                <a16:creationId xmlns:a16="http://schemas.microsoft.com/office/drawing/2014/main" id="{698A94E9-26DC-4F4D-9146-DDF54EF9BD62}"/>
              </a:ext>
            </a:extLst>
          </p:cNvPr>
          <p:cNvSpPr/>
          <p:nvPr/>
        </p:nvSpPr>
        <p:spPr>
          <a:xfrm rot="5400000">
            <a:off x="6096000" y="626318"/>
            <a:ext cx="274320" cy="2743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Up 16">
            <a:extLst>
              <a:ext uri="{FF2B5EF4-FFF2-40B4-BE49-F238E27FC236}">
                <a16:creationId xmlns:a16="http://schemas.microsoft.com/office/drawing/2014/main" id="{53BEF1B4-3743-4464-81F9-F3044D7185CE}"/>
              </a:ext>
            </a:extLst>
          </p:cNvPr>
          <p:cNvSpPr/>
          <p:nvPr/>
        </p:nvSpPr>
        <p:spPr>
          <a:xfrm rot="5400000">
            <a:off x="6058559" y="1866558"/>
            <a:ext cx="277242" cy="274320"/>
          </a:xfrm>
          <a:prstGeom prst="upArrow">
            <a:avLst>
              <a:gd name="adj1" fmla="val 6178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16E1A6-A214-47F8-B001-7B0FFE0BFABA}"/>
              </a:ext>
            </a:extLst>
          </p:cNvPr>
          <p:cNvSpPr/>
          <p:nvPr/>
        </p:nvSpPr>
        <p:spPr>
          <a:xfrm rot="154233">
            <a:off x="8093784" y="2185229"/>
            <a:ext cx="674380" cy="689931"/>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6462FB7-62FC-46BE-897D-0F2B108F58B0}"/>
              </a:ext>
            </a:extLst>
          </p:cNvPr>
          <p:cNvSpPr txBox="1"/>
          <p:nvPr/>
        </p:nvSpPr>
        <p:spPr>
          <a:xfrm>
            <a:off x="165417" y="1083193"/>
            <a:ext cx="4634617" cy="501675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Caveats: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from the 2010 census were used for several of the tables and charts because they are published at the block level and are based on a complete count, not a sample.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the comings and goings of residents has reached an equilibrium, the 2010 data should still be representative. If admission policies have changed since 2010 these changes will not be reflected in the tables and charts.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are for the census block where the apartment development is located. If there is no other housing on the block it represents the population of the housing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It may be useful to repeat these analyses when the 2020 census data becomes available in 2021.</a:t>
            </a:r>
          </a:p>
        </p:txBody>
      </p:sp>
      <p:sp>
        <p:nvSpPr>
          <p:cNvPr id="24" name="TextBox 23">
            <a:extLst>
              <a:ext uri="{FF2B5EF4-FFF2-40B4-BE49-F238E27FC236}">
                <a16:creationId xmlns:a16="http://schemas.microsoft.com/office/drawing/2014/main" id="{8EA27704-A5A4-4337-AC39-4090DA7FF8E7}"/>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8</a:t>
            </a:r>
          </a:p>
        </p:txBody>
      </p:sp>
      <p:grpSp>
        <p:nvGrpSpPr>
          <p:cNvPr id="25" name="Group 24">
            <a:extLst>
              <a:ext uri="{FF2B5EF4-FFF2-40B4-BE49-F238E27FC236}">
                <a16:creationId xmlns:a16="http://schemas.microsoft.com/office/drawing/2014/main" id="{9B268338-D1B8-4E59-BA9A-5468240FDB9F}"/>
              </a:ext>
            </a:extLst>
          </p:cNvPr>
          <p:cNvGrpSpPr/>
          <p:nvPr/>
        </p:nvGrpSpPr>
        <p:grpSpPr>
          <a:xfrm>
            <a:off x="87067" y="645290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8D063A02-66E3-4779-8A1A-2AA3D2B0315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6BF31A6E-DA36-4A40-9388-5D30D61F18C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F9F95402-C953-4038-8C9B-2D387A17B49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7" action="ppaction://hlinksldjump" highlightClick="1"/>
              <a:extLst>
                <a:ext uri="{FF2B5EF4-FFF2-40B4-BE49-F238E27FC236}">
                  <a16:creationId xmlns:a16="http://schemas.microsoft.com/office/drawing/2014/main" id="{8262EBD2-C3A8-4FB5-8486-34A10DD8615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8"/>
              <a:extLst>
                <a:ext uri="{FF2B5EF4-FFF2-40B4-BE49-F238E27FC236}">
                  <a16:creationId xmlns:a16="http://schemas.microsoft.com/office/drawing/2014/main" id="{EEA76AB2-A6B5-4302-9601-32C5D73F4E9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16063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xEl>
                                              <p:pRg st="7" end="7"/>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
                                            <p:txEl>
                                              <p:pRg st="8" end="8"/>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
                                            <p:txEl>
                                              <p:pRg st="10" end="10"/>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
                                            <p:txEl>
                                              <p:pRg st="11" end="11"/>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4" grpId="0" animBg="1"/>
      <p:bldP spid="15" grpId="0" animBg="1"/>
      <p:bldP spid="16" grpId="0" animBg="1"/>
      <p:bldP spid="17" grpId="0" animBg="1"/>
      <p:bldP spid="3" grpId="0" animBg="1"/>
      <p:bldP spid="3"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D92D98DD-AF35-4714-BE49-A759C1EB8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20" name="Picture 19">
            <a:extLst>
              <a:ext uri="{FF2B5EF4-FFF2-40B4-BE49-F238E27FC236}">
                <a16:creationId xmlns:a16="http://schemas.microsoft.com/office/drawing/2014/main" id="{72B61012-E1D5-4E35-8385-0DE931D6BC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60720" y="1097280"/>
            <a:ext cx="3749040" cy="3749040"/>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B23003F5-3D6B-43F2-B8A0-407A6E85B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22" name="Picture 21">
            <a:extLst>
              <a:ext uri="{FF2B5EF4-FFF2-40B4-BE49-F238E27FC236}">
                <a16:creationId xmlns:a16="http://schemas.microsoft.com/office/drawing/2014/main" id="{320CD669-DB3D-450B-9F70-8F983A4290F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8386" y="1096784"/>
            <a:ext cx="3749040" cy="3749040"/>
          </a:xfrm>
          <a:prstGeom prst="rect">
            <a:avLst/>
          </a:prstGeom>
        </p:spPr>
      </p:pic>
      <p:pic>
        <p:nvPicPr>
          <p:cNvPr id="12" name="Picture 11" descr="Graphical user interface&#10;&#10;Description automatically generated with medium confidence">
            <a:extLst>
              <a:ext uri="{FF2B5EF4-FFF2-40B4-BE49-F238E27FC236}">
                <a16:creationId xmlns:a16="http://schemas.microsoft.com/office/drawing/2014/main" id="{5DCB2C1D-D72E-4502-AA8F-1A43EA8EEB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28" name="Picture 27">
            <a:extLst>
              <a:ext uri="{FF2B5EF4-FFF2-40B4-BE49-F238E27FC236}">
                <a16:creationId xmlns:a16="http://schemas.microsoft.com/office/drawing/2014/main" id="{11561BCC-AF43-4BD8-ABA4-0AFBD4364D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8386" y="1096288"/>
            <a:ext cx="3749040" cy="374904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9DBDD689-1873-45B6-B723-5FEDF22615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6BEBAC6-B719-4E5E-A881-44232A05C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34" name="Picture 33">
            <a:extLst>
              <a:ext uri="{FF2B5EF4-FFF2-40B4-BE49-F238E27FC236}">
                <a16:creationId xmlns:a16="http://schemas.microsoft.com/office/drawing/2014/main" id="{79FEFDD7-90DB-4A62-B59C-28E5DABE2E4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753428" y="1096288"/>
            <a:ext cx="3749040" cy="374904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96A005D0-B8A8-4A43-846D-8668A5AAEB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26480" y="0"/>
            <a:ext cx="6070478" cy="6858000"/>
          </a:xfrm>
          <a:prstGeom prst="rect">
            <a:avLst/>
          </a:prstGeom>
        </p:spPr>
      </p:pic>
      <p:pic>
        <p:nvPicPr>
          <p:cNvPr id="30" name="Picture 29">
            <a:extLst>
              <a:ext uri="{FF2B5EF4-FFF2-40B4-BE49-F238E27FC236}">
                <a16:creationId xmlns:a16="http://schemas.microsoft.com/office/drawing/2014/main" id="{331B5937-87C6-4F0D-AD60-95CF76BF1C8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748470" y="1156915"/>
            <a:ext cx="3749040" cy="374904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CC2E3720-434C-4A06-8D0D-FA1CB3E8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522" y="0"/>
            <a:ext cx="6070478" cy="6858000"/>
          </a:xfrm>
          <a:prstGeom prst="rect">
            <a:avLst/>
          </a:prstGeom>
        </p:spPr>
      </p:pic>
      <p:pic>
        <p:nvPicPr>
          <p:cNvPr id="32" name="Picture 31">
            <a:extLst>
              <a:ext uri="{FF2B5EF4-FFF2-40B4-BE49-F238E27FC236}">
                <a16:creationId xmlns:a16="http://schemas.microsoft.com/office/drawing/2014/main" id="{2E441668-6EE5-4083-A95A-442F8E9C8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5762" y="1096288"/>
            <a:ext cx="3749040" cy="3749040"/>
          </a:xfrm>
          <a:prstGeom prst="rect">
            <a:avLst/>
          </a:prstGeom>
        </p:spPr>
      </p:pic>
      <p:sp>
        <p:nvSpPr>
          <p:cNvPr id="36" name="Title 35">
            <a:extLst>
              <a:ext uri="{FF2B5EF4-FFF2-40B4-BE49-F238E27FC236}">
                <a16:creationId xmlns:a16="http://schemas.microsoft.com/office/drawing/2014/main" id="{802F795B-E1E1-4085-BEEE-F6314F7AF34A}"/>
              </a:ext>
            </a:extLst>
          </p:cNvPr>
          <p:cNvSpPr>
            <a:spLocks noGrp="1"/>
          </p:cNvSpPr>
          <p:nvPr>
            <p:ph type="title"/>
          </p:nvPr>
        </p:nvSpPr>
        <p:spPr>
          <a:xfrm>
            <a:off x="261250" y="153888"/>
            <a:ext cx="4376463" cy="663522"/>
          </a:xfrm>
        </p:spPr>
        <p:txBody>
          <a:bodyPr/>
          <a:lstStyle/>
          <a:p>
            <a:r>
              <a:rPr lang="en-US" sz="3200" dirty="0"/>
              <a:t>Examples, Home Forward</a:t>
            </a:r>
          </a:p>
        </p:txBody>
      </p:sp>
      <p:sp>
        <p:nvSpPr>
          <p:cNvPr id="37" name="Content Placeholder 36">
            <a:extLst>
              <a:ext uri="{FF2B5EF4-FFF2-40B4-BE49-F238E27FC236}">
                <a16:creationId xmlns:a16="http://schemas.microsoft.com/office/drawing/2014/main" id="{7334DD9A-4FBD-4B34-9073-A74CE14A65DB}"/>
              </a:ext>
            </a:extLst>
          </p:cNvPr>
          <p:cNvSpPr>
            <a:spLocks noGrp="1"/>
          </p:cNvSpPr>
          <p:nvPr>
            <p:ph idx="1"/>
          </p:nvPr>
        </p:nvSpPr>
        <p:spPr>
          <a:xfrm>
            <a:off x="261250" y="943888"/>
            <a:ext cx="5300694" cy="5254451"/>
          </a:xfrm>
        </p:spPr>
        <p:txBody>
          <a:bodyPr>
            <a:noAutofit/>
          </a:bodyPr>
          <a:lstStyle/>
          <a:p>
            <a:r>
              <a:rPr lang="en-US" sz="1600" dirty="0"/>
              <a:t>Home Forward is a public housing authority and the largest provider of affordable housing in Oregon, with 1,980 units of public housing and 9,390 Section 8 rent assistance vouchers in Multnomah, County. Covered on this report are apartments with five or more units.</a:t>
            </a:r>
          </a:p>
          <a:p>
            <a:r>
              <a:rPr lang="en-US" sz="1600" dirty="0"/>
              <a:t>Some of the units are reserved for seniors and persons with disabilities. All have an income limitation, usually 50% or 80% of the area median income.</a:t>
            </a:r>
          </a:p>
          <a:p>
            <a:r>
              <a:rPr lang="en-US" sz="1600" dirty="0"/>
              <a:t>The first four examples show developments where the modal age is the 55-59 age group with some younger and few very old.</a:t>
            </a:r>
          </a:p>
          <a:p>
            <a:pPr lvl="1"/>
            <a:r>
              <a:rPr lang="en-US" sz="1600" b="1" dirty="0"/>
              <a:t>Sellwood Center</a:t>
            </a:r>
            <a:r>
              <a:rPr lang="en-US" sz="1600" dirty="0"/>
              <a:t> - mainly white non-Hispanic</a:t>
            </a:r>
          </a:p>
          <a:p>
            <a:pPr lvl="1"/>
            <a:r>
              <a:rPr lang="en-US" sz="1600" b="1" dirty="0"/>
              <a:t>Shrunk Riverview Tower</a:t>
            </a:r>
            <a:r>
              <a:rPr lang="en-US" sz="1600" dirty="0"/>
              <a:t> - black residents</a:t>
            </a:r>
          </a:p>
          <a:p>
            <a:pPr lvl="1"/>
            <a:r>
              <a:rPr lang="en-US" sz="1600" b="1" dirty="0"/>
              <a:t>Holgate House</a:t>
            </a:r>
            <a:r>
              <a:rPr lang="en-US" sz="1600" dirty="0"/>
              <a:t> - mainly white non-Hispanic</a:t>
            </a:r>
          </a:p>
          <a:p>
            <a:pPr lvl="1"/>
            <a:r>
              <a:rPr lang="en-US" sz="1600" b="1" dirty="0"/>
              <a:t>Dahlke Manor</a:t>
            </a:r>
            <a:r>
              <a:rPr lang="en-US" sz="1600" dirty="0"/>
              <a:t> - minorities</a:t>
            </a:r>
          </a:p>
          <a:p>
            <a:r>
              <a:rPr lang="en-US" sz="1600" dirty="0"/>
              <a:t>The last two have a more mixed population with younger family households and some very old.</a:t>
            </a:r>
          </a:p>
          <a:p>
            <a:pPr lvl="1"/>
            <a:r>
              <a:rPr lang="en-US" sz="1600" b="1" dirty="0"/>
              <a:t>Grace Peck Terrace</a:t>
            </a:r>
            <a:r>
              <a:rPr lang="en-US" sz="1600" dirty="0"/>
              <a:t> – a few husband-wife households</a:t>
            </a:r>
          </a:p>
          <a:p>
            <a:pPr lvl="1"/>
            <a:r>
              <a:rPr lang="en-US" sz="1600" b="1" dirty="0"/>
              <a:t>Sellwood Center</a:t>
            </a:r>
          </a:p>
        </p:txBody>
      </p:sp>
      <p:sp>
        <p:nvSpPr>
          <p:cNvPr id="26" name="TextBox 25">
            <a:extLst>
              <a:ext uri="{FF2B5EF4-FFF2-40B4-BE49-F238E27FC236}">
                <a16:creationId xmlns:a16="http://schemas.microsoft.com/office/drawing/2014/main" id="{4A241E0C-037F-46E6-B491-A1202A26136A}"/>
              </a:ext>
            </a:extLst>
          </p:cNvPr>
          <p:cNvSpPr txBox="1"/>
          <p:nvPr/>
        </p:nvSpPr>
        <p:spPr>
          <a:xfrm>
            <a:off x="11685494" y="0"/>
            <a:ext cx="451063" cy="307777"/>
          </a:xfrm>
          <a:prstGeom prst="rect">
            <a:avLst/>
          </a:prstGeom>
          <a:noFill/>
        </p:spPr>
        <p:txBody>
          <a:bodyPr wrap="square" rtlCol="0">
            <a:spAutoFit/>
          </a:bodyPr>
          <a:lstStyle/>
          <a:p>
            <a:r>
              <a:rPr lang="en-US" b="1" dirty="0">
                <a:solidFill>
                  <a:srgbClr val="714B25"/>
                </a:solidFill>
                <a:latin typeface="Calibri" panose="020F0502020204030204" pitchFamily="34" charset="0"/>
                <a:cs typeface="Calibri" panose="020F0502020204030204" pitchFamily="34" charset="0"/>
              </a:rPr>
              <a:t>9</a:t>
            </a:r>
          </a:p>
        </p:txBody>
      </p:sp>
      <p:grpSp>
        <p:nvGrpSpPr>
          <p:cNvPr id="27" name="Group 26">
            <a:extLst>
              <a:ext uri="{FF2B5EF4-FFF2-40B4-BE49-F238E27FC236}">
                <a16:creationId xmlns:a16="http://schemas.microsoft.com/office/drawing/2014/main" id="{7FC4FEAE-38D5-4CC4-B812-89F2653AB0BE}"/>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42BCD418-448B-4389-ADDC-8F20AED309A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Back or Previous 30">
              <a:hlinkClick r:id="" action="ppaction://hlinkshowjump?jump=previousslide" highlightClick="1"/>
              <a:extLst>
                <a:ext uri="{FF2B5EF4-FFF2-40B4-BE49-F238E27FC236}">
                  <a16:creationId xmlns:a16="http://schemas.microsoft.com/office/drawing/2014/main" id="{B7133CEC-9869-4CCB-B6C1-55ABB3D09F2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Forward or Next 32">
              <a:hlinkClick r:id="" action="ppaction://hlinkshowjump?jump=nextslide" highlightClick="1"/>
              <a:extLst>
                <a:ext uri="{FF2B5EF4-FFF2-40B4-BE49-F238E27FC236}">
                  <a16:creationId xmlns:a16="http://schemas.microsoft.com/office/drawing/2014/main" id="{D77CEAA3-67BF-4674-8C57-D2A680E14F7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End 34">
              <a:hlinkClick r:id="rId15" action="ppaction://hlinksldjump" highlightClick="1"/>
              <a:extLst>
                <a:ext uri="{FF2B5EF4-FFF2-40B4-BE49-F238E27FC236}">
                  <a16:creationId xmlns:a16="http://schemas.microsoft.com/office/drawing/2014/main" id="{77006CB9-006B-42A2-84A3-EC54B39ECE7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16"/>
              <a:extLst>
                <a:ext uri="{FF2B5EF4-FFF2-40B4-BE49-F238E27FC236}">
                  <a16:creationId xmlns:a16="http://schemas.microsoft.com/office/drawing/2014/main" id="{998F29BB-B9A4-4EEA-B9D5-FB7CC0A216E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61390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xEl>
                                              <p:pRg st="4" end="4"/>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xEl>
                                              <p:pRg st="5" end="5"/>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xEl>
                                              <p:pRg st="6" end="6"/>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7">
                                            <p:txEl>
                                              <p:pRg st="7" end="7"/>
                                            </p:txEl>
                                          </p:spTgt>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xEl>
                                              <p:pRg st="8" end="8"/>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7">
                                            <p:txEl>
                                              <p:pRg st="9" end="9"/>
                                            </p:txEl>
                                          </p:spTgt>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30"/>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R7_1_Affordable_Housing_7.5.21_drl_4_akd3"/>
  <p:tag name="ISPRING_CURRENT_PLAYER_ID" val="universal-no-video"/>
  <p:tag name="ISPRING_LMS_API_VERSION" val="SCORM 2004 (2nd edition)"/>
  <p:tag name="ISPRING_ULTRA_SCORM_COURCE_TITLE" val="affordable"/>
  <p:tag name="ISPRING_ULTRA_SCORM_COURSE_ID" val="A733F151-C211-42D0-B4C8-6B1B543BDBDA"/>
  <p:tag name="ISPRING_CMI5_LAUNCH_METHOD" val="any window"/>
  <p:tag name="ISPRING_SCORM_RATE_SLIDES" val="1"/>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PASSING_SCORE" val="100.000000"/>
  <p:tag name="ISPRING_PRESENTATION_TITLE" val="affordable"/>
  <p:tag name="ISPRING_FIRST_PUBLISH" val="1"/>
  <p:tag name="ISPRING_PLAYERS_CUSTOMIZATION_2" val="UEsDBBQAAgAIAJRbE1OJc7bdOQMAAFkJAAAdAAAAdW5pdmVyc2FsLW5vLXZpZGVvL3BsYXllci54bWylVclu2zAQPbtfIfBu0o6bNjEkB2kAo4emCOCm7c2gpbHEWiJVkorifH25SLLlJW3QgwxrOO9xljej8Oa5yIMnkIoJHqExHqEAeCwSxtMIPX6bD6/QzSwsc7oFGSSgYslKbXwfqM4itGfAhggFLIlQxZklpPmQi+ETS0CgoJRMSKa3EZqMzBXdhZMxCgyQqwhlWpdTQuq6xkwZf54qkVeWWuFYFKSUoIBrkMRH0wCnpX47luhtCapl+AcC8xSC92HPivWA9QQLmZKL0WhMft5/WcQZFHTIuNKUx4Bm7waujisab+5FUuWgjGkQeuoFaG1vtaZBqKdsfMUDJeMI+fNlAUrRFBTOeYpI69YStnAPaa1LypMlp08spTaVpWq8XK86DpUJqeNKN+ANbFeCymTZ2XfuITmONlznVGWeTO1n4bg3rEnDeS3t+6kwXC7VKmcqMyf7iJ31ZPikd2VYuMI6GT62MpxbHhRI+F0xCYl7/d4pfmQUaKOa01gLub0zp0aMjQhwJxzshYOtK+4UjrtLFjsK5MPvnFzSWNUxalJdA9WVhKZKg9DNyFcqpevSTMsKQnJg9EjSg4bEp+s707UhzHSRX/61IdbroB+/1CvtcP7/343PhqYtBOMJPM+ZcdFQmAJrMJW3NqzLHNsLu3hUtSp2Q9Oz7DRv+mNSCDSVKZihTqimZGcnZ5AgqTIecSUPoHsH57AZS7PcPPokweHpOZaCys1Jgr2Dc9hcxJsTyM58DreSojbZqaoszZgf1+34vG0FOehFX4at+EJyvOzCuFJaFOzFaXp/Ceqpk6/5TsATg3rRG6BhY8WlWX3dHN+WrJvij6PX57s/j70o2ulco+PVa//19621PNid0G5La1iW3nKwVkFXpXdqp6wq+y4JrGmV67v9ePqb3CEP4j25xE9R/TCzJOoFe4EgAyvDCH24mqCgZon9eI8npmwdgRGM2WK9y53pzH1rwdsSYEzcm/91pWw+Fk1XnRrOtD5seusAflY/Gc2kUlQ8OWic67+nVrlZj7cSaJfZx/E1CnJYm7/jC6NlUUbo/UWX7PXldQN1IT34W30cb5BOE+1ONMRLvU0ibPbN7A9QSwMEFAACAAgAroBZU8qjA25sBgAAKBkAACYAAAB1bml2ZXJzYWwtbm8tdmlkZW8vY29tbW9uX21lc3NhZ2VzLmxuZ61Z227jNhB9L7D/QBgI0ALb7G6BXRRF4gUtM7YQWdRKdLxpUQiMRdtEJNHVxYn71K/ph/VLOqRkx94LJDkBkiCSMWeGwzNnhvTFx8ckRhuR5VKll7135297SKRzFcl0edmbsquff+2hvOBpxGOVisteqnroY//VDxcxT5clXwr4/9UPCF0kIs/hMe/rp6dnJKPLnjcIsWWRILAHDgmxb+PQwQPihANsXYeMhgMyst1ef6RQAT8rge7EUqYpBIHUwrzIYxmJizc1ajcnlDE6CT3sEqfXH6iiUAka8Ow0NBff2CPMbOqGgykAu0Gv7/KNXPICUojuSoBP89OwA8KY7Y4AEc/nYCDvZCyLLQpEUUAuTkV17CHp9YPTM8iot0sfU+uuuZsObQpp8/0qawYSVlhGUqGUZ5lJXAdAz8G3xA8DiwCohqYsDKaeR31GhhChZotMyrjaEJmjVBUoL9drlRUiQjI1hOJHGU5Up9wE17Ybgnuzvvq17djsNpxQnWtWZikC5y/mxKX+BDtH6IvFC8B7PgmIyyCd3pgy2ut7mchFWogMrVeqUF3wNM1CN6RXoUWnLqsZh84+TUlgdt6dTgbEP9MlfcYog/XsPgrOOji6AT/fINQNODuNUDMMCZhg/7rKieUTeDEMZzYb9/pWJrimzYMsVkgG60yLktjwuKz4VWtnk7ud0mHPq3VjF/eAz++brC06gfq7DR06ArG0RxCWStY83SJHLdWPv3z48Pju/YefOsEEQCjnGAgZpPdvWwC5zKdOJQqhSz7Dbuu/3ezolDm2C4Su/+lmDdS9Ab7C30a7qe8DyWuG2oFRDJ0LhxjFuFUlWvGN0M1nI8WD0QcoApnVfUd/MFfwIi0bK2xIJxhIBHXFfNvSBIVCUFm2fV3JTlmsVAbuchTJnN/FQC3tU7NKf76u6q/iltJSBQIWqYTL9LzZ9cx1KB4akk2A3Xik1WK/KEA6gjeU3uiyeQ0uHtJY8QgtMgGANEB8vY7lvBbRmvdezLeNUfh4Bk0MyE6dAPRruHvT65M0QsOM68V2RPFxQHwAyHgushNsQ8N1Y45wHHdDGNujsQO/TIcwlstVDL9F1zg8AkzwRKNS1HKMg2BG/aFOmlZjjtY8zx9UFh2x9HA/m4Bt16JQCBY7ANfNcg8M/JAw+2WZmBfNYBAlNvyu6wqWCgQMmREDXVJJmRdQNsk6FoUw0Uq9FD6vBiWxUFBfsYDZyXAfvJtia6S5g6euNQ4HbC+hDi/T+aqlHRTnN+vjsBpKoMkh5xtjqtFg1vwM6gJiSLtY0GvQwOsuFrcEhkT402RzMK2C7u1EaSd6c641Jt7Wg4Rm00aqMoc3OiUgTWZH8vNubgICfd1lNna+o60V6m4SW8qNgDiySGSNjkDuLTLURfVpav8eXmHbMZ36S+rxrZn6eLTh6VwfJ+Zc7+kWPotkZD7TtDf+/yrl34gXtdSf1V3CHZLPZ13jOWos36kIXhQiWRdNrnXC6vBPiUKX+HdDaLP00/zvh/IX2ZmDMf7Z+3N0XOiyR41BPDNT7XfrpSOpJ38CA4tujjBjxO2txtrtwKa6IzafO57sbPfq6JhhpwvV3tqlNYCr0KkYwRhybCIPYNRJoAu1tzVnj8Pwzamjvf2MDAKbQdeZibtcFo2eTT237q+mnE9vrAcz61GzYTZzyNEtB0DGMoH4oxaY0wnZZaBqEUcrmakyjkz5x/LetAnIbZmIr6fhRaYS8zbm+Y7+VZv6+JwoqsX5lVOvwzy1r+DW+3NQwKfvUkCwD2OMhV1Lzz6Wrva4pRGUj06Fw4Ld6AR1lPBivoJ2vFBlGrUEqo5gQ3KFAaxecyB41jyF1QBfhFG9RfXb3zqB6IkORJTswf5wVSHyPzuD6GXsMarLi0I8Fs1A04FhURDSqyuY5BaLJguGB8chm4c2VvVReWfX8uTMbGD/ixxJedUUE5XAq/Nmv0xf2BmyYMawNZ5A/QWm3FSZwdDZBWFHN4tOfTjS1ZVrARAMEEwWsUDkket664KqL35Amc0hrdef8OweZJ0pFXeKzWygLqei25qe7kDKIpZpp8if11T1gpnthXg4NBdCkEk4799XM0QEB855fTMUq2VrMGuMXegaX+CJSBZdAX1C9hc++lLDXCA4iutvJv77598m++qSsNZkkL3q+Un0Nl/37f1Tbr7TuHhz8BXH/1BLAwQUAAIACACugFlTvDOXuqMAAACAAQAANwAAAHVuaXZlcnNhbC1uby12aWRlby9wbGF5YmFja19hbmRfbmF2aWdhdGlvbl9zZXR0aW5ncy54bWx1kEEKwyAQRfc5RW5Q6FqErktLoLnAhEyCoI44k0BuXw01La1d+t7/jo5iFDF+Zt20rYJF6CEQRUtcUJ3e52wZVrx440AM+YQF+ZWrmdywRKGLyOhlV3oCyyn/w8vwzsJ2XMQlXjH1Qm8c6nOtsJtc8rCaeWf9FlBPEdOAL5hz6GGweMVtIIjj/QiUN/31uZy+tji80Yg6RHJB1OkDNWlhZetPUEsDBBQAAgAIAK6AWVO0Qdw3lwMAAN4QAAAwAAAAdW5pdmVyc2FsLW5vLXZpZGVvL2ZsYXNoX3B1Ymxpc2hpbmdfc2V0dGluZ3MueG1s7VjNchpHEL7zFFOb8tGsZMuxo1pQObBUKEtAaTe2dVINOwM7pfnZzA8Yn/w0frA8SXp2AEMk2yvbJKpKDhRsT/fX33T3dO+QnL0THC2oNkzJTnTcPooQlYUiTM470e/54PGLCBmLJcFcSdqJpIrQWbeVVG7KmSkzai2oGgQw0pxWthOV1lancbxcLtvMVNqvKu4s4Jt2oURcaWqotFTHFccr+LKrippojdAAAD5CybVZt9VCKAlIF4o4ThEjwFwyvynMBxybMoqD2hQXN3OtnCQ9xZVGej7tRD/10v5x/+lGJ0D1maDSx8R0QejF9hQTwjwLzDP2nqKSsnkJdJ+fRGjJiC070ZMTjwLa8W2UGjtsHXuUnoIYSLuGF9Rigi0Oj8Gfpe+s2QiCiKwkFqzIYQX5/Xeifn7929UkvTwfjl5d5+PxeT6cBBK1TbyPk8T7jhIgpJwu6NZPgq3FRQm8wWaGuaFJvCvaqDGfQVxYtoCY0L/RnDnOM1dVStuu1Y7WNHaFW3qfgUlmSu7t3T+jqeKQ2poUVKmYUjLCgu4kO7thcgCaxxGaQZz4qhONKypRhiUUGLOYs2ILYNzUWGbrwhqstV9qhjkCPDgBFF1k0ScKYWdFibWhu9Q2K8antei+UY4TtFIOcXZDkVUIQuwE/Cop2s0/mmklailUqEWGM/C4YHRJyVkdrzXg5xxdgQvhwBKOQ8WpDR7+cOw9mtKZ0oBL8QIOD8iZCfjtewFX2JhPoHjD8VF2Puyn18NRP337yG8QkwWWxT3BoaaoqOxB8PEKSWU3dhCOAjtD66QQRuq1Jntrf3satmUNef5B2djDN0w4jn8k/DYgO9AHTPlhvNwn8V9l0NhtiRf1QfeHt4aGI84gJQETFgpoSUyu22ADwAJLpCRfIVxAZza+bSyYcgYkoUEEaPPtDIM9lGn9NIf2CR41oboR5NHxk6cnz35+/uKX03b854ePj79otJ5ZE469uzC0el+cWrdsB0oLXz1kx344ytPLl718+HqYX13n6dt8H6DmdLtdJ7EfJXdPFj+qHuxgmVymr5skZwSRaFQXadYIbtxEa/yqidZlmISTnSnYiAJ0tnk4qdDbOBMMKuFgdfoP1dp3v8WEYj1MrT3kwH3vIf2vxu1hvzYfKHJZejH8dXze///M/lsRDE/b6+fefTOJ77wQ+xXBJBMQVv+esr1Fd5+dHMEN9s6lVgvQ9v+T6Lb+AlBLAwQUAAIACACugFlTFawg34QDAADsDAAAKgAAAHVuaXZlcnNhbC1uby12aWRlby9mbGFzaF9za2luX3NldHRpbmdzLnhtbJVXbW/iOBD+3l+BuO9ll/aWrZQiUaBStexudeX63SEDWHXsyJ7Q4379jmOH2JAU2qhSPfM843nzzG5i3rjs7UAbruR9f9gfX/V6yarUGiQuIS8EQ+ilzMBTdt9//Hex6A8cRAmlXwCRy42xklrW4wRMS0Qlr1dKItm5lkrnTPTHfz1WP8mgQp5jKXLrUs6araC55u/h94fZRRR/x+3DaDa96yKsVF4wuV+ojbpO2epto1UpM+vajf26aNt9AVpw+XbWI8ENPiHkkU/zr/PhfHgZpdBgDFiX7maT4eTbWZZgKYhD9KPb77eTCznNVR8X5oi244ZjRRsNRzej2y5awTYQJ3k6n32d3XTjJVmPq/KhX46A8B+ejZyafw/6U8ZVURaf6ZFCq41N6BFnZL+zHKFYRs+PCLM7+50l2IDsRWcb0gieURmUzlwrfrFfF7grl/7PcEgk9m1rJZ5tEY6mh+2QVMAYdQnJoD45ndmq998l0mOC8ZoJQ4BQ1ICeKcJnVpoI1ggb4D/wzmUWorykgbwqUeYwdR6HyFjREKbTh2q0hNiDLPBRw84LXaxHwgb5izJ7ggyEDfLFFuy3FPsT+LHGceqWeGC+nkEBvPdRBUgNktEx86brU621Vy3sSzfB3V5QY3KVwdjOD5ruDGnhLHkOtoDJoFI51wYnviWS7fimYvy0uHT/glCYZHAk9z3X3mEJchTQ1ngrVWoDS6t+jVPQonEUt0LMBBewxhodC5va2L0RtkR1vjqb8vqSQ/rcuYe0Vu77OdNvoJdKCdPveR49RUq9W9CnDJ940E9yrS7kSIUQ2q/87AIr9xovhTNEttrm5FJXBIeUusq2FzDx17ZVVpZ5CnpODcGh7stY5nBbvtkK+sVXDu+QxYQOpWPilsxJxg9tHwh8BwDTq239KNzBafJSIBewA+G1gaAKuCuyxNCTbovXdlfck4Hkoob0o6hplGiORooWwiv51c5wmguaHllqqtCiyVIP+ma0RKO/Hpe2W8NJWZ19K0WGSd+WQipWlE9WonpBptEbbc4+eLaDieR5NYJIEVzfonEcoVTxHMzAOg0n8sYFu78OxkxNaNF0UeycHQ/bKJXmeMgu6X2O1xognLCV8CrYBD9gnyqms18HSO1Zp97RKUhanz/dMqB/WmMyCESuOmFRci65/W/KtDSocv5/ZWsebaMPIVdkj3TjP1BLAwQUAAIACACugFlT9clZu5ADAABoEAAALwAAAHVuaXZlcnNhbC1uby12aWRlby9odG1sX3B1Ymxpc2hpbmdfc2V0dGluZ3MueG1s7VjdchJJFL7nKbpmy0sZo1l1UwMpFyYllQSozKxrrlLNdMN02T9j/4B45dP4YPske3oaEAxmJ664a5UXVJjT53zn7+tzmCSn7wRHc6oNU7ITHbUfRYjKQhEmZ53oj/zs4fMIGYslwVxJ2omkitBpt5VUbsKZKTNqLagaBDDSnFS2E5XWVidxvFgs2sxU2p8q7izgm3ahRFxpaqi0VMcVx0v4Y5cVNdEKoQEAfISSK7Nuq4VQEpAuFXGcIkYgcsl8Upi/tIJHcdCa4OLNTCsnSU9xpZGeTTrRL720f9R/stYJSH0mqPQlMV0QerE9wYQwHwTmGXtPUUnZrIRonx1HaMGILTvR42OPAtrxbZQaO2SOPUpPQQmkXcELajHBFofH4M/Sd9asBUFElhILVuRwgnz6naif37y8HqdXF4Ph+U0+Gl3kg3EIoraJd3GSeNdRAgEppwu68ZNga3FRQtxgM8Xc0CTeFq3VmG8gLiybQ03oZ2FOHeeZqyqlbddqR+swtoWb8L4Ak0yV3MndP6OJ4tDZOiggqZhQMsQCajA+kxGaQmH4shONKipRhiUQilnMWbGxMG5iLLM1kc5W2i80wxwBWYDxFF1m0SefIZWixNrQ7VjWJ8b3sej+qRwnaKkc4uwNRVYhqKkT8K2kaLvhaKqVqKUcG4sMZ+BxzuiCktO6QCvALzm6BhfCgSXQv+LUBg9vHXuPJnSqNOBSPIfLAnJmAn77XsAVNuYTKF7H+CC7GPTTm8Gwn75+4BPEZI5lcU9wIBEVlT0IPl4iqezaDspRYGdo3RTCSH3WJLf217dhw2Po8zfqxg6+YcJx/C3hNwXZgj5gyw/j5T6N/8cIGrst8by+6P7y1tBwxRm0JGDCQQHTisnV3GsAWGCJlORLhAsYxcaPjTlTzoAkDIgAbb4+wmAPNK2fZrAbwaMmVDeCfHT0+Mnxr0+fPf/tpB3/9eHjwzuNVktqzLF3F7ZU7841dcv2TGnh2UO27AfDPL160csHrwb59U2evs53AeqYbo/rJPa7Y/8q8bvp800y+e9WyfgqfdWkHUPIvRET0qwR3KiJ1ui8idZV2H3jrb3XKASYZbNwN2GacSYY9P5gzPxO7Nr7Q4XdSa9AyMOw6/9cqr0X8WepGrPK7JtaKKOCeaPvNL4OVLUsvRz8PrroH7R8rFn9fkDS/dvyhafN++POC2MS732jbYF8978D3dbfUEsDBBQAAgAIAK6AWVPOb3XBwQEAAJYGAAAoAAAAdW5pdmVyc2FsLW5vLXZpZGVvL2h0bWxfc2tpbl9zZXR0aW5ncy5qc42UTW/CMAyG7/wK1F0nNApbYTe2MgmJw6TtNu0QiikVaRwlgcHQ/vuS8pW27kZzaV49fR27sfettn2CJGg/tvfFe7F/Le8LDZxm1Bpuyzpv0HOnB1KBBmGYyVC8ZznwTEBQITeOXDCu4az/XBAqQCAK89nuzYDUnl+AZy9PlJSoCFtNgRsC/KLALSV+n75ueXkdcvIKPlsbg6KToDC2Wh2BKmcFE9y8FI+fYwXGDah/0AVLoGR6Hw6e4kby4th/iuLnoc8lmEsmdlNMsTNjySpVuBbzY/yeWz693ElQ9p+vmsLyTJuJgbwaeNwdh+OwmXT3SsMx7jAehaMHEuZsBtxPKOoP+qM/0JJxvaAVepPpzJzoKIx6Ud+nJUuhVqXncdyNe2VMWK9aNWvBD5yBrWlKRnK2A3WNFcq1vOIHSoWpq0gdjdwiUY5snon0wMVDt0jOHdbZNt0NzbO5LR+q+flW3LnlM7VilNosL7fuYTp4bbckWjtvGjfUrKhohmx2XYk6peYEp0QqLhKabJxbl7F6Oo2pjh63/7B5M7UC9Y7I7UA9D25QE7FAJzBjWLLMrWbz+fQnB3n05Ookq+ds/fwCUEsDBBQAAgAIAK6AWVOUE7MiaQAAAG4AAAAlAAAAdW5pdmVyc2FsLW5vLXZpZGVvL2xvY2FsX3NldHRpbmdzLnhtbA3MMQ6DMAxA0Z1TWN4p7daBwMZWltIDWMRFkRwbkYDg9mT7w9Nv+zMKHLylYOrw9XgisM7mgy4Of9NQvxFSJvUkpuxQDaHvqlZsJvlyzgUmWIUu3iaOJTKPFIscdhGo4VNe/8Aem666AVBLAwQUAAIACACvgFlTzzYh+JgIAAB4KwAAIAAAAHVuaXZlcnNhbC1uby12aWRlby91bml2ZXJzYWwucG5n7Zp/VJJpFsdx+p05NW1mq43OjpXTuKuZKyaIbKWHGkuGbMYxFStNZkTDGULSV8Cpnco0mDrNGvlr0po4k+IYISkhNqVsI8F6IkgQGDOhUiAlQEBgBauze87+MXvO7n8v57x8eO993ufe9zn3eS5/fKs+TkMFLA1eCoFAAnbuSN4DgSzgQiDzjy5eOGuJQcDPzcKPuAe1DcKWrH02ezMft3X3Vgikg+E/c2DB7P2Skh2ZRAhk9Xrv5bdzz7oXEEhkwM7krXuPYg1qYXW+glk54gqJL2Vn23ULcb+sWrPqQ+L+kgLcwgWS8xv/8Uvk3c0XbkP/tuLnU9ieA/QumabxWRay3EFCLK9g8cetbT+mx93LQvE8o34Q7+f95GIfN/+v+XaKgdBj71+TVxPz5qtLuZa0pXCe198bd0rpG5gPEiRIkCBBggQJEiRIkCBBggQJEiRIkCBBggQJEiRIkCBBggQJ8v/DxFQZ9N/kG+yY9lwhNaupyfixzKtmgVQu3zn3473tv4mVQY95NIfzDo3iFhJ0QU0z9hEkzaLV1dinOSZN60iE0DlwR9FOLed3iyieUelyods1ThNsAGyH6Pf3DWQqMrXEuexevLXrlLq6Ujdlf3wtTMOeerB7me32z8U4ua1++btzCpTp3oKTVuzLWAWz6irKNRXfXio9xIZzJKiquRm+7rrRZ9APeOyThkLkfU2CuFj3ASbE60raVBva5VormH/PZ2Vxmq3ZvU4z0m25H7EjjOIwGOclbCbSExT15uHq4141y1++a1DywuDcXKNX3yJ0qJCE8q9fJtiGF3nnG/bHOK3hhcLhhOclMvcTMm1IMIqX/Adfz1iUIU4/E7fH62Gt5BKQzdaBhpa3UQYBXNDnU80IVry2sldyw4j3rnzkNf+KPTUbH+Mck2Diq5W1WMD3Hsa+uBYrVCNRAKLh0VNKvbRNm45SryukuUVCYyg5f+7J7MhCj8PWrm2cHBlxhtGo008fEMgMVZ3W/cxEODYmDsp1vfhh8n6RdHISp3WNX2CSxEUl6tB4LYGRFWuLEbWZbG6qNqxnRlSnotrrMjymztQCSdldTUIU0+BoTOJx2USxY4gvL5EXU2jlbDtVDTVds1jyOC61qADLKUP+yZykghtnV2ADBmj89dYKQJREepVbeCGaoYIFfxNRYmTKeY/NiRJR0fGJvxoRkc09s6usraCVc09WXR2AnsvNCwWojCG4aD1H4Clzq1Ty7sPhZudsVKC+Ed9mGHazFfght5FfoEFn1Vq1hrWkhyxEU/MfVfHOBJ8iyfY4GOMcz0AKEKo7dQ1yQHQL/+mRhv54P2LIJ3ocUQw9x87r3F3yzVML33xBR5a3rug+NgEzXawazqMSnGa8OPW0Mk/+ubpTToouRHaeeIDN6MXq9wljkU0qnNxUTJ4kSHlG08ZY07Wxi+2DmIxq5Xj6d5b+EPNdSYDKm0FJNL2/70FmDLGeP3QkRVFclHO7vE9eVj8AKyjIlOYhGosvqyXKswgGyWkO3I0ml+TmpbVMOScaRs9l2oRuPm8elY81Zd1hcoFyCVeQ/HdNlEuE5YfHMshq0aOejCimt2rQ2nzzF7cTu5hE3qV5vpq6ua6QkDe2xZYd2WlMMXDNQHTNYVppdzpQukyqwHcyiqF36YH7Iy5E6Q+fpyha9ba9gP5mvtwljbIY1m/TdXJPABhnDn4LJ2nxZ/qKolq3Bk+WFElj08KkCUTZJ81WzS5xUvznUsiraMvYWxJD/S+imYE5EXSJQrX4FpTbuPB+m+FK8qffIuKQuaLWgQOtP/FL382dWquJU+nNq14FDG7Vw3THK70lBXNvxG+JDSgd79jApxish5GbIy8z8NknnrDqUgyCzCZZ4qFXRbSSy1N8hK299AhupHCCKPqKSJg0cTUX3X5GcGxivtTeEKcSQXMZVU/NLmUgtTqVIb51mSVwUd+a3KcQsFzsuPpMRURuZ7uiVE6pEaiaYESPKvVbsZNguhlOlHFSDGXpxhz6kw7023MBd5UM4/PRDfiJ+pyzJJhmKetqrV9CQEvkrTSbKpRP7TlzA+CUMqVlGR8I+q6gCuRm4EcBMXvzuDtDpjH+hIXzbM3W2e0C0Ekzj/Dsq+3qLg6W82VbjgWFSJVpoh5Bi6Q0vfPBKO5VOKTKG27J7ciljMA0hviLI+o6wabu9/WD78Fj+ddFMNEzugkvKaeiuWR6agGBoogaJyEmWvA35cV9Y5aR/pmZl4/wyQbLhf5ni35fK8ZIO9MBwVZR4oid6tqugofOnSVXMEAB0KDr4GXZcjhBOWhcdA37zLW8nNMHQ5C8tHmG5ME2CyqcEDNuRzz07n2BBeHadJCfNFuPJCc0iiAlO2DYYK6epOnW4UkyDjYdCOnkWelezWMl8OUZFoLDTkUU8IxnG24Ag5Yjof4t492a3+3VXxww+V9XZfKr9WQ0ga97XX6hWdriWDVb6l2pnHG7S2BuUxx0zZxjIUwt3MiKbADlwkiDuTgrtkYw+uaoQ1dk115fw3AN9gKznYI7wHHlnTe7YVMH7qXrWLgzSpUn8ADe9Jl3/M0gxWmlbvId76luKcI4O75HWOmLfNn+oVBLTTbUwlEI5xiqETa3d5MNKgbL9ZWedQfjVCpSh+q6ls9N02w1oGTULqJshEVxKP5MiFEJp5d4XR7jvz6zmqb+Cn6VdinQ63Krq16f6CdbrNOOh+h4+0movp7o27GId153AclpXzfrtbxpAM1Qr6Fiv3SSPGGk0LFT0y1ooRrB6DKKYWHrfeLL3kXWk9GejpAZMUlXX/L8+Ak9M1PfMtc2j/oluSf46qe4qKboHseI4UOkemLC3RdB0yCauiRiR6h6K/L1yB7PJI5/vD2Rs91Z/72gwvU8QgEXDoq7JY7G7f/VH4PfzscjIx5I8Q/+9QEZZl8WO1PSktnb9h/7J1BLAwQUAAIACACvgFlTkr5TvUoAAABsAAAAJAAAAHVuaXZlcnNhbC1uby12aWRlby91bml2ZXJzYWwucG5nLnhtbLOxr8jNUShLLSrOzM+zVTLUM1Cyt+PlsikoSi3LTC1XqACKGekZQICSQiUqtzwzpSQDKGRibI4QzEjNTM8oAYoamFvARfWBhgIAUEsBAgAAFAACAAgAlFsTU4lztt05AwAAWQkAAB0AAAAAAAAAAQAAAAAAAAAAAHVuaXZlcnNhbC1uby12aWRlby9wbGF5ZXIueG1sUEsBAgAAFAACAAgAroBZU8qjA25sBgAAKBkAACYAAAAAAAAAAQAAAAAAdAMAAHVuaXZlcnNhbC1uby12aWRlby9jb21tb25fbWVzc2FnZXMubG5nUEsBAgAAFAACAAgAroBZU7wzl7qjAAAAgAEAADcAAAAAAAAAAQAAAAAAJAoAAHVuaXZlcnNhbC1uby12aWRlby9wbGF5YmFja19hbmRfbmF2aWdhdGlvbl9zZXR0aW5ncy54bWxQSwECAAAUAAIACACugFlTtEHcN5cDAADeEAAAMAAAAAAAAAABAAAAAAAcCwAAdW5pdmVyc2FsLW5vLXZpZGVvL2ZsYXNoX3B1Ymxpc2hpbmdfc2V0dGluZ3MueG1sUEsBAgAAFAACAAgAroBZUxWsIN+EAwAA7AwAACoAAAAAAAAAAQAAAAAAAQ8AAHVuaXZlcnNhbC1uby12aWRlby9mbGFzaF9za2luX3NldHRpbmdzLnhtbFBLAQIAABQAAgAIAK6AWVP1yVm7kAMAAGgQAAAvAAAAAAAAAAEAAAAAAM0SAAB1bml2ZXJzYWwtbm8tdmlkZW8vaHRtbF9wdWJsaXNoaW5nX3NldHRpbmdzLnhtbFBLAQIAABQAAgAIAK6AWVPOb3XBwQEAAJYGAAAoAAAAAAAAAAEAAAAAAKoWAAB1bml2ZXJzYWwtbm8tdmlkZW8vaHRtbF9za2luX3NldHRpbmdzLmpzUEsBAgAAFAACAAgAroBZU5QTsyJpAAAAbgAAACUAAAAAAAAAAQAAAAAAsRgAAHVuaXZlcnNhbC1uby12aWRlby9sb2NhbF9zZXR0aW5ncy54bWxQSwECAAAUAAIACACvgFlTzzYh+JgIAAB4KwAAIAAAAAAAAAAAAAAAAABdGQAAdW5pdmVyc2FsLW5vLXZpZGVvL3VuaXZlcnNhbC5wbmdQSwECAAAUAAIACACvgFlTkr5TvUoAAABsAAAAJAAAAAAAAAABAAAAAAAzIgAAdW5pdmVyc2FsLW5vLXZpZGVvL3VuaXZlcnNhbC5wbmcueG1sUEsFBgAAAAAKAAoAYAMAAL8iAAAAAA=="/>
  <p:tag name="ISPRING_SCORM_ENDPOINT" val="&lt;endpoint&gt;&lt;enable&gt;0&lt;/enable&gt;&lt;lrs&gt;http://&lt;/lrs&gt;&lt;auth&gt;0&lt;/auth&gt;&lt;login&gt;&lt;/login&gt;&lt;password&gt;&lt;/password&gt;&lt;key&gt;&lt;/key&gt;&lt;name&gt;&lt;/name&gt;&lt;email&gt;&lt;/email&gt;&lt;/endpoint&gt;&#10;"/>
  <p:tag name="ISPRING_OUTPUT_FOLDER" val="[[&quot; q\uFFFD\u0000{8F30AC70-3669-4540-98E3-CD48A28AF1CE}&quot;,&quot;E:\\StateOfAging\\Reports\\Final_HTML&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185D3E20-2910-42F7-8DD1-95A3D6D14FCF}:299"/>
</p:tagLst>
</file>

<file path=ppt/tags/tag11.xml><?xml version="1.0" encoding="utf-8"?>
<p:tagLst xmlns:a="http://schemas.openxmlformats.org/drawingml/2006/main" xmlns:r="http://schemas.openxmlformats.org/officeDocument/2006/relationships" xmlns:p="http://schemas.openxmlformats.org/presentationml/2006/main">
  <p:tag name="GENSWF_SLIDE_UID" val="{3E65A0F4-F97E-44F9-8E60-41EEAAD5ABA8}:300"/>
</p:tagLst>
</file>

<file path=ppt/tags/tag12.xml><?xml version="1.0" encoding="utf-8"?>
<p:tagLst xmlns:a="http://schemas.openxmlformats.org/drawingml/2006/main" xmlns:r="http://schemas.openxmlformats.org/officeDocument/2006/relationships" xmlns:p="http://schemas.openxmlformats.org/presentationml/2006/main">
  <p:tag name="GENSWF_SLIDE_UID" val="{798C63E5-58ED-4420-8DC6-92A62D7109CC}:302"/>
</p:tagLst>
</file>

<file path=ppt/tags/tag13.xml><?xml version="1.0" encoding="utf-8"?>
<p:tagLst xmlns:a="http://schemas.openxmlformats.org/drawingml/2006/main" xmlns:r="http://schemas.openxmlformats.org/officeDocument/2006/relationships" xmlns:p="http://schemas.openxmlformats.org/presentationml/2006/main">
  <p:tag name="GENSWF_SLIDE_UID" val="{D4458A62-34E7-4831-B609-DF8DC446AA0B}:303"/>
</p:tagLst>
</file>

<file path=ppt/tags/tag14.xml><?xml version="1.0" encoding="utf-8"?>
<p:tagLst xmlns:a="http://schemas.openxmlformats.org/drawingml/2006/main" xmlns:r="http://schemas.openxmlformats.org/officeDocument/2006/relationships" xmlns:p="http://schemas.openxmlformats.org/presentationml/2006/main">
  <p:tag name="GENSWF_SLIDE_UID" val="{45C69BDF-A9E6-466E-B93A-CB9EE877DF11}: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A9AB4AB0-92E3-41AD-8286-6188EC17A298}:348"/>
</p:tagLst>
</file>

<file path=ppt/tags/tag16.xml><?xml version="1.0" encoding="utf-8"?>
<p:tagLst xmlns:a="http://schemas.openxmlformats.org/drawingml/2006/main" xmlns:r="http://schemas.openxmlformats.org/officeDocument/2006/relationships" xmlns:p="http://schemas.openxmlformats.org/presentationml/2006/main">
  <p:tag name="GENSWF_SLIDE_UID" val="{EBE649DE-8D73-4E31-8879-F29D74D469C5}:292"/>
</p:tagLst>
</file>

<file path=ppt/tags/tag17.xml><?xml version="1.0" encoding="utf-8"?>
<p:tagLst xmlns:a="http://schemas.openxmlformats.org/drawingml/2006/main" xmlns:r="http://schemas.openxmlformats.org/officeDocument/2006/relationships" xmlns:p="http://schemas.openxmlformats.org/presentationml/2006/main">
  <p:tag name="GENSWF_SLIDE_UID" val="{73CC6477-38F4-4B5B-A27F-457FC5D548F7}:293"/>
</p:tagLst>
</file>

<file path=ppt/tags/tag18.xml><?xml version="1.0" encoding="utf-8"?>
<p:tagLst xmlns:a="http://schemas.openxmlformats.org/drawingml/2006/main" xmlns:r="http://schemas.openxmlformats.org/officeDocument/2006/relationships" xmlns:p="http://schemas.openxmlformats.org/presentationml/2006/main">
  <p:tag name="GENSWF_SLIDE_UID" val="{63571265-ED35-48AB-AAF1-02E718D50AEE}:290"/>
</p:tagLst>
</file>

<file path=ppt/tags/tag19.xml><?xml version="1.0" encoding="utf-8"?>
<p:tagLst xmlns:a="http://schemas.openxmlformats.org/drawingml/2006/main" xmlns:r="http://schemas.openxmlformats.org/officeDocument/2006/relationships" xmlns:p="http://schemas.openxmlformats.org/presentationml/2006/main">
  <p:tag name="GENSWF_SLIDE_UID" val="{B8D39D0D-0648-415F-8AD8-88E85B4BFA7B}:289"/>
</p:tagLst>
</file>

<file path=ppt/tags/tag2.xml><?xml version="1.0" encoding="utf-8"?>
<p:tagLst xmlns:a="http://schemas.openxmlformats.org/drawingml/2006/main" xmlns:r="http://schemas.openxmlformats.org/officeDocument/2006/relationships" xmlns:p="http://schemas.openxmlformats.org/presentationml/2006/main">
  <p:tag name="GENSWF_SLIDE_UID" val="{3389FF14-E1CC-4FB7-BA37-E56CB7CB4565}: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F2716925-8739-423B-AC29-E549FF64646C}:288"/>
</p:tagLst>
</file>

<file path=ppt/tags/tag21.xml><?xml version="1.0" encoding="utf-8"?>
<p:tagLst xmlns:a="http://schemas.openxmlformats.org/drawingml/2006/main" xmlns:r="http://schemas.openxmlformats.org/officeDocument/2006/relationships" xmlns:p="http://schemas.openxmlformats.org/presentationml/2006/main">
  <p:tag name="GENSWF_SLIDE_UID" val="{F058F450-70B6-448F-BA99-65662BDC0C8A}:291"/>
</p:tagLst>
</file>

<file path=ppt/tags/tag22.xml><?xml version="1.0" encoding="utf-8"?>
<p:tagLst xmlns:a="http://schemas.openxmlformats.org/drawingml/2006/main" xmlns:r="http://schemas.openxmlformats.org/officeDocument/2006/relationships" xmlns:p="http://schemas.openxmlformats.org/presentationml/2006/main">
  <p:tag name="GENSWF_SLIDE_UID" val="{706B956F-420D-4D50-ABE8-FA7A6AC37BBD}:294"/>
</p:tagLst>
</file>

<file path=ppt/tags/tag23.xml><?xml version="1.0" encoding="utf-8"?>
<p:tagLst xmlns:a="http://schemas.openxmlformats.org/drawingml/2006/main" xmlns:r="http://schemas.openxmlformats.org/officeDocument/2006/relationships" xmlns:p="http://schemas.openxmlformats.org/presentationml/2006/main">
  <p:tag name="GENSWF_SLIDE_UID" val="{2CCCC6A9-8B84-4797-B971-9B4BE045B970}:295"/>
</p:tagLst>
</file>

<file path=ppt/tags/tag24.xml><?xml version="1.0" encoding="utf-8"?>
<p:tagLst xmlns:a="http://schemas.openxmlformats.org/drawingml/2006/main" xmlns:r="http://schemas.openxmlformats.org/officeDocument/2006/relationships" xmlns:p="http://schemas.openxmlformats.org/presentationml/2006/main">
  <p:tag name="GENSWF_SLIDE_UID" val="{1AD902E5-AD7B-4E8D-B31C-ADDA7E208052}:278"/>
</p:tagLst>
</file>

<file path=ppt/tags/tag25.xml><?xml version="1.0" encoding="utf-8"?>
<p:tagLst xmlns:a="http://schemas.openxmlformats.org/drawingml/2006/main" xmlns:r="http://schemas.openxmlformats.org/officeDocument/2006/relationships" xmlns:p="http://schemas.openxmlformats.org/presentationml/2006/main">
  <p:tag name="GENSWF_SLIDE_UID" val="{6B6279D0-BC02-43DF-BF75-C9D366EB96D2}:325"/>
</p:tagLst>
</file>

<file path=ppt/tags/tag26.xml><?xml version="1.0" encoding="utf-8"?>
<p:tagLst xmlns:a="http://schemas.openxmlformats.org/drawingml/2006/main" xmlns:r="http://schemas.openxmlformats.org/officeDocument/2006/relationships" xmlns:p="http://schemas.openxmlformats.org/presentationml/2006/main">
  <p:tag name="GENSWF_SLIDE_UID" val="{DFD3DEC8-0324-4A91-9C48-C4870E2DD7C1}:447"/>
</p:tagLst>
</file>

<file path=ppt/tags/tag27.xml><?xml version="1.0" encoding="utf-8"?>
<p:tagLst xmlns:a="http://schemas.openxmlformats.org/drawingml/2006/main" xmlns:r="http://schemas.openxmlformats.org/officeDocument/2006/relationships" xmlns:p="http://schemas.openxmlformats.org/presentationml/2006/main">
  <p:tag name="GENSWF_SLIDE_UID" val="{D9FA177A-4E34-4C28-BBBA-3789948F94F1}:448"/>
</p:tagLst>
</file>

<file path=ppt/tags/tag28.xml><?xml version="1.0" encoding="utf-8"?>
<p:tagLst xmlns:a="http://schemas.openxmlformats.org/drawingml/2006/main" xmlns:r="http://schemas.openxmlformats.org/officeDocument/2006/relationships" xmlns:p="http://schemas.openxmlformats.org/presentationml/2006/main">
  <p:tag name="GENSWF_SLIDE_UID" val="{6FEE5058-83FA-4623-A611-C8D78540CC37}:449"/>
</p:tagLst>
</file>

<file path=ppt/tags/tag29.xml><?xml version="1.0" encoding="utf-8"?>
<p:tagLst xmlns:a="http://schemas.openxmlformats.org/drawingml/2006/main" xmlns:r="http://schemas.openxmlformats.org/officeDocument/2006/relationships" xmlns:p="http://schemas.openxmlformats.org/presentationml/2006/main">
  <p:tag name="GENSWF_SLIDE_UID" val="{83E2C284-FA7C-4EC3-8B33-081F9520A3E1}:328"/>
</p:tagLst>
</file>

<file path=ppt/tags/tag3.xml><?xml version="1.0" encoding="utf-8"?>
<p:tagLst xmlns:a="http://schemas.openxmlformats.org/drawingml/2006/main" xmlns:r="http://schemas.openxmlformats.org/officeDocument/2006/relationships" xmlns:p="http://schemas.openxmlformats.org/presentationml/2006/main">
  <p:tag name="GENSWF_SLIDE_UID" val="{C4134334-9281-4D99-8319-E57DEF259949}: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84D3101F-3046-4C80-B54A-613C02692A5E}:450"/>
</p:tagLst>
</file>

<file path=ppt/tags/tag31.xml><?xml version="1.0" encoding="utf-8"?>
<p:tagLst xmlns:a="http://schemas.openxmlformats.org/drawingml/2006/main" xmlns:r="http://schemas.openxmlformats.org/officeDocument/2006/relationships" xmlns:p="http://schemas.openxmlformats.org/presentationml/2006/main">
  <p:tag name="GENSWF_SLIDE_UID" val="{0B1F6827-A9FF-4DCC-A1D2-41AB6DBFF4AC}:379"/>
</p:tagLst>
</file>

<file path=ppt/tags/tag32.xml><?xml version="1.0" encoding="utf-8"?>
<p:tagLst xmlns:a="http://schemas.openxmlformats.org/drawingml/2006/main" xmlns:r="http://schemas.openxmlformats.org/officeDocument/2006/relationships" xmlns:p="http://schemas.openxmlformats.org/presentationml/2006/main">
  <p:tag name="GENSWF_SLIDE_UID" val="{9396B20F-BF71-4BBB-BE14-2F80A947FA6F}:454"/>
</p:tagLst>
</file>

<file path=ppt/tags/tag33.xml><?xml version="1.0" encoding="utf-8"?>
<p:tagLst xmlns:a="http://schemas.openxmlformats.org/drawingml/2006/main" xmlns:r="http://schemas.openxmlformats.org/officeDocument/2006/relationships" xmlns:p="http://schemas.openxmlformats.org/presentationml/2006/main">
  <p:tag name="GENSWF_SLIDE_UID" val="{5D5219E7-065B-474A-B18D-7E521133ECB3}:453"/>
</p:tagLst>
</file>

<file path=ppt/tags/tag34.xml><?xml version="1.0" encoding="utf-8"?>
<p:tagLst xmlns:a="http://schemas.openxmlformats.org/drawingml/2006/main" xmlns:r="http://schemas.openxmlformats.org/officeDocument/2006/relationships" xmlns:p="http://schemas.openxmlformats.org/presentationml/2006/main">
  <p:tag name="GENSWF_SLIDE_UID" val="{3D1BBA0D-FB94-4903-9EF9-195B112D67BA}:451"/>
</p:tagLst>
</file>

<file path=ppt/tags/tag35.xml><?xml version="1.0" encoding="utf-8"?>
<p:tagLst xmlns:a="http://schemas.openxmlformats.org/drawingml/2006/main" xmlns:r="http://schemas.openxmlformats.org/officeDocument/2006/relationships" xmlns:p="http://schemas.openxmlformats.org/presentationml/2006/main">
  <p:tag name="GENSWF_SLIDE_UID" val="{1DAF1514-6FC7-4FD0-8869-0142296FD542}:452"/>
</p:tagLst>
</file>

<file path=ppt/tags/tag36.xml><?xml version="1.0" encoding="utf-8"?>
<p:tagLst xmlns:a="http://schemas.openxmlformats.org/drawingml/2006/main" xmlns:r="http://schemas.openxmlformats.org/officeDocument/2006/relationships" xmlns:p="http://schemas.openxmlformats.org/presentationml/2006/main">
  <p:tag name="GENSWF_SLIDE_UID" val="{433E7199-FEF1-44A2-BCB2-A0054487EAB0}:346"/>
</p:tagLst>
</file>

<file path=ppt/tags/tag37.xml><?xml version="1.0" encoding="utf-8"?>
<p:tagLst xmlns:a="http://schemas.openxmlformats.org/drawingml/2006/main" xmlns:r="http://schemas.openxmlformats.org/officeDocument/2006/relationships" xmlns:p="http://schemas.openxmlformats.org/presentationml/2006/main">
  <p:tag name="GENSWF_SLIDE_UID" val="{4D8007C4-0DBB-4DEB-AEE6-50BCA4D181AE}:347"/>
</p:tagLst>
</file>

<file path=ppt/tags/tag4.xml><?xml version="1.0" encoding="utf-8"?>
<p:tagLst xmlns:a="http://schemas.openxmlformats.org/drawingml/2006/main" xmlns:r="http://schemas.openxmlformats.org/officeDocument/2006/relationships" xmlns:p="http://schemas.openxmlformats.org/presentationml/2006/main">
  <p:tag name="GENSWF_SLIDE_UID" val="{AE6AA5BF-F336-4148-AB2D-6FFA61CE6ECC}:258"/>
</p:tagLst>
</file>

<file path=ppt/tags/tag5.xml><?xml version="1.0" encoding="utf-8"?>
<p:tagLst xmlns:a="http://schemas.openxmlformats.org/drawingml/2006/main" xmlns:r="http://schemas.openxmlformats.org/officeDocument/2006/relationships" xmlns:p="http://schemas.openxmlformats.org/presentationml/2006/main">
  <p:tag name="GENSWF_SLIDE_UID" val="{6F672E11-0F3B-44CA-9F4E-8DA5102912B2}:259"/>
</p:tagLst>
</file>

<file path=ppt/tags/tag6.xml><?xml version="1.0" encoding="utf-8"?>
<p:tagLst xmlns:a="http://schemas.openxmlformats.org/drawingml/2006/main" xmlns:r="http://schemas.openxmlformats.org/officeDocument/2006/relationships" xmlns:p="http://schemas.openxmlformats.org/presentationml/2006/main">
  <p:tag name="GENSWF_SLIDE_UID" val="{F057A528-7FF3-4F93-AE28-CA6C16CE856D}:260"/>
</p:tagLst>
</file>

<file path=ppt/tags/tag7.xml><?xml version="1.0" encoding="utf-8"?>
<p:tagLst xmlns:a="http://schemas.openxmlformats.org/drawingml/2006/main" xmlns:r="http://schemas.openxmlformats.org/officeDocument/2006/relationships" xmlns:p="http://schemas.openxmlformats.org/presentationml/2006/main">
  <p:tag name="GENSWF_SLIDE_UID" val="{486FE89B-79E9-4F57-983C-F9FDC3317A09}:261"/>
</p:tagLst>
</file>

<file path=ppt/tags/tag8.xml><?xml version="1.0" encoding="utf-8"?>
<p:tagLst xmlns:a="http://schemas.openxmlformats.org/drawingml/2006/main" xmlns:r="http://schemas.openxmlformats.org/officeDocument/2006/relationships" xmlns:p="http://schemas.openxmlformats.org/presentationml/2006/main">
  <p:tag name="GENSWF_SLIDE_UID" val="{EB92ACDF-101C-4578-A12C-713F459D3283}:262"/>
</p:tagLst>
</file>

<file path=ppt/tags/tag9.xml><?xml version="1.0" encoding="utf-8"?>
<p:tagLst xmlns:a="http://schemas.openxmlformats.org/drawingml/2006/main" xmlns:r="http://schemas.openxmlformats.org/officeDocument/2006/relationships" xmlns:p="http://schemas.openxmlformats.org/presentationml/2006/main">
  <p:tag name="GENSWF_SLIDE_UID" val="{2DE80201-1DF8-4F5C-B7DC-F956CC6C67C1}:297"/>
</p:tagLst>
</file>

<file path=ppt/theme/theme1.xml><?xml version="1.0" encoding="utf-8"?>
<a:theme xmlns:a="http://schemas.openxmlformats.org/drawingml/2006/main" name="1_SOA_2-21-20C">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7410</Words>
  <Application>Microsoft Office PowerPoint</Application>
  <PresentationFormat>Widescreen</PresentationFormat>
  <Paragraphs>732</Paragraphs>
  <Slides>36</Slides>
  <Notes>36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36</vt:i4>
      </vt:variant>
    </vt:vector>
  </HeadingPairs>
  <TitlesOfParts>
    <vt:vector size="45" baseType="lpstr">
      <vt:lpstr>Arial</vt:lpstr>
      <vt:lpstr>Calibri</vt:lpstr>
      <vt:lpstr>Calibri  </vt:lpstr>
      <vt:lpstr>Lora</vt:lpstr>
      <vt:lpstr>Symbol</vt:lpstr>
      <vt:lpstr>1_SOA_2-21-20C</vt:lpstr>
      <vt:lpstr>Custom Design</vt:lpstr>
      <vt:lpstr>1_Custom Design</vt:lpstr>
      <vt:lpstr>2_Custom Design</vt:lpstr>
      <vt:lpstr>The State of Aging in Portland Part 4.2 - Affordable Housing Developments for Seniors </vt:lpstr>
      <vt:lpstr>Affordable Housing for Older Persons</vt:lpstr>
      <vt:lpstr>Distribution by Supertract</vt:lpstr>
      <vt:lpstr>Age and Structure Type of Existing Affordable Housing</vt:lpstr>
      <vt:lpstr>Access to Affordable Housing</vt:lpstr>
      <vt:lpstr>Income and Disability</vt:lpstr>
      <vt:lpstr>Affordable Housing for Seniors, Examples</vt:lpstr>
      <vt:lpstr>Maps and Tables for Affordable Housing</vt:lpstr>
      <vt:lpstr>Examples, Home Forward</vt:lpstr>
      <vt:lpstr>Examples, Reach CDC</vt:lpstr>
      <vt:lpstr>Examples – The Union Manors</vt:lpstr>
      <vt:lpstr>Additional Examples</vt:lpstr>
      <vt:lpstr>Types of Affordable Housing for Seniors</vt:lpstr>
      <vt:lpstr>Development Types by Age and Sex</vt:lpstr>
      <vt:lpstr>Classification of Affordable Housing for Older Adults  </vt:lpstr>
      <vt:lpstr>Older</vt:lpstr>
      <vt:lpstr>Mid Older</vt:lpstr>
      <vt:lpstr>Mid Younger</vt:lpstr>
      <vt:lpstr>Younger</vt:lpstr>
      <vt:lpstr>Mixed Age</vt:lpstr>
      <vt:lpstr>Recap</vt:lpstr>
      <vt:lpstr>Gender and  Age Class</vt:lpstr>
      <vt:lpstr>End of Section on Affordable Housing  Developments for Seniors</vt:lpstr>
      <vt:lpstr>The State of Aging in Portland</vt:lpstr>
      <vt:lpstr>About The State of Aging in Portland Report and Navigating the Findings</vt:lpstr>
      <vt:lpstr>The Decennial Census</vt:lpstr>
      <vt:lpstr>The American Community Survey (ACS), Summary Tables</vt:lpstr>
      <vt:lpstr>Supertracts</vt:lpstr>
      <vt:lpstr>The American Housing Survey (AHS)</vt:lpstr>
      <vt:lpstr>Comparison Cities</vt:lpstr>
      <vt:lpstr>Geography Issues</vt:lpstr>
      <vt:lpstr>The City and its Inner and Outer Suburbs</vt:lpstr>
      <vt:lpstr>ACS Public Use Microdata</vt:lpstr>
      <vt:lpstr>Nomenclature for State of Aging in Portland Section on Race</vt:lpstr>
      <vt:lpstr>Group Quarters</vt:lpstr>
      <vt:lpstr>End of Section on Data Sources and Geographies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affordable</dc:title>
  <dc:creator>Dick Lycan</dc:creator>
  <cp:lastModifiedBy>Dick Lycan</cp:lastModifiedBy>
  <cp:revision>24</cp:revision>
  <dcterms:created xsi:type="dcterms:W3CDTF">2020-10-21T01:06:43Z</dcterms:created>
  <dcterms:modified xsi:type="dcterms:W3CDTF">2021-10-26T18:22:55Z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0x010100135D79CEDD44A74A996B741440C450EE</vt:lpwstr>
  </property>
</Properties>
</file>